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6" r:id="rId5"/>
    <p:sldId id="259" r:id="rId6"/>
    <p:sldId id="260" r:id="rId7"/>
    <p:sldId id="261" r:id="rId8"/>
    <p:sldId id="267" r:id="rId9"/>
    <p:sldId id="263" r:id="rId10"/>
    <p:sldId id="264" r:id="rId11"/>
    <p:sldId id="268" r:id="rId12"/>
    <p:sldId id="269" r:id="rId13"/>
    <p:sldId id="270" r:id="rId14"/>
    <p:sldId id="262" r:id="rId15"/>
    <p:sldId id="272" r:id="rId16"/>
    <p:sldId id="286" r:id="rId17"/>
    <p:sldId id="273" r:id="rId18"/>
    <p:sldId id="283" r:id="rId19"/>
    <p:sldId id="282" r:id="rId20"/>
    <p:sldId id="287" r:id="rId21"/>
    <p:sldId id="288" r:id="rId22"/>
    <p:sldId id="289" r:id="rId23"/>
    <p:sldId id="276" r:id="rId24"/>
    <p:sldId id="275" r:id="rId25"/>
    <p:sldId id="277"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AAA2F-1541-4F12-817F-DFE7C707106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AFFA29B-263B-45FF-B08C-29D34B8DB1B9}">
      <dgm:prSet/>
      <dgm:spPr/>
      <dgm:t>
        <a:bodyPr/>
        <a:lstStyle/>
        <a:p>
          <a:r>
            <a:rPr lang="en-US" dirty="0"/>
            <a:t>variables used for the classification are listed in next block</a:t>
          </a:r>
        </a:p>
      </dgm:t>
    </dgm:pt>
    <dgm:pt modelId="{A7915D0A-394A-48BC-898B-1F4436E8872D}" type="parTrans" cxnId="{4A0767DC-1E92-406A-8C23-507CFCC56F02}">
      <dgm:prSet/>
      <dgm:spPr/>
      <dgm:t>
        <a:bodyPr/>
        <a:lstStyle/>
        <a:p>
          <a:endParaRPr lang="en-US"/>
        </a:p>
      </dgm:t>
    </dgm:pt>
    <dgm:pt modelId="{9741F95C-959D-47AD-B74B-B41F251466F1}" type="sibTrans" cxnId="{4A0767DC-1E92-406A-8C23-507CFCC56F02}">
      <dgm:prSet/>
      <dgm:spPr/>
      <dgm:t>
        <a:bodyPr/>
        <a:lstStyle/>
        <a:p>
          <a:endParaRPr lang="en-US"/>
        </a:p>
      </dgm:t>
    </dgm:pt>
    <dgm:pt modelId="{AE8DCEBF-355A-4646-9D7A-7A6E1DE8581C}">
      <dgm:prSet/>
      <dgm:spPr/>
      <dgm:t>
        <a:bodyPr/>
        <a:lstStyle/>
        <a:p>
          <a:r>
            <a:rPr lang="en-US" dirty="0"/>
            <a:t>Duration, </a:t>
          </a:r>
          <a:r>
            <a:rPr lang="en-US" dirty="0" err="1"/>
            <a:t>goal_usd</a:t>
          </a:r>
          <a:r>
            <a:rPr lang="en-US" dirty="0"/>
            <a:t>, </a:t>
          </a:r>
          <a:r>
            <a:rPr lang="en-US" dirty="0" err="1"/>
            <a:t>blurb_length</a:t>
          </a:r>
          <a:r>
            <a:rPr lang="en-US" dirty="0"/>
            <a:t>, </a:t>
          </a:r>
          <a:r>
            <a:rPr lang="en-US" dirty="0" err="1"/>
            <a:t>name_length</a:t>
          </a:r>
          <a:r>
            <a:rPr lang="en-US" dirty="0"/>
            <a:t>, </a:t>
          </a:r>
          <a:r>
            <a:rPr lang="en-US" dirty="0" err="1"/>
            <a:t>start_month</a:t>
          </a:r>
          <a:r>
            <a:rPr lang="en-US" dirty="0"/>
            <a:t>, </a:t>
          </a:r>
          <a:r>
            <a:rPr lang="en-US" dirty="0" err="1"/>
            <a:t>end_month</a:t>
          </a:r>
          <a:r>
            <a:rPr lang="en-US" dirty="0"/>
            <a:t>, Category, Country, </a:t>
          </a:r>
          <a:r>
            <a:rPr lang="en-US" dirty="0" err="1"/>
            <a:t>StartQ</a:t>
          </a:r>
          <a:r>
            <a:rPr lang="en-US" dirty="0"/>
            <a:t>, </a:t>
          </a:r>
          <a:r>
            <a:rPr lang="en-US" dirty="0" err="1"/>
            <a:t>EndQ</a:t>
          </a:r>
          <a:r>
            <a:rPr lang="en-US" dirty="0"/>
            <a:t> and Status </a:t>
          </a:r>
        </a:p>
      </dgm:t>
    </dgm:pt>
    <dgm:pt modelId="{4639DB03-8FEE-4D93-AB69-DDC3FCC9F674}" type="parTrans" cxnId="{F1A4ACCB-4E5E-4D47-8336-B7FFD3EB9613}">
      <dgm:prSet/>
      <dgm:spPr/>
      <dgm:t>
        <a:bodyPr/>
        <a:lstStyle/>
        <a:p>
          <a:endParaRPr lang="en-US"/>
        </a:p>
      </dgm:t>
    </dgm:pt>
    <dgm:pt modelId="{A2CC81EA-5988-4AF2-9F1B-0906C28D0F76}" type="sibTrans" cxnId="{F1A4ACCB-4E5E-4D47-8336-B7FFD3EB9613}">
      <dgm:prSet/>
      <dgm:spPr/>
      <dgm:t>
        <a:bodyPr/>
        <a:lstStyle/>
        <a:p>
          <a:endParaRPr lang="en-US"/>
        </a:p>
      </dgm:t>
    </dgm:pt>
    <dgm:pt modelId="{03F6DA1D-8181-4ECB-BCAE-10C7F3661955}">
      <dgm:prSet/>
      <dgm:spPr/>
      <dgm:t>
        <a:bodyPr/>
        <a:lstStyle/>
        <a:p>
          <a:r>
            <a:rPr lang="en-US" dirty="0"/>
            <a:t>Status is the </a:t>
          </a:r>
          <a:r>
            <a:rPr lang="en-US"/>
            <a:t>dependent variabl</a:t>
          </a:r>
          <a:endParaRPr lang="en-US" dirty="0"/>
        </a:p>
      </dgm:t>
    </dgm:pt>
    <dgm:pt modelId="{B0791181-68DD-4E33-9532-F611FC7F667B}" type="parTrans" cxnId="{6EF9A852-97AC-4B1A-9E7D-7BD4C9F2147A}">
      <dgm:prSet/>
      <dgm:spPr/>
      <dgm:t>
        <a:bodyPr/>
        <a:lstStyle/>
        <a:p>
          <a:endParaRPr lang="en-US"/>
        </a:p>
      </dgm:t>
    </dgm:pt>
    <dgm:pt modelId="{6109C03B-F653-49ED-94B8-DC5BFD9F2219}" type="sibTrans" cxnId="{6EF9A852-97AC-4B1A-9E7D-7BD4C9F2147A}">
      <dgm:prSet/>
      <dgm:spPr/>
      <dgm:t>
        <a:bodyPr/>
        <a:lstStyle/>
        <a:p>
          <a:endParaRPr lang="en-US"/>
        </a:p>
      </dgm:t>
    </dgm:pt>
    <dgm:pt modelId="{44EDAFE2-CBAE-4326-A6F2-BA041C109A40}" type="pres">
      <dgm:prSet presAssocID="{48CAAA2F-1541-4F12-817F-DFE7C7071063}" presName="hierChild1" presStyleCnt="0">
        <dgm:presLayoutVars>
          <dgm:chPref val="1"/>
          <dgm:dir/>
          <dgm:animOne val="branch"/>
          <dgm:animLvl val="lvl"/>
          <dgm:resizeHandles/>
        </dgm:presLayoutVars>
      </dgm:prSet>
      <dgm:spPr/>
    </dgm:pt>
    <dgm:pt modelId="{9304B046-58FD-4E81-A04A-0AF87B8BBB44}" type="pres">
      <dgm:prSet presAssocID="{DAFFA29B-263B-45FF-B08C-29D34B8DB1B9}" presName="hierRoot1" presStyleCnt="0"/>
      <dgm:spPr/>
    </dgm:pt>
    <dgm:pt modelId="{806FD6FC-65C2-4DA2-92F4-90F1F121FB8B}" type="pres">
      <dgm:prSet presAssocID="{DAFFA29B-263B-45FF-B08C-29D34B8DB1B9}" presName="composite" presStyleCnt="0"/>
      <dgm:spPr/>
    </dgm:pt>
    <dgm:pt modelId="{DFF0D0D9-A909-4863-8ABA-F4FCDD03FF52}" type="pres">
      <dgm:prSet presAssocID="{DAFFA29B-263B-45FF-B08C-29D34B8DB1B9}" presName="background" presStyleLbl="node0" presStyleIdx="0" presStyleCnt="3"/>
      <dgm:spPr/>
    </dgm:pt>
    <dgm:pt modelId="{7FE6470A-447A-48E2-981B-22A77EF3263D}" type="pres">
      <dgm:prSet presAssocID="{DAFFA29B-263B-45FF-B08C-29D34B8DB1B9}" presName="text" presStyleLbl="fgAcc0" presStyleIdx="0" presStyleCnt="3">
        <dgm:presLayoutVars>
          <dgm:chPref val="3"/>
        </dgm:presLayoutVars>
      </dgm:prSet>
      <dgm:spPr/>
    </dgm:pt>
    <dgm:pt modelId="{8F4ECCEA-75D6-4A46-A8F6-1814C8BA4446}" type="pres">
      <dgm:prSet presAssocID="{DAFFA29B-263B-45FF-B08C-29D34B8DB1B9}" presName="hierChild2" presStyleCnt="0"/>
      <dgm:spPr/>
    </dgm:pt>
    <dgm:pt modelId="{A7463161-70A5-47A4-A698-D6983561C8F0}" type="pres">
      <dgm:prSet presAssocID="{AE8DCEBF-355A-4646-9D7A-7A6E1DE8581C}" presName="hierRoot1" presStyleCnt="0"/>
      <dgm:spPr/>
    </dgm:pt>
    <dgm:pt modelId="{899B1DC5-9975-4C99-998D-111D784D7AD0}" type="pres">
      <dgm:prSet presAssocID="{AE8DCEBF-355A-4646-9D7A-7A6E1DE8581C}" presName="composite" presStyleCnt="0"/>
      <dgm:spPr/>
    </dgm:pt>
    <dgm:pt modelId="{67B4DF23-BC5D-4160-9F6B-85DD8E5BCEAF}" type="pres">
      <dgm:prSet presAssocID="{AE8DCEBF-355A-4646-9D7A-7A6E1DE8581C}" presName="background" presStyleLbl="node0" presStyleIdx="1" presStyleCnt="3"/>
      <dgm:spPr/>
    </dgm:pt>
    <dgm:pt modelId="{862F2992-0F83-48D3-84B3-EC61CC45D9B0}" type="pres">
      <dgm:prSet presAssocID="{AE8DCEBF-355A-4646-9D7A-7A6E1DE8581C}" presName="text" presStyleLbl="fgAcc0" presStyleIdx="1" presStyleCnt="3">
        <dgm:presLayoutVars>
          <dgm:chPref val="3"/>
        </dgm:presLayoutVars>
      </dgm:prSet>
      <dgm:spPr/>
    </dgm:pt>
    <dgm:pt modelId="{E5720F2F-8D76-4FC3-A87D-3AD39E2813EE}" type="pres">
      <dgm:prSet presAssocID="{AE8DCEBF-355A-4646-9D7A-7A6E1DE8581C}" presName="hierChild2" presStyleCnt="0"/>
      <dgm:spPr/>
    </dgm:pt>
    <dgm:pt modelId="{F3265B46-BC59-4DE3-8B1A-280D00B491A3}" type="pres">
      <dgm:prSet presAssocID="{03F6DA1D-8181-4ECB-BCAE-10C7F3661955}" presName="hierRoot1" presStyleCnt="0"/>
      <dgm:spPr/>
    </dgm:pt>
    <dgm:pt modelId="{9BF04079-9F11-4EE4-A3F0-D683F9F95A89}" type="pres">
      <dgm:prSet presAssocID="{03F6DA1D-8181-4ECB-BCAE-10C7F3661955}" presName="composite" presStyleCnt="0"/>
      <dgm:spPr/>
    </dgm:pt>
    <dgm:pt modelId="{C88B2547-F5CB-4CD3-8524-CDAD6E1A7A91}" type="pres">
      <dgm:prSet presAssocID="{03F6DA1D-8181-4ECB-BCAE-10C7F3661955}" presName="background" presStyleLbl="node0" presStyleIdx="2" presStyleCnt="3"/>
      <dgm:spPr/>
    </dgm:pt>
    <dgm:pt modelId="{6CB71565-A09C-46D9-A14B-00305234603E}" type="pres">
      <dgm:prSet presAssocID="{03F6DA1D-8181-4ECB-BCAE-10C7F3661955}" presName="text" presStyleLbl="fgAcc0" presStyleIdx="2" presStyleCnt="3">
        <dgm:presLayoutVars>
          <dgm:chPref val="3"/>
        </dgm:presLayoutVars>
      </dgm:prSet>
      <dgm:spPr/>
    </dgm:pt>
    <dgm:pt modelId="{7C264E39-DD17-494B-A933-ACA56617E59B}" type="pres">
      <dgm:prSet presAssocID="{03F6DA1D-8181-4ECB-BCAE-10C7F3661955}" presName="hierChild2" presStyleCnt="0"/>
      <dgm:spPr/>
    </dgm:pt>
  </dgm:ptLst>
  <dgm:cxnLst>
    <dgm:cxn modelId="{5FD6532E-DDCE-46CE-8E72-843C20E5E348}" type="presOf" srcId="{03F6DA1D-8181-4ECB-BCAE-10C7F3661955}" destId="{6CB71565-A09C-46D9-A14B-00305234603E}" srcOrd="0" destOrd="0" presId="urn:microsoft.com/office/officeart/2005/8/layout/hierarchy1"/>
    <dgm:cxn modelId="{6EF9A852-97AC-4B1A-9E7D-7BD4C9F2147A}" srcId="{48CAAA2F-1541-4F12-817F-DFE7C7071063}" destId="{03F6DA1D-8181-4ECB-BCAE-10C7F3661955}" srcOrd="2" destOrd="0" parTransId="{B0791181-68DD-4E33-9532-F611FC7F667B}" sibTransId="{6109C03B-F653-49ED-94B8-DC5BFD9F2219}"/>
    <dgm:cxn modelId="{07A34EA0-7749-4694-9388-C23F5679D02A}" type="presOf" srcId="{DAFFA29B-263B-45FF-B08C-29D34B8DB1B9}" destId="{7FE6470A-447A-48E2-981B-22A77EF3263D}" srcOrd="0" destOrd="0" presId="urn:microsoft.com/office/officeart/2005/8/layout/hierarchy1"/>
    <dgm:cxn modelId="{9C95E5C5-EC69-4F3D-AEDF-1EFDDF99340F}" type="presOf" srcId="{AE8DCEBF-355A-4646-9D7A-7A6E1DE8581C}" destId="{862F2992-0F83-48D3-84B3-EC61CC45D9B0}" srcOrd="0" destOrd="0" presId="urn:microsoft.com/office/officeart/2005/8/layout/hierarchy1"/>
    <dgm:cxn modelId="{F1A4ACCB-4E5E-4D47-8336-B7FFD3EB9613}" srcId="{48CAAA2F-1541-4F12-817F-DFE7C7071063}" destId="{AE8DCEBF-355A-4646-9D7A-7A6E1DE8581C}" srcOrd="1" destOrd="0" parTransId="{4639DB03-8FEE-4D93-AB69-DDC3FCC9F674}" sibTransId="{A2CC81EA-5988-4AF2-9F1B-0906C28D0F76}"/>
    <dgm:cxn modelId="{4A0767DC-1E92-406A-8C23-507CFCC56F02}" srcId="{48CAAA2F-1541-4F12-817F-DFE7C7071063}" destId="{DAFFA29B-263B-45FF-B08C-29D34B8DB1B9}" srcOrd="0" destOrd="0" parTransId="{A7915D0A-394A-48BC-898B-1F4436E8872D}" sibTransId="{9741F95C-959D-47AD-B74B-B41F251466F1}"/>
    <dgm:cxn modelId="{BC13EDDF-360E-440D-9442-C89D566C404A}" type="presOf" srcId="{48CAAA2F-1541-4F12-817F-DFE7C7071063}" destId="{44EDAFE2-CBAE-4326-A6F2-BA041C109A40}" srcOrd="0" destOrd="0" presId="urn:microsoft.com/office/officeart/2005/8/layout/hierarchy1"/>
    <dgm:cxn modelId="{D7006BA0-7161-4E9E-AD21-16E9D5AD9CB4}" type="presParOf" srcId="{44EDAFE2-CBAE-4326-A6F2-BA041C109A40}" destId="{9304B046-58FD-4E81-A04A-0AF87B8BBB44}" srcOrd="0" destOrd="0" presId="urn:microsoft.com/office/officeart/2005/8/layout/hierarchy1"/>
    <dgm:cxn modelId="{26FA5578-CF61-423C-9CD4-378348CAE803}" type="presParOf" srcId="{9304B046-58FD-4E81-A04A-0AF87B8BBB44}" destId="{806FD6FC-65C2-4DA2-92F4-90F1F121FB8B}" srcOrd="0" destOrd="0" presId="urn:microsoft.com/office/officeart/2005/8/layout/hierarchy1"/>
    <dgm:cxn modelId="{EAB76502-7225-49FE-A9D5-7C8777A9AC6D}" type="presParOf" srcId="{806FD6FC-65C2-4DA2-92F4-90F1F121FB8B}" destId="{DFF0D0D9-A909-4863-8ABA-F4FCDD03FF52}" srcOrd="0" destOrd="0" presId="urn:microsoft.com/office/officeart/2005/8/layout/hierarchy1"/>
    <dgm:cxn modelId="{E00A259E-3B6A-49DA-A606-78BDF88B2BA1}" type="presParOf" srcId="{806FD6FC-65C2-4DA2-92F4-90F1F121FB8B}" destId="{7FE6470A-447A-48E2-981B-22A77EF3263D}" srcOrd="1" destOrd="0" presId="urn:microsoft.com/office/officeart/2005/8/layout/hierarchy1"/>
    <dgm:cxn modelId="{C831EE75-78C6-4173-BE2E-0C2227413ABF}" type="presParOf" srcId="{9304B046-58FD-4E81-A04A-0AF87B8BBB44}" destId="{8F4ECCEA-75D6-4A46-A8F6-1814C8BA4446}" srcOrd="1" destOrd="0" presId="urn:microsoft.com/office/officeart/2005/8/layout/hierarchy1"/>
    <dgm:cxn modelId="{1385E24B-3892-4AC8-A57F-E2EF3EC7B335}" type="presParOf" srcId="{44EDAFE2-CBAE-4326-A6F2-BA041C109A40}" destId="{A7463161-70A5-47A4-A698-D6983561C8F0}" srcOrd="1" destOrd="0" presId="urn:microsoft.com/office/officeart/2005/8/layout/hierarchy1"/>
    <dgm:cxn modelId="{9C070FD2-F9D2-4AC7-9419-9A761C0D299C}" type="presParOf" srcId="{A7463161-70A5-47A4-A698-D6983561C8F0}" destId="{899B1DC5-9975-4C99-998D-111D784D7AD0}" srcOrd="0" destOrd="0" presId="urn:microsoft.com/office/officeart/2005/8/layout/hierarchy1"/>
    <dgm:cxn modelId="{040E29DD-DA74-474C-B60A-28BDF857FC9C}" type="presParOf" srcId="{899B1DC5-9975-4C99-998D-111D784D7AD0}" destId="{67B4DF23-BC5D-4160-9F6B-85DD8E5BCEAF}" srcOrd="0" destOrd="0" presId="urn:microsoft.com/office/officeart/2005/8/layout/hierarchy1"/>
    <dgm:cxn modelId="{76C42B65-29EF-4A60-8F2D-FB4A130F8FBE}" type="presParOf" srcId="{899B1DC5-9975-4C99-998D-111D784D7AD0}" destId="{862F2992-0F83-48D3-84B3-EC61CC45D9B0}" srcOrd="1" destOrd="0" presId="urn:microsoft.com/office/officeart/2005/8/layout/hierarchy1"/>
    <dgm:cxn modelId="{9BEFC24E-8BA3-4BD7-A5BE-3EE9F168576F}" type="presParOf" srcId="{A7463161-70A5-47A4-A698-D6983561C8F0}" destId="{E5720F2F-8D76-4FC3-A87D-3AD39E2813EE}" srcOrd="1" destOrd="0" presId="urn:microsoft.com/office/officeart/2005/8/layout/hierarchy1"/>
    <dgm:cxn modelId="{1A7C393B-FB1B-4162-BA0D-6C0D41E69ED9}" type="presParOf" srcId="{44EDAFE2-CBAE-4326-A6F2-BA041C109A40}" destId="{F3265B46-BC59-4DE3-8B1A-280D00B491A3}" srcOrd="2" destOrd="0" presId="urn:microsoft.com/office/officeart/2005/8/layout/hierarchy1"/>
    <dgm:cxn modelId="{97859585-9E7E-4E1B-B362-BA96B45773E6}" type="presParOf" srcId="{F3265B46-BC59-4DE3-8B1A-280D00B491A3}" destId="{9BF04079-9F11-4EE4-A3F0-D683F9F95A89}" srcOrd="0" destOrd="0" presId="urn:microsoft.com/office/officeart/2005/8/layout/hierarchy1"/>
    <dgm:cxn modelId="{A0A5BBAC-B1C1-49B9-8586-75B3F872C3EF}" type="presParOf" srcId="{9BF04079-9F11-4EE4-A3F0-D683F9F95A89}" destId="{C88B2547-F5CB-4CD3-8524-CDAD6E1A7A91}" srcOrd="0" destOrd="0" presId="urn:microsoft.com/office/officeart/2005/8/layout/hierarchy1"/>
    <dgm:cxn modelId="{47BE604D-5073-4304-8A90-63E4F9050525}" type="presParOf" srcId="{9BF04079-9F11-4EE4-A3F0-D683F9F95A89}" destId="{6CB71565-A09C-46D9-A14B-00305234603E}" srcOrd="1" destOrd="0" presId="urn:microsoft.com/office/officeart/2005/8/layout/hierarchy1"/>
    <dgm:cxn modelId="{FA56AB2D-01EE-4F36-963D-7258DC2D5213}" type="presParOf" srcId="{F3265B46-BC59-4DE3-8B1A-280D00B491A3}" destId="{7C264E39-DD17-494B-A933-ACA56617E5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007BF-7FC0-46C5-B93B-F919C0517FB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91570E-2E08-474E-B8DF-1C6E823E76B5}">
      <dgm:prSet/>
      <dgm:spPr/>
      <dgm:t>
        <a:bodyPr/>
        <a:lstStyle/>
        <a:p>
          <a:pPr>
            <a:lnSpc>
              <a:spcPct val="100000"/>
            </a:lnSpc>
            <a:defRPr cap="all"/>
          </a:pPr>
          <a:r>
            <a:rPr lang="en-US"/>
            <a:t>Logistic Regression</a:t>
          </a:r>
        </a:p>
      </dgm:t>
    </dgm:pt>
    <dgm:pt modelId="{3B025171-C019-46BA-980E-78EE8C768DD1}" type="parTrans" cxnId="{E480F47A-7612-40A8-B33B-75F46ED963B0}">
      <dgm:prSet/>
      <dgm:spPr/>
      <dgm:t>
        <a:bodyPr/>
        <a:lstStyle/>
        <a:p>
          <a:endParaRPr lang="en-US"/>
        </a:p>
      </dgm:t>
    </dgm:pt>
    <dgm:pt modelId="{CF1DE900-98B7-402E-A7C1-1B73A7925514}" type="sibTrans" cxnId="{E480F47A-7612-40A8-B33B-75F46ED963B0}">
      <dgm:prSet/>
      <dgm:spPr/>
      <dgm:t>
        <a:bodyPr/>
        <a:lstStyle/>
        <a:p>
          <a:endParaRPr lang="en-US"/>
        </a:p>
      </dgm:t>
    </dgm:pt>
    <dgm:pt modelId="{8730BE9C-E6BF-44CA-96D0-28AFB5E95E37}">
      <dgm:prSet/>
      <dgm:spPr/>
      <dgm:t>
        <a:bodyPr/>
        <a:lstStyle/>
        <a:p>
          <a:pPr>
            <a:lnSpc>
              <a:spcPct val="100000"/>
            </a:lnSpc>
            <a:defRPr cap="all"/>
          </a:pPr>
          <a:r>
            <a:rPr lang="en-US"/>
            <a:t>Decision Tree</a:t>
          </a:r>
        </a:p>
      </dgm:t>
    </dgm:pt>
    <dgm:pt modelId="{71364068-F3EB-4D05-BDC6-D028811E1A7B}" type="parTrans" cxnId="{3CF2013A-4260-48F3-B667-278073D7822C}">
      <dgm:prSet/>
      <dgm:spPr/>
      <dgm:t>
        <a:bodyPr/>
        <a:lstStyle/>
        <a:p>
          <a:endParaRPr lang="en-US"/>
        </a:p>
      </dgm:t>
    </dgm:pt>
    <dgm:pt modelId="{F2DD6181-C17B-4A8B-A2FE-BA192E848790}" type="sibTrans" cxnId="{3CF2013A-4260-48F3-B667-278073D7822C}">
      <dgm:prSet/>
      <dgm:spPr/>
      <dgm:t>
        <a:bodyPr/>
        <a:lstStyle/>
        <a:p>
          <a:endParaRPr lang="en-US"/>
        </a:p>
      </dgm:t>
    </dgm:pt>
    <dgm:pt modelId="{D2795C1D-95B6-4E5A-A196-3F08A7F027FC}">
      <dgm:prSet/>
      <dgm:spPr/>
      <dgm:t>
        <a:bodyPr/>
        <a:lstStyle/>
        <a:p>
          <a:pPr>
            <a:lnSpc>
              <a:spcPct val="100000"/>
            </a:lnSpc>
            <a:defRPr cap="all"/>
          </a:pPr>
          <a:r>
            <a:rPr lang="en-US"/>
            <a:t>RandomForest</a:t>
          </a:r>
        </a:p>
      </dgm:t>
    </dgm:pt>
    <dgm:pt modelId="{BA43967B-03F4-4B4E-9D06-2C0604096712}" type="parTrans" cxnId="{5BBBBC25-FA28-40B9-B27D-E6934B6BEC37}">
      <dgm:prSet/>
      <dgm:spPr/>
      <dgm:t>
        <a:bodyPr/>
        <a:lstStyle/>
        <a:p>
          <a:endParaRPr lang="en-US"/>
        </a:p>
      </dgm:t>
    </dgm:pt>
    <dgm:pt modelId="{32B4FED7-37DE-4C9D-99DE-E262BF62D861}" type="sibTrans" cxnId="{5BBBBC25-FA28-40B9-B27D-E6934B6BEC37}">
      <dgm:prSet/>
      <dgm:spPr/>
      <dgm:t>
        <a:bodyPr/>
        <a:lstStyle/>
        <a:p>
          <a:endParaRPr lang="en-US"/>
        </a:p>
      </dgm:t>
    </dgm:pt>
    <dgm:pt modelId="{B5D7F8C4-164F-4D4E-B30E-5D2BAD271D1C}">
      <dgm:prSet/>
      <dgm:spPr/>
      <dgm:t>
        <a:bodyPr/>
        <a:lstStyle/>
        <a:p>
          <a:pPr>
            <a:lnSpc>
              <a:spcPct val="100000"/>
            </a:lnSpc>
            <a:defRPr cap="all"/>
          </a:pPr>
          <a:r>
            <a:rPr lang="en-US"/>
            <a:t>GradientBoostTree</a:t>
          </a:r>
        </a:p>
      </dgm:t>
    </dgm:pt>
    <dgm:pt modelId="{07FFA281-B1BC-4C62-9307-019AB6716C32}" type="parTrans" cxnId="{AABC7B0F-4A84-48FD-BFA4-77CF49D7A06A}">
      <dgm:prSet/>
      <dgm:spPr/>
      <dgm:t>
        <a:bodyPr/>
        <a:lstStyle/>
        <a:p>
          <a:endParaRPr lang="en-US"/>
        </a:p>
      </dgm:t>
    </dgm:pt>
    <dgm:pt modelId="{671104D4-49C4-48A8-A68B-482C7B795BF0}" type="sibTrans" cxnId="{AABC7B0F-4A84-48FD-BFA4-77CF49D7A06A}">
      <dgm:prSet/>
      <dgm:spPr/>
      <dgm:t>
        <a:bodyPr/>
        <a:lstStyle/>
        <a:p>
          <a:endParaRPr lang="en-US"/>
        </a:p>
      </dgm:t>
    </dgm:pt>
    <dgm:pt modelId="{DD2A2A1A-46A8-4815-BA04-816705D8C622}" type="pres">
      <dgm:prSet presAssocID="{ED9007BF-7FC0-46C5-B93B-F919C0517FB3}" presName="root" presStyleCnt="0">
        <dgm:presLayoutVars>
          <dgm:dir/>
          <dgm:resizeHandles val="exact"/>
        </dgm:presLayoutVars>
      </dgm:prSet>
      <dgm:spPr/>
    </dgm:pt>
    <dgm:pt modelId="{2BCD0C06-1DB3-4D09-8527-2C3CA4ADC3E9}" type="pres">
      <dgm:prSet presAssocID="{7291570E-2E08-474E-B8DF-1C6E823E76B5}" presName="compNode" presStyleCnt="0"/>
      <dgm:spPr/>
    </dgm:pt>
    <dgm:pt modelId="{2864EB04-98C0-47FB-8ECD-BBFB0392BB43}" type="pres">
      <dgm:prSet presAssocID="{7291570E-2E08-474E-B8DF-1C6E823E76B5}" presName="iconBgRect" presStyleLbl="bgShp" presStyleIdx="0" presStyleCnt="4"/>
      <dgm:spPr/>
    </dgm:pt>
    <dgm:pt modelId="{080086B3-A03B-4D32-9B92-58F3FC480472}" type="pres">
      <dgm:prSet presAssocID="{7291570E-2E08-474E-B8DF-1C6E823E76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AED3C4D-5A47-46D4-AE80-3F4F28588474}" type="pres">
      <dgm:prSet presAssocID="{7291570E-2E08-474E-B8DF-1C6E823E76B5}" presName="spaceRect" presStyleCnt="0"/>
      <dgm:spPr/>
    </dgm:pt>
    <dgm:pt modelId="{B0EEE577-2B2C-4AFE-B433-AD40F91EF8B7}" type="pres">
      <dgm:prSet presAssocID="{7291570E-2E08-474E-B8DF-1C6E823E76B5}" presName="textRect" presStyleLbl="revTx" presStyleIdx="0" presStyleCnt="4">
        <dgm:presLayoutVars>
          <dgm:chMax val="1"/>
          <dgm:chPref val="1"/>
        </dgm:presLayoutVars>
      </dgm:prSet>
      <dgm:spPr/>
    </dgm:pt>
    <dgm:pt modelId="{75E95359-B0AB-4759-BDE2-ECF73329AF34}" type="pres">
      <dgm:prSet presAssocID="{CF1DE900-98B7-402E-A7C1-1B73A7925514}" presName="sibTrans" presStyleCnt="0"/>
      <dgm:spPr/>
    </dgm:pt>
    <dgm:pt modelId="{25A26140-7DD0-40DA-8250-EE1D264F88E5}" type="pres">
      <dgm:prSet presAssocID="{8730BE9C-E6BF-44CA-96D0-28AFB5E95E37}" presName="compNode" presStyleCnt="0"/>
      <dgm:spPr/>
    </dgm:pt>
    <dgm:pt modelId="{1BFB0831-B108-4596-821F-51C9E6197F54}" type="pres">
      <dgm:prSet presAssocID="{8730BE9C-E6BF-44CA-96D0-28AFB5E95E37}" presName="iconBgRect" presStyleLbl="bgShp" presStyleIdx="1" presStyleCnt="4"/>
      <dgm:spPr/>
    </dgm:pt>
    <dgm:pt modelId="{A140FB71-55FD-41F6-A8A0-8D53A4049A5C}" type="pres">
      <dgm:prSet presAssocID="{8730BE9C-E6BF-44CA-96D0-28AFB5E95E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6C06F6C1-EC5A-498A-8456-355352AD3F79}" type="pres">
      <dgm:prSet presAssocID="{8730BE9C-E6BF-44CA-96D0-28AFB5E95E37}" presName="spaceRect" presStyleCnt="0"/>
      <dgm:spPr/>
    </dgm:pt>
    <dgm:pt modelId="{0F836869-ED15-4448-A85D-4AE6AD00B54B}" type="pres">
      <dgm:prSet presAssocID="{8730BE9C-E6BF-44CA-96D0-28AFB5E95E37}" presName="textRect" presStyleLbl="revTx" presStyleIdx="1" presStyleCnt="4">
        <dgm:presLayoutVars>
          <dgm:chMax val="1"/>
          <dgm:chPref val="1"/>
        </dgm:presLayoutVars>
      </dgm:prSet>
      <dgm:spPr/>
    </dgm:pt>
    <dgm:pt modelId="{FF0558C4-4A3E-43F6-A6C4-F0603440B1BD}" type="pres">
      <dgm:prSet presAssocID="{F2DD6181-C17B-4A8B-A2FE-BA192E848790}" presName="sibTrans" presStyleCnt="0"/>
      <dgm:spPr/>
    </dgm:pt>
    <dgm:pt modelId="{07CAC694-D26C-4B9F-82A0-9F7D79000A7C}" type="pres">
      <dgm:prSet presAssocID="{D2795C1D-95B6-4E5A-A196-3F08A7F027FC}" presName="compNode" presStyleCnt="0"/>
      <dgm:spPr/>
    </dgm:pt>
    <dgm:pt modelId="{8A5F104E-6FC4-475F-9749-BEF52E9FC819}" type="pres">
      <dgm:prSet presAssocID="{D2795C1D-95B6-4E5A-A196-3F08A7F027FC}" presName="iconBgRect" presStyleLbl="bgShp" presStyleIdx="2" presStyleCnt="4"/>
      <dgm:spPr/>
    </dgm:pt>
    <dgm:pt modelId="{BF1ABE72-0DB1-4C14-AC16-31909DF9773B}" type="pres">
      <dgm:prSet presAssocID="{D2795C1D-95B6-4E5A-A196-3F08A7F027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FB5B281A-B3E2-4D1E-8AD5-291B418FFF7E}" type="pres">
      <dgm:prSet presAssocID="{D2795C1D-95B6-4E5A-A196-3F08A7F027FC}" presName="spaceRect" presStyleCnt="0"/>
      <dgm:spPr/>
    </dgm:pt>
    <dgm:pt modelId="{F75B7885-B194-4A54-8B3E-0E98C920CF98}" type="pres">
      <dgm:prSet presAssocID="{D2795C1D-95B6-4E5A-A196-3F08A7F027FC}" presName="textRect" presStyleLbl="revTx" presStyleIdx="2" presStyleCnt="4">
        <dgm:presLayoutVars>
          <dgm:chMax val="1"/>
          <dgm:chPref val="1"/>
        </dgm:presLayoutVars>
      </dgm:prSet>
      <dgm:spPr/>
    </dgm:pt>
    <dgm:pt modelId="{731900FF-583C-49DE-8302-0C091B858791}" type="pres">
      <dgm:prSet presAssocID="{32B4FED7-37DE-4C9D-99DE-E262BF62D861}" presName="sibTrans" presStyleCnt="0"/>
      <dgm:spPr/>
    </dgm:pt>
    <dgm:pt modelId="{900E0A79-1905-4C02-9752-B64A53B3BB75}" type="pres">
      <dgm:prSet presAssocID="{B5D7F8C4-164F-4D4E-B30E-5D2BAD271D1C}" presName="compNode" presStyleCnt="0"/>
      <dgm:spPr/>
    </dgm:pt>
    <dgm:pt modelId="{D589F69E-A5B1-478C-98A9-F0A84B553897}" type="pres">
      <dgm:prSet presAssocID="{B5D7F8C4-164F-4D4E-B30E-5D2BAD271D1C}" presName="iconBgRect" presStyleLbl="bgShp" presStyleIdx="3" presStyleCnt="4"/>
      <dgm:spPr/>
    </dgm:pt>
    <dgm:pt modelId="{B44971BA-CBC9-4BC6-A6E8-E30F2E92FAB1}" type="pres">
      <dgm:prSet presAssocID="{B5D7F8C4-164F-4D4E-B30E-5D2BAD271D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gloo"/>
        </a:ext>
      </dgm:extLst>
    </dgm:pt>
    <dgm:pt modelId="{1C67556C-C6F4-4003-80C1-E5C67BBF6BA7}" type="pres">
      <dgm:prSet presAssocID="{B5D7F8C4-164F-4D4E-B30E-5D2BAD271D1C}" presName="spaceRect" presStyleCnt="0"/>
      <dgm:spPr/>
    </dgm:pt>
    <dgm:pt modelId="{90A270F3-6C2B-4043-9BAB-FA2252021800}" type="pres">
      <dgm:prSet presAssocID="{B5D7F8C4-164F-4D4E-B30E-5D2BAD271D1C}" presName="textRect" presStyleLbl="revTx" presStyleIdx="3" presStyleCnt="4">
        <dgm:presLayoutVars>
          <dgm:chMax val="1"/>
          <dgm:chPref val="1"/>
        </dgm:presLayoutVars>
      </dgm:prSet>
      <dgm:spPr/>
    </dgm:pt>
  </dgm:ptLst>
  <dgm:cxnLst>
    <dgm:cxn modelId="{AABC7B0F-4A84-48FD-BFA4-77CF49D7A06A}" srcId="{ED9007BF-7FC0-46C5-B93B-F919C0517FB3}" destId="{B5D7F8C4-164F-4D4E-B30E-5D2BAD271D1C}" srcOrd="3" destOrd="0" parTransId="{07FFA281-B1BC-4C62-9307-019AB6716C32}" sibTransId="{671104D4-49C4-48A8-A68B-482C7B795BF0}"/>
    <dgm:cxn modelId="{5BBBBC25-FA28-40B9-B27D-E6934B6BEC37}" srcId="{ED9007BF-7FC0-46C5-B93B-F919C0517FB3}" destId="{D2795C1D-95B6-4E5A-A196-3F08A7F027FC}" srcOrd="2" destOrd="0" parTransId="{BA43967B-03F4-4B4E-9D06-2C0604096712}" sibTransId="{32B4FED7-37DE-4C9D-99DE-E262BF62D861}"/>
    <dgm:cxn modelId="{3CF2013A-4260-48F3-B667-278073D7822C}" srcId="{ED9007BF-7FC0-46C5-B93B-F919C0517FB3}" destId="{8730BE9C-E6BF-44CA-96D0-28AFB5E95E37}" srcOrd="1" destOrd="0" parTransId="{71364068-F3EB-4D05-BDC6-D028811E1A7B}" sibTransId="{F2DD6181-C17B-4A8B-A2FE-BA192E848790}"/>
    <dgm:cxn modelId="{54E34754-1F8C-4219-B2B8-7637830BDC00}" type="presOf" srcId="{ED9007BF-7FC0-46C5-B93B-F919C0517FB3}" destId="{DD2A2A1A-46A8-4815-BA04-816705D8C622}" srcOrd="0" destOrd="0" presId="urn:microsoft.com/office/officeart/2018/5/layout/IconCircleLabelList"/>
    <dgm:cxn modelId="{E480F47A-7612-40A8-B33B-75F46ED963B0}" srcId="{ED9007BF-7FC0-46C5-B93B-F919C0517FB3}" destId="{7291570E-2E08-474E-B8DF-1C6E823E76B5}" srcOrd="0" destOrd="0" parTransId="{3B025171-C019-46BA-980E-78EE8C768DD1}" sibTransId="{CF1DE900-98B7-402E-A7C1-1B73A7925514}"/>
    <dgm:cxn modelId="{06FE41C5-1392-46DE-BC0D-68D6E160F8BD}" type="presOf" srcId="{7291570E-2E08-474E-B8DF-1C6E823E76B5}" destId="{B0EEE577-2B2C-4AFE-B433-AD40F91EF8B7}" srcOrd="0" destOrd="0" presId="urn:microsoft.com/office/officeart/2018/5/layout/IconCircleLabelList"/>
    <dgm:cxn modelId="{14E4A1EA-4D36-4B3D-B9EF-0E591281551E}" type="presOf" srcId="{8730BE9C-E6BF-44CA-96D0-28AFB5E95E37}" destId="{0F836869-ED15-4448-A85D-4AE6AD00B54B}" srcOrd="0" destOrd="0" presId="urn:microsoft.com/office/officeart/2018/5/layout/IconCircleLabelList"/>
    <dgm:cxn modelId="{7364ABF4-2F9C-4376-AE2A-2B696F0346EC}" type="presOf" srcId="{B5D7F8C4-164F-4D4E-B30E-5D2BAD271D1C}" destId="{90A270F3-6C2B-4043-9BAB-FA2252021800}" srcOrd="0" destOrd="0" presId="urn:microsoft.com/office/officeart/2018/5/layout/IconCircleLabelList"/>
    <dgm:cxn modelId="{59B352F9-9861-4492-A9B8-C267AA6CE1B1}" type="presOf" srcId="{D2795C1D-95B6-4E5A-A196-3F08A7F027FC}" destId="{F75B7885-B194-4A54-8B3E-0E98C920CF98}" srcOrd="0" destOrd="0" presId="urn:microsoft.com/office/officeart/2018/5/layout/IconCircleLabelList"/>
    <dgm:cxn modelId="{4C785194-E30A-4D58-BE6B-144D0157E447}" type="presParOf" srcId="{DD2A2A1A-46A8-4815-BA04-816705D8C622}" destId="{2BCD0C06-1DB3-4D09-8527-2C3CA4ADC3E9}" srcOrd="0" destOrd="0" presId="urn:microsoft.com/office/officeart/2018/5/layout/IconCircleLabelList"/>
    <dgm:cxn modelId="{C57BC8D6-B25B-44A2-9F7A-BA3E2F91E998}" type="presParOf" srcId="{2BCD0C06-1DB3-4D09-8527-2C3CA4ADC3E9}" destId="{2864EB04-98C0-47FB-8ECD-BBFB0392BB43}" srcOrd="0" destOrd="0" presId="urn:microsoft.com/office/officeart/2018/5/layout/IconCircleLabelList"/>
    <dgm:cxn modelId="{64649296-ED4B-4180-972B-3854258C2BA5}" type="presParOf" srcId="{2BCD0C06-1DB3-4D09-8527-2C3CA4ADC3E9}" destId="{080086B3-A03B-4D32-9B92-58F3FC480472}" srcOrd="1" destOrd="0" presId="urn:microsoft.com/office/officeart/2018/5/layout/IconCircleLabelList"/>
    <dgm:cxn modelId="{15D309BF-2BD4-4299-A2C6-6FDEA1678E95}" type="presParOf" srcId="{2BCD0C06-1DB3-4D09-8527-2C3CA4ADC3E9}" destId="{DAED3C4D-5A47-46D4-AE80-3F4F28588474}" srcOrd="2" destOrd="0" presId="urn:microsoft.com/office/officeart/2018/5/layout/IconCircleLabelList"/>
    <dgm:cxn modelId="{BE9A7507-AC48-4BBB-9548-BDC21F90E20B}" type="presParOf" srcId="{2BCD0C06-1DB3-4D09-8527-2C3CA4ADC3E9}" destId="{B0EEE577-2B2C-4AFE-B433-AD40F91EF8B7}" srcOrd="3" destOrd="0" presId="urn:microsoft.com/office/officeart/2018/5/layout/IconCircleLabelList"/>
    <dgm:cxn modelId="{3CB57DD3-C7D5-4B1F-9E4D-9CA67AC03419}" type="presParOf" srcId="{DD2A2A1A-46A8-4815-BA04-816705D8C622}" destId="{75E95359-B0AB-4759-BDE2-ECF73329AF34}" srcOrd="1" destOrd="0" presId="urn:microsoft.com/office/officeart/2018/5/layout/IconCircleLabelList"/>
    <dgm:cxn modelId="{DCB09721-6AC8-4800-90CF-246E43E92FE6}" type="presParOf" srcId="{DD2A2A1A-46A8-4815-BA04-816705D8C622}" destId="{25A26140-7DD0-40DA-8250-EE1D264F88E5}" srcOrd="2" destOrd="0" presId="urn:microsoft.com/office/officeart/2018/5/layout/IconCircleLabelList"/>
    <dgm:cxn modelId="{663D8DC7-34D7-4648-B333-B0BD59CB1E87}" type="presParOf" srcId="{25A26140-7DD0-40DA-8250-EE1D264F88E5}" destId="{1BFB0831-B108-4596-821F-51C9E6197F54}" srcOrd="0" destOrd="0" presId="urn:microsoft.com/office/officeart/2018/5/layout/IconCircleLabelList"/>
    <dgm:cxn modelId="{1F339235-DAD6-4643-8673-56F85EC47D5D}" type="presParOf" srcId="{25A26140-7DD0-40DA-8250-EE1D264F88E5}" destId="{A140FB71-55FD-41F6-A8A0-8D53A4049A5C}" srcOrd="1" destOrd="0" presId="urn:microsoft.com/office/officeart/2018/5/layout/IconCircleLabelList"/>
    <dgm:cxn modelId="{EE4B32C0-84CB-446A-9000-BF25244891A1}" type="presParOf" srcId="{25A26140-7DD0-40DA-8250-EE1D264F88E5}" destId="{6C06F6C1-EC5A-498A-8456-355352AD3F79}" srcOrd="2" destOrd="0" presId="urn:microsoft.com/office/officeart/2018/5/layout/IconCircleLabelList"/>
    <dgm:cxn modelId="{94291764-A892-448A-BAA7-D93D9365FD31}" type="presParOf" srcId="{25A26140-7DD0-40DA-8250-EE1D264F88E5}" destId="{0F836869-ED15-4448-A85D-4AE6AD00B54B}" srcOrd="3" destOrd="0" presId="urn:microsoft.com/office/officeart/2018/5/layout/IconCircleLabelList"/>
    <dgm:cxn modelId="{0731C72D-B7FE-4DF0-8696-88A49FE2EC89}" type="presParOf" srcId="{DD2A2A1A-46A8-4815-BA04-816705D8C622}" destId="{FF0558C4-4A3E-43F6-A6C4-F0603440B1BD}" srcOrd="3" destOrd="0" presId="urn:microsoft.com/office/officeart/2018/5/layout/IconCircleLabelList"/>
    <dgm:cxn modelId="{716695C7-FDBB-4BAF-B593-37630AA4D8E5}" type="presParOf" srcId="{DD2A2A1A-46A8-4815-BA04-816705D8C622}" destId="{07CAC694-D26C-4B9F-82A0-9F7D79000A7C}" srcOrd="4" destOrd="0" presId="urn:microsoft.com/office/officeart/2018/5/layout/IconCircleLabelList"/>
    <dgm:cxn modelId="{6155CA18-3091-4FB4-B0AC-2CCC4FE8DD7C}" type="presParOf" srcId="{07CAC694-D26C-4B9F-82A0-9F7D79000A7C}" destId="{8A5F104E-6FC4-475F-9749-BEF52E9FC819}" srcOrd="0" destOrd="0" presId="urn:microsoft.com/office/officeart/2018/5/layout/IconCircleLabelList"/>
    <dgm:cxn modelId="{FCBCFB10-E222-4983-98F9-A92E5136623F}" type="presParOf" srcId="{07CAC694-D26C-4B9F-82A0-9F7D79000A7C}" destId="{BF1ABE72-0DB1-4C14-AC16-31909DF9773B}" srcOrd="1" destOrd="0" presId="urn:microsoft.com/office/officeart/2018/5/layout/IconCircleLabelList"/>
    <dgm:cxn modelId="{E87AC889-187B-4810-A2C3-51CECE2A2C50}" type="presParOf" srcId="{07CAC694-D26C-4B9F-82A0-9F7D79000A7C}" destId="{FB5B281A-B3E2-4D1E-8AD5-291B418FFF7E}" srcOrd="2" destOrd="0" presId="urn:microsoft.com/office/officeart/2018/5/layout/IconCircleLabelList"/>
    <dgm:cxn modelId="{7E394190-422B-49E1-970C-C9CE3A783CCF}" type="presParOf" srcId="{07CAC694-D26C-4B9F-82A0-9F7D79000A7C}" destId="{F75B7885-B194-4A54-8B3E-0E98C920CF98}" srcOrd="3" destOrd="0" presId="urn:microsoft.com/office/officeart/2018/5/layout/IconCircleLabelList"/>
    <dgm:cxn modelId="{41568106-3167-4289-A475-E4FE074BCCFF}" type="presParOf" srcId="{DD2A2A1A-46A8-4815-BA04-816705D8C622}" destId="{731900FF-583C-49DE-8302-0C091B858791}" srcOrd="5" destOrd="0" presId="urn:microsoft.com/office/officeart/2018/5/layout/IconCircleLabelList"/>
    <dgm:cxn modelId="{9FCA1EA7-8B11-45C2-AA8C-B3FF804484C2}" type="presParOf" srcId="{DD2A2A1A-46A8-4815-BA04-816705D8C622}" destId="{900E0A79-1905-4C02-9752-B64A53B3BB75}" srcOrd="6" destOrd="0" presId="urn:microsoft.com/office/officeart/2018/5/layout/IconCircleLabelList"/>
    <dgm:cxn modelId="{6A0393E0-F688-4511-A1CC-B44B1E93A2E8}" type="presParOf" srcId="{900E0A79-1905-4C02-9752-B64A53B3BB75}" destId="{D589F69E-A5B1-478C-98A9-F0A84B553897}" srcOrd="0" destOrd="0" presId="urn:microsoft.com/office/officeart/2018/5/layout/IconCircleLabelList"/>
    <dgm:cxn modelId="{C5076784-269B-4FD0-A689-60C2C95ECC44}" type="presParOf" srcId="{900E0A79-1905-4C02-9752-B64A53B3BB75}" destId="{B44971BA-CBC9-4BC6-A6E8-E30F2E92FAB1}" srcOrd="1" destOrd="0" presId="urn:microsoft.com/office/officeart/2018/5/layout/IconCircleLabelList"/>
    <dgm:cxn modelId="{2AC1422F-AD5F-4FE1-8E60-E12BAC1008B8}" type="presParOf" srcId="{900E0A79-1905-4C02-9752-B64A53B3BB75}" destId="{1C67556C-C6F4-4003-80C1-E5C67BBF6BA7}" srcOrd="2" destOrd="0" presId="urn:microsoft.com/office/officeart/2018/5/layout/IconCircleLabelList"/>
    <dgm:cxn modelId="{3210BAD1-8AA5-4D88-85E7-F0A678567279}" type="presParOf" srcId="{900E0A79-1905-4C02-9752-B64A53B3BB75}" destId="{90A270F3-6C2B-4043-9BAB-FA22520218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0D0D9-A909-4863-8ABA-F4FCDD03FF52}">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FE6470A-447A-48E2-981B-22A77EF3263D}">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variables used for the classification are listed in next block</a:t>
          </a:r>
        </a:p>
      </dsp:txBody>
      <dsp:txXfrm>
        <a:off x="374504" y="770377"/>
        <a:ext cx="2779854" cy="1726007"/>
      </dsp:txXfrm>
    </dsp:sp>
    <dsp:sp modelId="{67B4DF23-BC5D-4160-9F6B-85DD8E5BCEAF}">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62F2992-0F83-48D3-84B3-EC61CC45D9B0}">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Duration, </a:t>
          </a:r>
          <a:r>
            <a:rPr lang="en-US" sz="1700" kern="1200" dirty="0" err="1"/>
            <a:t>goal_usd</a:t>
          </a:r>
          <a:r>
            <a:rPr lang="en-US" sz="1700" kern="1200" dirty="0"/>
            <a:t>, </a:t>
          </a:r>
          <a:r>
            <a:rPr lang="en-US" sz="1700" kern="1200" dirty="0" err="1"/>
            <a:t>blurb_length</a:t>
          </a:r>
          <a:r>
            <a:rPr lang="en-US" sz="1700" kern="1200" dirty="0"/>
            <a:t>, </a:t>
          </a:r>
          <a:r>
            <a:rPr lang="en-US" sz="1700" kern="1200" dirty="0" err="1"/>
            <a:t>name_length</a:t>
          </a:r>
          <a:r>
            <a:rPr lang="en-US" sz="1700" kern="1200" dirty="0"/>
            <a:t>, </a:t>
          </a:r>
          <a:r>
            <a:rPr lang="en-US" sz="1700" kern="1200" dirty="0" err="1"/>
            <a:t>start_month</a:t>
          </a:r>
          <a:r>
            <a:rPr lang="en-US" sz="1700" kern="1200" dirty="0"/>
            <a:t>, </a:t>
          </a:r>
          <a:r>
            <a:rPr lang="en-US" sz="1700" kern="1200" dirty="0" err="1"/>
            <a:t>end_month</a:t>
          </a:r>
          <a:r>
            <a:rPr lang="en-US" sz="1700" kern="1200" dirty="0"/>
            <a:t>, Category, Country, </a:t>
          </a:r>
          <a:r>
            <a:rPr lang="en-US" sz="1700" kern="1200" dirty="0" err="1"/>
            <a:t>StartQ</a:t>
          </a:r>
          <a:r>
            <a:rPr lang="en-US" sz="1700" kern="1200" dirty="0"/>
            <a:t>, </a:t>
          </a:r>
          <a:r>
            <a:rPr lang="en-US" sz="1700" kern="1200" dirty="0" err="1"/>
            <a:t>EndQ</a:t>
          </a:r>
          <a:r>
            <a:rPr lang="en-US" sz="1700" kern="1200" dirty="0"/>
            <a:t> and Status </a:t>
          </a:r>
        </a:p>
      </dsp:txBody>
      <dsp:txXfrm>
        <a:off x="3903368" y="770377"/>
        <a:ext cx="2779854" cy="1726007"/>
      </dsp:txXfrm>
    </dsp:sp>
    <dsp:sp modelId="{C88B2547-F5CB-4CD3-8524-CDAD6E1A7A91}">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CB71565-A09C-46D9-A14B-00305234603E}">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Status is the </a:t>
          </a:r>
          <a:r>
            <a:rPr lang="en-US" sz="1700" kern="1200"/>
            <a:t>dependent variabl</a:t>
          </a:r>
          <a:endParaRPr lang="en-US" sz="1700" kern="1200" dirty="0"/>
        </a:p>
      </dsp:txBody>
      <dsp:txXfrm>
        <a:off x="7432232" y="770377"/>
        <a:ext cx="2779854" cy="172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4EB04-98C0-47FB-8ECD-BBFB0392BB43}">
      <dsp:nvSpPr>
        <dsp:cNvPr id="0" name=""/>
        <dsp:cNvSpPr/>
      </dsp:nvSpPr>
      <dsp:spPr>
        <a:xfrm>
          <a:off x="864423" y="295175"/>
          <a:ext cx="1259379" cy="125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086B3-A03B-4D32-9B92-58F3FC480472}">
      <dsp:nvSpPr>
        <dsp:cNvPr id="0" name=""/>
        <dsp:cNvSpPr/>
      </dsp:nvSpPr>
      <dsp:spPr>
        <a:xfrm>
          <a:off x="1132816" y="563567"/>
          <a:ext cx="722594" cy="722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EE577-2B2C-4AFE-B433-AD40F91EF8B7}">
      <dsp:nvSpPr>
        <dsp:cNvPr id="0" name=""/>
        <dsp:cNvSpPr/>
      </dsp:nvSpPr>
      <dsp:spPr>
        <a:xfrm>
          <a:off x="461835"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Logistic Regression</a:t>
          </a:r>
        </a:p>
      </dsp:txBody>
      <dsp:txXfrm>
        <a:off x="461835" y="1946820"/>
        <a:ext cx="2064555" cy="720000"/>
      </dsp:txXfrm>
    </dsp:sp>
    <dsp:sp modelId="{1BFB0831-B108-4596-821F-51C9E6197F54}">
      <dsp:nvSpPr>
        <dsp:cNvPr id="0" name=""/>
        <dsp:cNvSpPr/>
      </dsp:nvSpPr>
      <dsp:spPr>
        <a:xfrm>
          <a:off x="3290276" y="295175"/>
          <a:ext cx="1259379" cy="12593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0FB71-55FD-41F6-A8A0-8D53A4049A5C}">
      <dsp:nvSpPr>
        <dsp:cNvPr id="0" name=""/>
        <dsp:cNvSpPr/>
      </dsp:nvSpPr>
      <dsp:spPr>
        <a:xfrm>
          <a:off x="3558669" y="563567"/>
          <a:ext cx="722594" cy="722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836869-ED15-4448-A85D-4AE6AD00B54B}">
      <dsp:nvSpPr>
        <dsp:cNvPr id="0" name=""/>
        <dsp:cNvSpPr/>
      </dsp:nvSpPr>
      <dsp:spPr>
        <a:xfrm>
          <a:off x="2887688"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Decision Tree</a:t>
          </a:r>
        </a:p>
      </dsp:txBody>
      <dsp:txXfrm>
        <a:off x="2887688" y="1946820"/>
        <a:ext cx="2064555" cy="720000"/>
      </dsp:txXfrm>
    </dsp:sp>
    <dsp:sp modelId="{8A5F104E-6FC4-475F-9749-BEF52E9FC819}">
      <dsp:nvSpPr>
        <dsp:cNvPr id="0" name=""/>
        <dsp:cNvSpPr/>
      </dsp:nvSpPr>
      <dsp:spPr>
        <a:xfrm>
          <a:off x="5716130" y="295175"/>
          <a:ext cx="1259379" cy="12593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ABE72-0DB1-4C14-AC16-31909DF9773B}">
      <dsp:nvSpPr>
        <dsp:cNvPr id="0" name=""/>
        <dsp:cNvSpPr/>
      </dsp:nvSpPr>
      <dsp:spPr>
        <a:xfrm>
          <a:off x="5984522" y="563567"/>
          <a:ext cx="722594" cy="722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B7885-B194-4A54-8B3E-0E98C920CF98}">
      <dsp:nvSpPr>
        <dsp:cNvPr id="0" name=""/>
        <dsp:cNvSpPr/>
      </dsp:nvSpPr>
      <dsp:spPr>
        <a:xfrm>
          <a:off x="5313541"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RandomForest</a:t>
          </a:r>
        </a:p>
      </dsp:txBody>
      <dsp:txXfrm>
        <a:off x="5313541" y="1946820"/>
        <a:ext cx="2064555" cy="720000"/>
      </dsp:txXfrm>
    </dsp:sp>
    <dsp:sp modelId="{D589F69E-A5B1-478C-98A9-F0A84B553897}">
      <dsp:nvSpPr>
        <dsp:cNvPr id="0" name=""/>
        <dsp:cNvSpPr/>
      </dsp:nvSpPr>
      <dsp:spPr>
        <a:xfrm>
          <a:off x="8141983" y="295175"/>
          <a:ext cx="1259379" cy="12593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971BA-CBC9-4BC6-A6E8-E30F2E92FAB1}">
      <dsp:nvSpPr>
        <dsp:cNvPr id="0" name=""/>
        <dsp:cNvSpPr/>
      </dsp:nvSpPr>
      <dsp:spPr>
        <a:xfrm>
          <a:off x="8410375" y="563567"/>
          <a:ext cx="722594" cy="722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A270F3-6C2B-4043-9BAB-FA2252021800}">
      <dsp:nvSpPr>
        <dsp:cNvPr id="0" name=""/>
        <dsp:cNvSpPr/>
      </dsp:nvSpPr>
      <dsp:spPr>
        <a:xfrm>
          <a:off x="7739394"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GradientBoostTree</a:t>
          </a:r>
        </a:p>
      </dsp:txBody>
      <dsp:txXfrm>
        <a:off x="7739394" y="1946820"/>
        <a:ext cx="206455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12988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23795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642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26505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372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896410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92246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70243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56473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19493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68284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2E6EF-655F-4249-8E20-5A9F6D05A1AE}" type="datetimeFigureOut">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63277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2E6EF-655F-4249-8E20-5A9F6D05A1AE}"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133822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2E6EF-655F-4249-8E20-5A9F6D05A1AE}" type="datetimeFigureOut">
              <a:rPr lang="en-US" smtClean="0"/>
              <a:t>5/5/2019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40433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08023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8656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32E6EF-655F-4249-8E20-5A9F6D05A1AE}" type="datetimeFigureOut">
              <a:rPr lang="en-US" smtClean="0"/>
              <a:t>5/5/2019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EC6009-E91E-4024-8C17-634F2D99CFA9}" type="slidenum">
              <a:rPr lang="en-US" smtClean="0"/>
              <a:t>‹#›</a:t>
            </a:fld>
            <a:endParaRPr lang="en-US"/>
          </a:p>
        </p:txBody>
      </p:sp>
    </p:spTree>
    <p:extLst>
      <p:ext uri="{BB962C8B-B14F-4D97-AF65-F5344CB8AC3E}">
        <p14:creationId xmlns:p14="http://schemas.microsoft.com/office/powerpoint/2010/main" val="39981583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6A55E9F-8005-445A-9813-92A906F323EC}"/>
              </a:ext>
            </a:extLst>
          </p:cNvPr>
          <p:cNvSpPr>
            <a:spLocks noGrp="1"/>
          </p:cNvSpPr>
          <p:nvPr>
            <p:ph type="subTitle" idx="1"/>
          </p:nvPr>
        </p:nvSpPr>
        <p:spPr>
          <a:xfrm>
            <a:off x="3373062" y="2705100"/>
            <a:ext cx="8131550" cy="3157583"/>
          </a:xfrm>
        </p:spPr>
        <p:txBody>
          <a:bodyPr>
            <a:noAutofit/>
          </a:bodyPr>
          <a:lstStyle/>
          <a:p>
            <a:r>
              <a:rPr lang="en-US" u="sng" dirty="0">
                <a:cs typeface="Times New Roman" panose="02020603050405020304" pitchFamily="18" charset="0"/>
              </a:rPr>
              <a:t>Instructor:</a:t>
            </a:r>
          </a:p>
          <a:p>
            <a:r>
              <a:rPr lang="en-US" dirty="0">
                <a:cs typeface="Times New Roman" panose="02020603050405020304" pitchFamily="18" charset="0"/>
              </a:rPr>
              <a:t>Dr. David Belanger</a:t>
            </a:r>
          </a:p>
          <a:p>
            <a:endParaRPr lang="en-US" dirty="0">
              <a:cs typeface="Times New Roman" panose="02020603050405020304" pitchFamily="18" charset="0"/>
            </a:endParaRPr>
          </a:p>
          <a:p>
            <a:r>
              <a:rPr lang="en-US" u="sng" dirty="0">
                <a:cs typeface="Times New Roman" panose="02020603050405020304" pitchFamily="18" charset="0"/>
              </a:rPr>
              <a:t>By,</a:t>
            </a:r>
          </a:p>
          <a:p>
            <a:r>
              <a:rPr lang="en-US" dirty="0">
                <a:cs typeface="Times New Roman" panose="02020603050405020304" pitchFamily="18" charset="0"/>
              </a:rPr>
              <a:t>Group 8</a:t>
            </a:r>
          </a:p>
          <a:p>
            <a:r>
              <a:rPr lang="en-US" dirty="0" err="1">
                <a:cs typeface="Times New Roman" panose="02020603050405020304" pitchFamily="18" charset="0"/>
              </a:rPr>
              <a:t>Haodong</a:t>
            </a:r>
            <a:r>
              <a:rPr lang="en-US" dirty="0">
                <a:cs typeface="Times New Roman" panose="02020603050405020304" pitchFamily="18" charset="0"/>
              </a:rPr>
              <a:t> Zhao</a:t>
            </a:r>
          </a:p>
          <a:p>
            <a:r>
              <a:rPr lang="en-US" dirty="0">
                <a:cs typeface="Times New Roman" panose="02020603050405020304" pitchFamily="18" charset="0"/>
              </a:rPr>
              <a:t>Suguna Bhargavi Bontha</a:t>
            </a:r>
          </a:p>
          <a:p>
            <a:r>
              <a:rPr lang="en-US" dirty="0" err="1">
                <a:cs typeface="Times New Roman" panose="02020603050405020304" pitchFamily="18" charset="0"/>
              </a:rPr>
              <a:t>Sucharitha</a:t>
            </a:r>
            <a:r>
              <a:rPr lang="en-US" dirty="0">
                <a:cs typeface="Times New Roman" panose="02020603050405020304" pitchFamily="18" charset="0"/>
              </a:rPr>
              <a:t> </a:t>
            </a:r>
            <a:r>
              <a:rPr lang="en-US" dirty="0" err="1">
                <a:cs typeface="Times New Roman" panose="02020603050405020304" pitchFamily="18" charset="0"/>
              </a:rPr>
              <a:t>Batchu</a:t>
            </a:r>
            <a:endParaRPr lang="en-US" dirty="0">
              <a:cs typeface="Times New Roman" panose="02020603050405020304" pitchFamily="18" charset="0"/>
            </a:endParaRPr>
          </a:p>
          <a:p>
            <a:r>
              <a:rPr lang="en-US" dirty="0" err="1">
                <a:cs typeface="Times New Roman" panose="02020603050405020304" pitchFamily="18" charset="0"/>
              </a:rPr>
              <a:t>Ritwin</a:t>
            </a:r>
            <a:r>
              <a:rPr lang="en-US" dirty="0">
                <a:cs typeface="Times New Roman" panose="02020603050405020304" pitchFamily="18" charset="0"/>
              </a:rPr>
              <a:t> Kumar Reddy</a:t>
            </a:r>
          </a:p>
          <a:p>
            <a:endParaRPr lang="en-US" dirty="0">
              <a:cs typeface="Times New Roman" panose="02020603050405020304" pitchFamily="18" charset="0"/>
            </a:endParaRPr>
          </a:p>
          <a:p>
            <a:endParaRPr lang="en-US" dirty="0">
              <a:cs typeface="Times New Roman" panose="02020603050405020304" pitchFamily="18" charset="0"/>
            </a:endParaRPr>
          </a:p>
        </p:txBody>
      </p:sp>
      <p:sp>
        <p:nvSpPr>
          <p:cNvPr id="2" name="Title 1">
            <a:extLst>
              <a:ext uri="{FF2B5EF4-FFF2-40B4-BE49-F238E27FC236}">
                <a16:creationId xmlns:a16="http://schemas.microsoft.com/office/drawing/2014/main" id="{60A544C7-47B9-40A0-BC37-68474B902A6B}"/>
              </a:ext>
            </a:extLst>
          </p:cNvPr>
          <p:cNvSpPr>
            <a:spLocks noGrp="1"/>
          </p:cNvSpPr>
          <p:nvPr>
            <p:ph type="ctrTitle"/>
          </p:nvPr>
        </p:nvSpPr>
        <p:spPr>
          <a:xfrm>
            <a:off x="3190811" y="0"/>
            <a:ext cx="8131550" cy="2262781"/>
          </a:xfrm>
        </p:spPr>
        <p:txBody>
          <a:bodyPr>
            <a:normAutofit/>
          </a:bodyPr>
          <a:lstStyle/>
          <a:p>
            <a:pPr algn="ctr"/>
            <a:r>
              <a:rPr lang="en-US" sz="3600" dirty="0">
                <a:latin typeface="+mn-lt"/>
                <a:cs typeface="Times New Roman" panose="02020603050405020304" pitchFamily="18" charset="0"/>
              </a:rPr>
              <a:t>Success Rate Prediction for                  Crowd Funding</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14680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389D5B-41FD-491C-B421-B746A21ED367}"/>
              </a:ext>
            </a:extLst>
          </p:cNvPr>
          <p:cNvSpPr>
            <a:spLocks noGrp="1"/>
          </p:cNvSpPr>
          <p:nvPr>
            <p:ph type="title"/>
          </p:nvPr>
        </p:nvSpPr>
        <p:spPr>
          <a:xfrm>
            <a:off x="1843391" y="624110"/>
            <a:ext cx="9383408" cy="1280890"/>
          </a:xfrm>
        </p:spPr>
        <p:txBody>
          <a:bodyPr>
            <a:normAutofit/>
          </a:bodyPr>
          <a:lstStyle/>
          <a:p>
            <a:r>
              <a:rPr lang="en-US">
                <a:solidFill>
                  <a:schemeClr val="bg1"/>
                </a:solidFill>
              </a:rPr>
              <a:t>Data Understanding</a:t>
            </a:r>
          </a:p>
        </p:txBody>
      </p:sp>
      <p:sp>
        <p:nvSpPr>
          <p:cNvPr id="18"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9" name="Content Placeholder 2">
            <a:extLst>
              <a:ext uri="{FF2B5EF4-FFF2-40B4-BE49-F238E27FC236}">
                <a16:creationId xmlns:a16="http://schemas.microsoft.com/office/drawing/2014/main" id="{F1DC49E3-4158-4F83-8290-B1A6B6A20DF9}"/>
              </a:ext>
            </a:extLst>
          </p:cNvPr>
          <p:cNvGraphicFramePr>
            <a:graphicFrameLocks noGrp="1"/>
          </p:cNvGraphicFramePr>
          <p:nvPr>
            <p:ph idx="1"/>
            <p:extLst>
              <p:ext uri="{D42A27DB-BD31-4B8C-83A1-F6EECF244321}">
                <p14:modId xmlns:p14="http://schemas.microsoft.com/office/powerpoint/2010/main" val="251825337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8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49A0-C75C-4747-8801-268B13E329C2}"/>
              </a:ext>
            </a:extLst>
          </p:cNvPr>
          <p:cNvSpPr>
            <a:spLocks noGrp="1"/>
          </p:cNvSpPr>
          <p:nvPr>
            <p:ph type="title"/>
          </p:nvPr>
        </p:nvSpPr>
        <p:spPr>
          <a:xfrm>
            <a:off x="2335750" y="605060"/>
            <a:ext cx="8911687" cy="1280890"/>
          </a:xfrm>
        </p:spPr>
        <p:txBody>
          <a:bodyPr/>
          <a:lstStyle/>
          <a:p>
            <a:r>
              <a:rPr lang="en-US" dirty="0"/>
              <a:t>Data processing and preparation</a:t>
            </a:r>
          </a:p>
        </p:txBody>
      </p:sp>
      <p:sp>
        <p:nvSpPr>
          <p:cNvPr id="3" name="Content Placeholder 2">
            <a:extLst>
              <a:ext uri="{FF2B5EF4-FFF2-40B4-BE49-F238E27FC236}">
                <a16:creationId xmlns:a16="http://schemas.microsoft.com/office/drawing/2014/main" id="{9530F472-A3F1-4211-9CD6-B0C276D1EDDB}"/>
              </a:ext>
            </a:extLst>
          </p:cNvPr>
          <p:cNvSpPr>
            <a:spLocks noGrp="1"/>
          </p:cNvSpPr>
          <p:nvPr>
            <p:ph idx="1"/>
          </p:nvPr>
        </p:nvSpPr>
        <p:spPr>
          <a:xfrm>
            <a:off x="2332037" y="1419225"/>
            <a:ext cx="8915400" cy="4552950"/>
          </a:xfrm>
        </p:spPr>
        <p:txBody>
          <a:bodyPr>
            <a:noAutofit/>
          </a:bodyPr>
          <a:lstStyle/>
          <a:p>
            <a:pPr algn="just"/>
            <a:r>
              <a:rPr lang="en-US" dirty="0"/>
              <a:t>Data Cleaning (remove N/A value)</a:t>
            </a:r>
          </a:p>
          <a:p>
            <a:pPr algn="just"/>
            <a:r>
              <a:rPr lang="en-US" dirty="0"/>
              <a:t>Data normalization</a:t>
            </a:r>
          </a:p>
          <a:p>
            <a:pPr marL="0" indent="0" algn="just">
              <a:buNone/>
            </a:pPr>
            <a:r>
              <a:rPr lang="en-US" dirty="0"/>
              <a:t>Currency: We coded a function to convert all currencies to USD.</a:t>
            </a:r>
          </a:p>
          <a:p>
            <a:pPr marL="0" indent="0" algn="just">
              <a:buNone/>
            </a:pPr>
            <a:r>
              <a:rPr lang="en-US" dirty="0"/>
              <a:t>Time: The original time format in our data is in timestamp format. We change the time format to YYYY-MM-DD for easy calculating. </a:t>
            </a:r>
          </a:p>
          <a:p>
            <a:pPr marL="0" indent="0" algn="just">
              <a:buNone/>
            </a:pPr>
            <a:r>
              <a:rPr lang="en-US" dirty="0"/>
              <a:t>Re-category: In the original dataset, there are over 50 ‘</a:t>
            </a:r>
            <a:r>
              <a:rPr lang="en-US" dirty="0" err="1"/>
              <a:t>loc_country</a:t>
            </a:r>
            <a:r>
              <a:rPr lang="en-US" dirty="0"/>
              <a:t>’ and 145 ‘</a:t>
            </a:r>
            <a:r>
              <a:rPr lang="en-US" dirty="0" err="1"/>
              <a:t>cate_name</a:t>
            </a:r>
            <a:r>
              <a:rPr lang="en-US" dirty="0"/>
              <a:t>’. We categorize them into big categories based on scientific judgement. </a:t>
            </a:r>
          </a:p>
          <a:p>
            <a:pPr marL="0" indent="0" algn="just">
              <a:buNone/>
            </a:pPr>
            <a:r>
              <a:rPr lang="en-US" dirty="0"/>
              <a:t>Dummy value: Since the Country and category data is not numeric, we set them to dummy values.</a:t>
            </a:r>
          </a:p>
          <a:p>
            <a:pPr algn="just"/>
            <a:r>
              <a:rPr lang="en-US" dirty="0"/>
              <a:t>Data Balancing (Oversampling is used)</a:t>
            </a:r>
          </a:p>
          <a:p>
            <a:pPr algn="just"/>
            <a:r>
              <a:rPr lang="en-US" dirty="0"/>
              <a:t>Data standardization</a:t>
            </a:r>
            <a:r>
              <a:rPr lang="en-US" b="1" dirty="0"/>
              <a:t> </a:t>
            </a:r>
            <a:endParaRPr lang="en-US" dirty="0"/>
          </a:p>
          <a:p>
            <a:pPr algn="just"/>
            <a:r>
              <a:rPr lang="en-US" dirty="0"/>
              <a:t>PCA dimension reduction</a:t>
            </a:r>
          </a:p>
          <a:p>
            <a:pPr algn="just"/>
            <a:endParaRPr lang="en-US" dirty="0"/>
          </a:p>
        </p:txBody>
      </p:sp>
    </p:spTree>
    <p:extLst>
      <p:ext uri="{BB962C8B-B14F-4D97-AF65-F5344CB8AC3E}">
        <p14:creationId xmlns:p14="http://schemas.microsoft.com/office/powerpoint/2010/main" val="49299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C979-FD8A-4D59-8332-33643977E0BF}"/>
              </a:ext>
            </a:extLst>
          </p:cNvPr>
          <p:cNvSpPr>
            <a:spLocks noGrp="1"/>
          </p:cNvSpPr>
          <p:nvPr>
            <p:ph type="title"/>
          </p:nvPr>
        </p:nvSpPr>
        <p:spPr>
          <a:xfrm>
            <a:off x="1745741" y="2457136"/>
            <a:ext cx="8915399" cy="1468800"/>
          </a:xfrm>
        </p:spPr>
        <p:txBody>
          <a:bodyPr anchor="ctr">
            <a:normAutofit/>
          </a:bodyPr>
          <a:lstStyle/>
          <a:p>
            <a:pPr algn="ctr"/>
            <a:r>
              <a:rPr lang="en-US" sz="4800" dirty="0"/>
              <a:t>MODELLING</a:t>
            </a:r>
          </a:p>
        </p:txBody>
      </p:sp>
    </p:spTree>
    <p:extLst>
      <p:ext uri="{BB962C8B-B14F-4D97-AF65-F5344CB8AC3E}">
        <p14:creationId xmlns:p14="http://schemas.microsoft.com/office/powerpoint/2010/main" val="347291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5" name="Rectangle 9">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1">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9AC768-B6F9-441E-A519-062272CF066B}"/>
              </a:ext>
            </a:extLst>
          </p:cNvPr>
          <p:cNvSpPr>
            <a:spLocks noGrp="1"/>
          </p:cNvSpPr>
          <p:nvPr>
            <p:ph type="title"/>
          </p:nvPr>
        </p:nvSpPr>
        <p:spPr>
          <a:xfrm>
            <a:off x="1843391" y="624110"/>
            <a:ext cx="9383408" cy="1280890"/>
          </a:xfrm>
        </p:spPr>
        <p:txBody>
          <a:bodyPr>
            <a:normAutofit/>
          </a:bodyPr>
          <a:lstStyle/>
          <a:p>
            <a:r>
              <a:rPr lang="en-US">
                <a:solidFill>
                  <a:schemeClr val="bg1"/>
                </a:solidFill>
              </a:rPr>
              <a:t>Algorithms used </a:t>
            </a:r>
          </a:p>
        </p:txBody>
      </p:sp>
      <p:sp>
        <p:nvSpPr>
          <p:cNvPr id="14"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DC0115F-E573-4050-8EC6-B96F7266DA37}"/>
              </a:ext>
            </a:extLst>
          </p:cNvPr>
          <p:cNvGraphicFramePr>
            <a:graphicFrameLocks noGrp="1"/>
          </p:cNvGraphicFramePr>
          <p:nvPr>
            <p:ph idx="1"/>
            <p:extLst>
              <p:ext uri="{D42A27DB-BD31-4B8C-83A1-F6EECF244321}">
                <p14:modId xmlns:p14="http://schemas.microsoft.com/office/powerpoint/2010/main" val="1794769051"/>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76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0092-9DFF-48D0-AB23-E29285F7D9DB}"/>
              </a:ext>
            </a:extLst>
          </p:cNvPr>
          <p:cNvSpPr>
            <a:spLocks noGrp="1"/>
          </p:cNvSpPr>
          <p:nvPr>
            <p:ph type="title"/>
          </p:nvPr>
        </p:nvSpPr>
        <p:spPr>
          <a:xfrm>
            <a:off x="1687669" y="624110"/>
            <a:ext cx="6790506" cy="1280890"/>
          </a:xfrm>
        </p:spPr>
        <p:txBody>
          <a:bodyPr>
            <a:normAutofit/>
          </a:bodyPr>
          <a:lstStyle/>
          <a:p>
            <a:r>
              <a:rPr lang="en-US" sz="2800" dirty="0"/>
              <a:t>Cloud service used for the classifications.</a:t>
            </a:r>
          </a:p>
        </p:txBody>
      </p:sp>
      <p:sp>
        <p:nvSpPr>
          <p:cNvPr id="3" name="Content Placeholder 2">
            <a:extLst>
              <a:ext uri="{FF2B5EF4-FFF2-40B4-BE49-F238E27FC236}">
                <a16:creationId xmlns:a16="http://schemas.microsoft.com/office/drawing/2014/main" id="{B5AA4A03-36FD-4892-B2CA-0C499AFF17B4}"/>
              </a:ext>
            </a:extLst>
          </p:cNvPr>
          <p:cNvSpPr>
            <a:spLocks noGrp="1"/>
          </p:cNvSpPr>
          <p:nvPr>
            <p:ph idx="1"/>
          </p:nvPr>
        </p:nvSpPr>
        <p:spPr>
          <a:xfrm>
            <a:off x="1577424" y="2374778"/>
            <a:ext cx="3773869" cy="3777622"/>
          </a:xfrm>
        </p:spPr>
        <p:txBody>
          <a:bodyPr>
            <a:normAutofit/>
          </a:bodyPr>
          <a:lstStyle/>
          <a:p>
            <a:pPr marL="0" indent="0" algn="just">
              <a:buNone/>
            </a:pPr>
            <a:r>
              <a:rPr lang="en-US" sz="1600" u="sng" dirty="0">
                <a:solidFill>
                  <a:srgbClr val="000000"/>
                </a:solidFill>
              </a:rPr>
              <a:t>Databricks</a:t>
            </a:r>
          </a:p>
          <a:p>
            <a:pPr algn="just"/>
            <a:endParaRPr lang="en-US" sz="1600" dirty="0">
              <a:solidFill>
                <a:srgbClr val="000000"/>
              </a:solidFill>
            </a:endParaRPr>
          </a:p>
          <a:p>
            <a:pPr algn="just"/>
            <a:r>
              <a:rPr lang="en-US" sz="1600" dirty="0">
                <a:solidFill>
                  <a:srgbClr val="000000"/>
                </a:solidFill>
              </a:rPr>
              <a:t> There are different options for running spark on cloud- Self Hosted, Cloud Providers, Vendor Solutions.</a:t>
            </a:r>
          </a:p>
          <a:p>
            <a:pPr algn="just"/>
            <a:r>
              <a:rPr lang="en-US" sz="1600" dirty="0">
                <a:solidFill>
                  <a:srgbClr val="000000"/>
                </a:solidFill>
              </a:rPr>
              <a:t>Databricks is a Vendor Solutions providing Company </a:t>
            </a:r>
          </a:p>
          <a:p>
            <a:pPr algn="just"/>
            <a:r>
              <a:rPr lang="en-US" sz="1600" dirty="0">
                <a:solidFill>
                  <a:srgbClr val="000000"/>
                </a:solidFill>
              </a:rPr>
              <a:t>It is easy to sign up and use.</a:t>
            </a:r>
          </a:p>
          <a:p>
            <a:pPr algn="just"/>
            <a:endParaRPr lang="en-US" sz="1600" dirty="0">
              <a:solidFill>
                <a:srgbClr val="000000"/>
              </a:solidFill>
            </a:endParaRPr>
          </a:p>
          <a:p>
            <a:pPr marL="0" indent="0" algn="just">
              <a:buNone/>
            </a:pPr>
            <a:endParaRPr lang="en-US" sz="1600" dirty="0">
              <a:solidFill>
                <a:srgbClr val="000000"/>
              </a:solidFill>
            </a:endParaRPr>
          </a:p>
        </p:txBody>
      </p:sp>
      <p:pic>
        <p:nvPicPr>
          <p:cNvPr id="4" name="Picture 3">
            <a:extLst>
              <a:ext uri="{FF2B5EF4-FFF2-40B4-BE49-F238E27FC236}">
                <a16:creationId xmlns:a16="http://schemas.microsoft.com/office/drawing/2014/main" id="{7FF75D6F-7D40-4358-B7C4-DD3618C843BA}"/>
              </a:ext>
            </a:extLst>
          </p:cNvPr>
          <p:cNvPicPr>
            <a:picLocks noChangeAspect="1"/>
          </p:cNvPicPr>
          <p:nvPr/>
        </p:nvPicPr>
        <p:blipFill>
          <a:blip r:embed="rId2"/>
          <a:stretch>
            <a:fillRect/>
          </a:stretch>
        </p:blipFill>
        <p:spPr>
          <a:xfrm>
            <a:off x="5824728" y="2483984"/>
            <a:ext cx="5451567" cy="2813483"/>
          </a:xfrm>
          <a:prstGeom prst="rect">
            <a:avLst/>
          </a:prstGeom>
        </p:spPr>
      </p:pic>
    </p:spTree>
    <p:extLst>
      <p:ext uri="{BB962C8B-B14F-4D97-AF65-F5344CB8AC3E}">
        <p14:creationId xmlns:p14="http://schemas.microsoft.com/office/powerpoint/2010/main" val="171521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97AA-0301-4A84-8EBE-BEA96F98A846}"/>
              </a:ext>
            </a:extLst>
          </p:cNvPr>
          <p:cNvSpPr>
            <a:spLocks noGrp="1"/>
          </p:cNvSpPr>
          <p:nvPr>
            <p:ph type="title"/>
          </p:nvPr>
        </p:nvSpPr>
        <p:spPr>
          <a:xfrm>
            <a:off x="1687669" y="624110"/>
            <a:ext cx="5798981" cy="1280890"/>
          </a:xfrm>
        </p:spPr>
        <p:txBody>
          <a:bodyPr>
            <a:normAutofit/>
          </a:bodyPr>
          <a:lstStyle/>
          <a:p>
            <a:r>
              <a:rPr lang="en-US" sz="3200" dirty="0"/>
              <a:t>ROC Curve</a:t>
            </a:r>
          </a:p>
        </p:txBody>
      </p:sp>
      <p:pic>
        <p:nvPicPr>
          <p:cNvPr id="6" name="Content Placeholder 5" descr="A close up of a map&#10;&#10;Description automatically generated">
            <a:extLst>
              <a:ext uri="{FF2B5EF4-FFF2-40B4-BE49-F238E27FC236}">
                <a16:creationId xmlns:a16="http://schemas.microsoft.com/office/drawing/2014/main" id="{9A75B184-CA78-4351-9921-8C98104D1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535" y="1645438"/>
            <a:ext cx="5799473" cy="4326737"/>
          </a:xfrm>
        </p:spPr>
      </p:pic>
    </p:spTree>
    <p:extLst>
      <p:ext uri="{BB962C8B-B14F-4D97-AF65-F5344CB8AC3E}">
        <p14:creationId xmlns:p14="http://schemas.microsoft.com/office/powerpoint/2010/main" val="371251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97AA-0301-4A84-8EBE-BEA96F98A846}"/>
              </a:ext>
            </a:extLst>
          </p:cNvPr>
          <p:cNvSpPr>
            <a:spLocks noGrp="1"/>
          </p:cNvSpPr>
          <p:nvPr>
            <p:ph type="title"/>
          </p:nvPr>
        </p:nvSpPr>
        <p:spPr>
          <a:xfrm>
            <a:off x="1687669" y="624110"/>
            <a:ext cx="4875056" cy="1280890"/>
          </a:xfrm>
        </p:spPr>
        <p:txBody>
          <a:bodyPr>
            <a:normAutofit/>
          </a:bodyPr>
          <a:lstStyle/>
          <a:p>
            <a:r>
              <a:rPr lang="en-US" sz="3200" dirty="0"/>
              <a:t>Efficiency and run time</a:t>
            </a:r>
          </a:p>
        </p:txBody>
      </p:sp>
      <p:sp>
        <p:nvSpPr>
          <p:cNvPr id="6" name="Content Placeholder 5">
            <a:extLst>
              <a:ext uri="{FF2B5EF4-FFF2-40B4-BE49-F238E27FC236}">
                <a16:creationId xmlns:a16="http://schemas.microsoft.com/office/drawing/2014/main" id="{BD3F4425-7654-4E3F-865E-F1ACAA16D86F}"/>
              </a:ext>
            </a:extLst>
          </p:cNvPr>
          <p:cNvSpPr>
            <a:spLocks noGrp="1"/>
          </p:cNvSpPr>
          <p:nvPr>
            <p:ph idx="1"/>
          </p:nvPr>
        </p:nvSpPr>
        <p:spPr>
          <a:xfrm>
            <a:off x="1683956" y="2133600"/>
            <a:ext cx="4140772" cy="3777622"/>
          </a:xfrm>
        </p:spPr>
        <p:txBody>
          <a:bodyPr>
            <a:normAutofit/>
          </a:bodyPr>
          <a:lstStyle/>
          <a:p>
            <a:pPr algn="just"/>
            <a:r>
              <a:rPr lang="en-US" dirty="0">
                <a:solidFill>
                  <a:srgbClr val="000000"/>
                </a:solidFill>
              </a:rPr>
              <a:t>On local machine</a:t>
            </a:r>
          </a:p>
          <a:p>
            <a:endParaRPr lang="en-US" dirty="0">
              <a:solidFill>
                <a:srgbClr val="000000"/>
              </a:solidFill>
            </a:endParaRPr>
          </a:p>
        </p:txBody>
      </p:sp>
      <p:pic>
        <p:nvPicPr>
          <p:cNvPr id="8" name="Picture 7">
            <a:extLst>
              <a:ext uri="{FF2B5EF4-FFF2-40B4-BE49-F238E27FC236}">
                <a16:creationId xmlns:a16="http://schemas.microsoft.com/office/drawing/2014/main" id="{5BB9316D-5FEA-48B3-A40A-531F39AD8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916" y="1689951"/>
            <a:ext cx="5451627" cy="4129607"/>
          </a:xfrm>
          <a:prstGeom prst="rect">
            <a:avLst/>
          </a:prstGeom>
        </p:spPr>
      </p:pic>
    </p:spTree>
    <p:extLst>
      <p:ext uri="{BB962C8B-B14F-4D97-AF65-F5344CB8AC3E}">
        <p14:creationId xmlns:p14="http://schemas.microsoft.com/office/powerpoint/2010/main" val="254290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7C1E-260D-4BB0-A804-A369F989CF74}"/>
              </a:ext>
            </a:extLst>
          </p:cNvPr>
          <p:cNvSpPr>
            <a:spLocks noGrp="1"/>
          </p:cNvSpPr>
          <p:nvPr>
            <p:ph type="title"/>
          </p:nvPr>
        </p:nvSpPr>
        <p:spPr>
          <a:xfrm>
            <a:off x="1687669" y="624110"/>
            <a:ext cx="4741706" cy="1280890"/>
          </a:xfrm>
        </p:spPr>
        <p:txBody>
          <a:bodyPr>
            <a:normAutofit/>
          </a:bodyPr>
          <a:lstStyle/>
          <a:p>
            <a:r>
              <a:rPr lang="en-US" sz="3200" dirty="0"/>
              <a:t>Efficiency and run time</a:t>
            </a:r>
          </a:p>
        </p:txBody>
      </p:sp>
      <p:sp>
        <p:nvSpPr>
          <p:cNvPr id="3" name="Content Placeholder 2">
            <a:extLst>
              <a:ext uri="{FF2B5EF4-FFF2-40B4-BE49-F238E27FC236}">
                <a16:creationId xmlns:a16="http://schemas.microsoft.com/office/drawing/2014/main" id="{FDD53542-5ED1-494A-A212-C1675F311074}"/>
              </a:ext>
            </a:extLst>
          </p:cNvPr>
          <p:cNvSpPr>
            <a:spLocks noGrp="1"/>
          </p:cNvSpPr>
          <p:nvPr>
            <p:ph idx="1"/>
          </p:nvPr>
        </p:nvSpPr>
        <p:spPr>
          <a:xfrm>
            <a:off x="1683956" y="2133600"/>
            <a:ext cx="4140772" cy="3777622"/>
          </a:xfrm>
        </p:spPr>
        <p:txBody>
          <a:bodyPr>
            <a:normAutofit/>
          </a:bodyPr>
          <a:lstStyle/>
          <a:p>
            <a:r>
              <a:rPr lang="en-US" dirty="0">
                <a:solidFill>
                  <a:srgbClr val="000000"/>
                </a:solidFill>
              </a:rPr>
              <a:t>On cloud service(databricks)</a:t>
            </a:r>
          </a:p>
          <a:p>
            <a:endParaRPr lang="en-US" dirty="0">
              <a:solidFill>
                <a:srgbClr val="000000"/>
              </a:solidFill>
            </a:endParaRPr>
          </a:p>
        </p:txBody>
      </p:sp>
      <p:pic>
        <p:nvPicPr>
          <p:cNvPr id="4" name="Content Placeholder 4" descr="A screenshot of a cell phone&#10;&#10;Description automatically generated">
            <a:extLst>
              <a:ext uri="{FF2B5EF4-FFF2-40B4-BE49-F238E27FC236}">
                <a16:creationId xmlns:a16="http://schemas.microsoft.com/office/drawing/2014/main" id="{2A0DB0CB-7EA8-4A18-BBD8-E6D12010A76E}"/>
              </a:ext>
            </a:extLst>
          </p:cNvPr>
          <p:cNvPicPr>
            <a:picLocks noChangeAspect="1"/>
          </p:cNvPicPr>
          <p:nvPr/>
        </p:nvPicPr>
        <p:blipFill rotWithShape="1">
          <a:blip r:embed="rId2">
            <a:extLst>
              <a:ext uri="{28A0092B-C50C-407E-A947-70E740481C1C}">
                <a14:useLocalDpi xmlns:a14="http://schemas.microsoft.com/office/drawing/2010/main" val="0"/>
              </a:ext>
            </a:extLst>
          </a:blip>
          <a:srcRect t="252" r="48416"/>
          <a:stretch/>
        </p:blipFill>
        <p:spPr>
          <a:xfrm>
            <a:off x="6305087" y="1436961"/>
            <a:ext cx="4410125" cy="4796929"/>
          </a:xfrm>
          <a:prstGeom prst="rect">
            <a:avLst/>
          </a:prstGeom>
        </p:spPr>
      </p:pic>
    </p:spTree>
    <p:extLst>
      <p:ext uri="{BB962C8B-B14F-4D97-AF65-F5344CB8AC3E}">
        <p14:creationId xmlns:p14="http://schemas.microsoft.com/office/powerpoint/2010/main" val="82940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1BBA-1E55-4DAA-9903-B7F2D60EF47C}"/>
              </a:ext>
            </a:extLst>
          </p:cNvPr>
          <p:cNvSpPr>
            <a:spLocks noGrp="1"/>
          </p:cNvSpPr>
          <p:nvPr>
            <p:ph type="title"/>
          </p:nvPr>
        </p:nvSpPr>
        <p:spPr>
          <a:xfrm>
            <a:off x="2589212" y="2209670"/>
            <a:ext cx="8915399" cy="1468800"/>
          </a:xfrm>
        </p:spPr>
        <p:txBody>
          <a:bodyPr anchor="ctr"/>
          <a:lstStyle/>
          <a:p>
            <a:pPr algn="just"/>
            <a:r>
              <a:rPr lang="en-US" dirty="0"/>
              <a:t>RUN TIME COMPARISION USING 								GRAPHS</a:t>
            </a:r>
          </a:p>
        </p:txBody>
      </p:sp>
    </p:spTree>
    <p:extLst>
      <p:ext uri="{BB962C8B-B14F-4D97-AF65-F5344CB8AC3E}">
        <p14:creationId xmlns:p14="http://schemas.microsoft.com/office/powerpoint/2010/main" val="336364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Logistic Regression</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10" name="Content Placeholder 9" descr="A close up of a map&#10;&#10;Description automatically generated">
            <a:extLst>
              <a:ext uri="{FF2B5EF4-FFF2-40B4-BE49-F238E27FC236}">
                <a16:creationId xmlns:a16="http://schemas.microsoft.com/office/drawing/2014/main" id="{BA9F393E-52E1-42AE-9200-2F5CA897C4D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939373" y="2736831"/>
            <a:ext cx="3989429" cy="2727990"/>
          </a:xfrm>
        </p:spPr>
      </p:pic>
      <p:pic>
        <p:nvPicPr>
          <p:cNvPr id="9" name="Content Placeholder 8" descr="A close up of a map&#10;&#10;Description automatically generated">
            <a:extLst>
              <a:ext uri="{FF2B5EF4-FFF2-40B4-BE49-F238E27FC236}">
                <a16:creationId xmlns:a16="http://schemas.microsoft.com/office/drawing/2014/main" id="{A4F9BEFE-ADFA-4F4E-A6EE-F53ED21F7A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19487" y="2736831"/>
            <a:ext cx="4126959" cy="2727990"/>
          </a:xfrm>
        </p:spPr>
      </p:pic>
    </p:spTree>
    <p:extLst>
      <p:ext uri="{BB962C8B-B14F-4D97-AF65-F5344CB8AC3E}">
        <p14:creationId xmlns:p14="http://schemas.microsoft.com/office/powerpoint/2010/main" val="300791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5F95-3D3D-4852-B5EC-368AA25BE1EB}"/>
              </a:ext>
            </a:extLst>
          </p:cNvPr>
          <p:cNvSpPr>
            <a:spLocks noGrp="1"/>
          </p:cNvSpPr>
          <p:nvPr>
            <p:ph type="title"/>
          </p:nvPr>
        </p:nvSpPr>
        <p:spPr/>
        <p:txBody>
          <a:bodyPr/>
          <a:lstStyle/>
          <a:p>
            <a:r>
              <a:rPr lang="en-US" dirty="0"/>
              <a:t>Members</a:t>
            </a:r>
          </a:p>
        </p:txBody>
      </p:sp>
      <p:sp>
        <p:nvSpPr>
          <p:cNvPr id="3" name="Content Placeholder 2">
            <a:extLst>
              <a:ext uri="{FF2B5EF4-FFF2-40B4-BE49-F238E27FC236}">
                <a16:creationId xmlns:a16="http://schemas.microsoft.com/office/drawing/2014/main" id="{81F118D0-BFDD-4AD7-92BF-4EB427163FB3}"/>
              </a:ext>
            </a:extLst>
          </p:cNvPr>
          <p:cNvSpPr>
            <a:spLocks noGrp="1"/>
          </p:cNvSpPr>
          <p:nvPr>
            <p:ph idx="1"/>
          </p:nvPr>
        </p:nvSpPr>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36227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9" name="Content Placeholder 8" descr="A close up of a map&#10;&#10;Description automatically generated">
            <a:extLst>
              <a:ext uri="{FF2B5EF4-FFF2-40B4-BE49-F238E27FC236}">
                <a16:creationId xmlns:a16="http://schemas.microsoft.com/office/drawing/2014/main" id="{B3959F68-272B-45FA-BEDA-80B5A57D38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806" y="2714621"/>
            <a:ext cx="4023805" cy="2751496"/>
          </a:xfrm>
        </p:spPr>
      </p:pic>
      <p:pic>
        <p:nvPicPr>
          <p:cNvPr id="14" name="Content Placeholder 13" descr="A close up of a map&#10;&#10;Description automatically generated">
            <a:extLst>
              <a:ext uri="{FF2B5EF4-FFF2-40B4-BE49-F238E27FC236}">
                <a16:creationId xmlns:a16="http://schemas.microsoft.com/office/drawing/2014/main" id="{2428BC5A-5F76-4167-96D2-FCDB5CE130A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662129" y="2714621"/>
            <a:ext cx="4098131" cy="2802321"/>
          </a:xfrm>
        </p:spPr>
      </p:pic>
    </p:spTree>
    <p:extLst>
      <p:ext uri="{BB962C8B-B14F-4D97-AF65-F5344CB8AC3E}">
        <p14:creationId xmlns:p14="http://schemas.microsoft.com/office/powerpoint/2010/main" val="225935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Random Forest</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9" name="Content Placeholder 8" descr="A close up of a map&#10;&#10;Description automatically generated">
            <a:extLst>
              <a:ext uri="{FF2B5EF4-FFF2-40B4-BE49-F238E27FC236}">
                <a16:creationId xmlns:a16="http://schemas.microsoft.com/office/drawing/2014/main" id="{B198FE0E-6DC2-4ACE-B771-D97062D9E50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5092" y="2610212"/>
            <a:ext cx="4023805" cy="2751496"/>
          </a:xfrm>
        </p:spPr>
      </p:pic>
      <p:pic>
        <p:nvPicPr>
          <p:cNvPr id="14" name="Content Placeholder 13" descr="A close up of a map&#10;&#10;Description automatically generated">
            <a:extLst>
              <a:ext uri="{FF2B5EF4-FFF2-40B4-BE49-F238E27FC236}">
                <a16:creationId xmlns:a16="http://schemas.microsoft.com/office/drawing/2014/main" id="{A89D17EC-B04E-4D82-BE4D-558494009A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933104" y="2627173"/>
            <a:ext cx="3999001" cy="2734535"/>
          </a:xfrm>
        </p:spPr>
      </p:pic>
    </p:spTree>
    <p:extLst>
      <p:ext uri="{BB962C8B-B14F-4D97-AF65-F5344CB8AC3E}">
        <p14:creationId xmlns:p14="http://schemas.microsoft.com/office/powerpoint/2010/main" val="82001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Gradient-Boost-Tree</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9" name="Content Placeholder 8" descr="A screenshot of a cell phone&#10;&#10;Description automatically generated">
            <a:extLst>
              <a:ext uri="{FF2B5EF4-FFF2-40B4-BE49-F238E27FC236}">
                <a16:creationId xmlns:a16="http://schemas.microsoft.com/office/drawing/2014/main" id="{99BDEB74-AC14-40DE-93C0-3625EE776B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94226" y="2741254"/>
            <a:ext cx="4023805" cy="2751496"/>
          </a:xfrm>
        </p:spPr>
      </p:pic>
      <p:pic>
        <p:nvPicPr>
          <p:cNvPr id="14" name="Content Placeholder 13" descr="A screenshot of a cell phone&#10;&#10;Description automatically generated">
            <a:extLst>
              <a:ext uri="{FF2B5EF4-FFF2-40B4-BE49-F238E27FC236}">
                <a16:creationId xmlns:a16="http://schemas.microsoft.com/office/drawing/2014/main" id="{9B6BE0F8-4561-456B-8F2F-9BBE55F87E7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939373" y="2743622"/>
            <a:ext cx="4020342" cy="2749128"/>
          </a:xfrm>
        </p:spPr>
      </p:pic>
    </p:spTree>
    <p:extLst>
      <p:ext uri="{BB962C8B-B14F-4D97-AF65-F5344CB8AC3E}">
        <p14:creationId xmlns:p14="http://schemas.microsoft.com/office/powerpoint/2010/main" val="95480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056D-1567-4512-B436-62D2F403F79A}"/>
              </a:ext>
            </a:extLst>
          </p:cNvPr>
          <p:cNvSpPr>
            <a:spLocks noGrp="1"/>
          </p:cNvSpPr>
          <p:nvPr>
            <p:ph type="title"/>
          </p:nvPr>
        </p:nvSpPr>
        <p:spPr/>
        <p:txBody>
          <a:bodyPr>
            <a:normAutofit/>
          </a:bodyPr>
          <a:lstStyle/>
          <a:p>
            <a:pPr algn="ctr"/>
            <a:r>
              <a:rPr lang="en-US" sz="4800" dirty="0"/>
              <a:t>RESULTS</a:t>
            </a:r>
          </a:p>
        </p:txBody>
      </p:sp>
    </p:spTree>
    <p:extLst>
      <p:ext uri="{BB962C8B-B14F-4D97-AF65-F5344CB8AC3E}">
        <p14:creationId xmlns:p14="http://schemas.microsoft.com/office/powerpoint/2010/main" val="4735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E2964-4942-4999-A3AF-6B23C7DE16BA}"/>
              </a:ext>
            </a:extLst>
          </p:cNvPr>
          <p:cNvSpPr>
            <a:spLocks noGrp="1"/>
          </p:cNvSpPr>
          <p:nvPr>
            <p:ph idx="1"/>
          </p:nvPr>
        </p:nvSpPr>
        <p:spPr>
          <a:xfrm>
            <a:off x="2141537" y="1323975"/>
            <a:ext cx="8627077" cy="3777622"/>
          </a:xfrm>
        </p:spPr>
        <p:txBody>
          <a:bodyPr>
            <a:noAutofit/>
          </a:bodyPr>
          <a:lstStyle/>
          <a:p>
            <a:pPr algn="just"/>
            <a:r>
              <a:rPr lang="en-US" dirty="0"/>
              <a:t>Models which have higher AUC take high computational time on both local and cluster</a:t>
            </a:r>
          </a:p>
          <a:p>
            <a:pPr algn="just"/>
            <a:endParaRPr lang="en-US" dirty="0"/>
          </a:p>
          <a:p>
            <a:pPr algn="just"/>
            <a:r>
              <a:rPr lang="en-US" dirty="0"/>
              <a:t>Gradient Boosting outperforms other models in AUC but takes maximum time as well</a:t>
            </a:r>
          </a:p>
          <a:p>
            <a:pPr marL="0" indent="0" algn="just">
              <a:buNone/>
            </a:pPr>
            <a:endParaRPr lang="en-US" dirty="0"/>
          </a:p>
          <a:p>
            <a:pPr algn="just"/>
            <a:r>
              <a:rPr lang="en-US" dirty="0"/>
              <a:t>Random Forest has the right balance of computational time and AUC – It is robust across local machine and cluster</a:t>
            </a:r>
          </a:p>
          <a:p>
            <a:pPr marL="0" indent="0" algn="just">
              <a:buNone/>
            </a:pPr>
            <a:endParaRPr lang="en-US" dirty="0"/>
          </a:p>
          <a:p>
            <a:pPr algn="just"/>
            <a:r>
              <a:rPr lang="en-US" dirty="0"/>
              <a:t>We observed more time taken on cloud .However we are assuming that Local Internet speed/Bandwidth can be a reason</a:t>
            </a:r>
          </a:p>
          <a:p>
            <a:pPr algn="just"/>
            <a:endParaRPr lang="en-US" dirty="0"/>
          </a:p>
        </p:txBody>
      </p:sp>
    </p:spTree>
    <p:extLst>
      <p:ext uri="{BB962C8B-B14F-4D97-AF65-F5344CB8AC3E}">
        <p14:creationId xmlns:p14="http://schemas.microsoft.com/office/powerpoint/2010/main" val="3548602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80C5-F1D3-47A7-89E1-E0CAC8A40E17}"/>
              </a:ext>
            </a:extLst>
          </p:cNvPr>
          <p:cNvSpPr>
            <a:spLocks noGrp="1"/>
          </p:cNvSpPr>
          <p:nvPr>
            <p:ph type="title"/>
          </p:nvPr>
        </p:nvSpPr>
        <p:spPr>
          <a:xfrm>
            <a:off x="1941142" y="1484605"/>
            <a:ext cx="8915399" cy="3117040"/>
          </a:xfrm>
        </p:spPr>
        <p:txBody>
          <a:bodyPr/>
          <a:lstStyle/>
          <a:p>
            <a:pPr algn="ctr"/>
            <a:r>
              <a:rPr lang="en-US" dirty="0"/>
              <a:t>CONCLUSION</a:t>
            </a:r>
          </a:p>
        </p:txBody>
      </p:sp>
    </p:spTree>
    <p:extLst>
      <p:ext uri="{BB962C8B-B14F-4D97-AF65-F5344CB8AC3E}">
        <p14:creationId xmlns:p14="http://schemas.microsoft.com/office/powerpoint/2010/main" val="132776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BDD7A-FF59-4D3F-9788-65D574B38E43}"/>
              </a:ext>
            </a:extLst>
          </p:cNvPr>
          <p:cNvSpPr>
            <a:spLocks noGrp="1"/>
          </p:cNvSpPr>
          <p:nvPr>
            <p:ph type="body" idx="1"/>
          </p:nvPr>
        </p:nvSpPr>
        <p:spPr>
          <a:xfrm>
            <a:off x="2160587" y="2028825"/>
            <a:ext cx="8915399" cy="3257054"/>
          </a:xfrm>
        </p:spPr>
        <p:txBody>
          <a:bodyPr>
            <a:normAutofit/>
          </a:bodyPr>
          <a:lstStyle/>
          <a:p>
            <a:pPr marL="342900" indent="-342900">
              <a:buFont typeface="Arial" panose="020B0604020202020204" pitchFamily="34" charset="0"/>
              <a:buChar char="•"/>
            </a:pPr>
            <a:r>
              <a:rPr lang="en-US" dirty="0"/>
              <a:t>Random Forest is the recommended model based on above analysis for </a:t>
            </a:r>
            <a:r>
              <a:rPr lang="en-US" dirty="0">
                <a:cs typeface="Times New Roman" panose="02020603050405020304" pitchFamily="18" charset="0"/>
              </a:rPr>
              <a:t>success rate prediction for crowd funding</a:t>
            </a:r>
            <a:endParaRPr lang="en-US" dirty="0"/>
          </a:p>
          <a:p>
            <a:pPr marL="342900" indent="-342900">
              <a:buFont typeface="Arial" panose="020B0604020202020204" pitchFamily="34" charset="0"/>
              <a:buChar char="•"/>
            </a:pPr>
            <a:r>
              <a:rPr lang="en-US" dirty="0"/>
              <a:t>As scaling increases, the performance on cluster improves.</a:t>
            </a:r>
          </a:p>
          <a:p>
            <a:pPr marL="342900" indent="-342900">
              <a:buFont typeface="Arial" panose="020B0604020202020204" pitchFamily="34" charset="0"/>
              <a:buChar char="•"/>
            </a:pPr>
            <a:r>
              <a:rPr lang="en-US" dirty="0"/>
              <a:t>Thus we concluded that the models perform better on cluster vs the local if the data is big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7869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6355-D584-4EDE-8AC2-7F2103C6218D}"/>
              </a:ext>
            </a:extLst>
          </p:cNvPr>
          <p:cNvSpPr>
            <a:spLocks noGrp="1"/>
          </p:cNvSpPr>
          <p:nvPr>
            <p:ph type="title"/>
          </p:nvPr>
        </p:nvSpPr>
        <p:spPr>
          <a:xfrm>
            <a:off x="2751137" y="1619250"/>
            <a:ext cx="8915399" cy="3117040"/>
          </a:xfrm>
        </p:spPr>
        <p:txBody>
          <a:bodyPr/>
          <a:lstStyle/>
          <a:p>
            <a:r>
              <a:rPr lang="en-US" dirty="0"/>
              <a:t>THANK YOU!</a:t>
            </a:r>
          </a:p>
        </p:txBody>
      </p:sp>
    </p:spTree>
    <p:extLst>
      <p:ext uri="{BB962C8B-B14F-4D97-AF65-F5344CB8AC3E}">
        <p14:creationId xmlns:p14="http://schemas.microsoft.com/office/powerpoint/2010/main" val="20645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A8AA-AF76-4106-9852-0154889D38DD}"/>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0338D9CC-96E9-4C04-8C29-CF49C596C177}"/>
              </a:ext>
            </a:extLst>
          </p:cNvPr>
          <p:cNvSpPr>
            <a:spLocks noGrp="1"/>
          </p:cNvSpPr>
          <p:nvPr>
            <p:ph idx="1"/>
          </p:nvPr>
        </p:nvSpPr>
        <p:spPr/>
        <p:txBody>
          <a:bodyPr/>
          <a:lstStyle/>
          <a:p>
            <a:r>
              <a:rPr lang="en-US" dirty="0"/>
              <a:t>Introduction</a:t>
            </a:r>
          </a:p>
          <a:p>
            <a:r>
              <a:rPr lang="en-US" dirty="0"/>
              <a:t>About the data</a:t>
            </a:r>
          </a:p>
          <a:p>
            <a:r>
              <a:rPr lang="en-US" dirty="0"/>
              <a:t>Modelling</a:t>
            </a:r>
          </a:p>
          <a:p>
            <a:r>
              <a:rPr lang="en-US" dirty="0"/>
              <a:t>Run Time Comparison Using Graphs</a:t>
            </a:r>
          </a:p>
          <a:p>
            <a:r>
              <a:rPr lang="en-US" dirty="0"/>
              <a:t>Results</a:t>
            </a:r>
          </a:p>
          <a:p>
            <a:r>
              <a:rPr lang="en-US" dirty="0"/>
              <a:t>Conclusion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278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7A2D-DF44-4515-A7D0-A63F1C649A9D}"/>
              </a:ext>
            </a:extLst>
          </p:cNvPr>
          <p:cNvSpPr>
            <a:spLocks noGrp="1"/>
          </p:cNvSpPr>
          <p:nvPr>
            <p:ph type="title"/>
          </p:nvPr>
        </p:nvSpPr>
        <p:spPr>
          <a:xfrm>
            <a:off x="2009019" y="1673811"/>
            <a:ext cx="8915399" cy="3117040"/>
          </a:xfrm>
        </p:spPr>
        <p:txBody>
          <a:bodyPr/>
          <a:lstStyle/>
          <a:p>
            <a:pPr algn="ctr"/>
            <a:r>
              <a:rPr lang="en-US" dirty="0"/>
              <a:t>INTRODUCTION</a:t>
            </a:r>
          </a:p>
        </p:txBody>
      </p:sp>
    </p:spTree>
    <p:extLst>
      <p:ext uri="{BB962C8B-B14F-4D97-AF65-F5344CB8AC3E}">
        <p14:creationId xmlns:p14="http://schemas.microsoft.com/office/powerpoint/2010/main" val="363944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AE51-7026-45E3-81A1-48A49B9BD1AA}"/>
              </a:ext>
            </a:extLst>
          </p:cNvPr>
          <p:cNvSpPr>
            <a:spLocks noGrp="1"/>
          </p:cNvSpPr>
          <p:nvPr>
            <p:ph type="title"/>
          </p:nvPr>
        </p:nvSpPr>
        <p:spPr>
          <a:xfrm>
            <a:off x="2131286" y="695131"/>
            <a:ext cx="8911687" cy="1280890"/>
          </a:xfrm>
        </p:spPr>
        <p:txBody>
          <a:bodyPr/>
          <a:lstStyle/>
          <a:p>
            <a:r>
              <a:rPr lang="en-US" dirty="0"/>
              <a:t> Background</a:t>
            </a:r>
            <a:br>
              <a:rPr lang="en-US" dirty="0"/>
            </a:br>
            <a:endParaRPr lang="en-US" dirty="0"/>
          </a:p>
        </p:txBody>
      </p:sp>
      <p:sp>
        <p:nvSpPr>
          <p:cNvPr id="3" name="Content Placeholder 2">
            <a:extLst>
              <a:ext uri="{FF2B5EF4-FFF2-40B4-BE49-F238E27FC236}">
                <a16:creationId xmlns:a16="http://schemas.microsoft.com/office/drawing/2014/main" id="{026730C9-4E25-4D77-AEA1-5C5A3CB714E9}"/>
              </a:ext>
            </a:extLst>
          </p:cNvPr>
          <p:cNvSpPr>
            <a:spLocks noGrp="1"/>
          </p:cNvSpPr>
          <p:nvPr>
            <p:ph idx="1"/>
          </p:nvPr>
        </p:nvSpPr>
        <p:spPr>
          <a:xfrm>
            <a:off x="2127573" y="1814004"/>
            <a:ext cx="8827472" cy="3777622"/>
          </a:xfrm>
        </p:spPr>
        <p:txBody>
          <a:bodyPr>
            <a:normAutofit/>
          </a:bodyPr>
          <a:lstStyle/>
          <a:p>
            <a:pPr algn="just"/>
            <a:r>
              <a:rPr lang="en-US" dirty="0"/>
              <a:t>Artists, musicians, filmmakers, designers, and other creators , everyone needs  the right resources and support they need to make their ideas a reality. </a:t>
            </a:r>
          </a:p>
          <a:p>
            <a:pPr algn="just"/>
            <a:r>
              <a:rPr lang="en-US" dirty="0"/>
              <a:t>Till date, tens of thousands of creative projects — big and small — have not been able to come to life because of a lack of support.</a:t>
            </a:r>
          </a:p>
          <a:p>
            <a:pPr algn="just"/>
            <a:r>
              <a:rPr lang="en-US" dirty="0"/>
              <a:t> Kickstarter is a funding platform for all such creative projects. No one will be charged for a pledge towards a project unless it reaches its funding goal. </a:t>
            </a:r>
          </a:p>
          <a:p>
            <a:pPr algn="just"/>
            <a:r>
              <a:rPr lang="en-US" dirty="0"/>
              <a:t>This way, creators always have the budget they scoped out before moving forward. Thus they help bring creative projects to life</a:t>
            </a:r>
          </a:p>
          <a:p>
            <a:pPr marL="0" indent="0" algn="just">
              <a:buNone/>
            </a:pPr>
            <a:endParaRPr lang="en-US" dirty="0"/>
          </a:p>
        </p:txBody>
      </p:sp>
    </p:spTree>
    <p:extLst>
      <p:ext uri="{BB962C8B-B14F-4D97-AF65-F5344CB8AC3E}">
        <p14:creationId xmlns:p14="http://schemas.microsoft.com/office/powerpoint/2010/main" val="42343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D99-A434-4617-AD92-9DD04278E007}"/>
              </a:ext>
            </a:extLst>
          </p:cNvPr>
          <p:cNvSpPr>
            <a:spLocks noGrp="1"/>
          </p:cNvSpPr>
          <p:nvPr>
            <p:ph type="title"/>
          </p:nvPr>
        </p:nvSpPr>
        <p:spPr>
          <a:xfrm>
            <a:off x="2078306" y="738410"/>
            <a:ext cx="8911687" cy="1280890"/>
          </a:xfrm>
        </p:spPr>
        <p:txBody>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1EB5C5BD-C11C-4C61-A2EA-510816CDF110}"/>
              </a:ext>
            </a:extLst>
          </p:cNvPr>
          <p:cNvSpPr>
            <a:spLocks noGrp="1"/>
          </p:cNvSpPr>
          <p:nvPr>
            <p:ph idx="1"/>
          </p:nvPr>
        </p:nvSpPr>
        <p:spPr>
          <a:xfrm>
            <a:off x="1728078" y="1647548"/>
            <a:ext cx="8911687" cy="4114060"/>
          </a:xfrm>
        </p:spPr>
        <p:txBody>
          <a:bodyPr>
            <a:noAutofit/>
          </a:bodyPr>
          <a:lstStyle/>
          <a:p>
            <a:pPr algn="just"/>
            <a:r>
              <a:rPr lang="en-US" dirty="0"/>
              <a:t>We use the method of EDA (Exploratory Data Analysis) to analyze the data we cleaned</a:t>
            </a:r>
          </a:p>
          <a:p>
            <a:pPr algn="just"/>
            <a:r>
              <a:rPr lang="en-US" dirty="0"/>
              <a:t>We step to the classification part, four classifiers are used to create data models. They are Logistic Regression, Decision Tree, Random Forest and Gradient Boost Tree.</a:t>
            </a:r>
          </a:p>
          <a:p>
            <a:pPr algn="just"/>
            <a:r>
              <a:rPr lang="en-US" dirty="0"/>
              <a:t>The best fit model is determined. It determines if a project that is still in progress to be successful or not.</a:t>
            </a:r>
          </a:p>
          <a:p>
            <a:pPr algn="just"/>
            <a:r>
              <a:rPr lang="en-US" dirty="0"/>
              <a:t>Analyzing this problem will be useful to both the users and people who are crowd sourcing. Users will be able modify their project based on factors influencing and funders will be able to make a decision on funding.</a:t>
            </a:r>
          </a:p>
          <a:p>
            <a:pPr algn="just"/>
            <a:r>
              <a:rPr lang="en-US" dirty="0"/>
              <a:t>Algorithms are run both on local machine and cloud and the performance is compared.</a:t>
            </a:r>
          </a:p>
          <a:p>
            <a:pPr algn="just"/>
            <a:endParaRPr lang="en-US" dirty="0"/>
          </a:p>
        </p:txBody>
      </p:sp>
    </p:spTree>
    <p:extLst>
      <p:ext uri="{BB962C8B-B14F-4D97-AF65-F5344CB8AC3E}">
        <p14:creationId xmlns:p14="http://schemas.microsoft.com/office/powerpoint/2010/main" val="391344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D19-9D62-4523-9D46-935225F74B42}"/>
              </a:ext>
            </a:extLst>
          </p:cNvPr>
          <p:cNvSpPr>
            <a:spLocks noGrp="1"/>
          </p:cNvSpPr>
          <p:nvPr>
            <p:ph type="title"/>
          </p:nvPr>
        </p:nvSpPr>
        <p:spPr>
          <a:xfrm>
            <a:off x="2411658" y="707431"/>
            <a:ext cx="8911687" cy="1280890"/>
          </a:xfrm>
        </p:spPr>
        <p:txBody>
          <a:bodyPr/>
          <a:lstStyle/>
          <a:p>
            <a:r>
              <a:rPr lang="en-US" dirty="0"/>
              <a:t>PySpark</a:t>
            </a:r>
          </a:p>
        </p:txBody>
      </p:sp>
      <p:sp>
        <p:nvSpPr>
          <p:cNvPr id="3" name="Content Placeholder 2">
            <a:extLst>
              <a:ext uri="{FF2B5EF4-FFF2-40B4-BE49-F238E27FC236}">
                <a16:creationId xmlns:a16="http://schemas.microsoft.com/office/drawing/2014/main" id="{59E7B5C9-CF49-48F5-B174-990147479380}"/>
              </a:ext>
            </a:extLst>
          </p:cNvPr>
          <p:cNvSpPr>
            <a:spLocks noGrp="1"/>
          </p:cNvSpPr>
          <p:nvPr>
            <p:ph idx="1"/>
          </p:nvPr>
        </p:nvSpPr>
        <p:spPr>
          <a:xfrm>
            <a:off x="2234104" y="1683059"/>
            <a:ext cx="8641041" cy="3777622"/>
          </a:xfrm>
        </p:spPr>
        <p:txBody>
          <a:bodyPr>
            <a:normAutofit/>
          </a:bodyPr>
          <a:lstStyle/>
          <a:p>
            <a:pPr algn="just"/>
            <a:r>
              <a:rPr lang="en-US" dirty="0"/>
              <a:t>PySpark is the collaboration of Apache Spark and Python. It is a Python API for Spark that lets us harness the simplicity of Python and the power of Apache Spark in order to tame Big Data.</a:t>
            </a:r>
          </a:p>
          <a:p>
            <a:pPr algn="just"/>
            <a:r>
              <a:rPr lang="en-US" dirty="0"/>
              <a:t>Similar to spark, it is an open source data processing framework for performing Big data analytics on distributed computing cluster.</a:t>
            </a:r>
          </a:p>
          <a:p>
            <a:pPr algn="just"/>
            <a:r>
              <a:rPr lang="en-US" dirty="0"/>
              <a:t>The core data structure is RDD (Resilient Distributed Dataset). </a:t>
            </a:r>
          </a:p>
          <a:p>
            <a:pPr algn="just"/>
            <a:r>
              <a:rPr lang="en-US" dirty="0"/>
              <a:t>Runs programs up to 100x faster than Hadoop MapReduce in memory, or 10x faster on disk.</a:t>
            </a:r>
          </a:p>
          <a:p>
            <a:pPr algn="just"/>
            <a:r>
              <a:rPr lang="en-US" dirty="0"/>
              <a:t>We ran classifications in </a:t>
            </a:r>
            <a:r>
              <a:rPr lang="en-US" dirty="0" err="1"/>
              <a:t>pyspark</a:t>
            </a:r>
            <a:r>
              <a:rPr lang="en-US" dirty="0"/>
              <a:t> on both local machine and cloud using databricks.</a:t>
            </a:r>
          </a:p>
          <a:p>
            <a:pPr algn="just"/>
            <a:endParaRPr lang="en-US" dirty="0"/>
          </a:p>
        </p:txBody>
      </p:sp>
    </p:spTree>
    <p:extLst>
      <p:ext uri="{BB962C8B-B14F-4D97-AF65-F5344CB8AC3E}">
        <p14:creationId xmlns:p14="http://schemas.microsoft.com/office/powerpoint/2010/main" val="57660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8DF4-06B6-4380-AAAA-1FF1DE6A58E5}"/>
              </a:ext>
            </a:extLst>
          </p:cNvPr>
          <p:cNvSpPr>
            <a:spLocks noGrp="1"/>
          </p:cNvSpPr>
          <p:nvPr>
            <p:ph type="title"/>
          </p:nvPr>
        </p:nvSpPr>
        <p:spPr>
          <a:xfrm>
            <a:off x="2070053" y="2286055"/>
            <a:ext cx="8915399" cy="1468800"/>
          </a:xfrm>
        </p:spPr>
        <p:txBody>
          <a:bodyPr>
            <a:normAutofit/>
          </a:bodyPr>
          <a:lstStyle/>
          <a:p>
            <a:r>
              <a:rPr lang="en-US" sz="4800" dirty="0"/>
              <a:t>				ABOUT THE DATA</a:t>
            </a:r>
          </a:p>
        </p:txBody>
      </p:sp>
    </p:spTree>
    <p:extLst>
      <p:ext uri="{BB962C8B-B14F-4D97-AF65-F5344CB8AC3E}">
        <p14:creationId xmlns:p14="http://schemas.microsoft.com/office/powerpoint/2010/main" val="25638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BA8B-4718-4C49-B7DA-FA5A1481E90F}"/>
              </a:ext>
            </a:extLst>
          </p:cNvPr>
          <p:cNvSpPr>
            <a:spLocks noGrp="1"/>
          </p:cNvSpPr>
          <p:nvPr>
            <p:ph type="title"/>
          </p:nvPr>
        </p:nvSpPr>
        <p:spPr>
          <a:xfrm>
            <a:off x="1687669" y="693067"/>
            <a:ext cx="4137059" cy="1280890"/>
          </a:xfrm>
        </p:spPr>
        <p:txBody>
          <a:bodyPr>
            <a:normAutofit/>
          </a:bodyPr>
          <a:lstStyle/>
          <a:p>
            <a:r>
              <a:rPr lang="en-US" sz="3200" dirty="0"/>
              <a:t>Data source and columns.</a:t>
            </a:r>
          </a:p>
        </p:txBody>
      </p:sp>
      <p:sp>
        <p:nvSpPr>
          <p:cNvPr id="3" name="Content Placeholder 2">
            <a:extLst>
              <a:ext uri="{FF2B5EF4-FFF2-40B4-BE49-F238E27FC236}">
                <a16:creationId xmlns:a16="http://schemas.microsoft.com/office/drawing/2014/main" id="{8D82A974-1376-4B07-9D03-907356CD0FD4}"/>
              </a:ext>
            </a:extLst>
          </p:cNvPr>
          <p:cNvSpPr>
            <a:spLocks noGrp="1"/>
          </p:cNvSpPr>
          <p:nvPr>
            <p:ph idx="1"/>
          </p:nvPr>
        </p:nvSpPr>
        <p:spPr>
          <a:xfrm>
            <a:off x="1687669" y="2266956"/>
            <a:ext cx="3660401" cy="3777622"/>
          </a:xfrm>
        </p:spPr>
        <p:txBody>
          <a:bodyPr>
            <a:normAutofit/>
          </a:bodyPr>
          <a:lstStyle/>
          <a:p>
            <a:pPr algn="just"/>
            <a:r>
              <a:rPr lang="en-US" dirty="0">
                <a:solidFill>
                  <a:srgbClr val="000000"/>
                </a:solidFill>
              </a:rPr>
              <a:t>We obtained the dataset from Kaggle .</a:t>
            </a:r>
          </a:p>
          <a:p>
            <a:pPr algn="just"/>
            <a:r>
              <a:rPr lang="en-US" dirty="0">
                <a:solidFill>
                  <a:srgbClr val="000000"/>
                </a:solidFill>
              </a:rPr>
              <a:t>It is a csv file and contains around 200000 rows and 20 columns.</a:t>
            </a:r>
          </a:p>
          <a:p>
            <a:pPr algn="just"/>
            <a:r>
              <a:rPr lang="en-US" dirty="0">
                <a:solidFill>
                  <a:srgbClr val="000000"/>
                </a:solidFill>
              </a:rPr>
              <a:t>The columns are as shown:</a:t>
            </a: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p:txBody>
      </p:sp>
      <p:pic>
        <p:nvPicPr>
          <p:cNvPr id="5" name="Picture 4">
            <a:extLst>
              <a:ext uri="{FF2B5EF4-FFF2-40B4-BE49-F238E27FC236}">
                <a16:creationId xmlns:a16="http://schemas.microsoft.com/office/drawing/2014/main" id="{0F4D5BC5-C228-41FD-B927-4965A30DE7BE}"/>
              </a:ext>
            </a:extLst>
          </p:cNvPr>
          <p:cNvPicPr/>
          <p:nvPr/>
        </p:nvPicPr>
        <p:blipFill>
          <a:blip r:embed="rId2"/>
          <a:stretch>
            <a:fillRect/>
          </a:stretch>
        </p:blipFill>
        <p:spPr>
          <a:xfrm>
            <a:off x="5824729" y="1333512"/>
            <a:ext cx="5671190" cy="1866888"/>
          </a:xfrm>
          <a:prstGeom prst="rect">
            <a:avLst/>
          </a:prstGeom>
        </p:spPr>
      </p:pic>
      <p:pic>
        <p:nvPicPr>
          <p:cNvPr id="4" name="Picture 3">
            <a:extLst>
              <a:ext uri="{FF2B5EF4-FFF2-40B4-BE49-F238E27FC236}">
                <a16:creationId xmlns:a16="http://schemas.microsoft.com/office/drawing/2014/main" id="{A15886F9-C583-4E2E-B440-ADC7D6852591}"/>
              </a:ext>
            </a:extLst>
          </p:cNvPr>
          <p:cNvPicPr/>
          <p:nvPr/>
        </p:nvPicPr>
        <p:blipFill>
          <a:blip r:embed="rId3">
            <a:extLst>
              <a:ext uri="{28A0092B-C50C-407E-A947-70E740481C1C}">
                <a14:useLocalDpi xmlns:a14="http://schemas.microsoft.com/office/drawing/2010/main" val="0"/>
              </a:ext>
            </a:extLst>
          </a:blip>
          <a:stretch>
            <a:fillRect/>
          </a:stretch>
        </p:blipFill>
        <p:spPr>
          <a:xfrm>
            <a:off x="5824728" y="3543300"/>
            <a:ext cx="5671190" cy="1981188"/>
          </a:xfrm>
          <a:prstGeom prst="rect">
            <a:avLst/>
          </a:prstGeom>
        </p:spPr>
      </p:pic>
    </p:spTree>
    <p:extLst>
      <p:ext uri="{BB962C8B-B14F-4D97-AF65-F5344CB8AC3E}">
        <p14:creationId xmlns:p14="http://schemas.microsoft.com/office/powerpoint/2010/main" val="2145655412"/>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166</TotalTime>
  <Words>640</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Wisp</vt:lpstr>
      <vt:lpstr>Success Rate Prediction for                  Crowd Funding</vt:lpstr>
      <vt:lpstr>Members</vt:lpstr>
      <vt:lpstr>Table of Content</vt:lpstr>
      <vt:lpstr>INTRODUCTION</vt:lpstr>
      <vt:lpstr> Background </vt:lpstr>
      <vt:lpstr>Objective </vt:lpstr>
      <vt:lpstr>PySpark</vt:lpstr>
      <vt:lpstr>    ABOUT THE DATA</vt:lpstr>
      <vt:lpstr>Data source and columns.</vt:lpstr>
      <vt:lpstr>Data Understanding</vt:lpstr>
      <vt:lpstr>Data processing and preparation</vt:lpstr>
      <vt:lpstr>MODELLING</vt:lpstr>
      <vt:lpstr>Algorithms used </vt:lpstr>
      <vt:lpstr>Cloud service used for the classifications.</vt:lpstr>
      <vt:lpstr>ROC Curve</vt:lpstr>
      <vt:lpstr>Efficiency and run time</vt:lpstr>
      <vt:lpstr>Efficiency and run time</vt:lpstr>
      <vt:lpstr>RUN TIME COMPARISION USING         GRAPHS</vt:lpstr>
      <vt:lpstr>Logistic Regression</vt:lpstr>
      <vt:lpstr>Decision Tree</vt:lpstr>
      <vt:lpstr>Random Forest</vt:lpstr>
      <vt:lpstr>Gradient-Boost-Tree</vt:lpstr>
      <vt:lpstr>RESULTS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dc:title>
  <dc:creator>Bhagi</dc:creator>
  <cp:lastModifiedBy>Bhagi</cp:lastModifiedBy>
  <cp:revision>24</cp:revision>
  <dcterms:created xsi:type="dcterms:W3CDTF">2019-05-05T23:43:34Z</dcterms:created>
  <dcterms:modified xsi:type="dcterms:W3CDTF">2019-05-06T04:05:38Z</dcterms:modified>
</cp:coreProperties>
</file>