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7" r:id="rId16"/>
    <p:sldId id="278" r:id="rId1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64"/>
  </p:normalViewPr>
  <p:slideViewPr>
    <p:cSldViewPr snapToGrid="0" snapToObjects="1">
      <p:cViewPr varScale="1">
        <p:scale>
          <a:sx n="54" d="100"/>
          <a:sy n="54" d="100"/>
        </p:scale>
        <p:origin x="816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 Belanger" userId="1196c6d2e2e9fdee" providerId="LiveId" clId="{16142A09-6649-4543-9C55-9AF30AF47A75}"/>
    <pc:docChg chg="modSld">
      <pc:chgData name="David Belanger" userId="1196c6d2e2e9fdee" providerId="LiveId" clId="{16142A09-6649-4543-9C55-9AF30AF47A75}" dt="2019-01-24T19:36:36.313" v="34" actId="20577"/>
      <pc:docMkLst>
        <pc:docMk/>
      </pc:docMkLst>
      <pc:sldChg chg="modSp">
        <pc:chgData name="David Belanger" userId="1196c6d2e2e9fdee" providerId="LiveId" clId="{16142A09-6649-4543-9C55-9AF30AF47A75}" dt="2019-01-24T19:21:35.314" v="30" actId="20577"/>
        <pc:sldMkLst>
          <pc:docMk/>
          <pc:sldMk cId="0" sldId="256"/>
        </pc:sldMkLst>
        <pc:spChg chg="mod">
          <ac:chgData name="David Belanger" userId="1196c6d2e2e9fdee" providerId="LiveId" clId="{16142A09-6649-4543-9C55-9AF30AF47A75}" dt="2019-01-24T19:21:35.314" v="30" actId="20577"/>
          <ac:spMkLst>
            <pc:docMk/>
            <pc:sldMk cId="0" sldId="256"/>
            <ac:spMk id="89" creationId="{00000000-0000-0000-0000-000000000000}"/>
          </ac:spMkLst>
        </pc:spChg>
      </pc:sldChg>
      <pc:sldChg chg="modSp">
        <pc:chgData name="David Belanger" userId="1196c6d2e2e9fdee" providerId="LiveId" clId="{16142A09-6649-4543-9C55-9AF30AF47A75}" dt="2019-01-24T19:36:36.313" v="34" actId="20577"/>
        <pc:sldMkLst>
          <pc:docMk/>
          <pc:sldMk cId="0" sldId="259"/>
        </pc:sldMkLst>
        <pc:spChg chg="mod">
          <ac:chgData name="David Belanger" userId="1196c6d2e2e9fdee" providerId="LiveId" clId="{16142A09-6649-4543-9C55-9AF30AF47A75}" dt="2019-01-24T19:36:36.313" v="34" actId="20577"/>
          <ac:spMkLst>
            <pc:docMk/>
            <pc:sldMk cId="0" sldId="259"/>
            <ac:spMk id="126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8" name="Shape 16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5" name="Shape 175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3" name="Shape 18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0" name="Shape 19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8" name="Shape 19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4" name="Shape 254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1" name="Shape 26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Shape 14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1" name="Shape 16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254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508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7" name="Shape 67"/>
          <p:cNvSpPr>
            <a:spLocks noGrp="1"/>
          </p:cNvSpPr>
          <p:nvPr>
            <p:ph type="pic" idx="2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5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Building the Big Data Ecosystem with Cloudera Quickstarts VM</a:t>
            </a:r>
          </a:p>
        </p:txBody>
      </p:sp>
      <p:sp>
        <p:nvSpPr>
          <p:cNvPr id="89" name="Shape 89"/>
          <p:cNvSpPr txBox="1">
            <a:spLocks noGrp="1"/>
          </p:cNvSpPr>
          <p:nvPr>
            <p:ph type="subTitle" idx="1"/>
          </p:nvPr>
        </p:nvSpPr>
        <p:spPr>
          <a:xfrm>
            <a:off x="1524000" y="3708362"/>
            <a:ext cx="9144000" cy="196942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r>
              <a:rPr lang="en-US" sz="3200" b="0" i="0" u="none" strike="noStrike" cap="none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BIA-678 BIG DATA SEMINAR</a:t>
            </a:r>
          </a:p>
          <a:p>
            <a:pPr marL="0" marR="0" lvl="0" indent="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r>
              <a:rPr lang="en-US" sz="3200" b="0" i="0" u="none" strike="noStrike" cap="none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Yang </a:t>
            </a:r>
            <a:r>
              <a:rPr lang="en-US" sz="3200" b="0" i="0" u="none" strike="noStrike" cap="none" dirty="0" err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Yang</a:t>
            </a:r>
            <a:endParaRPr lang="en-US" sz="3200" b="0" i="0" u="none" strike="noStrike" cap="none" dirty="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r>
              <a:rPr lang="en-US" sz="3200" dirty="0">
                <a:solidFill>
                  <a:srgbClr val="7F7F7F"/>
                </a:solidFill>
              </a:rPr>
              <a:t>Lulu Zhu</a:t>
            </a:r>
            <a:endParaRPr lang="en-US" sz="3200" b="0" i="0" u="none" strike="noStrike" cap="none" dirty="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lnSpc>
                <a:spcPct val="90000"/>
              </a:lnSpc>
              <a:spcBef>
                <a:spcPts val="1000"/>
              </a:spcBef>
              <a:buClr>
                <a:srgbClr val="7F7F7F"/>
              </a:buClr>
              <a:buSzPct val="25000"/>
              <a:buFont typeface="Arial"/>
              <a:buNone/>
            </a:pPr>
            <a:r>
              <a:rPr lang="en-US" sz="3200" b="0" i="0" u="none" strike="noStrike" cap="none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Aug, 2017</a:t>
            </a:r>
          </a:p>
          <a:p>
            <a:pPr marL="0" marR="0" lvl="0" indent="0" algn="r" rtl="0">
              <a:lnSpc>
                <a:spcPct val="90000"/>
              </a:lnSpc>
              <a:spcBef>
                <a:spcPts val="1000"/>
              </a:spcBef>
              <a:buClr>
                <a:srgbClr val="7F7F7F"/>
              </a:buClr>
              <a:buSzPct val="25000"/>
              <a:buFont typeface="Arial"/>
              <a:buNone/>
            </a:pPr>
            <a:r>
              <a:rPr lang="en-US" sz="3200" dirty="0">
                <a:solidFill>
                  <a:srgbClr val="7F7F7F"/>
                </a:solidFill>
              </a:rPr>
              <a:t>Updated Jan, 2019</a:t>
            </a:r>
            <a:endParaRPr lang="en-US" sz="3200" b="0" i="0" u="none" strike="noStrike" cap="none" dirty="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0" name="Shape 9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29405" y="4497683"/>
            <a:ext cx="2443413" cy="118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Shape 9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051239" y="4497683"/>
            <a:ext cx="2371862" cy="11780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III. Test a MapReduce Job</a:t>
            </a:r>
          </a:p>
        </p:txBody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838200" y="1825624"/>
            <a:ext cx="11353800" cy="483120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7. Make the files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excutable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chmod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+x /home/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cloudera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/testing/test*.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py</a:t>
            </a:r>
            <a:endParaRPr lang="en-US"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8. Execute it without Hadoop by the piping commands to check if it's correct:</a:t>
            </a: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cat /home/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cloudera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/testing/test1 | /home/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cloudera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/testing/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test_mapper.py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| sort | /home/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cloudera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/testing/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test_reducer.py</a:t>
            </a:r>
            <a:endParaRPr lang="en-US"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result should be:</a:t>
            </a: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2" name="Shape 172"/>
          <p:cNvPicPr preferRelativeResize="0"/>
          <p:nvPr/>
        </p:nvPicPr>
        <p:blipFill rotWithShape="1">
          <a:blip r:embed="rId3">
            <a:alphaModFix/>
          </a:blip>
          <a:srcRect l="588"/>
          <a:stretch/>
        </p:blipFill>
        <p:spPr>
          <a:xfrm>
            <a:off x="898633" y="4385871"/>
            <a:ext cx="8143258" cy="1765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III. Test a MapReduce Job</a:t>
            </a:r>
          </a:p>
        </p:txBody>
      </p:sp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838200" y="1825624"/>
            <a:ext cx="9281159" cy="483120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9. Run the scripts by Hadoop:</a:t>
            </a: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hadoop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jar /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usr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/lib/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hadoop-mapreduce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hadoop-streaming.jar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-input /user/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cloudera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/testing -output /user/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cloudera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/output -mapper /home/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cloudera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/testing/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test_mapper.py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-reducer /home/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cloudera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/testing/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test_reducer.py</a:t>
            </a:r>
            <a:endParaRPr lang="en-US"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takes a few seconds and the result should be:</a:t>
            </a:r>
          </a:p>
        </p:txBody>
      </p:sp>
      <p:pic>
        <p:nvPicPr>
          <p:cNvPr id="179" name="Shape 17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4253407"/>
            <a:ext cx="3930087" cy="24034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Shape 18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53092" y="4722471"/>
            <a:ext cx="5690832" cy="14551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III. Test a MapReduce Job</a:t>
            </a:r>
          </a:p>
        </p:txBody>
      </p:sp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838200" y="1825624"/>
            <a:ext cx="9281159" cy="483120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10. Get the final result from HDFS to local and take a look at it:</a:t>
            </a: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hdfs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dfs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-get /user/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cloudera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/output/part-00000 /home/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cloudera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/testing/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test_output.txt</a:t>
            </a:r>
            <a:endParaRPr lang="en-US"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cat /home/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cloudera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/testing/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test_output.txt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result should also be:</a:t>
            </a: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7" name="Shape 18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3929507"/>
            <a:ext cx="7302500" cy="1485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IV. Test a Spark Job</a:t>
            </a:r>
            <a:r>
              <a:rPr lang="en-US" sz="4400" b="0" i="0" u="none" strike="noStrike" cap="none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[2]</a:t>
            </a:r>
          </a:p>
        </p:txBody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838200" y="1825624"/>
            <a:ext cx="9281159" cy="483120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are going to use pyspark to test whether Spark works.</a:t>
            </a: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Type in 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pyspark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the shell: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4" name="Shape 19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39775" y="3606226"/>
            <a:ext cx="2438399" cy="127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Shape 19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6459" y="3149026"/>
            <a:ext cx="6794500" cy="2184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IV. Test a Spark Job</a:t>
            </a:r>
          </a:p>
        </p:txBody>
      </p:sp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838200" y="1825624"/>
            <a:ext cx="9281159" cy="483120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Type in the following code:</a:t>
            </a: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will get:</a:t>
            </a: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Type 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quit() 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exit pyspark.</a:t>
            </a:r>
          </a:p>
        </p:txBody>
      </p:sp>
      <p:pic>
        <p:nvPicPr>
          <p:cNvPr id="202" name="Shape 20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2376169"/>
            <a:ext cx="8128000" cy="1130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Shape 20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0900" y="3936680"/>
            <a:ext cx="8115300" cy="157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VII. Pyspark on Jupyter notebook</a:t>
            </a:r>
          </a:p>
        </p:txBody>
      </p:sp>
      <p:sp>
        <p:nvSpPr>
          <p:cNvPr id="257" name="Shape 25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Running </a:t>
            </a:r>
            <a:r>
              <a:rPr lang="en-US" sz="20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pyspark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on </a:t>
            </a:r>
            <a:r>
              <a:rPr lang="en-US" sz="20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Jupyter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notebook would be much more convenient than on terminal. </a:t>
            </a: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An easy way to do this is to use </a:t>
            </a:r>
            <a:r>
              <a:rPr lang="en-US" sz="20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docker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instead of Cloudera </a:t>
            </a:r>
            <a:r>
              <a:rPr lang="en-US" sz="20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Quickstarts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VM.</a:t>
            </a:r>
            <a:endParaRPr lang="en-US" sz="2000" b="1" dirty="0"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altLang="zh-CN" sz="2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</a:t>
            </a:r>
            <a:r>
              <a:rPr lang="zh-CN" altLang="en-US" sz="2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2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Quit</a:t>
            </a:r>
            <a:r>
              <a:rPr lang="zh-CN" altLang="en-US" sz="2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2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Virtual</a:t>
            </a:r>
            <a:r>
              <a:rPr lang="zh-CN" altLang="en-US" sz="2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2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Box,</a:t>
            </a:r>
            <a:r>
              <a:rPr lang="zh-CN" altLang="en-US" sz="2000" b="1" dirty="0"/>
              <a:t> </a:t>
            </a:r>
            <a:r>
              <a:rPr lang="en-US" altLang="zh-CN" sz="2000" b="1" dirty="0"/>
              <a:t>open</a:t>
            </a:r>
            <a:r>
              <a:rPr lang="zh-CN" altLang="en-US" sz="2000" b="1" dirty="0"/>
              <a:t> </a:t>
            </a:r>
            <a:r>
              <a:rPr lang="en-US" altLang="zh-CN" sz="2000" b="1" dirty="0"/>
              <a:t>the</a:t>
            </a:r>
            <a:r>
              <a:rPr lang="zh-CN" altLang="en-US" sz="2000" b="1" dirty="0"/>
              <a:t> </a:t>
            </a:r>
            <a:r>
              <a:rPr lang="en-US" altLang="zh-CN" sz="2000" b="1" dirty="0"/>
              <a:t>terminal</a:t>
            </a:r>
            <a:r>
              <a:rPr lang="zh-CN" altLang="en-US" sz="2000" b="1" dirty="0"/>
              <a:t> </a:t>
            </a:r>
            <a:r>
              <a:rPr lang="en-US" altLang="zh-CN" sz="2000" b="1" dirty="0"/>
              <a:t>on</a:t>
            </a:r>
            <a:r>
              <a:rPr lang="zh-CN" altLang="en-US" sz="2000" b="1" dirty="0"/>
              <a:t> </a:t>
            </a:r>
            <a:r>
              <a:rPr lang="en-US" altLang="zh-CN" sz="2000" b="1" dirty="0"/>
              <a:t>your</a:t>
            </a:r>
            <a:r>
              <a:rPr lang="zh-CN" altLang="en-US" sz="2000" b="1" dirty="0"/>
              <a:t> </a:t>
            </a:r>
            <a:r>
              <a:rPr lang="en-US" altLang="zh-CN" sz="2000" b="1" dirty="0"/>
              <a:t>local</a:t>
            </a:r>
            <a:r>
              <a:rPr lang="zh-CN" altLang="en-US" sz="2000" b="1" dirty="0"/>
              <a:t> </a:t>
            </a:r>
            <a:r>
              <a:rPr lang="en-US" altLang="zh-CN" sz="2000" b="1" dirty="0"/>
              <a:t>machine.</a:t>
            </a: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altLang="zh-CN" sz="2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Install </a:t>
            </a:r>
            <a:r>
              <a:rPr lang="en-US" sz="20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docker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following the docs:</a:t>
            </a:r>
            <a:b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https://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docs.docker.com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/engine/installation/#supported-platforms</a:t>
            </a: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altLang="zh-CN" sz="2000" b="1" dirty="0"/>
              <a:t>5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Check is </a:t>
            </a:r>
            <a:r>
              <a:rPr lang="en-US" sz="20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docker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installed:</a:t>
            </a:r>
            <a:b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docker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--version</a:t>
            </a: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altLang="zh-CN" sz="2000" b="1" dirty="0"/>
              <a:t>6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Pull </a:t>
            </a:r>
            <a:r>
              <a:rPr lang="en-US" sz="20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docker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image from </a:t>
            </a:r>
            <a:r>
              <a:rPr lang="en-US" sz="20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docker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hub (you can think it as another Cloudera VM) and run it:</a:t>
            </a:r>
            <a:b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docker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pull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jupyter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/all-spark-notebook</a:t>
            </a:r>
            <a:b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docker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run -it --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rm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-p 8888:8888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jupyter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/all-spark-notebook</a:t>
            </a: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altLang="zh-CN" sz="2000" b="1" dirty="0"/>
              <a:t>7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Open the popped up link and run a simple example: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8" name="Shape 2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19045" y="4614389"/>
            <a:ext cx="2875654" cy="12811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References</a:t>
            </a:r>
          </a:p>
        </p:txBody>
      </p:sp>
      <p:sp>
        <p:nvSpPr>
          <p:cNvPr id="264" name="Shape 264"/>
          <p:cNvSpPr txBox="1">
            <a:spLocks noGrp="1"/>
          </p:cNvSpPr>
          <p:nvPr>
            <p:ph type="body" idx="1"/>
          </p:nvPr>
        </p:nvSpPr>
        <p:spPr>
          <a:xfrm>
            <a:off x="838200" y="1825624"/>
            <a:ext cx="9281159" cy="483120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[1] Hao Han, Instructions for Loading VMware (Virtual Machine) and Hadoop, Stevens Institute of Technology, Oct 8, 2015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[2] Bhargavi Gutta, SPARK ON CLOUDERA, Stevens Institute of Technology, Fall 2015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[3-4] Dr. David Belanger, R-Hadoop Installation on Cloudera, Stevens Institute of Technology, Fall 2015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[5] Haotian Huang, Building the Cloudera Hadoop Ecosystem on Your Laptop, Stevens Institute of Technology, Feb 2017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Outline</a:t>
            </a:r>
          </a:p>
        </p:txBody>
      </p:sp>
      <p:sp>
        <p:nvSpPr>
          <p:cNvPr id="97" name="Shape 97"/>
          <p:cNvSpPr txBox="1"/>
          <p:nvPr/>
        </p:nvSpPr>
        <p:spPr>
          <a:xfrm>
            <a:off x="525235" y="3211625"/>
            <a:ext cx="1594882" cy="83099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Install Virtual Box</a:t>
            </a:r>
          </a:p>
        </p:txBody>
      </p:sp>
      <p:sp>
        <p:nvSpPr>
          <p:cNvPr id="98" name="Shape 98"/>
          <p:cNvSpPr txBox="1"/>
          <p:nvPr/>
        </p:nvSpPr>
        <p:spPr>
          <a:xfrm>
            <a:off x="2909515" y="3093571"/>
            <a:ext cx="2448298" cy="120032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 the Cloudera Quickstarts VM</a:t>
            </a:r>
          </a:p>
        </p:txBody>
      </p:sp>
      <p:sp>
        <p:nvSpPr>
          <p:cNvPr id="99" name="Shape 99"/>
          <p:cNvSpPr txBox="1"/>
          <p:nvPr/>
        </p:nvSpPr>
        <p:spPr>
          <a:xfrm>
            <a:off x="2875266" y="1474640"/>
            <a:ext cx="2206923" cy="83099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 a MapReduce Job</a:t>
            </a:r>
          </a:p>
        </p:txBody>
      </p:sp>
      <p:sp>
        <p:nvSpPr>
          <p:cNvPr id="100" name="Shape 100"/>
          <p:cNvSpPr txBox="1"/>
          <p:nvPr/>
        </p:nvSpPr>
        <p:spPr>
          <a:xfrm>
            <a:off x="2875266" y="5304064"/>
            <a:ext cx="2429110" cy="46166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 a Spark Job</a:t>
            </a:r>
          </a:p>
        </p:txBody>
      </p:sp>
      <p:sp>
        <p:nvSpPr>
          <p:cNvPr id="101" name="Shape 101"/>
          <p:cNvSpPr txBox="1"/>
          <p:nvPr/>
        </p:nvSpPr>
        <p:spPr>
          <a:xfrm>
            <a:off x="6791931" y="3211625"/>
            <a:ext cx="1803989" cy="83099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Install Rhdaoop</a:t>
            </a:r>
          </a:p>
        </p:txBody>
      </p:sp>
      <p:sp>
        <p:nvSpPr>
          <p:cNvPr id="102" name="Shape 102"/>
          <p:cNvSpPr txBox="1"/>
          <p:nvPr/>
        </p:nvSpPr>
        <p:spPr>
          <a:xfrm>
            <a:off x="6729415" y="1602288"/>
            <a:ext cx="1803989" cy="83099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 an Rhadoop Job</a:t>
            </a:r>
          </a:p>
        </p:txBody>
      </p:sp>
      <p:sp>
        <p:nvSpPr>
          <p:cNvPr id="103" name="Shape 103"/>
          <p:cNvSpPr/>
          <p:nvPr/>
        </p:nvSpPr>
        <p:spPr>
          <a:xfrm>
            <a:off x="2263773" y="3529776"/>
            <a:ext cx="486889" cy="1947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Shape 104"/>
          <p:cNvSpPr/>
          <p:nvPr/>
        </p:nvSpPr>
        <p:spPr>
          <a:xfrm>
            <a:off x="5520519" y="3467407"/>
            <a:ext cx="486889" cy="1947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Shape 105"/>
          <p:cNvSpPr/>
          <p:nvPr/>
        </p:nvSpPr>
        <p:spPr>
          <a:xfrm rot="5400000">
            <a:off x="3735282" y="4658378"/>
            <a:ext cx="486889" cy="1947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Shape 106"/>
          <p:cNvSpPr/>
          <p:nvPr/>
        </p:nvSpPr>
        <p:spPr>
          <a:xfrm rot="-5400000">
            <a:off x="3695610" y="2577706"/>
            <a:ext cx="486889" cy="1947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Shape 107"/>
          <p:cNvSpPr txBox="1"/>
          <p:nvPr/>
        </p:nvSpPr>
        <p:spPr>
          <a:xfrm>
            <a:off x="9747332" y="3333925"/>
            <a:ext cx="1803989" cy="46166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Finish</a:t>
            </a:r>
          </a:p>
        </p:txBody>
      </p:sp>
      <p:sp>
        <p:nvSpPr>
          <p:cNvPr id="108" name="Shape 108"/>
          <p:cNvSpPr/>
          <p:nvPr/>
        </p:nvSpPr>
        <p:spPr>
          <a:xfrm>
            <a:off x="8827000" y="3467407"/>
            <a:ext cx="486889" cy="1947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Shape 109"/>
          <p:cNvSpPr/>
          <p:nvPr/>
        </p:nvSpPr>
        <p:spPr>
          <a:xfrm>
            <a:off x="5843682" y="1231591"/>
            <a:ext cx="3670044" cy="4811926"/>
          </a:xfrm>
          <a:prstGeom prst="rect">
            <a:avLst/>
          </a:prstGeom>
          <a:noFill/>
          <a:ln w="19050" cap="flat" cmpd="sng">
            <a:solidFill>
              <a:srgbClr val="42719B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rPr>
              <a:t>(Optional)</a:t>
            </a:r>
          </a:p>
        </p:txBody>
      </p:sp>
      <p:sp>
        <p:nvSpPr>
          <p:cNvPr id="110" name="Shape 110"/>
          <p:cNvSpPr/>
          <p:nvPr/>
        </p:nvSpPr>
        <p:spPr>
          <a:xfrm rot="-5400000">
            <a:off x="7435260" y="2725106"/>
            <a:ext cx="486889" cy="1947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Shape 111"/>
          <p:cNvSpPr/>
          <p:nvPr/>
        </p:nvSpPr>
        <p:spPr>
          <a:xfrm>
            <a:off x="5520517" y="5370935"/>
            <a:ext cx="486889" cy="1947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Shape 112"/>
          <p:cNvSpPr txBox="1"/>
          <p:nvPr/>
        </p:nvSpPr>
        <p:spPr>
          <a:xfrm>
            <a:off x="6493276" y="5052785"/>
            <a:ext cx="2419417" cy="83099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Pyspark on Jupyter Notebook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I. Install Virtual Box</a:t>
            </a:r>
          </a:p>
        </p:txBody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959312" y="1825624"/>
            <a:ext cx="5211536" cy="491084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Download Virtual Box via:</a:t>
            </a: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www.virtualbox.org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/wiki/Downloads</a:t>
            </a: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Install it with default settings.</a:t>
            </a: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Open it and make sure you will see something like:</a:t>
            </a:r>
          </a:p>
        </p:txBody>
      </p:sp>
      <p:pic>
        <p:nvPicPr>
          <p:cNvPr id="119" name="Shape 1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6166" y="3977187"/>
            <a:ext cx="5064681" cy="187198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Shape 120"/>
          <p:cNvSpPr/>
          <p:nvPr/>
        </p:nvSpPr>
        <p:spPr>
          <a:xfrm>
            <a:off x="1208445" y="5382201"/>
            <a:ext cx="486889" cy="1947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1" name="Shape 1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399235" y="2031093"/>
            <a:ext cx="5106099" cy="3818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6634500" cy="4003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Download the Cloudera-</a:t>
            </a:r>
            <a:r>
              <a:rPr lang="en-US" sz="18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quickstart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lang="en-US" sz="18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vm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file via:</a:t>
            </a: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https://www.cloudera.com/downloads/quickstart_vms/5-13.html</a:t>
            </a: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(Platform: Virtual Box)</a:t>
            </a: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Unzip the file.</a:t>
            </a: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Double-click on.</a:t>
            </a: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cloudera-quickstart-vm-5.13.0-0-virtualbox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.ovf </a:t>
            </a: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You will be asked to allocate your resources but the default is fine.</a:t>
            </a: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 Click import. (may take long)</a:t>
            </a: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6. You’re all set!</a:t>
            </a: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Shape 1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II. Open Cloudera QuickStarts VM </a:t>
            </a:r>
          </a:p>
        </p:txBody>
      </p:sp>
      <p:pic>
        <p:nvPicPr>
          <p:cNvPr id="128" name="Shape 1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21720" y="1973630"/>
            <a:ext cx="4162697" cy="48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Shape 12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510257" y="3070205"/>
            <a:ext cx="4074161" cy="303084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ED41D23-2D59-5446-890E-C8396180416B}"/>
              </a:ext>
            </a:extLst>
          </p:cNvPr>
          <p:cNvSpPr txBox="1"/>
          <p:nvPr/>
        </p:nvSpPr>
        <p:spPr>
          <a:xfrm>
            <a:off x="1982927" y="5576869"/>
            <a:ext cx="43450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Use the “File -&gt; Import Appliance” menu inside VirtualBox to open your downloaded *.</a:t>
            </a:r>
            <a:r>
              <a:rPr lang="en-US" dirty="0" err="1">
                <a:solidFill>
                  <a:srgbClr val="FF0000"/>
                </a:solidFill>
              </a:rPr>
              <a:t>ovf</a:t>
            </a:r>
            <a:r>
              <a:rPr lang="en-US" dirty="0">
                <a:solidFill>
                  <a:srgbClr val="FF0000"/>
                </a:solidFill>
              </a:rPr>
              <a:t> file, or simply double-click on the file itself and VirtualBox should handle it from there.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9EFDC472-7675-C94D-8D4C-9ACE61315FB5}"/>
              </a:ext>
            </a:extLst>
          </p:cNvPr>
          <p:cNvSpPr/>
          <p:nvPr/>
        </p:nvSpPr>
        <p:spPr>
          <a:xfrm>
            <a:off x="607582" y="3271838"/>
            <a:ext cx="6307568" cy="8001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666DD9BA-ADFD-4748-940B-D19C4CC35153}"/>
              </a:ext>
            </a:extLst>
          </p:cNvPr>
          <p:cNvSpPr/>
          <p:nvPr/>
        </p:nvSpPr>
        <p:spPr>
          <a:xfrm>
            <a:off x="1814513" y="5536143"/>
            <a:ext cx="4513460" cy="11218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own Arrow 5">
            <a:extLst>
              <a:ext uri="{FF2B5EF4-FFF2-40B4-BE49-F238E27FC236}">
                <a16:creationId xmlns:a16="http://schemas.microsoft.com/office/drawing/2014/main" id="{FD0DB06A-E9C1-2D43-AB78-E1B0EB5C7193}"/>
              </a:ext>
            </a:extLst>
          </p:cNvPr>
          <p:cNvSpPr/>
          <p:nvPr/>
        </p:nvSpPr>
        <p:spPr>
          <a:xfrm>
            <a:off x="5643563" y="4206876"/>
            <a:ext cx="271462" cy="1208087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II. Open Cloudera QuickStarts VM </a:t>
            </a:r>
          </a:p>
        </p:txBody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Start your Cloudera QuickStarts VM by clicking start( will take long)</a:t>
            </a:r>
            <a:br>
              <a:rPr lang="en-US" sz="2000" b="1"/>
            </a:br>
            <a:r>
              <a:rPr lang="en-US" sz="2000"/>
              <a:t>if you are using ubuntu 16.04, you may need to click</a:t>
            </a:r>
            <a:r>
              <a:rPr lang="en-US" sz="1150">
                <a:solidFill>
                  <a:srgbClr val="24272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/>
              <a:t>"Settings" &gt; System Settings &gt; Processor, and disable the PAE/NX option. </a:t>
            </a: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Now we have a running virtual machine where Hadoop and Spark already installed!</a:t>
            </a: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If you don’t have a shared clipboard (you can’t copy at your host machine and paste at your VM), see the link below: </a:t>
            </a:r>
            <a:b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https://apple.stackexchange.com/questions/132233/copy-and-pasting-between-host-and-vm</a:t>
            </a:r>
          </a:p>
        </p:txBody>
      </p:sp>
      <p:pic>
        <p:nvPicPr>
          <p:cNvPr id="136" name="Shape 1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17220" y="4060502"/>
            <a:ext cx="4055307" cy="2797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Shape 13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943600" y="4060502"/>
            <a:ext cx="3761866" cy="28255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III. Test a MapReduce Job</a:t>
            </a:r>
          </a:p>
        </p:txBody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Try a simple word count example by MapReduce</a:t>
            </a: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Open the Terminal</a:t>
            </a: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Make a directory for testing:</a:t>
            </a: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mkdir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testing</a:t>
            </a: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Create some data:</a:t>
            </a: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echo "I love BIA678 very very much" &gt; /home/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cloudera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/testing/test1</a:t>
            </a: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Create a directory in the HDFS file system and check the directories</a:t>
            </a: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hdfs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dfs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mkdir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/testing</a:t>
            </a: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hdfs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dfs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-ls /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III. Test a MapReduce Job</a:t>
            </a:r>
          </a:p>
        </p:txBody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should be like this: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 Put the file from local to HDFS:</a:t>
            </a: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hdfs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dfs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-put /home/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cloudera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/testing/test1 /user/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cloudera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/testing</a:t>
            </a:r>
          </a:p>
        </p:txBody>
      </p:sp>
      <p:pic>
        <p:nvPicPr>
          <p:cNvPr id="151" name="Shape 1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2421819"/>
            <a:ext cx="5141732" cy="24062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III. Test a MapReduce Job</a:t>
            </a:r>
          </a:p>
        </p:txBody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6. Create the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test_mapper.py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gedit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/home/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cloudera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/testing/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test_mapper.py</a:t>
            </a:r>
            <a:endParaRPr lang="en-US"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Copy the following code, save &amp; quit.</a:t>
            </a: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***Just copy and paste the entire codes. "\" is the symbol "backslash"</a:t>
            </a:r>
          </a:p>
        </p:txBody>
      </p:sp>
      <p:sp>
        <p:nvSpPr>
          <p:cNvPr id="158" name="Shape 158"/>
          <p:cNvSpPr txBox="1"/>
          <p:nvPr/>
        </p:nvSpPr>
        <p:spPr>
          <a:xfrm>
            <a:off x="838200" y="3108959"/>
            <a:ext cx="10631423" cy="156966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#!/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usr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/bin/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env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python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import sys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line in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sys.stdin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zh-CN" alt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altLang="zh-CN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line =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line.strip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keys =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line.split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(" ")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for key in keys: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value = 1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print('{0}\t{1}'.format(key, value) 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III. Test a MapReduce Job</a:t>
            </a:r>
          </a:p>
        </p:txBody>
      </p:sp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test_reducer.py</a:t>
            </a:r>
            <a:endParaRPr lang="en-US"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gedit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/home/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cloudera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/testing/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test_reducer.py</a:t>
            </a:r>
            <a:endParaRPr lang="en-US"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Copy the following code, save &amp; quit.</a:t>
            </a: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Shape 165"/>
          <p:cNvSpPr txBox="1"/>
          <p:nvPr/>
        </p:nvSpPr>
        <p:spPr>
          <a:xfrm>
            <a:off x="838200" y="3108959"/>
            <a:ext cx="10631423" cy="323165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#!/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usr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/bin/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env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python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import sys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last_key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None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running_total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0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input_line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sys.stdin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input_line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input_line.strip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this_key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value =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input_line.split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("\t", 1)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value =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(value)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if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last_key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==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this_key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running_total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+= value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else: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if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last_key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print( "{0}\t{1}".format(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last_key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running_total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running_total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value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last_key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this_key</a:t>
            </a:r>
            <a:endParaRPr lang="en-US" sz="1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last_key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==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this_key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print( "{0}\t{1}".format(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last_key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running_total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))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2471</TotalTime>
  <Words>924</Words>
  <Application>Microsoft Office PowerPoint</Application>
  <PresentationFormat>Widescreen</PresentationFormat>
  <Paragraphs>143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Office Theme</vt:lpstr>
      <vt:lpstr>Building the Big Data Ecosystem with Cloudera Quickstarts VM</vt:lpstr>
      <vt:lpstr>Outline</vt:lpstr>
      <vt:lpstr>I. Install Virtual Box</vt:lpstr>
      <vt:lpstr>II. Open Cloudera QuickStarts VM </vt:lpstr>
      <vt:lpstr>II. Open Cloudera QuickStarts VM </vt:lpstr>
      <vt:lpstr>III. Test a MapReduce Job</vt:lpstr>
      <vt:lpstr>III. Test a MapReduce Job</vt:lpstr>
      <vt:lpstr>III. Test a MapReduce Job</vt:lpstr>
      <vt:lpstr>III. Test a MapReduce Job</vt:lpstr>
      <vt:lpstr>III. Test a MapReduce Job</vt:lpstr>
      <vt:lpstr>III. Test a MapReduce Job</vt:lpstr>
      <vt:lpstr>III. Test a MapReduce Job</vt:lpstr>
      <vt:lpstr>IV. Test a Spark Job[2]</vt:lpstr>
      <vt:lpstr>IV. Test a Spark Job</vt:lpstr>
      <vt:lpstr>VII. Pyspark on Jupyter notebook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the Big Data Ecosystem with Cloudera Quickstarts VM</dc:title>
  <dc:creator>david belanger</dc:creator>
  <cp:lastModifiedBy>David Belanger</cp:lastModifiedBy>
  <cp:revision>10</cp:revision>
  <dcterms:modified xsi:type="dcterms:W3CDTF">2019-01-24T19:36:37Z</dcterms:modified>
</cp:coreProperties>
</file>