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handoutMasterIdLst>
    <p:handoutMasterId r:id="rId47"/>
  </p:handoutMasterIdLst>
  <p:sldIdLst>
    <p:sldId id="354" r:id="rId2"/>
    <p:sldId id="874" r:id="rId3"/>
    <p:sldId id="875" r:id="rId4"/>
    <p:sldId id="858" r:id="rId5"/>
    <p:sldId id="859" r:id="rId6"/>
    <p:sldId id="829" r:id="rId7"/>
    <p:sldId id="830" r:id="rId8"/>
    <p:sldId id="831" r:id="rId9"/>
    <p:sldId id="851" r:id="rId10"/>
    <p:sldId id="861" r:id="rId11"/>
    <p:sldId id="860" r:id="rId12"/>
    <p:sldId id="862" r:id="rId13"/>
    <p:sldId id="863" r:id="rId14"/>
    <p:sldId id="854" r:id="rId15"/>
    <p:sldId id="832" r:id="rId16"/>
    <p:sldId id="833" r:id="rId17"/>
    <p:sldId id="834" r:id="rId18"/>
    <p:sldId id="835" r:id="rId19"/>
    <p:sldId id="836" r:id="rId20"/>
    <p:sldId id="837" r:id="rId21"/>
    <p:sldId id="838" r:id="rId22"/>
    <p:sldId id="842" r:id="rId23"/>
    <p:sldId id="840" r:id="rId24"/>
    <p:sldId id="841" r:id="rId25"/>
    <p:sldId id="864" r:id="rId26"/>
    <p:sldId id="865" r:id="rId27"/>
    <p:sldId id="866" r:id="rId28"/>
    <p:sldId id="867" r:id="rId29"/>
    <p:sldId id="868" r:id="rId30"/>
    <p:sldId id="869" r:id="rId31"/>
    <p:sldId id="870" r:id="rId32"/>
    <p:sldId id="843" r:id="rId33"/>
    <p:sldId id="850" r:id="rId34"/>
    <p:sldId id="845" r:id="rId35"/>
    <p:sldId id="846" r:id="rId36"/>
    <p:sldId id="847" r:id="rId37"/>
    <p:sldId id="848" r:id="rId38"/>
    <p:sldId id="849" r:id="rId39"/>
    <p:sldId id="871" r:id="rId40"/>
    <p:sldId id="872" r:id="rId41"/>
    <p:sldId id="873" r:id="rId42"/>
    <p:sldId id="794" r:id="rId43"/>
    <p:sldId id="795" r:id="rId44"/>
    <p:sldId id="839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0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Ram\Stevens\Semester%202%20-%20Spring%2015\Big%20Data%20Seminar%20BIA%20678\Project\SystemTime1.xlsx" TargetMode="External"/><Relationship Id="rId1" Type="http://schemas.openxmlformats.org/officeDocument/2006/relationships/image" Target="../media/image5.jpeg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Ram\Stevens\Semester%202%20-%20Spring%2015\Big%20Data%20Seminar%20BIA%20678\Project\SystemTime1.xlsx" TargetMode="External"/><Relationship Id="rId1" Type="http://schemas.openxmlformats.org/officeDocument/2006/relationships/image" Target="../media/image5.jpe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Algorithm Comparison on Nursery Dataset (LOCAL)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[SystemTime1.xlsx]CART!$B$2</c:f>
              <c:strCache>
                <c:ptCount val="1"/>
                <c:pt idx="0">
                  <c:v>CART (LOCAL)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[SystemTime1.xlsx]CART!$E$5:$E$8</c:f>
              <c:numCache>
                <c:formatCode>General</c:formatCode>
                <c:ptCount val="4"/>
                <c:pt idx="0">
                  <c:v>0.06</c:v>
                </c:pt>
                <c:pt idx="1">
                  <c:v>0.06</c:v>
                </c:pt>
                <c:pt idx="2">
                  <c:v>0.08</c:v>
                </c:pt>
                <c:pt idx="3">
                  <c:v>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D-4DEE-BDB0-C5065D682B84}"/>
            </c:ext>
          </c:extLst>
        </c:ser>
        <c:ser>
          <c:idx val="1"/>
          <c:order val="1"/>
          <c:tx>
            <c:strRef>
              <c:f>'[SystemTime1.xlsx]RANDOM FOREST'!$B$2:$E$2</c:f>
              <c:strCache>
                <c:ptCount val="1"/>
                <c:pt idx="0">
                  <c:v>RANDOM FOREST (LOCAL)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'[SystemTime1.xlsx]RANDOM FOREST'!$E$5:$E$8</c:f>
              <c:numCache>
                <c:formatCode>General</c:formatCode>
                <c:ptCount val="4"/>
                <c:pt idx="0">
                  <c:v>0.04</c:v>
                </c:pt>
                <c:pt idx="1">
                  <c:v>7.0000000000000007E-2</c:v>
                </c:pt>
                <c:pt idx="2">
                  <c:v>0.18</c:v>
                </c:pt>
                <c:pt idx="3">
                  <c:v>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8D-4DEE-BDB0-C5065D682B84}"/>
            </c:ext>
          </c:extLst>
        </c:ser>
        <c:ser>
          <c:idx val="2"/>
          <c:order val="2"/>
          <c:tx>
            <c:strRef>
              <c:f>'[SystemTime1.xlsx]K-NN'!$B$2:$E$2</c:f>
              <c:strCache>
                <c:ptCount val="1"/>
                <c:pt idx="0">
                  <c:v>K-NN (LOCAL)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'[SystemTime1.xlsx]K-NN'!$E$5:$E$8</c:f>
              <c:numCache>
                <c:formatCode>General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0.06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8D-4DEE-BDB0-C5065D682B84}"/>
            </c:ext>
          </c:extLst>
        </c:ser>
        <c:ser>
          <c:idx val="3"/>
          <c:order val="3"/>
          <c:tx>
            <c:strRef>
              <c:f>'[SystemTime1.xlsx]NAIVE BAYES'!$B$2:$E$2</c:f>
              <c:strCache>
                <c:ptCount val="1"/>
                <c:pt idx="0">
                  <c:v>NAÏVE BAYES (LOCAL)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'[SystemTime1.xlsx]NAIVE BAYES'!$E$5:$E$8</c:f>
              <c:numCache>
                <c:formatCode>General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0.03</c:v>
                </c:pt>
                <c:pt idx="3">
                  <c:v>0.03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8D-4DEE-BDB0-C5065D682B84}"/>
            </c:ext>
          </c:extLst>
        </c:ser>
        <c:ser>
          <c:idx val="4"/>
          <c:order val="4"/>
          <c:tx>
            <c:strRef>
              <c:f>'[SystemTime1.xlsx]LOGISTIC REGRESSION'!$B$2:$E$2</c:f>
              <c:strCache>
                <c:ptCount val="1"/>
                <c:pt idx="0">
                  <c:v>LOGISTIC REGRESSION (LOCAL)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'[SystemTime1.xlsx]LOGISTIC REGRESSION'!$E$5:$E$8</c:f>
              <c:numCache>
                <c:formatCode>General</c:formatCode>
                <c:ptCount val="4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8D-4DEE-BDB0-C5065D682B84}"/>
            </c:ext>
          </c:extLst>
        </c:ser>
        <c:ser>
          <c:idx val="5"/>
          <c:order val="5"/>
          <c:tx>
            <c:strRef>
              <c:f>'[SystemTime1.xlsx]K-MEANS'!$B$2:$E$2</c:f>
              <c:strCache>
                <c:ptCount val="1"/>
                <c:pt idx="0">
                  <c:v>K-MEANS (LOCAL)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'[SystemTime1.xlsx]K-MEANS'!$E$5:$E$8</c:f>
              <c:numCache>
                <c:formatCode>General</c:formatCode>
                <c:ptCount val="4"/>
                <c:pt idx="0">
                  <c:v>0.01</c:v>
                </c:pt>
                <c:pt idx="1">
                  <c:v>0.01</c:v>
                </c:pt>
                <c:pt idx="2">
                  <c:v>0.02</c:v>
                </c:pt>
                <c:pt idx="3">
                  <c:v>0.36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8D-4DEE-BDB0-C5065D682B84}"/>
            </c:ext>
          </c:extLst>
        </c:ser>
        <c:ser>
          <c:idx val="6"/>
          <c:order val="6"/>
          <c:tx>
            <c:strRef>
              <c:f>'[SystemTime1.xlsx]HEIRARCHICAL CLUSTERING'!$B$2:$E$2</c:f>
              <c:strCache>
                <c:ptCount val="1"/>
                <c:pt idx="0">
                  <c:v>HEIRARCHICAL CLUSTERING (LOCAL)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'[SystemTime1.xlsx]HEIRARCHICAL CLUSTERING'!$E$5:$E$8</c:f>
              <c:numCache>
                <c:formatCode>General</c:formatCode>
                <c:ptCount val="4"/>
                <c:pt idx="0">
                  <c:v>0.03</c:v>
                </c:pt>
                <c:pt idx="1">
                  <c:v>0.11</c:v>
                </c:pt>
                <c:pt idx="2">
                  <c:v>0.75</c:v>
                </c:pt>
                <c:pt idx="3">
                  <c:v>4.72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28D-4DEE-BDB0-C5065D682B84}"/>
            </c:ext>
          </c:extLst>
        </c:ser>
        <c:ser>
          <c:idx val="7"/>
          <c:order val="7"/>
          <c:tx>
            <c:strRef>
              <c:f>'[SystemTime1.xlsx]FUZZY C-MEANS'!$B$2:$E$2</c:f>
              <c:strCache>
                <c:ptCount val="1"/>
                <c:pt idx="0">
                  <c:v>FUZZY C-MEANS (LOCAL)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'[SystemTime1.xlsx]FUZZY C-MEANS'!$E$5:$E$8</c:f>
              <c:numCache>
                <c:formatCode>General</c:formatCode>
                <c:ptCount val="4"/>
                <c:pt idx="0">
                  <c:v>0.05</c:v>
                </c:pt>
                <c:pt idx="1">
                  <c:v>0.09</c:v>
                </c:pt>
                <c:pt idx="2">
                  <c:v>0.14000000000000001</c:v>
                </c:pt>
                <c:pt idx="3">
                  <c:v>0.76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28D-4DEE-BDB0-C5065D682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501952"/>
        <c:axId val="185512704"/>
      </c:lineChart>
      <c:catAx>
        <c:axId val="18550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Scale: Number of Instances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12704"/>
        <c:crosses val="autoZero"/>
        <c:auto val="1"/>
        <c:lblAlgn val="ctr"/>
        <c:lblOffset val="100"/>
        <c:noMultiLvlLbl val="0"/>
      </c:catAx>
      <c:valAx>
        <c:axId val="185512704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Algorithm Comparison on Nursery Dataset (SERVER)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[SystemTime1.xlsx]CART!$B$17</c:f>
              <c:strCache>
                <c:ptCount val="1"/>
                <c:pt idx="0">
                  <c:v>CART (SERVER)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[SystemTime1.xlsx]CART!$E$20:$E$23</c:f>
              <c:numCache>
                <c:formatCode>General</c:formatCode>
                <c:ptCount val="4"/>
                <c:pt idx="0">
                  <c:v>2.1000000000000001E-2</c:v>
                </c:pt>
                <c:pt idx="1">
                  <c:v>0.04</c:v>
                </c:pt>
                <c:pt idx="2">
                  <c:v>2.3E-2</c:v>
                </c:pt>
                <c:pt idx="3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45-4342-848A-B2C002F12488}"/>
            </c:ext>
          </c:extLst>
        </c:ser>
        <c:ser>
          <c:idx val="1"/>
          <c:order val="1"/>
          <c:tx>
            <c:strRef>
              <c:f>'[SystemTime1.xlsx]RANDOM FOREST'!$B$17:$E$17</c:f>
              <c:strCache>
                <c:ptCount val="1"/>
                <c:pt idx="0">
                  <c:v>RANDOM FOREST (SERVER)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'[SystemTime1.xlsx]RANDOM FOREST'!$E$20:$E$23</c:f>
              <c:numCache>
                <c:formatCode>General</c:formatCode>
                <c:ptCount val="4"/>
                <c:pt idx="0">
                  <c:v>0.55100000000000005</c:v>
                </c:pt>
                <c:pt idx="1">
                  <c:v>1.1120000000000001</c:v>
                </c:pt>
                <c:pt idx="2">
                  <c:v>2.794</c:v>
                </c:pt>
                <c:pt idx="3">
                  <c:v>5.6379999999999981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45-4342-848A-B2C002F12488}"/>
            </c:ext>
          </c:extLst>
        </c:ser>
        <c:ser>
          <c:idx val="2"/>
          <c:order val="2"/>
          <c:tx>
            <c:strRef>
              <c:f>'[SystemTime1.xlsx]K-NN'!$B$17:$E$17</c:f>
              <c:strCache>
                <c:ptCount val="1"/>
                <c:pt idx="0">
                  <c:v>K-NN (SERVER)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'[SystemTime1.xlsx]K-NN'!$E$20:$E$23</c:f>
              <c:numCache>
                <c:formatCode>General</c:formatCode>
                <c:ptCount val="4"/>
                <c:pt idx="0">
                  <c:v>4.0000000000000001E-3</c:v>
                </c:pt>
                <c:pt idx="1">
                  <c:v>1.2E-2</c:v>
                </c:pt>
                <c:pt idx="2">
                  <c:v>5.8000000000000003E-2</c:v>
                </c:pt>
                <c:pt idx="3">
                  <c:v>0.21299999999999999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45-4342-848A-B2C002F12488}"/>
            </c:ext>
          </c:extLst>
        </c:ser>
        <c:ser>
          <c:idx val="3"/>
          <c:order val="3"/>
          <c:tx>
            <c:strRef>
              <c:f>'[SystemTime1.xlsx]NAIVE BAYES'!$B$17:$E$17</c:f>
              <c:strCache>
                <c:ptCount val="1"/>
                <c:pt idx="0">
                  <c:v>NAÏVE BAYES (SERVER)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'[SystemTime1.xlsx]NAIVE BAYES'!$E$20:$E$23</c:f>
              <c:numCache>
                <c:formatCode>General</c:formatCode>
                <c:ptCount val="4"/>
                <c:pt idx="0">
                  <c:v>1.6E-2</c:v>
                </c:pt>
                <c:pt idx="1">
                  <c:v>2.4E-2</c:v>
                </c:pt>
                <c:pt idx="2">
                  <c:v>5.0999999999999997E-2</c:v>
                </c:pt>
                <c:pt idx="3">
                  <c:v>9.7000000000000003E-2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45-4342-848A-B2C002F12488}"/>
            </c:ext>
          </c:extLst>
        </c:ser>
        <c:ser>
          <c:idx val="4"/>
          <c:order val="4"/>
          <c:tx>
            <c:strRef>
              <c:f>'[SystemTime1.xlsx]LOGISTIC REGRESSION'!$B$17:$E$17</c:f>
              <c:strCache>
                <c:ptCount val="1"/>
                <c:pt idx="0">
                  <c:v>LOGISTIC REGRESSION (SERVER)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'[SystemTime1.xlsx]LOGISTIC REGRESSION'!$E$20:$E$23</c:f>
              <c:numCache>
                <c:formatCode>General</c:formatCode>
                <c:ptCount val="4"/>
                <c:pt idx="0">
                  <c:v>8.9999999999999993E-3</c:v>
                </c:pt>
                <c:pt idx="1">
                  <c:v>1.4999999999999999E-2</c:v>
                </c:pt>
                <c:pt idx="2">
                  <c:v>3.2000000000000001E-2</c:v>
                </c:pt>
                <c:pt idx="3">
                  <c:v>6.0999999999999999E-2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45-4342-848A-B2C002F12488}"/>
            </c:ext>
          </c:extLst>
        </c:ser>
        <c:ser>
          <c:idx val="5"/>
          <c:order val="5"/>
          <c:tx>
            <c:strRef>
              <c:f>'[SystemTime1.xlsx]K-MEANS'!$B$17:$E$17</c:f>
              <c:strCache>
                <c:ptCount val="1"/>
                <c:pt idx="0">
                  <c:v>K-MEANS (SERVER)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'[SystemTime1.xlsx]K-MEANS'!$E$20:$E$23</c:f>
              <c:numCache>
                <c:formatCode>General</c:formatCode>
                <c:ptCount val="4"/>
                <c:pt idx="0">
                  <c:v>2E-3</c:v>
                </c:pt>
                <c:pt idx="1">
                  <c:v>2E-3</c:v>
                </c:pt>
                <c:pt idx="2">
                  <c:v>6.0000000000000001E-3</c:v>
                </c:pt>
                <c:pt idx="3">
                  <c:v>1.7000000000000001E-2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45-4342-848A-B2C002F12488}"/>
            </c:ext>
          </c:extLst>
        </c:ser>
        <c:ser>
          <c:idx val="6"/>
          <c:order val="6"/>
          <c:tx>
            <c:strRef>
              <c:f>'[SystemTime1.xlsx]HEIRARCHICAL CLUSTERING'!$B$17:$E$17</c:f>
              <c:strCache>
                <c:ptCount val="1"/>
                <c:pt idx="0">
                  <c:v>HEIRARCHICAL CLUSTERING (SERVER)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'[SystemTime1.xlsx]HEIRARCHICAL CLUSTERING'!$E$20:$E$23</c:f>
              <c:numCache>
                <c:formatCode>General</c:formatCode>
                <c:ptCount val="4"/>
                <c:pt idx="0">
                  <c:v>2.4E-2</c:v>
                </c:pt>
                <c:pt idx="1">
                  <c:v>0.125</c:v>
                </c:pt>
                <c:pt idx="2">
                  <c:v>0.93600000000000005</c:v>
                </c:pt>
                <c:pt idx="3">
                  <c:v>3.8450000000000002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45-4342-848A-B2C002F12488}"/>
            </c:ext>
          </c:extLst>
        </c:ser>
        <c:ser>
          <c:idx val="7"/>
          <c:order val="7"/>
          <c:tx>
            <c:strRef>
              <c:f>'[SystemTime1.xlsx]FUZZY C-MEANS'!$B$17:$E$17</c:f>
              <c:strCache>
                <c:ptCount val="1"/>
                <c:pt idx="0">
                  <c:v>FUZZY C-MEANS (SERVER)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'[SystemTime1.xlsx]FUZZY C-MEANS'!$B$5:$B$8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10000</c:v>
                </c:pt>
              </c:numCache>
            </c:numRef>
          </c:cat>
          <c:val>
            <c:numRef>
              <c:f>'[SystemTime1.xlsx]FUZZY C-MEANS'!$E$20:$E$23</c:f>
              <c:numCache>
                <c:formatCode>General</c:formatCode>
                <c:ptCount val="4"/>
                <c:pt idx="0">
                  <c:v>2.3E-2</c:v>
                </c:pt>
                <c:pt idx="1">
                  <c:v>2.5000000000000001E-2</c:v>
                </c:pt>
                <c:pt idx="2">
                  <c:v>6.6000000000000003E-2</c:v>
                </c:pt>
                <c:pt idx="3">
                  <c:v>0.11600000000000001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245-4342-848A-B2C002F12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51232"/>
        <c:axId val="186770176"/>
      </c:lineChart>
      <c:catAx>
        <c:axId val="18675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Scale: Number of Instances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70176"/>
        <c:crosses val="autoZero"/>
        <c:auto val="1"/>
        <c:lblAlgn val="ctr"/>
        <c:lblOffset val="100"/>
        <c:noMultiLvlLbl val="0"/>
      </c:catAx>
      <c:valAx>
        <c:axId val="186770176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5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>
      <a:blip xmlns:r="http://schemas.openxmlformats.org/officeDocument/2006/relationships" r:embed="rId1"/>
      <a:tile tx="0" ty="0" sx="100000" sy="100000" flip="none" algn="tl"/>
    </a:blipFill>
    <a:ln w="25400" cap="flat" cmpd="sng" algn="ctr">
      <a:solidFill>
        <a:schemeClr val="dk1"/>
      </a:solidFill>
      <a:prstDash val="solid"/>
      <a:round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90" y="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/>
          <a:lstStyle>
            <a:lvl1pPr algn="r">
              <a:defRPr sz="1300"/>
            </a:lvl1pPr>
          </a:lstStyle>
          <a:p>
            <a:fld id="{349D5D3F-F024-473C-AFCD-E59B4952D7D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47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90" y="911947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 anchor="b"/>
          <a:lstStyle>
            <a:lvl1pPr algn="r">
              <a:defRPr sz="1300"/>
            </a:lvl1pPr>
          </a:lstStyle>
          <a:p>
            <a:fld id="{B06C1655-EFB6-4C60-928F-89BACAB6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8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/>
          <a:lstStyle>
            <a:lvl1pPr algn="r">
              <a:defRPr sz="1300"/>
            </a:lvl1pPr>
          </a:lstStyle>
          <a:p>
            <a:fld id="{C69BA735-5FEA-4787-9672-30F010B2237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5488"/>
            <a:ext cx="47990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534" tIns="48767" rIns="97534" bIns="487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3"/>
            <a:ext cx="5852160" cy="4320541"/>
          </a:xfrm>
          <a:prstGeom prst="rect">
            <a:avLst/>
          </a:prstGeom>
        </p:spPr>
        <p:txBody>
          <a:bodyPr vert="horz" lIns="97534" tIns="48767" rIns="97534" bIns="48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47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3"/>
            <a:ext cx="3169920" cy="480060"/>
          </a:xfrm>
          <a:prstGeom prst="rect">
            <a:avLst/>
          </a:prstGeom>
        </p:spPr>
        <p:txBody>
          <a:bodyPr vert="horz" lIns="97534" tIns="48767" rIns="97534" bIns="48767" rtlCol="0" anchor="b"/>
          <a:lstStyle>
            <a:lvl1pPr algn="r">
              <a:defRPr sz="1300"/>
            </a:lvl1pPr>
          </a:lstStyle>
          <a:p>
            <a:fld id="{8A707794-E621-4150-8B32-62C6BEA2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592" y="9119473"/>
            <a:ext cx="3169920" cy="480060"/>
          </a:xfrm>
          <a:prstGeom prst="rect">
            <a:avLst/>
          </a:prstGeom>
        </p:spPr>
        <p:txBody>
          <a:bodyPr lIns="97214" tIns="48607" rIns="97214" bIns="48607"/>
          <a:lstStyle/>
          <a:p>
            <a:pPr>
              <a:defRPr/>
            </a:pPr>
            <a:fld id="{1F65394D-1D49-6C4A-9D2A-889B1288060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50" y="2917034"/>
            <a:ext cx="3706706" cy="28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9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DGB 5/2013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0634-974A-46A7-B268-05D2A189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vens.edu/sit/about/innova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stevens.edu/sit/about/minutes-from-manhatta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itizennet.com/blog/2012/11/10/random-forests-ensembles-and-performance-metric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assarstats.net/textbook/ch5apx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bleau.com/academic" TargetMode="External"/><Relationship Id="rId2" Type="http://schemas.openxmlformats.org/officeDocument/2006/relationships/hyperlink" Target="https://www.isaca.org/chapters3/Atlanta/AboutOurChapter/Documents/GW2014/Implementing%20a%20Data%20Governance%20Program%20-%20Chalker%202014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ensemble.AdaBoostClassifier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~ben/papers/Shneiderman2008Extreme.pdf" TargetMode="External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ouplens.org/datasets/movielens/" TargetMode="External"/><Relationship Id="rId5" Type="http://schemas.openxmlformats.org/officeDocument/2006/relationships/hyperlink" Target="http://www.nanocubes.net/" TargetMode="External"/><Relationship Id="rId4" Type="http://schemas.openxmlformats.org/officeDocument/2006/relationships/hyperlink" Target="http://nanocubes.net/assets/pdf/nanocubes_paper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odule%205%20-%20Nice%20Adaboost%20Summary%20Oxford.pdf" TargetMode="External"/><Relationship Id="rId2" Type="http://schemas.openxmlformats.org/officeDocument/2006/relationships/hyperlink" Target="http://www.robots.ox.ac.uk/~az/lectures/cv/adaboost_matas.pdf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di.unipi.it/~cardillo/AA0304/fabio/boosting.pdf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534E3D2-D0EA-9A43-94A0-E47E2B6BBB0B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4199" y="33528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Big Data Seminar – BIA 678</a:t>
            </a:r>
            <a:endParaRPr lang="en-US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David Belanger PhD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Senior Research Fellow – Stevens Institute of Technology</a:t>
            </a:r>
          </a:p>
          <a:p>
            <a:r>
              <a:rPr lang="en-US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dbelange@stevens.edu</a:t>
            </a:r>
          </a:p>
        </p:txBody>
      </p:sp>
      <p:pic>
        <p:nvPicPr>
          <p:cNvPr id="3074" name="Picture 2" descr="http://www.stevens.edu/news/sites/default/files/images/banners/home_banner0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533400"/>
            <a:ext cx="813061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stevens.edu/news/sites/default/files/images/banners/SIT_banners-city08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4" y="685800"/>
            <a:ext cx="6637887" cy="21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://us.123rf.com/400wm/400/400/bluewren/bluewren1101/bluewren110100008/8671240-bright-green-shamrock-isolated-over-white-backgroun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us.123rf.com/400wm/400/400/bluewren/bluewren1101/bluewren110100008/8671240-bright-green-shamrock-isolated-over-white-backgroun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http://www.examiner.com/images/blog/EXID1827/images/shamrock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826" y="4572000"/>
            <a:ext cx="189583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59042" y="6611779"/>
            <a:ext cx="7391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http://www.examiner.com/images/blog/EXID1827/images/shamrock.jpg</a:t>
            </a:r>
          </a:p>
        </p:txBody>
      </p:sp>
    </p:spTree>
    <p:extLst>
      <p:ext uri="{BB962C8B-B14F-4D97-AF65-F5344CB8AC3E}">
        <p14:creationId xmlns:p14="http://schemas.microsoft.com/office/powerpoint/2010/main" val="250833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Idea of Bagging: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 N cases at random, with replacement, to create a subset of the data.  Rule of thumb:  subset about 2/3 of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each node: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some number m, m predictor variables are selected, at random, from all of the predictor variables.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 a binary tree classifier on the selected m variables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the next node, choose another m variables at random.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 for m nodes</a:t>
            </a:r>
          </a:p>
        </p:txBody>
      </p:sp>
    </p:spTree>
    <p:extLst>
      <p:ext uri="{BB962C8B-B14F-4D97-AF65-F5344CB8AC3E}">
        <p14:creationId xmlns:p14="http://schemas.microsoft.com/office/powerpoint/2010/main" val="193822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Bagging Techniques: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splitter selection:  m=1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Breiman’s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bagger:  m=total number of predictor variables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forest: m&lt;&lt;number of predictor variables; e.g. √m, 1/2 √m, 2 √m.</a:t>
            </a:r>
          </a:p>
        </p:txBody>
      </p:sp>
    </p:spTree>
    <p:extLst>
      <p:ext uri="{BB962C8B-B14F-4D97-AF65-F5344CB8AC3E}">
        <p14:creationId xmlns:p14="http://schemas.microsoft.com/office/powerpoint/2010/main" val="193822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(Random Forrest)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could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average, or weighted average, of the terminal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categorical variables, simple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Caveats for Random Forrest Bagging: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 a large number of predictors, the eligible predictor set can be quite different from node to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inter-tree correlation can increase random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forrest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error rate, so one should use trees with as little correlation as possible.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 m get smaller, inter-tree correlation and strength of individual trees goes down.  Experiment to find an optimal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Robust to data anomalies (e.g. unbalanced and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Weaknesses: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Tends to over-fit noisy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3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(Testing Classifiers)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69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tests of classifiers: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Thresholds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Since classifier’s output is between 0 and 1 for a binary classifier, but we are taking an average or weighted average, we can choose a threshold to optimize performance.  In Logit it would be called Cut Probability.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 Precision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Where Precision = TP/FP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Precision above chance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Recall ROC and AUC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2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32" y="154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(Random Forest – </a:t>
            </a:r>
            <a:r>
              <a:rPr lang="en-US" dirty="0" err="1"/>
              <a:t>Breiman</a:t>
            </a:r>
            <a:r>
              <a:rPr lang="en-US" dirty="0"/>
              <a:t>, 2001)</a:t>
            </a:r>
            <a:br>
              <a:rPr lang="en-US" dirty="0"/>
            </a:br>
            <a:r>
              <a:rPr lang="en-US" sz="1800" dirty="0">
                <a:hlinkClick r:id="rId2"/>
              </a:rPr>
              <a:t>https://citizennet.com/blog/2012/11/10/random-forests-ensembles-and-performance-metrics/</a:t>
            </a:r>
            <a:r>
              <a:rPr lang="en-US" sz="18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2" y="1447800"/>
            <a:ext cx="73533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5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Intuition: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Given 3 weak classifiers – e.g. .60 correct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Binomial Distribution: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Probability &gt;= 2 Correct:  (.6)(.6)(.6) + 3(.6)(.6)(.4) = (.36)(1.8) = .648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Probability with 105 such classifiers &gt; .993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http://vassarstats.net/textbook/ch5apx.html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03333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81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Fisher Iris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33450"/>
            <a:ext cx="84963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1600200" y="1524000"/>
            <a:ext cx="2971800" cy="3505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1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Ensemble Classification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Challenge is to be able to “classify” a new member, hence to separate the classes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B666-2228-44FF-B2B4-4EC568F9D43D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05" y="1965702"/>
            <a:ext cx="4271963" cy="396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943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Dots are Non-Diabetic, Red are Diabetic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114800" y="2133600"/>
            <a:ext cx="1295400" cy="3124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800" y="1828800"/>
            <a:ext cx="1752600" cy="2057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2895600"/>
            <a:ext cx="2743200" cy="1219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772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Preceding assumes repeating the same learner.  Of course we could use: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Different learning algorithms or different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sets with different features or variables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Different weights on the data (Boosting)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Other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99002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(Bootstrap Aggregation – 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Repeated, random resampling of the training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Bootstrap = Draw N items from Dataset, with replacement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Bagging =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Train M learners on M Bootstrap Samples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Combine outputs by voting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Result:  Decreases Variance in results due to individual algorithms whose output can change dramatically when data is slightly different (i.e. unstable algorithms).  Hence decreases error.</a:t>
            </a:r>
          </a:p>
        </p:txBody>
      </p:sp>
    </p:spTree>
    <p:extLst>
      <p:ext uri="{BB962C8B-B14F-4D97-AF65-F5344CB8AC3E}">
        <p14:creationId xmlns:p14="http://schemas.microsoft.com/office/powerpoint/2010/main" val="35832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 11 – Analytics  I– Outline</a:t>
            </a:r>
            <a:br>
              <a:rPr lang="en-US" sz="3200" b="1" dirty="0"/>
            </a:br>
            <a:r>
              <a:rPr lang="en-US" sz="1600" b="1" dirty="0"/>
              <a:t>Occam’s Razor</a:t>
            </a:r>
            <a:br>
              <a:rPr lang="en-US" sz="1600" b="1" dirty="0"/>
            </a:br>
            <a:r>
              <a:rPr lang="en-US" sz="1600" b="1" dirty="0"/>
              <a:t>“Everything Should Be As Simple As Possible, But Not Simpler” – Albert Einstein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Administrative Stuff: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Term Papers Mostly Submitted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Project Questions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Activity #1 – Check on Term Paper Success and/or Questions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Activity #2 – Questions on Recommenders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Activity #2 – Ensemble Classifiers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Readings for Next Week:</a:t>
            </a:r>
          </a:p>
          <a:p>
            <a:pPr lvl="1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https://www.isaca.org/chapters3/Atlanta/AboutOurChapter/Documents/GW2014/Implementing%20a%20Data%20Governance%20Program%20-%20Chalker%202014.pdf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600" b="1" dirty="0"/>
              <a:t>Thomas </a:t>
            </a:r>
            <a:r>
              <a:rPr lang="en-US" sz="1600" b="1" dirty="0" err="1"/>
              <a:t>Wedell-Wedellsborg</a:t>
            </a:r>
            <a:r>
              <a:rPr lang="en-US" sz="1600" b="1" dirty="0"/>
              <a:t>, Are You Solving the Right Problems, Harvard Business Review, Jan-Feb 2017   -  On CANVAS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#1 -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www.tableau.com/academic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(Bootstrap Aggregation – 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772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Given a data set D of size 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For </a:t>
            </a:r>
            <a:r>
              <a:rPr lang="en-US" sz="2800" b="1" dirty="0" err="1"/>
              <a:t>i</a:t>
            </a:r>
            <a:r>
              <a:rPr lang="en-US" sz="2800" b="1" dirty="0"/>
              <a:t> = 1 to 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Draw a sample of size m &lt; n from D, uniformly and with replacement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Train a classifier C</a:t>
            </a:r>
            <a:r>
              <a:rPr lang="en-US" sz="2400" b="1" baseline="-25000" dirty="0"/>
              <a:t>i</a:t>
            </a:r>
            <a:r>
              <a:rPr lang="en-US" sz="2400" b="1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Final classifier is a vote of C</a:t>
            </a:r>
            <a:r>
              <a:rPr lang="en-US" sz="2400" b="1" baseline="-25000" dirty="0"/>
              <a:t>1 </a:t>
            </a:r>
            <a:r>
              <a:rPr lang="en-US" sz="2400" b="1" dirty="0"/>
              <a:t> to C</a:t>
            </a:r>
            <a:r>
              <a:rPr lang="en-US" sz="2400" b="1" baseline="-25000" dirty="0"/>
              <a:t>M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40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(Boosting)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772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Starting with a “weak” learner, i.e. one which is more accurate than “random”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Best known algorithm is </a:t>
            </a:r>
            <a:r>
              <a:rPr lang="en-US" sz="2800" dirty="0" err="1"/>
              <a:t>Adaboost</a:t>
            </a:r>
            <a:r>
              <a:rPr lang="en-US" sz="2800" dirty="0"/>
              <a:t> developed at </a:t>
            </a:r>
            <a:r>
              <a:rPr lang="en-US" sz="2800" dirty="0" err="1"/>
              <a:t>at&amp;t</a:t>
            </a:r>
            <a:r>
              <a:rPr lang="en-US" sz="2800" dirty="0"/>
              <a:t> Labs by Freund &amp; </a:t>
            </a:r>
            <a:r>
              <a:rPr lang="en-US" sz="2800" dirty="0" err="1"/>
              <a:t>Shapire</a:t>
            </a:r>
            <a:r>
              <a:rPr lang="en-US" sz="2800" dirty="0"/>
              <a:t> in 1996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large scale test on classifying bus/res in Call Detail Records, (Drucker, Cortes) 1996.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Technique: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Instead of resampling, reweight samples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At each iteration, a new classifier is learned and the examples are reweighted to focus learning on examples that the most recent classifier got wrong.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Final classifier based on weighted vote.</a:t>
            </a:r>
          </a:p>
        </p:txBody>
      </p:sp>
    </p:spTree>
    <p:extLst>
      <p:ext uri="{BB962C8B-B14F-4D97-AF65-F5344CB8AC3E}">
        <p14:creationId xmlns:p14="http://schemas.microsoft.com/office/powerpoint/2010/main" val="364400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(Adaptive Boosting - 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Given a data set D of size 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Let M = the number of classifiers to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Set same weight for all examples (e.g. 1/N or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For </a:t>
            </a:r>
            <a:r>
              <a:rPr lang="en-US" sz="2800" b="1" dirty="0" err="1"/>
              <a:t>i</a:t>
            </a:r>
            <a:r>
              <a:rPr lang="en-US" sz="2800" b="1" dirty="0"/>
              <a:t> = 1 to 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Train a classifier C</a:t>
            </a:r>
            <a:r>
              <a:rPr lang="en-US" sz="2400" b="1" baseline="-25000" dirty="0"/>
              <a:t>i</a:t>
            </a:r>
            <a:r>
              <a:rPr lang="en-US" sz="2400" b="1" dirty="0"/>
              <a:t>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Increase the weight of the misclassified examples in C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Final classifier is a weighted combination of C</a:t>
            </a:r>
            <a:r>
              <a:rPr lang="en-US" sz="2400" b="1" baseline="-25000" dirty="0"/>
              <a:t>1 </a:t>
            </a:r>
            <a:r>
              <a:rPr lang="en-US" sz="2400" b="1" dirty="0"/>
              <a:t> to C</a:t>
            </a:r>
            <a:r>
              <a:rPr lang="en-US" sz="2400" b="1" baseline="-25000" dirty="0"/>
              <a:t>M</a:t>
            </a:r>
            <a:r>
              <a:rPr lang="en-US" sz="2400" b="1" dirty="0"/>
              <a:t>  (generally weighted according to performance on training set.  Many variants of weights and combinations).</a:t>
            </a:r>
          </a:p>
        </p:txBody>
      </p:sp>
    </p:spTree>
    <p:extLst>
      <p:ext uri="{BB962C8B-B14F-4D97-AF65-F5344CB8AC3E}">
        <p14:creationId xmlns:p14="http://schemas.microsoft.com/office/powerpoint/2010/main" val="406399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 Algorithm)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76400"/>
            <a:ext cx="7772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 the dependent variable, Y = {-1,1}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Given a dataset D, draw N examples and weight each example with the same weight.  Therefore the weight of the </a:t>
            </a:r>
            <a:r>
              <a:rPr lang="en-US" sz="2400" b="1" dirty="0" err="1"/>
              <a:t>ith</a:t>
            </a:r>
            <a:r>
              <a:rPr lang="en-US" sz="2400" b="1" dirty="0"/>
              <a:t> example, normalized, is D</a:t>
            </a:r>
            <a:r>
              <a:rPr lang="en-US" sz="2400" b="1" baseline="-25000" dirty="0"/>
              <a:t>i</a:t>
            </a:r>
            <a:r>
              <a:rPr lang="en-US" sz="2400" b="1" dirty="0"/>
              <a:t> = W</a:t>
            </a:r>
            <a:r>
              <a:rPr lang="en-US" sz="2400" b="1" baseline="-25000" dirty="0"/>
              <a:t>i</a:t>
            </a:r>
            <a:r>
              <a:rPr lang="en-US" sz="2400" b="1" dirty="0"/>
              <a:t> / Sum (W</a:t>
            </a:r>
            <a:r>
              <a:rPr lang="en-US" sz="2400" b="1" baseline="-25000" dirty="0"/>
              <a:t>i</a:t>
            </a:r>
            <a:r>
              <a:rPr lang="en-US" sz="2000" b="1" dirty="0"/>
              <a:t> </a:t>
            </a:r>
            <a:r>
              <a:rPr lang="en-US" sz="2400" b="1" dirty="0"/>
              <a:t>).  In this case W</a:t>
            </a:r>
            <a:r>
              <a:rPr lang="en-US" sz="2400" b="1" baseline="-25000" dirty="0"/>
              <a:t>i</a:t>
            </a:r>
            <a:r>
              <a:rPr lang="en-US" sz="2400" b="1" dirty="0"/>
              <a:t> / 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For j = 1 to 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/>
              <a:t>Select a classifier “h” ( e.g. C4.5, logit, NB) and train the data with the given weights D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b="1" dirty="0"/>
              <a:t>Sum D</a:t>
            </a:r>
            <a:r>
              <a:rPr lang="en-US" sz="2400" b="1" baseline="-25000" dirty="0"/>
              <a:t>i</a:t>
            </a:r>
            <a:r>
              <a:rPr lang="en-US" sz="2400" b="1" dirty="0"/>
              <a:t> for all examples where the predicted value and the true value are not equal.  This is the classifier’s error for the </a:t>
            </a:r>
            <a:r>
              <a:rPr lang="en-US" sz="2400" b="1" dirty="0" err="1"/>
              <a:t>jth</a:t>
            </a:r>
            <a:r>
              <a:rPr lang="en-US" sz="2400" b="1" dirty="0"/>
              <a:t> iteration (Error = </a:t>
            </a:r>
            <a:r>
              <a:rPr lang="el-GR" sz="2400" b="1" dirty="0"/>
              <a:t>Σ</a:t>
            </a:r>
            <a:r>
              <a:rPr lang="en-US" sz="2400" b="1" dirty="0"/>
              <a:t> (D</a:t>
            </a:r>
            <a:r>
              <a:rPr lang="en-US" sz="2400" b="1" baseline="-25000" dirty="0"/>
              <a:t>i</a:t>
            </a:r>
            <a:r>
              <a:rPr lang="en-US" sz="2400" b="1" dirty="0"/>
              <a:t> |Y(predicted) ≠ </a:t>
            </a:r>
            <a:r>
              <a:rPr lang="en-US" sz="2400" b="1" dirty="0" err="1"/>
              <a:t>h</a:t>
            </a:r>
            <a:r>
              <a:rPr lang="en-US" sz="2400" b="1" baseline="-25000" dirty="0" err="1"/>
              <a:t>j</a:t>
            </a:r>
            <a:r>
              <a:rPr lang="en-US" sz="2400" b="1" dirty="0"/>
              <a:t> (x</a:t>
            </a:r>
            <a:r>
              <a:rPr lang="en-US" sz="2400" b="1" baseline="-25000" dirty="0"/>
              <a:t>i</a:t>
            </a:r>
            <a:r>
              <a:rPr lang="en-US" sz="2400" b="1" dirty="0"/>
              <a:t> )).</a:t>
            </a:r>
          </a:p>
          <a:p>
            <a:pPr lvl="1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20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77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sz="2400" b="1" dirty="0"/>
              <a:t>Continued</a:t>
            </a:r>
            <a:endParaRPr lang="en-US" sz="2000" b="1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 b="1" dirty="0"/>
              <a:t>Set a(j) = (1/2)*ln((1-error(j)/error(j)).  Note if error &gt;1/2 ((1-error)/error)) &lt;1, else &gt;1.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 b="1" dirty="0"/>
              <a:t>Set W</a:t>
            </a:r>
            <a:r>
              <a:rPr lang="en-US" sz="2000" b="1" baseline="-25000" dirty="0"/>
              <a:t>i </a:t>
            </a:r>
            <a:r>
              <a:rPr lang="en-US" sz="2000" b="1" dirty="0"/>
              <a:t> (j+1) = D</a:t>
            </a:r>
            <a:r>
              <a:rPr lang="en-US" sz="2000" b="1" baseline="-25000" dirty="0"/>
              <a:t>i </a:t>
            </a:r>
            <a:r>
              <a:rPr lang="en-US" sz="2000" b="1" dirty="0"/>
              <a:t> (j) * </a:t>
            </a:r>
            <a:r>
              <a:rPr lang="en-US" sz="2000" b="1" dirty="0" err="1"/>
              <a:t>exp</a:t>
            </a:r>
            <a:r>
              <a:rPr lang="en-US" sz="2000" b="1" dirty="0"/>
              <a:t> [-a(j)* Y</a:t>
            </a:r>
            <a:r>
              <a:rPr lang="en-US" sz="2000" b="1" baseline="-25000" dirty="0"/>
              <a:t>i </a:t>
            </a:r>
            <a:r>
              <a:rPr lang="en-US" sz="2000" b="1" dirty="0"/>
              <a:t> * 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j</a:t>
            </a:r>
            <a:r>
              <a:rPr lang="en-US" sz="2000" b="1" dirty="0"/>
              <a:t> (x</a:t>
            </a:r>
            <a:r>
              <a:rPr lang="en-US" sz="2000" b="1" baseline="-25000" dirty="0"/>
              <a:t>i</a:t>
            </a:r>
            <a:r>
              <a:rPr lang="en-US" sz="2000" b="1" dirty="0"/>
              <a:t> )]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 b="1" dirty="0"/>
              <a:t>Normalize new weights: D</a:t>
            </a:r>
            <a:r>
              <a:rPr lang="en-US" sz="2000" b="1" baseline="-25000" dirty="0"/>
              <a:t>i</a:t>
            </a:r>
            <a:r>
              <a:rPr lang="en-US" sz="2000" b="1" dirty="0"/>
              <a:t> (j+1)= W</a:t>
            </a:r>
            <a:r>
              <a:rPr lang="en-US" sz="2000" b="1" baseline="-25000" dirty="0"/>
              <a:t>i</a:t>
            </a:r>
            <a:r>
              <a:rPr lang="en-US" sz="2000" b="1" dirty="0"/>
              <a:t> (j+1)/ Sum (W</a:t>
            </a:r>
            <a:r>
              <a:rPr lang="en-US" sz="2000" b="1" baseline="-25000" dirty="0"/>
              <a:t>i</a:t>
            </a:r>
            <a:r>
              <a:rPr lang="en-US" b="1" dirty="0"/>
              <a:t> </a:t>
            </a:r>
            <a:r>
              <a:rPr lang="en-US" sz="2000" b="1" dirty="0"/>
              <a:t>(j+1))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 b="1" dirty="0"/>
              <a:t>End Loop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000" b="1" dirty="0"/>
              <a:t>Calculate Classification for x.  </a:t>
            </a:r>
          </a:p>
          <a:p>
            <a:pPr lvl="1"/>
            <a:r>
              <a:rPr lang="en-US" sz="2000" b="1" dirty="0"/>
              <a:t>	H(x) = sign (</a:t>
            </a:r>
            <a:r>
              <a:rPr lang="el-GR" sz="2000" b="1" dirty="0"/>
              <a:t>Σ</a:t>
            </a:r>
            <a:r>
              <a:rPr lang="en-US" sz="2000" b="1" dirty="0"/>
              <a:t> a(j)* 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j</a:t>
            </a:r>
            <a:r>
              <a:rPr lang="en-US" sz="2000" b="1" dirty="0"/>
              <a:t> (x</a:t>
            </a:r>
            <a:r>
              <a:rPr lang="en-US" sz="2000" b="1" baseline="-25000" dirty="0"/>
              <a:t> </a:t>
            </a:r>
            <a:r>
              <a:rPr lang="en-US" sz="2000" b="1" dirty="0"/>
              <a:t> )) over all j</a:t>
            </a:r>
          </a:p>
          <a:p>
            <a:pPr lvl="1"/>
            <a:r>
              <a:rPr lang="en-US" sz="2000" b="1" dirty="0"/>
              <a:t>(Note:  In R see “</a:t>
            </a:r>
            <a:r>
              <a:rPr lang="en-US" sz="2000" b="1" dirty="0" err="1"/>
              <a:t>adabag</a:t>
            </a:r>
            <a:r>
              <a:rPr lang="en-US" sz="2000" b="1" dirty="0"/>
              <a:t>”, in SAS a macro is required). (Python:  class - </a:t>
            </a:r>
            <a:r>
              <a:rPr lang="en-US" sz="2000" b="1" dirty="0">
                <a:hlinkClick r:id="rId2"/>
              </a:rPr>
              <a:t>http://scikit-learn.org/stable/modules/generated/sklearn.ensemble.AdaBoostClassifier.html</a:t>
            </a:r>
            <a:r>
              <a:rPr lang="en-US" sz="2000" b="1" dirty="0"/>
              <a:t> </a:t>
            </a:r>
          </a:p>
          <a:p>
            <a:pPr lvl="1"/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endParaRPr lang="en-US" sz="2000" b="1" dirty="0"/>
          </a:p>
          <a:p>
            <a:pPr marL="971550" lvl="1" indent="-514350">
              <a:buFont typeface="+mj-lt"/>
              <a:buAutoNum type="arabicPeriod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874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4803" y="1752600"/>
            <a:ext cx="7879597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Some properties of </a:t>
            </a:r>
            <a:r>
              <a:rPr lang="en-US" sz="2000" b="1" dirty="0" err="1"/>
              <a:t>Adaboost</a:t>
            </a:r>
            <a:r>
              <a:rPr lang="en-US" sz="2000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 linear classifier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Output converges to the log of the likelihood ratio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Good generalization properties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Uses a principled strategy (minimization of upper bound for empirical error) for 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Produces a sequence of successively more complex classifiers.</a:t>
            </a:r>
          </a:p>
        </p:txBody>
      </p:sp>
    </p:spTree>
    <p:extLst>
      <p:ext uri="{BB962C8B-B14F-4D97-AF65-F5344CB8AC3E}">
        <p14:creationId xmlns:p14="http://schemas.microsoft.com/office/powerpoint/2010/main" val="256156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338388"/>
            <a:ext cx="84486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88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338388"/>
            <a:ext cx="84486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105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308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28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154405" cy="368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98154"/>
            <a:ext cx="6243638" cy="142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308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29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657350"/>
            <a:ext cx="70008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200650"/>
            <a:ext cx="7467600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Recall in previous notation:  </a:t>
            </a:r>
            <a:r>
              <a:rPr lang="en-US" sz="2000" b="1" dirty="0"/>
              <a:t>Set a(j) = (1/2)*ln((1-error(j)/error(j)).  Note if error &gt;1/2 ((1-error)/error)) &lt;1, else &gt;1.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Class 9 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300" b="1" dirty="0"/>
              <a:t>Analytics: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 dirty="0">
                <a:hlinkClick r:id="rId2"/>
              </a:rPr>
              <a:t>http://www.di.unipi.it/~cardillo/AA0304/fabio/boosting.pdf</a:t>
            </a:r>
            <a:r>
              <a:rPr lang="en-US" sz="2000" b="1" dirty="0"/>
              <a:t> </a:t>
            </a:r>
          </a:p>
          <a:p>
            <a:r>
              <a:rPr lang="en-US" sz="2300" b="1" dirty="0"/>
              <a:t>Visualization (Next Week):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b="1" dirty="0" err="1"/>
              <a:t>Shneiderman</a:t>
            </a:r>
            <a:r>
              <a:rPr lang="en-US" sz="2100" b="1" dirty="0"/>
              <a:t>, Ben, Extreme Visualization: Squeezing a Billion Records into a Million Pixels </a:t>
            </a:r>
            <a:r>
              <a:rPr lang="en-US" sz="2100" b="1" dirty="0">
                <a:hlinkClick r:id="rId3"/>
              </a:rPr>
              <a:t>http://www.cs.umd.edu/~ben/papers/Shneiderman2008Extreme.pdf</a:t>
            </a:r>
            <a:endParaRPr lang="en-US" sz="21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b="1" dirty="0" err="1"/>
              <a:t>Nanocubes</a:t>
            </a:r>
            <a:r>
              <a:rPr lang="en-US" sz="2100" b="1" dirty="0"/>
              <a:t> for Real-Time Exploration of Spatiotemporal Datasets </a:t>
            </a:r>
            <a:r>
              <a:rPr lang="en-US" sz="2100" b="1" dirty="0" err="1"/>
              <a:t>Lauro</a:t>
            </a:r>
            <a:r>
              <a:rPr lang="en-US" sz="2100" b="1" dirty="0"/>
              <a:t> </a:t>
            </a:r>
            <a:r>
              <a:rPr lang="en-US" sz="2100" b="1" dirty="0" err="1"/>
              <a:t>Lins</a:t>
            </a:r>
            <a:r>
              <a:rPr lang="en-US" sz="2100" b="1" dirty="0"/>
              <a:t>, James T. </a:t>
            </a:r>
            <a:r>
              <a:rPr lang="en-US" sz="2100" b="1" dirty="0" err="1"/>
              <a:t>Klosowski</a:t>
            </a:r>
            <a:r>
              <a:rPr lang="en-US" sz="2100" b="1" dirty="0"/>
              <a:t>, and Carlos </a:t>
            </a:r>
            <a:r>
              <a:rPr lang="en-US" sz="2100" b="1" dirty="0" err="1"/>
              <a:t>Scheidegger</a:t>
            </a:r>
            <a:r>
              <a:rPr lang="en-US" sz="2100" b="1" dirty="0"/>
              <a:t>; </a:t>
            </a:r>
            <a:r>
              <a:rPr lang="en-US" sz="2100" b="1" dirty="0">
                <a:hlinkClick r:id="rId4"/>
              </a:rPr>
              <a:t>http://nanocubes.net/assets/pdf/nanocubes_paper.pdf</a:t>
            </a:r>
            <a:r>
              <a:rPr lang="en-US" sz="2100" b="1" dirty="0"/>
              <a:t> , + </a:t>
            </a:r>
            <a:r>
              <a:rPr lang="en-US" sz="2100" b="1" dirty="0">
                <a:hlinkClick r:id="rId5"/>
              </a:rPr>
              <a:t>http://www.nanocubes.net/</a:t>
            </a:r>
            <a:r>
              <a:rPr lang="en-US" sz="2100" b="1" dirty="0"/>
              <a:t>  for demos and open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b="1" dirty="0"/>
              <a:t>Extra Credit: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b="1" dirty="0">
                <a:hlinkClick r:id="rId6"/>
              </a:rPr>
              <a:t>http://grouplens.org/datasets/movielens/</a:t>
            </a:r>
            <a:r>
              <a:rPr lang="en-US" sz="2100" b="1" dirty="0"/>
              <a:t>  - Do a SVD Recommender for the smaller dataset, using Python or Java or R.</a:t>
            </a:r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endParaRPr lang="en-US" sz="1400" b="1" dirty="0"/>
          </a:p>
          <a:p>
            <a:endParaRPr lang="en-US" sz="1400" b="1" dirty="0"/>
          </a:p>
          <a:p>
            <a:pPr lvl="1"/>
            <a:endParaRPr lang="en-US" sz="2000" b="1" dirty="0"/>
          </a:p>
          <a:p>
            <a:endParaRPr lang="en-US" sz="1600" b="1" dirty="0"/>
          </a:p>
          <a:p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5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30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90" y="2133600"/>
            <a:ext cx="74104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30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AdaBoost</a:t>
            </a:r>
            <a:r>
              <a:rPr lang="en-US" dirty="0"/>
              <a:t>:  Math one more time)</a:t>
            </a:r>
            <a:br>
              <a:rPr lang="en-US" dirty="0"/>
            </a:br>
            <a:r>
              <a:rPr lang="en-US" sz="2200" dirty="0">
                <a:hlinkClick r:id="rId2"/>
              </a:rPr>
              <a:t>http://www.robots.ox.ac.uk/~az/lectures/cv/adaboost_matas.pdf</a:t>
            </a:r>
            <a:r>
              <a:rPr lang="en-US" sz="2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2209800" y="2590800"/>
            <a:ext cx="41148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Nice Summary of </a:t>
            </a:r>
            <a:r>
              <a:rPr lang="en-US" sz="3200" dirty="0" err="1"/>
              <a:t>Adaboost</a:t>
            </a:r>
            <a:endParaRPr lang="en-US" sz="3200" dirty="0"/>
          </a:p>
          <a:p>
            <a:pPr algn="ctr"/>
            <a:r>
              <a:rPr lang="en-US" sz="3200" dirty="0"/>
              <a:t>Page 22</a:t>
            </a:r>
          </a:p>
        </p:txBody>
      </p:sp>
    </p:spTree>
    <p:extLst>
      <p:ext uri="{BB962C8B-B14F-4D97-AF65-F5344CB8AC3E}">
        <p14:creationId xmlns:p14="http://schemas.microsoft.com/office/powerpoint/2010/main" val="3287308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981200"/>
            <a:ext cx="67341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72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05000"/>
            <a:ext cx="4724400" cy="50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39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1984167"/>
            <a:ext cx="2595563" cy="49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164118"/>
            <a:ext cx="2552700" cy="47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5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896963"/>
            <a:ext cx="4067175" cy="43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5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Adaboost</a:t>
            </a:r>
            <a:r>
              <a:rPr lang="en-US" dirty="0"/>
              <a:t> – a Toy Example</a:t>
            </a:r>
            <a:br>
              <a:rPr lang="en-US" dirty="0"/>
            </a:br>
            <a:r>
              <a:rPr lang="en-US" sz="3600" dirty="0"/>
              <a:t>From a talk by Freund and </a:t>
            </a:r>
            <a:r>
              <a:rPr lang="en-US" sz="3600" dirty="0" err="1"/>
              <a:t>Schapire</a:t>
            </a:r>
            <a:r>
              <a:rPr lang="en-US" sz="3600" dirty="0"/>
              <a:t> which can be found in many locations including:</a:t>
            </a:r>
            <a:br>
              <a:rPr lang="en-US" dirty="0"/>
            </a:br>
            <a:r>
              <a:rPr lang="en-US" sz="2700" dirty="0">
                <a:hlinkClick r:id="rId2"/>
              </a:rPr>
              <a:t>http://www.di.unipi.it/~cardillo/AA0304/fabio/boosting.pdf</a:t>
            </a:r>
            <a:r>
              <a:rPr lang="en-US" sz="27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57400"/>
            <a:ext cx="4819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0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Performance of </a:t>
            </a:r>
            <a:r>
              <a:rPr lang="en-US" altLang="en-US" dirty="0" err="1"/>
              <a:t>Adaboost</a:t>
            </a:r>
            <a:br>
              <a:rPr lang="en-US" altLang="en-US" dirty="0"/>
            </a:br>
            <a:r>
              <a:rPr lang="en-US" altLang="en-US" sz="2200" dirty="0"/>
              <a:t>Prof. Carla P. Gomes</a:t>
            </a:r>
            <a:br>
              <a:rPr lang="en-US" altLang="en-US" sz="2200" dirty="0"/>
            </a:br>
            <a:r>
              <a:rPr lang="en-US" altLang="en-US" sz="2200" dirty="0"/>
              <a:t>gomes@cs.cornell.edu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Learner = Hypothesis = Classifier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Weak Learner: &lt; 50% error over any distribution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 number of hypothesis in the ensemble.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the </a:t>
            </a:r>
            <a:r>
              <a:rPr lang="en-US" altLang="en-US">
                <a:solidFill>
                  <a:srgbClr val="FF0000"/>
                </a:solidFill>
              </a:rPr>
              <a:t>input learning is a Weak Learner</a:t>
            </a:r>
            <a:r>
              <a:rPr lang="en-US" altLang="en-US"/>
              <a:t>, then </a:t>
            </a:r>
            <a:r>
              <a:rPr lang="en-US" altLang="en-US">
                <a:solidFill>
                  <a:srgbClr val="FF0000"/>
                </a:solidFill>
              </a:rPr>
              <a:t>ADABOOST will return 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hypothesis that classifies the training data perfectly for a large enough M,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boosting the accuracy of the original learning algorithm on the training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data.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Strong Classifier:</a:t>
            </a:r>
            <a:r>
              <a:rPr lang="en-US" altLang="en-US"/>
              <a:t> thresholded linear combination of weak learner outputs.</a:t>
            </a:r>
          </a:p>
        </p:txBody>
      </p:sp>
    </p:spTree>
    <p:extLst>
      <p:ext uri="{BB962C8B-B14F-4D97-AF65-F5344CB8AC3E}">
        <p14:creationId xmlns:p14="http://schemas.microsoft.com/office/powerpoint/2010/main" val="24879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Impact of Scale:  A Example of Classification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 Results #3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Study by: Prashanth Ashok Ramkumar, Ram Kharawala, Qing Wei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97157" y="2050921"/>
          <a:ext cx="4437313" cy="460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586696" y="2050921"/>
          <a:ext cx="4441299" cy="460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6018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Restaurant Data</a:t>
            </a:r>
            <a:br>
              <a:rPr lang="en-US" altLang="en-US" dirty="0"/>
            </a:br>
            <a:r>
              <a:rPr lang="en-US" altLang="en-US" sz="2200" dirty="0"/>
              <a:t>Prof. Carla P. Gomes</a:t>
            </a:r>
            <a:br>
              <a:rPr lang="en-US" altLang="en-US" sz="2200" dirty="0"/>
            </a:br>
            <a:r>
              <a:rPr lang="en-US" altLang="en-US" sz="2200" dirty="0"/>
              <a:t>gomes@cs.cornell.edu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57150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12725" y="6157913"/>
            <a:ext cx="5048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600"/>
              <a:t>Decision stump: decision trees with just one test at the root.</a:t>
            </a:r>
          </a:p>
        </p:txBody>
      </p:sp>
    </p:spTree>
    <p:extLst>
      <p:ext uri="{BB962C8B-B14F-4D97-AF65-F5344CB8AC3E}">
        <p14:creationId xmlns:p14="http://schemas.microsoft.com/office/powerpoint/2010/main" val="126654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Restaurant Data</a:t>
            </a:r>
            <a:br>
              <a:rPr lang="en-US" altLang="en-US" dirty="0"/>
            </a:br>
            <a:r>
              <a:rPr lang="en-US" altLang="en-US" sz="2200" dirty="0">
                <a:solidFill>
                  <a:prstClr val="black"/>
                </a:solidFill>
              </a:rPr>
              <a:t>Prof. Carla P. Gomes gomes@cs.cornell.edu</a:t>
            </a:r>
            <a:r>
              <a:rPr lang="en-US" altLang="en-US" dirty="0"/>
              <a:t>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05075"/>
            <a:ext cx="53816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0580" name="Group 4"/>
          <p:cNvGrpSpPr>
            <a:grpSpLocks/>
          </p:cNvGrpSpPr>
          <p:nvPr/>
        </p:nvGrpSpPr>
        <p:grpSpPr bwMode="auto">
          <a:xfrm>
            <a:off x="3505200" y="2058988"/>
            <a:ext cx="5537200" cy="531812"/>
            <a:chOff x="2208" y="1297"/>
            <a:chExt cx="3488" cy="335"/>
          </a:xfrm>
        </p:grpSpPr>
        <p:sp>
          <p:nvSpPr>
            <p:cNvPr id="32777" name="Line 5"/>
            <p:cNvSpPr>
              <a:spLocks noChangeShapeType="1"/>
            </p:cNvSpPr>
            <p:nvPr/>
          </p:nvSpPr>
          <p:spPr bwMode="auto">
            <a:xfrm flipH="1">
              <a:off x="2208" y="139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Text Box 6"/>
            <p:cNvSpPr txBox="1">
              <a:spLocks noChangeArrowheads="1"/>
            </p:cNvSpPr>
            <p:nvPr/>
          </p:nvSpPr>
          <p:spPr bwMode="auto">
            <a:xfrm>
              <a:off x="2534" y="1297"/>
              <a:ext cx="31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Training error reaches zero for M=20 (as predicted by the theorem),</a:t>
              </a:r>
            </a:p>
            <a:p>
              <a:pPr eaLnBrk="1" hangingPunct="1"/>
              <a:r>
                <a:rPr lang="en-US" altLang="en-US" sz="1400"/>
                <a:t>and remains zero as more stumps are added to the ensemble.</a:t>
              </a:r>
            </a:p>
          </p:txBody>
        </p:sp>
      </p:grpSp>
      <p:sp>
        <p:nvSpPr>
          <p:cNvPr id="920583" name="Text Box 7"/>
          <p:cNvSpPr txBox="1">
            <a:spLocks noChangeArrowheads="1"/>
          </p:cNvSpPr>
          <p:nvPr/>
        </p:nvSpPr>
        <p:spPr bwMode="auto">
          <a:xfrm>
            <a:off x="2743200" y="4572000"/>
            <a:ext cx="6019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Boosting approximates </a:t>
            </a:r>
          </a:p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Bayesian Learning, which can be shown</a:t>
            </a:r>
          </a:p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 to be an optimal learning algorithm.</a:t>
            </a:r>
          </a:p>
        </p:txBody>
      </p:sp>
      <p:grpSp>
        <p:nvGrpSpPr>
          <p:cNvPr id="920585" name="Group 9"/>
          <p:cNvGrpSpPr>
            <a:grpSpLocks/>
          </p:cNvGrpSpPr>
          <p:nvPr/>
        </p:nvGrpSpPr>
        <p:grpSpPr bwMode="auto">
          <a:xfrm>
            <a:off x="3962400" y="3124200"/>
            <a:ext cx="4181475" cy="736600"/>
            <a:chOff x="2496" y="1968"/>
            <a:chExt cx="2634" cy="464"/>
          </a:xfrm>
        </p:grpSpPr>
        <p:sp>
          <p:nvSpPr>
            <p:cNvPr id="32775" name="Text Box 10"/>
            <p:cNvSpPr txBox="1">
              <a:spLocks noChangeArrowheads="1"/>
            </p:cNvSpPr>
            <p:nvPr/>
          </p:nvSpPr>
          <p:spPr bwMode="auto">
            <a:xfrm>
              <a:off x="2496" y="2106"/>
              <a:ext cx="26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1400"/>
                <a:t>Test performance continues to increase after training set</a:t>
              </a:r>
            </a:p>
            <a:p>
              <a:pPr eaLnBrk="1" hangingPunct="1"/>
              <a:r>
                <a:rPr lang="en-US" altLang="en-US" sz="1400"/>
                <a:t> error has reached zero.</a:t>
              </a:r>
            </a:p>
          </p:txBody>
        </p:sp>
        <p:sp>
          <p:nvSpPr>
            <p:cNvPr id="32776" name="Line 11"/>
            <p:cNvSpPr>
              <a:spLocks noChangeShapeType="1"/>
            </p:cNvSpPr>
            <p:nvPr/>
          </p:nvSpPr>
          <p:spPr bwMode="auto">
            <a:xfrm flipH="1" flipV="1">
              <a:off x="4368" y="1968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3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Purpose:  Train on a supervised dataset so that new entries can be “classified” into one of two different group.  Techniques for more than two groups available.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Techniques:</a:t>
            </a: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Linear Discriminant Analysis – One of the First Techniques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Assumptions: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Multivariate Normality of Predictors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Correlation of Predictors the same across classes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Sensitive to Outliers</a:t>
            </a: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Logistic Regression – One of Most Widely Used Techniques Across Many Fields.  In some fields the Standard.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Based on a linear function of Odds.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Directly estimates the parameters of P(Y|X).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Typically a good option if there is a lot of noise, moderate dimensionality,  and a reasonable amount of data.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Provides a Probabilistic Classifier.</a:t>
            </a:r>
          </a:p>
          <a:p>
            <a:pPr lvl="1"/>
            <a:r>
              <a:rPr lang="en-US" sz="2000" b="1" dirty="0">
                <a:latin typeface="Arial" pitchFamily="34" charset="0"/>
                <a:cs typeface="Arial" pitchFamily="34" charset="0"/>
              </a:rPr>
              <a:t>(Continued)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B666-2228-44FF-B2B4-4EC568F9D43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9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Classification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Purpose:  Train on a supervised dataset so that new entries can be “classified” into one of two different group.  Techniques for more than two groups available.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Techniques:</a:t>
            </a: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(Gaussian) Naïve Bayesian – Simple and Often Very Accurate Classifier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Uses all variables, but treats them individually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Assumes that Independent Variables are Conditionally Independent given Y.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Based on Bayes Rule of Conditional Probability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Directly estimates the parameters of P(Y) and P(X|Y)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GNB and Logistic Regression Asymptotically Converge to Same Classifier.</a:t>
            </a:r>
          </a:p>
          <a:p>
            <a:pPr lvl="2"/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b="1" dirty="0">
                <a:latin typeface="Arial" pitchFamily="34" charset="0"/>
                <a:cs typeface="Arial" pitchFamily="34" charset="0"/>
              </a:rPr>
              <a:t>Other Options:</a:t>
            </a:r>
          </a:p>
          <a:p>
            <a:pPr lvl="2"/>
            <a:r>
              <a:rPr lang="en-US" sz="1600" b="1" dirty="0">
                <a:latin typeface="Arial" pitchFamily="34" charset="0"/>
                <a:cs typeface="Arial" pitchFamily="34" charset="0"/>
              </a:rPr>
              <a:t>Support Vector Machines (SVM)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Generally work well with very high dimensions and relatively little noise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Use added dimensions to find separating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hyperplane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Use only points near the margin (support vectors), unlike Logit.</a:t>
            </a:r>
          </a:p>
          <a:p>
            <a:pPr lvl="3"/>
            <a:r>
              <a:rPr lang="en-US" sz="1600" b="1" dirty="0">
                <a:latin typeface="Arial" pitchFamily="34" charset="0"/>
                <a:cs typeface="Arial" pitchFamily="34" charset="0"/>
              </a:rPr>
              <a:t>Geographical Intuition.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B666-2228-44FF-B2B4-4EC568F9D43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1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15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Classification</a:t>
            </a:r>
            <a:br>
              <a:rPr lang="en-US" dirty="0"/>
            </a:br>
            <a:r>
              <a:rPr lang="en-US" dirty="0"/>
              <a:t>Cross Validation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91405" y="5517356"/>
            <a:ext cx="2895600" cy="365125"/>
          </a:xfrm>
        </p:spPr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0405" y="5517356"/>
            <a:ext cx="2133600" cy="365125"/>
          </a:xfrm>
        </p:spPr>
        <p:txBody>
          <a:bodyPr/>
          <a:lstStyle/>
          <a:p>
            <a:fld id="{B94A0634-974A-46A7-B268-05D2A189DA49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7415" y="12192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K-Fold Partition of your Dataset 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each of K experiments, use K-1 Folds for training and the remaining Fold for testing.  For example, if K = 4: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05" y="2590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24805" y="2590800"/>
            <a:ext cx="914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67177" y="2590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5633" y="2590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68005" y="25908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251" y="3276411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4451" y="3276411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6823" y="3276411"/>
            <a:ext cx="914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35279" y="3276411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7651" y="3276411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251" y="3939683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4451" y="3939683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6823" y="3939683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35279" y="3939683"/>
            <a:ext cx="914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77651" y="3939683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4400" y="4625484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57600" y="4625484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99972" y="4625484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58428" y="4625484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00800" y="4625484"/>
            <a:ext cx="9144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9205" y="5252914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True error rate estimate is:  (1/K)</a:t>
            </a:r>
            <a:r>
              <a:rPr lang="el-GR" sz="2400" b="1" dirty="0"/>
              <a:t>Σ</a:t>
            </a:r>
            <a:r>
              <a:rPr lang="en-US" sz="2400" b="1" dirty="0"/>
              <a:t> (</a:t>
            </a:r>
            <a:r>
              <a:rPr lang="en-US" sz="2400" b="1" dirty="0" err="1"/>
              <a:t>E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b="1" dirty="0"/>
              <a:t> ) = Mean of individual error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Available in SAS -  PROC GLMSELECT; several libraries in R, e.g. “boot” “DAAG” “Design”. Python: http://scikit-learn.org/stable/modules/cross_validation.html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3674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Can One Do About Scale?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91347"/>
            <a:ext cx="7527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in Flight: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Shannon’s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Compression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lossy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or lossless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 – Move the Data 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Move Processing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at 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Storage Structures:  e.g. Column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Careful Selection of Algorithms or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9882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Introduction to Ensembles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Ensembles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Boosting - </a:t>
            </a:r>
            <a:r>
              <a:rPr lang="en-US" sz="2800" dirty="0" err="1"/>
              <a:t>Adaboost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3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295400"/>
            <a:ext cx="670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Traditional techniques generate a single model (classifier), or perhaps several from which we choose the best.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Ensemble techniques choose a collection of models (classifiers) which are combined to generate their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example, we might generate 50 different models, from the same training set, and use voting to select a classification for a new entrant.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Intuition:  It is much less likely that the ensemble will misclassify the entrant, or </a:t>
            </a:r>
            <a:r>
              <a:rPr lang="en-US" sz="2800" dirty="0" err="1"/>
              <a:t>overfit</a:t>
            </a:r>
            <a:r>
              <a:rPr lang="en-US" sz="2800" dirty="0"/>
              <a:t> the data.</a:t>
            </a:r>
          </a:p>
        </p:txBody>
      </p:sp>
    </p:spTree>
    <p:extLst>
      <p:ext uri="{BB962C8B-B14F-4D97-AF65-F5344CB8AC3E}">
        <p14:creationId xmlns:p14="http://schemas.microsoft.com/office/powerpoint/2010/main" val="133650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34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11430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7" name="Oval 6"/>
          <p:cNvSpPr/>
          <p:nvPr/>
        </p:nvSpPr>
        <p:spPr>
          <a:xfrm>
            <a:off x="1371600" y="2438400"/>
            <a:ext cx="12954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1</a:t>
            </a:r>
          </a:p>
        </p:txBody>
      </p:sp>
      <p:sp>
        <p:nvSpPr>
          <p:cNvPr id="8" name="Oval 7"/>
          <p:cNvSpPr/>
          <p:nvPr/>
        </p:nvSpPr>
        <p:spPr>
          <a:xfrm>
            <a:off x="2971800" y="2438400"/>
            <a:ext cx="12954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2</a:t>
            </a:r>
          </a:p>
        </p:txBody>
      </p:sp>
      <p:sp>
        <p:nvSpPr>
          <p:cNvPr id="9" name="Oval 8"/>
          <p:cNvSpPr/>
          <p:nvPr/>
        </p:nvSpPr>
        <p:spPr>
          <a:xfrm>
            <a:off x="7086600" y="2311400"/>
            <a:ext cx="129540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1700" y="1676400"/>
            <a:ext cx="13335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0"/>
          </p:cNvCxnSpPr>
          <p:nvPr/>
        </p:nvCxnSpPr>
        <p:spPr>
          <a:xfrm flipH="1">
            <a:off x="3619500" y="1905000"/>
            <a:ext cx="4191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334000" y="1676400"/>
            <a:ext cx="1942307" cy="71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67300" y="245619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 *  *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71700" y="2997200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</p:cNvCxnSpPr>
          <p:nvPr/>
        </p:nvCxnSpPr>
        <p:spPr>
          <a:xfrm>
            <a:off x="3619500" y="2997200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4"/>
          </p:cNvCxnSpPr>
          <p:nvPr/>
        </p:nvCxnSpPr>
        <p:spPr>
          <a:xfrm>
            <a:off x="7734300" y="2870200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67300" y="364936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 *  *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9374" y="3687447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16249" y="3636332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6600" y="3515281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 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09800" y="4167503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57600" y="4167503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72400" y="4040503"/>
            <a:ext cx="0" cy="63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481966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 *  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87474" y="4857750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054349" y="4806635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24700" y="4685584"/>
            <a:ext cx="1314451" cy="610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01925" y="6019800"/>
            <a:ext cx="2555875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Combiner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45176" y="6015366"/>
            <a:ext cx="255587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Ensemble Model</a:t>
            </a:r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5257800" y="6200032"/>
            <a:ext cx="58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362200" y="5467980"/>
            <a:ext cx="762000" cy="54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829050" y="5416865"/>
            <a:ext cx="0" cy="59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572000" y="5295814"/>
            <a:ext cx="2895600" cy="71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5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Ensemble Classification</a:t>
            </a:r>
            <a:br>
              <a:rPr lang="en-US" dirty="0"/>
            </a:br>
            <a:r>
              <a:rPr lang="en-US" dirty="0"/>
              <a:t>(Bagging)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DGB 5/2013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0634-974A-46A7-B268-05D2A189DA49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Idea of Bagging: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 N cases at random, with replacement, to create a subset of the data.  Rule of thumb:  subset about 2/3 of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each node: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some number m, m predictor variables are selected, at random, from all of the predictor variables.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Apply a tree classifier, i.e. the predictor variable that provides the “best split” , according to a selected objective function, is used to do a binary split on that node.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At the next node, choose another m variables at random.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Continue for m nodes</a:t>
            </a:r>
          </a:p>
        </p:txBody>
      </p:sp>
    </p:spTree>
    <p:extLst>
      <p:ext uri="{BB962C8B-B14F-4D97-AF65-F5344CB8AC3E}">
        <p14:creationId xmlns:p14="http://schemas.microsoft.com/office/powerpoint/2010/main" val="208676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105725</TotalTime>
  <Words>2452</Words>
  <Application>Microsoft Office PowerPoint</Application>
  <PresentationFormat>On-screen Show (4:3)</PresentationFormat>
  <Paragraphs>358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Office Theme</vt:lpstr>
      <vt:lpstr>PowerPoint Presentation</vt:lpstr>
      <vt:lpstr>Class 11 – Analytics  I– Outline Occam’s Razor “Everything Should Be As Simple As Possible, But Not Simpler” – Albert Einstein</vt:lpstr>
      <vt:lpstr>Class 9 Looking Ahead</vt:lpstr>
      <vt:lpstr>Impact of Scale:  A Example of Classification Performance Results #3 Study by: Prashanth Ashok Ramkumar, Ram Kharawala, Qing Wei</vt:lpstr>
      <vt:lpstr>So What Can One Do About Scale?</vt:lpstr>
      <vt:lpstr>A Brief Introduction to Ensembles</vt:lpstr>
      <vt:lpstr>Introduction to Ensemble Classification</vt:lpstr>
      <vt:lpstr>Introduction to Ensemble Classification (Bagging)</vt:lpstr>
      <vt:lpstr>Introduction to Ensemble Classification (Bagging)</vt:lpstr>
      <vt:lpstr>Introduction to Ensemble Classification (Bagging)</vt:lpstr>
      <vt:lpstr>Introduction to Ensemble Classification (Bagging)</vt:lpstr>
      <vt:lpstr>Introduction to Ensemble Classification (Random Forrest)</vt:lpstr>
      <vt:lpstr>Introduction to Ensemble Classification (Testing Classifiers)</vt:lpstr>
      <vt:lpstr>Introduction to Ensemble Classification (Random Forest – Breiman, 2001) https://citizennet.com/blog/2012/11/10/random-forests-ensembles-and-performance-metrics/ </vt:lpstr>
      <vt:lpstr>Introduction to Ensemble Classification</vt:lpstr>
      <vt:lpstr>Classic Fisher Iris Data</vt:lpstr>
      <vt:lpstr>Ensemble Classification The Challenge is to be able to “classify” a new member, hence to separate the classes</vt:lpstr>
      <vt:lpstr>Introduction to Ensemble Classification</vt:lpstr>
      <vt:lpstr>Introduction to Ensemble Classification (Bootstrap Aggregation – Bagging)</vt:lpstr>
      <vt:lpstr>Introduction to Ensemble Classification (Bootstrap Aggregation – Bagging)</vt:lpstr>
      <vt:lpstr>Introduction to Ensemble Classification (Boosting)</vt:lpstr>
      <vt:lpstr>Introduction to Ensemble Classification (Adaptive Boosting - Adaboost)</vt:lpstr>
      <vt:lpstr>Introduction to Ensemble Classification (AdaBoost Algorithm)</vt:lpstr>
      <vt:lpstr>Introduction to Ensemble Classification (AdaBoost)</vt:lpstr>
      <vt:lpstr>Introduction to Ensemble Classification (AdaBoost)</vt:lpstr>
      <vt:lpstr>Introduction to Ensemble Classification (AdaBoost:  Math one more time) http://www.robots.ox.ac.uk/~az/lectures/cv/adaboost_matas.pdf </vt:lpstr>
      <vt:lpstr>Introduction to Ensemble Classification (AdaBoost:  Math one more time) http://www.robots.ox.ac.uk/~az/lectures/cv/adaboost_matas.pdf </vt:lpstr>
      <vt:lpstr>Introduction to Ensemble Classification (AdaBoost:  Math one more time) http://www.robots.ox.ac.uk/~az/lectures/cv/adaboost_matas.pdf </vt:lpstr>
      <vt:lpstr>Introduction to Ensemble Classification (AdaBoost:  Math one more time) http://www.robots.ox.ac.uk/~az/lectures/cv/adaboost_matas.pdf </vt:lpstr>
      <vt:lpstr>Introduction to Ensemble Classification (AdaBoost:  Math one more time) http://www.robots.ox.ac.uk/~az/lectures/cv/adaboost_matas.pdf </vt:lpstr>
      <vt:lpstr>Introduction to Ensemble Classification (AdaBoost:  Math one more time) http://www.robots.ox.ac.uk/~az/lectures/cv/adaboost_matas.pdf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Adaboost – a Toy Example From a talk by Freund and Schapire which can be found in many locations including: http://www.di.unipi.it/~cardillo/AA0304/fabio/boosting.pdf </vt:lpstr>
      <vt:lpstr>Performance of Adaboost Prof. Carla P. Gomes gomes@cs.cornell.edu </vt:lpstr>
      <vt:lpstr>Restaurant Data Prof. Carla P. Gomes gomes@cs.cornell.edu</vt:lpstr>
      <vt:lpstr>Restaurant Data Prof. Carla P. Gomes gomes@cs.cornell.edu </vt:lpstr>
      <vt:lpstr>Summary of Classification</vt:lpstr>
      <vt:lpstr>Summary of Classification (Continued)</vt:lpstr>
      <vt:lpstr>Summary of Classification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Belanger</dc:creator>
  <cp:lastModifiedBy>David Belanger</cp:lastModifiedBy>
  <cp:revision>443</cp:revision>
  <cp:lastPrinted>2016-10-19T17:39:41Z</cp:lastPrinted>
  <dcterms:created xsi:type="dcterms:W3CDTF">2012-10-02T15:05:39Z</dcterms:created>
  <dcterms:modified xsi:type="dcterms:W3CDTF">2019-04-16T22:00:39Z</dcterms:modified>
</cp:coreProperties>
</file>