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54" r:id="rId2"/>
    <p:sldId id="883" r:id="rId3"/>
    <p:sldId id="929" r:id="rId4"/>
    <p:sldId id="935" r:id="rId5"/>
    <p:sldId id="934" r:id="rId6"/>
    <p:sldId id="858" r:id="rId7"/>
    <p:sldId id="861" r:id="rId8"/>
    <p:sldId id="691" r:id="rId9"/>
    <p:sldId id="692" r:id="rId10"/>
    <p:sldId id="693" r:id="rId11"/>
    <p:sldId id="752" r:id="rId12"/>
    <p:sldId id="753" r:id="rId13"/>
    <p:sldId id="780" r:id="rId14"/>
    <p:sldId id="699" r:id="rId15"/>
    <p:sldId id="700" r:id="rId16"/>
    <p:sldId id="797" r:id="rId17"/>
    <p:sldId id="798" r:id="rId18"/>
    <p:sldId id="799" r:id="rId19"/>
    <p:sldId id="800" r:id="rId20"/>
    <p:sldId id="802" r:id="rId21"/>
    <p:sldId id="801" r:id="rId22"/>
    <p:sldId id="803" r:id="rId23"/>
    <p:sldId id="804" r:id="rId24"/>
    <p:sldId id="805" r:id="rId25"/>
    <p:sldId id="806" r:id="rId26"/>
    <p:sldId id="807" r:id="rId27"/>
    <p:sldId id="808" r:id="rId28"/>
    <p:sldId id="878" r:id="rId29"/>
    <p:sldId id="879" r:id="rId30"/>
    <p:sldId id="882" r:id="rId31"/>
    <p:sldId id="809" r:id="rId32"/>
    <p:sldId id="927" r:id="rId33"/>
    <p:sldId id="930" r:id="rId34"/>
    <p:sldId id="931" r:id="rId35"/>
    <p:sldId id="932" r:id="rId36"/>
    <p:sldId id="933" r:id="rId37"/>
    <p:sldId id="810" r:id="rId38"/>
    <p:sldId id="811" r:id="rId39"/>
    <p:sldId id="812" r:id="rId40"/>
    <p:sldId id="813" r:id="rId41"/>
    <p:sldId id="814" r:id="rId42"/>
    <p:sldId id="815" r:id="rId43"/>
    <p:sldId id="816" r:id="rId44"/>
    <p:sldId id="817" r:id="rId45"/>
    <p:sldId id="818" r:id="rId46"/>
    <p:sldId id="819" r:id="rId47"/>
    <p:sldId id="820" r:id="rId48"/>
    <p:sldId id="821" r:id="rId49"/>
    <p:sldId id="822" r:id="rId50"/>
    <p:sldId id="823" r:id="rId51"/>
    <p:sldId id="877" r:id="rId52"/>
    <p:sldId id="827" r:id="rId53"/>
    <p:sldId id="82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0" d="100"/>
          <a:sy n="60" d="100"/>
        </p:scale>
        <p:origin x="3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elanger" userId="1196c6d2e2e9fdee" providerId="LiveId" clId="{9BE1096D-EBA9-4AA5-80FF-F8CD6E00538B}"/>
    <pc:docChg chg="custSel modSld sldOrd">
      <pc:chgData name="David Belanger" userId="1196c6d2e2e9fdee" providerId="LiveId" clId="{9BE1096D-EBA9-4AA5-80FF-F8CD6E00538B}" dt="2019-04-17T00:10:23.075" v="43"/>
      <pc:docMkLst>
        <pc:docMk/>
      </pc:docMkLst>
      <pc:sldChg chg="ord">
        <pc:chgData name="David Belanger" userId="1196c6d2e2e9fdee" providerId="LiveId" clId="{9BE1096D-EBA9-4AA5-80FF-F8CD6E00538B}" dt="2019-04-16T22:35:27.782" v="42"/>
        <pc:sldMkLst>
          <pc:docMk/>
          <pc:sldMk cId="1988591442" sldId="801"/>
        </pc:sldMkLst>
      </pc:sldChg>
      <pc:sldChg chg="ord">
        <pc:chgData name="David Belanger" userId="1196c6d2e2e9fdee" providerId="LiveId" clId="{9BE1096D-EBA9-4AA5-80FF-F8CD6E00538B}" dt="2019-04-17T00:10:23.075" v="43"/>
        <pc:sldMkLst>
          <pc:docMk/>
          <pc:sldMk cId="3757217668" sldId="802"/>
        </pc:sldMkLst>
      </pc:sldChg>
      <pc:sldChg chg="modSp">
        <pc:chgData name="David Belanger" userId="1196c6d2e2e9fdee" providerId="LiveId" clId="{9BE1096D-EBA9-4AA5-80FF-F8CD6E00538B}" dt="2019-04-16T22:09:28.250" v="5" actId="20577"/>
        <pc:sldMkLst>
          <pc:docMk/>
          <pc:sldMk cId="2152000013" sldId="883"/>
        </pc:sldMkLst>
        <pc:spChg chg="mod">
          <ac:chgData name="David Belanger" userId="1196c6d2e2e9fdee" providerId="LiveId" clId="{9BE1096D-EBA9-4AA5-80FF-F8CD6E00538B}" dt="2019-04-16T22:09:28.250" v="5" actId="20577"/>
          <ac:spMkLst>
            <pc:docMk/>
            <pc:sldMk cId="2152000013" sldId="883"/>
            <ac:spMk id="2" creationId="{00000000-0000-0000-0000-000000000000}"/>
          </ac:spMkLst>
        </pc:spChg>
        <pc:spChg chg="mod">
          <ac:chgData name="David Belanger" userId="1196c6d2e2e9fdee" providerId="LiveId" clId="{9BE1096D-EBA9-4AA5-80FF-F8CD6E00538B}" dt="2019-04-16T22:09:23.497" v="3" actId="20577"/>
          <ac:spMkLst>
            <pc:docMk/>
            <pc:sldMk cId="2152000013" sldId="883"/>
            <ac:spMk id="3" creationId="{00000000-0000-0000-0000-000000000000}"/>
          </ac:spMkLst>
        </pc:spChg>
      </pc:sldChg>
      <pc:sldChg chg="modSp">
        <pc:chgData name="David Belanger" userId="1196c6d2e2e9fdee" providerId="LiveId" clId="{9BE1096D-EBA9-4AA5-80FF-F8CD6E00538B}" dt="2019-04-16T22:15:05.402" v="41" actId="20577"/>
        <pc:sldMkLst>
          <pc:docMk/>
          <pc:sldMk cId="3763276308" sldId="929"/>
        </pc:sldMkLst>
        <pc:spChg chg="mod">
          <ac:chgData name="David Belanger" userId="1196c6d2e2e9fdee" providerId="LiveId" clId="{9BE1096D-EBA9-4AA5-80FF-F8CD6E00538B}" dt="2019-04-16T22:15:05.402" v="41" actId="20577"/>
          <ac:spMkLst>
            <pc:docMk/>
            <pc:sldMk cId="3763276308" sldId="929"/>
            <ac:spMk id="2" creationId="{00000000-0000-0000-0000-000000000000}"/>
          </ac:spMkLst>
        </pc:spChg>
        <pc:spChg chg="mod">
          <ac:chgData name="David Belanger" userId="1196c6d2e2e9fdee" providerId="LiveId" clId="{9BE1096D-EBA9-4AA5-80FF-F8CD6E00538B}" dt="2019-04-16T22:14:59.329" v="39" actId="255"/>
          <ac:spMkLst>
            <pc:docMk/>
            <pc:sldMk cId="3763276308" sldId="929"/>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file:///E:\Ram\Stevens\Semester%202%20-%20Spring%2015\Big%20Data%20Seminar%20BIA%20678\Project\SystemTime1.xlsx" TargetMode="External"/><Relationship Id="rId1" Type="http://schemas.openxmlformats.org/officeDocument/2006/relationships/image" Target="../media/image4.jpeg"/></Relationships>
</file>

<file path=ppt/charts/_rels/chart2.xml.rels><?xml version="1.0" encoding="UTF-8" standalone="yes"?>
<Relationships xmlns="http://schemas.openxmlformats.org/package/2006/relationships"><Relationship Id="rId2" Type="http://schemas.openxmlformats.org/officeDocument/2006/relationships/oleObject" Target="file:///E:\Ram\Stevens\Semester%202%20-%20Spring%2015\Big%20Data%20Seminar%20BIA%20678\Project\SystemTime1.xlsx" TargetMode="External"/><Relationship Id="rId1" Type="http://schemas.openxmlformats.org/officeDocument/2006/relationships/image" Target="../media/image4.jpe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20" normalizeH="0" baseline="0">
                <a:solidFill>
                  <a:schemeClr val="dk1"/>
                </a:solidFill>
                <a:latin typeface="+mn-lt"/>
                <a:ea typeface="+mn-ea"/>
                <a:cs typeface="+mn-cs"/>
              </a:defRPr>
            </a:pPr>
            <a:r>
              <a:rPr lang="en-US" sz="1400"/>
              <a:t>Algorithm Comparison on Nursery Dataset (LOCAL)</a:t>
            </a:r>
          </a:p>
        </c:rich>
      </c:tx>
      <c:overlay val="0"/>
      <c:spPr>
        <a:noFill/>
        <a:ln>
          <a:noFill/>
        </a:ln>
        <a:effectLst/>
      </c:spPr>
    </c:title>
    <c:autoTitleDeleted val="0"/>
    <c:plotArea>
      <c:layout/>
      <c:lineChart>
        <c:grouping val="standard"/>
        <c:varyColors val="0"/>
        <c:ser>
          <c:idx val="0"/>
          <c:order val="0"/>
          <c:tx>
            <c:strRef>
              <c:f>[SystemTime1.xlsx]CART!$B$2</c:f>
              <c:strCache>
                <c:ptCount val="1"/>
                <c:pt idx="0">
                  <c:v>CART (LOCAL)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[SystemTime1.xlsx]CART!$E$5:$E$8</c:f>
              <c:numCache>
                <c:formatCode>General</c:formatCode>
                <c:ptCount val="4"/>
                <c:pt idx="0">
                  <c:v>0.06</c:v>
                </c:pt>
                <c:pt idx="1">
                  <c:v>0.06</c:v>
                </c:pt>
                <c:pt idx="2">
                  <c:v>0.08</c:v>
                </c:pt>
                <c:pt idx="3">
                  <c:v>0.09</c:v>
                </c:pt>
              </c:numCache>
            </c:numRef>
          </c:val>
          <c:smooth val="0"/>
          <c:extLst>
            <c:ext xmlns:c16="http://schemas.microsoft.com/office/drawing/2014/chart" uri="{C3380CC4-5D6E-409C-BE32-E72D297353CC}">
              <c16:uniqueId val="{00000000-6B9D-4567-82D2-C41CBFC97486}"/>
            </c:ext>
          </c:extLst>
        </c:ser>
        <c:ser>
          <c:idx val="1"/>
          <c:order val="1"/>
          <c:tx>
            <c:strRef>
              <c:f>'[SystemTime1.xlsx]RANDOM FOREST'!$B$2:$E$2</c:f>
              <c:strCache>
                <c:ptCount val="1"/>
                <c:pt idx="0">
                  <c:v>RANDOM FOREST (LOCAL)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'[SystemTime1.xlsx]RANDOM FOREST'!$E$5:$E$8</c:f>
              <c:numCache>
                <c:formatCode>General</c:formatCode>
                <c:ptCount val="4"/>
                <c:pt idx="0">
                  <c:v>0.04</c:v>
                </c:pt>
                <c:pt idx="1">
                  <c:v>7.0000000000000007E-2</c:v>
                </c:pt>
                <c:pt idx="2">
                  <c:v>0.18</c:v>
                </c:pt>
                <c:pt idx="3">
                  <c:v>6.13</c:v>
                </c:pt>
              </c:numCache>
            </c:numRef>
          </c:val>
          <c:smooth val="0"/>
          <c:extLst>
            <c:ext xmlns:c16="http://schemas.microsoft.com/office/drawing/2014/chart" uri="{C3380CC4-5D6E-409C-BE32-E72D297353CC}">
              <c16:uniqueId val="{00000001-6B9D-4567-82D2-C41CBFC97486}"/>
            </c:ext>
          </c:extLst>
        </c:ser>
        <c:ser>
          <c:idx val="2"/>
          <c:order val="2"/>
          <c:tx>
            <c:strRef>
              <c:f>'[SystemTime1.xlsx]K-NN'!$B$2:$E$2</c:f>
              <c:strCache>
                <c:ptCount val="1"/>
                <c:pt idx="0">
                  <c:v>K-NN (LOCAL)</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'[SystemTime1.xlsx]K-NN'!$E$5:$E$8</c:f>
              <c:numCache>
                <c:formatCode>General</c:formatCode>
                <c:ptCount val="4"/>
                <c:pt idx="0">
                  <c:v>0.02</c:v>
                </c:pt>
                <c:pt idx="1">
                  <c:v>0.02</c:v>
                </c:pt>
                <c:pt idx="2">
                  <c:v>0.06</c:v>
                </c:pt>
                <c:pt idx="3">
                  <c:v>0.25</c:v>
                </c:pt>
              </c:numCache>
            </c:numRef>
          </c:val>
          <c:smooth val="0"/>
          <c:extLst>
            <c:ext xmlns:c16="http://schemas.microsoft.com/office/drawing/2014/chart" uri="{C3380CC4-5D6E-409C-BE32-E72D297353CC}">
              <c16:uniqueId val="{00000002-6B9D-4567-82D2-C41CBFC97486}"/>
            </c:ext>
          </c:extLst>
        </c:ser>
        <c:ser>
          <c:idx val="3"/>
          <c:order val="3"/>
          <c:tx>
            <c:strRef>
              <c:f>'[SystemTime1.xlsx]NAIVE BAYES'!$B$2:$E$2</c:f>
              <c:strCache>
                <c:ptCount val="1"/>
                <c:pt idx="0">
                  <c:v>NAÏVE BAYES (LOCAL)</c:v>
                </c:pt>
              </c:strCache>
            </c:strRef>
          </c:tx>
          <c:spPr>
            <a:ln w="22225" cap="rnd">
              <a:solidFill>
                <a:schemeClr val="accent4"/>
              </a:solidFill>
              <a:round/>
            </a:ln>
            <a:effectLst/>
          </c:spPr>
          <c:marker>
            <c:symbol val="x"/>
            <c:size val="6"/>
            <c:spPr>
              <a:noFill/>
              <a:ln w="9525">
                <a:solidFill>
                  <a:schemeClr val="accent4"/>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'[SystemTime1.xlsx]NAIVE BAYES'!$E$5:$E$8</c:f>
              <c:numCache>
                <c:formatCode>General</c:formatCode>
                <c:ptCount val="4"/>
                <c:pt idx="0">
                  <c:v>0.01</c:v>
                </c:pt>
                <c:pt idx="1">
                  <c:v>0.01</c:v>
                </c:pt>
                <c:pt idx="2">
                  <c:v>0.03</c:v>
                </c:pt>
                <c:pt idx="3">
                  <c:v>0.03</c:v>
                </c:pt>
              </c:numCache>
            </c:numRef>
          </c:val>
          <c:smooth val="0"/>
          <c:extLst>
            <c:ext xmlns:c16="http://schemas.microsoft.com/office/drawing/2014/chart" uri="{C3380CC4-5D6E-409C-BE32-E72D297353CC}">
              <c16:uniqueId val="{00000003-6B9D-4567-82D2-C41CBFC97486}"/>
            </c:ext>
          </c:extLst>
        </c:ser>
        <c:ser>
          <c:idx val="4"/>
          <c:order val="4"/>
          <c:tx>
            <c:strRef>
              <c:f>'[SystemTime1.xlsx]LOGISTIC REGRESSION'!$B$2:$E$2</c:f>
              <c:strCache>
                <c:ptCount val="1"/>
                <c:pt idx="0">
                  <c:v>LOGISTIC REGRESSION (LOCAL)</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'[SystemTime1.xlsx]LOGISTIC REGRESSION'!$E$5:$E$8</c:f>
              <c:numCache>
                <c:formatCode>General</c:formatCode>
                <c:ptCount val="4"/>
                <c:pt idx="0">
                  <c:v>0.02</c:v>
                </c:pt>
                <c:pt idx="1">
                  <c:v>0.02</c:v>
                </c:pt>
                <c:pt idx="2">
                  <c:v>0.03</c:v>
                </c:pt>
                <c:pt idx="3">
                  <c:v>0.1</c:v>
                </c:pt>
              </c:numCache>
            </c:numRef>
          </c:val>
          <c:smooth val="0"/>
          <c:extLst>
            <c:ext xmlns:c16="http://schemas.microsoft.com/office/drawing/2014/chart" uri="{C3380CC4-5D6E-409C-BE32-E72D297353CC}">
              <c16:uniqueId val="{00000004-6B9D-4567-82D2-C41CBFC97486}"/>
            </c:ext>
          </c:extLst>
        </c:ser>
        <c:ser>
          <c:idx val="5"/>
          <c:order val="5"/>
          <c:tx>
            <c:strRef>
              <c:f>'[SystemTime1.xlsx]K-MEANS'!$B$2:$E$2</c:f>
              <c:strCache>
                <c:ptCount val="1"/>
                <c:pt idx="0">
                  <c:v>K-MEANS (LOCAL)</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'[SystemTime1.xlsx]K-MEANS'!$E$5:$E$8</c:f>
              <c:numCache>
                <c:formatCode>General</c:formatCode>
                <c:ptCount val="4"/>
                <c:pt idx="0">
                  <c:v>0.01</c:v>
                </c:pt>
                <c:pt idx="1">
                  <c:v>0.01</c:v>
                </c:pt>
                <c:pt idx="2">
                  <c:v>0.02</c:v>
                </c:pt>
                <c:pt idx="3">
                  <c:v>0.36</c:v>
                </c:pt>
              </c:numCache>
            </c:numRef>
          </c:val>
          <c:smooth val="0"/>
          <c:extLst>
            <c:ext xmlns:c16="http://schemas.microsoft.com/office/drawing/2014/chart" uri="{C3380CC4-5D6E-409C-BE32-E72D297353CC}">
              <c16:uniqueId val="{00000005-6B9D-4567-82D2-C41CBFC97486}"/>
            </c:ext>
          </c:extLst>
        </c:ser>
        <c:ser>
          <c:idx val="6"/>
          <c:order val="6"/>
          <c:tx>
            <c:strRef>
              <c:f>'[SystemTime1.xlsx]HEIRARCHICAL CLUSTERING'!$B$2:$E$2</c:f>
              <c:strCache>
                <c:ptCount val="1"/>
                <c:pt idx="0">
                  <c:v>HEIRARCHICAL CLUSTERING (LOCAL)</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'[SystemTime1.xlsx]HEIRARCHICAL CLUSTERING'!$E$5:$E$8</c:f>
              <c:numCache>
                <c:formatCode>General</c:formatCode>
                <c:ptCount val="4"/>
                <c:pt idx="0">
                  <c:v>0.03</c:v>
                </c:pt>
                <c:pt idx="1">
                  <c:v>0.11</c:v>
                </c:pt>
                <c:pt idx="2">
                  <c:v>0.75</c:v>
                </c:pt>
                <c:pt idx="3">
                  <c:v>4.72</c:v>
                </c:pt>
              </c:numCache>
            </c:numRef>
          </c:val>
          <c:smooth val="0"/>
          <c:extLst>
            <c:ext xmlns:c16="http://schemas.microsoft.com/office/drawing/2014/chart" uri="{C3380CC4-5D6E-409C-BE32-E72D297353CC}">
              <c16:uniqueId val="{00000006-6B9D-4567-82D2-C41CBFC97486}"/>
            </c:ext>
          </c:extLst>
        </c:ser>
        <c:ser>
          <c:idx val="7"/>
          <c:order val="7"/>
          <c:tx>
            <c:strRef>
              <c:f>'[SystemTime1.xlsx]FUZZY C-MEANS'!$B$2:$E$2</c:f>
              <c:strCache>
                <c:ptCount val="1"/>
                <c:pt idx="0">
                  <c:v>FUZZY C-MEANS (LOCAL)</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'[SystemTime1.xlsx]FUZZY C-MEANS'!$E$5:$E$8</c:f>
              <c:numCache>
                <c:formatCode>General</c:formatCode>
                <c:ptCount val="4"/>
                <c:pt idx="0">
                  <c:v>0.05</c:v>
                </c:pt>
                <c:pt idx="1">
                  <c:v>0.09</c:v>
                </c:pt>
                <c:pt idx="2">
                  <c:v>0.14000000000000001</c:v>
                </c:pt>
                <c:pt idx="3">
                  <c:v>0.76</c:v>
                </c:pt>
              </c:numCache>
            </c:numRef>
          </c:val>
          <c:smooth val="0"/>
          <c:extLst>
            <c:ext xmlns:c16="http://schemas.microsoft.com/office/drawing/2014/chart" uri="{C3380CC4-5D6E-409C-BE32-E72D297353CC}">
              <c16:uniqueId val="{00000007-6B9D-4567-82D2-C41CBFC97486}"/>
            </c:ext>
          </c:extLst>
        </c:ser>
        <c:dLbls>
          <c:showLegendKey val="0"/>
          <c:showVal val="0"/>
          <c:showCatName val="0"/>
          <c:showSerName val="0"/>
          <c:showPercent val="0"/>
          <c:showBubbleSize val="0"/>
        </c:dLbls>
        <c:marker val="1"/>
        <c:smooth val="0"/>
        <c:axId val="185501952"/>
        <c:axId val="185512704"/>
      </c:lineChart>
      <c:catAx>
        <c:axId val="1855019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Scale: Number of Instances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85512704"/>
        <c:crosses val="autoZero"/>
        <c:auto val="1"/>
        <c:lblAlgn val="ctr"/>
        <c:lblOffset val="100"/>
        <c:noMultiLvlLbl val="0"/>
      </c:catAx>
      <c:valAx>
        <c:axId val="185512704"/>
        <c:scaling>
          <c:logBase val="10"/>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CPU Time (seconds)</a:t>
                </a:r>
              </a:p>
            </c:rich>
          </c:tx>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855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w="25400" cap="flat" cmpd="sng" algn="ctr">
      <a:solidFill>
        <a:schemeClr val="dk1"/>
      </a:solidFill>
      <a:prstDash val="solid"/>
      <a:round/>
    </a:ln>
    <a:effectLst/>
  </c:spPr>
  <c:txPr>
    <a:bodyPr/>
    <a:lstStyle/>
    <a:p>
      <a:pPr>
        <a:defRPr>
          <a:solidFill>
            <a:schemeClr val="dk1"/>
          </a:solidFill>
          <a:latin typeface="+mn-lt"/>
          <a:ea typeface="+mn-ea"/>
          <a:cs typeface="+mn-cs"/>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20" normalizeH="0" baseline="0">
                <a:solidFill>
                  <a:schemeClr val="dk1"/>
                </a:solidFill>
                <a:latin typeface="+mn-lt"/>
                <a:ea typeface="+mn-ea"/>
                <a:cs typeface="+mn-cs"/>
              </a:defRPr>
            </a:pPr>
            <a:r>
              <a:rPr lang="en-US" sz="1400"/>
              <a:t>Algorithm Comparison on Nursery Dataset (SERVER)</a:t>
            </a:r>
          </a:p>
        </c:rich>
      </c:tx>
      <c:overlay val="0"/>
      <c:spPr>
        <a:noFill/>
        <a:ln>
          <a:noFill/>
        </a:ln>
        <a:effectLst/>
      </c:spPr>
    </c:title>
    <c:autoTitleDeleted val="0"/>
    <c:plotArea>
      <c:layout/>
      <c:lineChart>
        <c:grouping val="standard"/>
        <c:varyColors val="0"/>
        <c:ser>
          <c:idx val="0"/>
          <c:order val="0"/>
          <c:tx>
            <c:strRef>
              <c:f>[SystemTime1.xlsx]CART!$B$17</c:f>
              <c:strCache>
                <c:ptCount val="1"/>
                <c:pt idx="0">
                  <c:v>CART (SERVER)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[SystemTime1.xlsx]CART!$E$20:$E$23</c:f>
              <c:numCache>
                <c:formatCode>General</c:formatCode>
                <c:ptCount val="4"/>
                <c:pt idx="0">
                  <c:v>2.1000000000000001E-2</c:v>
                </c:pt>
                <c:pt idx="1">
                  <c:v>0.04</c:v>
                </c:pt>
                <c:pt idx="2">
                  <c:v>2.3E-2</c:v>
                </c:pt>
                <c:pt idx="3">
                  <c:v>4.4999999999999998E-2</c:v>
                </c:pt>
              </c:numCache>
            </c:numRef>
          </c:val>
          <c:smooth val="0"/>
          <c:extLst>
            <c:ext xmlns:c16="http://schemas.microsoft.com/office/drawing/2014/chart" uri="{C3380CC4-5D6E-409C-BE32-E72D297353CC}">
              <c16:uniqueId val="{00000000-AA4A-4AE4-89C7-79379922E508}"/>
            </c:ext>
          </c:extLst>
        </c:ser>
        <c:ser>
          <c:idx val="1"/>
          <c:order val="1"/>
          <c:tx>
            <c:strRef>
              <c:f>'[SystemTime1.xlsx]RANDOM FOREST'!$B$17:$E$17</c:f>
              <c:strCache>
                <c:ptCount val="1"/>
                <c:pt idx="0">
                  <c:v>RANDOM FOREST (SERVER)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'[SystemTime1.xlsx]RANDOM FOREST'!$E$20:$E$23</c:f>
              <c:numCache>
                <c:formatCode>General</c:formatCode>
                <c:ptCount val="4"/>
                <c:pt idx="0">
                  <c:v>0.55100000000000005</c:v>
                </c:pt>
                <c:pt idx="1">
                  <c:v>1.1120000000000001</c:v>
                </c:pt>
                <c:pt idx="2">
                  <c:v>2.794</c:v>
                </c:pt>
                <c:pt idx="3">
                  <c:v>5.6379999999999981</c:v>
                </c:pt>
              </c:numCache>
            </c:numRef>
          </c:val>
          <c:smooth val="0"/>
          <c:extLst>
            <c:ext xmlns:c16="http://schemas.microsoft.com/office/drawing/2014/chart" uri="{C3380CC4-5D6E-409C-BE32-E72D297353CC}">
              <c16:uniqueId val="{00000001-AA4A-4AE4-89C7-79379922E508}"/>
            </c:ext>
          </c:extLst>
        </c:ser>
        <c:ser>
          <c:idx val="2"/>
          <c:order val="2"/>
          <c:tx>
            <c:strRef>
              <c:f>'[SystemTime1.xlsx]K-NN'!$B$17:$E$17</c:f>
              <c:strCache>
                <c:ptCount val="1"/>
                <c:pt idx="0">
                  <c:v>K-NN (SERVER)</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'[SystemTime1.xlsx]K-NN'!$E$20:$E$23</c:f>
              <c:numCache>
                <c:formatCode>General</c:formatCode>
                <c:ptCount val="4"/>
                <c:pt idx="0">
                  <c:v>4.0000000000000001E-3</c:v>
                </c:pt>
                <c:pt idx="1">
                  <c:v>1.2E-2</c:v>
                </c:pt>
                <c:pt idx="2">
                  <c:v>5.8000000000000003E-2</c:v>
                </c:pt>
                <c:pt idx="3">
                  <c:v>0.21299999999999999</c:v>
                </c:pt>
              </c:numCache>
            </c:numRef>
          </c:val>
          <c:smooth val="0"/>
          <c:extLst>
            <c:ext xmlns:c16="http://schemas.microsoft.com/office/drawing/2014/chart" uri="{C3380CC4-5D6E-409C-BE32-E72D297353CC}">
              <c16:uniqueId val="{00000002-AA4A-4AE4-89C7-79379922E508}"/>
            </c:ext>
          </c:extLst>
        </c:ser>
        <c:ser>
          <c:idx val="3"/>
          <c:order val="3"/>
          <c:tx>
            <c:strRef>
              <c:f>'[SystemTime1.xlsx]NAIVE BAYES'!$B$17:$E$17</c:f>
              <c:strCache>
                <c:ptCount val="1"/>
                <c:pt idx="0">
                  <c:v>NAÏVE BAYES (SERVER)</c:v>
                </c:pt>
              </c:strCache>
            </c:strRef>
          </c:tx>
          <c:spPr>
            <a:ln w="22225" cap="rnd">
              <a:solidFill>
                <a:schemeClr val="accent4"/>
              </a:solidFill>
              <a:round/>
            </a:ln>
            <a:effectLst/>
          </c:spPr>
          <c:marker>
            <c:symbol val="x"/>
            <c:size val="6"/>
            <c:spPr>
              <a:noFill/>
              <a:ln w="9525">
                <a:solidFill>
                  <a:schemeClr val="accent4"/>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'[SystemTime1.xlsx]NAIVE BAYES'!$E$20:$E$23</c:f>
              <c:numCache>
                <c:formatCode>General</c:formatCode>
                <c:ptCount val="4"/>
                <c:pt idx="0">
                  <c:v>1.6E-2</c:v>
                </c:pt>
                <c:pt idx="1">
                  <c:v>2.4E-2</c:v>
                </c:pt>
                <c:pt idx="2">
                  <c:v>5.0999999999999997E-2</c:v>
                </c:pt>
                <c:pt idx="3">
                  <c:v>9.7000000000000003E-2</c:v>
                </c:pt>
              </c:numCache>
            </c:numRef>
          </c:val>
          <c:smooth val="0"/>
          <c:extLst>
            <c:ext xmlns:c16="http://schemas.microsoft.com/office/drawing/2014/chart" uri="{C3380CC4-5D6E-409C-BE32-E72D297353CC}">
              <c16:uniqueId val="{00000003-AA4A-4AE4-89C7-79379922E508}"/>
            </c:ext>
          </c:extLst>
        </c:ser>
        <c:ser>
          <c:idx val="4"/>
          <c:order val="4"/>
          <c:tx>
            <c:strRef>
              <c:f>'[SystemTime1.xlsx]LOGISTIC REGRESSION'!$B$17:$E$17</c:f>
              <c:strCache>
                <c:ptCount val="1"/>
                <c:pt idx="0">
                  <c:v>LOGISTIC REGRESSION (SERVER)</c:v>
                </c:pt>
              </c:strCache>
            </c:strRef>
          </c:tx>
          <c:spPr>
            <a:ln w="22225" cap="rnd">
              <a:solidFill>
                <a:schemeClr val="accent5"/>
              </a:solidFill>
              <a:round/>
            </a:ln>
            <a:effectLst/>
          </c:spPr>
          <c:marker>
            <c:symbol val="star"/>
            <c:size val="6"/>
            <c:spPr>
              <a:noFill/>
              <a:ln w="9525">
                <a:solidFill>
                  <a:schemeClr val="accent5"/>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'[SystemTime1.xlsx]LOGISTIC REGRESSION'!$E$20:$E$23</c:f>
              <c:numCache>
                <c:formatCode>General</c:formatCode>
                <c:ptCount val="4"/>
                <c:pt idx="0">
                  <c:v>8.9999999999999993E-3</c:v>
                </c:pt>
                <c:pt idx="1">
                  <c:v>1.4999999999999999E-2</c:v>
                </c:pt>
                <c:pt idx="2">
                  <c:v>3.2000000000000001E-2</c:v>
                </c:pt>
                <c:pt idx="3">
                  <c:v>6.0999999999999999E-2</c:v>
                </c:pt>
              </c:numCache>
            </c:numRef>
          </c:val>
          <c:smooth val="0"/>
          <c:extLst>
            <c:ext xmlns:c16="http://schemas.microsoft.com/office/drawing/2014/chart" uri="{C3380CC4-5D6E-409C-BE32-E72D297353CC}">
              <c16:uniqueId val="{00000004-AA4A-4AE4-89C7-79379922E508}"/>
            </c:ext>
          </c:extLst>
        </c:ser>
        <c:ser>
          <c:idx val="5"/>
          <c:order val="5"/>
          <c:tx>
            <c:strRef>
              <c:f>'[SystemTime1.xlsx]K-MEANS'!$B$17:$E$17</c:f>
              <c:strCache>
                <c:ptCount val="1"/>
                <c:pt idx="0">
                  <c:v>K-MEANS (SERVER)</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'[SystemTime1.xlsx]K-MEANS'!$E$20:$E$23</c:f>
              <c:numCache>
                <c:formatCode>General</c:formatCode>
                <c:ptCount val="4"/>
                <c:pt idx="0">
                  <c:v>2E-3</c:v>
                </c:pt>
                <c:pt idx="1">
                  <c:v>2E-3</c:v>
                </c:pt>
                <c:pt idx="2">
                  <c:v>6.0000000000000001E-3</c:v>
                </c:pt>
                <c:pt idx="3">
                  <c:v>1.7000000000000001E-2</c:v>
                </c:pt>
              </c:numCache>
            </c:numRef>
          </c:val>
          <c:smooth val="0"/>
          <c:extLst>
            <c:ext xmlns:c16="http://schemas.microsoft.com/office/drawing/2014/chart" uri="{C3380CC4-5D6E-409C-BE32-E72D297353CC}">
              <c16:uniqueId val="{00000005-AA4A-4AE4-89C7-79379922E508}"/>
            </c:ext>
          </c:extLst>
        </c:ser>
        <c:ser>
          <c:idx val="6"/>
          <c:order val="6"/>
          <c:tx>
            <c:strRef>
              <c:f>'[SystemTime1.xlsx]HEIRARCHICAL CLUSTERING'!$B$17:$E$17</c:f>
              <c:strCache>
                <c:ptCount val="1"/>
                <c:pt idx="0">
                  <c:v>HEIRARCHICAL CLUSTERING (SERVER)</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'[SystemTime1.xlsx]HEIRARCHICAL CLUSTERING'!$E$20:$E$23</c:f>
              <c:numCache>
                <c:formatCode>General</c:formatCode>
                <c:ptCount val="4"/>
                <c:pt idx="0">
                  <c:v>2.4E-2</c:v>
                </c:pt>
                <c:pt idx="1">
                  <c:v>0.125</c:v>
                </c:pt>
                <c:pt idx="2">
                  <c:v>0.93600000000000005</c:v>
                </c:pt>
                <c:pt idx="3">
                  <c:v>3.8450000000000002</c:v>
                </c:pt>
              </c:numCache>
            </c:numRef>
          </c:val>
          <c:smooth val="0"/>
          <c:extLst>
            <c:ext xmlns:c16="http://schemas.microsoft.com/office/drawing/2014/chart" uri="{C3380CC4-5D6E-409C-BE32-E72D297353CC}">
              <c16:uniqueId val="{00000006-AA4A-4AE4-89C7-79379922E508}"/>
            </c:ext>
          </c:extLst>
        </c:ser>
        <c:ser>
          <c:idx val="7"/>
          <c:order val="7"/>
          <c:tx>
            <c:strRef>
              <c:f>'[SystemTime1.xlsx]FUZZY C-MEANS'!$B$17:$E$17</c:f>
              <c:strCache>
                <c:ptCount val="1"/>
                <c:pt idx="0">
                  <c:v>FUZZY C-MEANS (SERVER)</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cat>
            <c:numRef>
              <c:f>'[SystemTime1.xlsx]FUZZY C-MEANS'!$B$5:$B$8</c:f>
              <c:numCache>
                <c:formatCode>General</c:formatCode>
                <c:ptCount val="4"/>
                <c:pt idx="0">
                  <c:v>1000</c:v>
                </c:pt>
                <c:pt idx="1">
                  <c:v>2000</c:v>
                </c:pt>
                <c:pt idx="2">
                  <c:v>5000</c:v>
                </c:pt>
                <c:pt idx="3">
                  <c:v>10000</c:v>
                </c:pt>
              </c:numCache>
            </c:numRef>
          </c:cat>
          <c:val>
            <c:numRef>
              <c:f>'[SystemTime1.xlsx]FUZZY C-MEANS'!$E$20:$E$23</c:f>
              <c:numCache>
                <c:formatCode>General</c:formatCode>
                <c:ptCount val="4"/>
                <c:pt idx="0">
                  <c:v>2.3E-2</c:v>
                </c:pt>
                <c:pt idx="1">
                  <c:v>2.5000000000000001E-2</c:v>
                </c:pt>
                <c:pt idx="2">
                  <c:v>6.6000000000000003E-2</c:v>
                </c:pt>
                <c:pt idx="3">
                  <c:v>0.11600000000000001</c:v>
                </c:pt>
              </c:numCache>
            </c:numRef>
          </c:val>
          <c:smooth val="0"/>
          <c:extLst>
            <c:ext xmlns:c16="http://schemas.microsoft.com/office/drawing/2014/chart" uri="{C3380CC4-5D6E-409C-BE32-E72D297353CC}">
              <c16:uniqueId val="{00000007-AA4A-4AE4-89C7-79379922E508}"/>
            </c:ext>
          </c:extLst>
        </c:ser>
        <c:dLbls>
          <c:showLegendKey val="0"/>
          <c:showVal val="0"/>
          <c:showCatName val="0"/>
          <c:showSerName val="0"/>
          <c:showPercent val="0"/>
          <c:showBubbleSize val="0"/>
        </c:dLbls>
        <c:marker val="1"/>
        <c:smooth val="0"/>
        <c:axId val="186751232"/>
        <c:axId val="186770176"/>
      </c:lineChart>
      <c:catAx>
        <c:axId val="1867512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Scale: Number of Instances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dk1"/>
                </a:solidFill>
                <a:latin typeface="+mn-lt"/>
                <a:ea typeface="+mn-ea"/>
                <a:cs typeface="+mn-cs"/>
              </a:defRPr>
            </a:pPr>
            <a:endParaRPr lang="en-US"/>
          </a:p>
        </c:txPr>
        <c:crossAx val="186770176"/>
        <c:crosses val="autoZero"/>
        <c:auto val="1"/>
        <c:lblAlgn val="ctr"/>
        <c:lblOffset val="100"/>
        <c:noMultiLvlLbl val="0"/>
      </c:catAx>
      <c:valAx>
        <c:axId val="186770176"/>
        <c:scaling>
          <c:logBase val="10"/>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CPU Time (seconds)</a:t>
                </a:r>
              </a:p>
            </c:rich>
          </c:tx>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86751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blipFill>
      <a:blip xmlns:r="http://schemas.openxmlformats.org/officeDocument/2006/relationships" r:embed="rId1"/>
      <a:tile tx="0" ty="0" sx="100000" sy="100000" flip="none" algn="tl"/>
    </a:blipFill>
    <a:ln w="25400" cap="flat" cmpd="sng" algn="ctr">
      <a:solidFill>
        <a:schemeClr val="dk1"/>
      </a:solidFill>
      <a:prstDash val="solid"/>
      <a:round/>
    </a:ln>
    <a:effectLst/>
  </c:spPr>
  <c:txPr>
    <a:bodyPr/>
    <a:lstStyle/>
    <a:p>
      <a:pPr>
        <a:defRPr>
          <a:solidFill>
            <a:schemeClr val="dk1"/>
          </a:solidFill>
          <a:latin typeface="+mn-lt"/>
          <a:ea typeface="+mn-ea"/>
          <a:cs typeface="+mn-cs"/>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384CD-D6B7-455B-8E37-45728766FB71}"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F995C-F877-4A71-B5FF-00AB9AABAACE}" type="slidenum">
              <a:rPr lang="en-US" smtClean="0"/>
              <a:t>‹#›</a:t>
            </a:fld>
            <a:endParaRPr lang="en-US"/>
          </a:p>
        </p:txBody>
      </p:sp>
    </p:spTree>
    <p:extLst>
      <p:ext uri="{BB962C8B-B14F-4D97-AF65-F5344CB8AC3E}">
        <p14:creationId xmlns:p14="http://schemas.microsoft.com/office/powerpoint/2010/main" val="3942879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4" name="Slide Number Placeholder 3"/>
          <p:cNvSpPr>
            <a:spLocks noGrp="1"/>
          </p:cNvSpPr>
          <p:nvPr>
            <p:ph type="sldNum" sz="quarter" idx="5"/>
          </p:nvPr>
        </p:nvSpPr>
        <p:spPr>
          <a:xfrm>
            <a:off x="4008709" y="8597757"/>
            <a:ext cx="3066733" cy="452596"/>
          </a:xfrm>
          <a:prstGeom prst="rect">
            <a:avLst/>
          </a:prstGeom>
        </p:spPr>
        <p:txBody>
          <a:bodyPr lIns="92684" tIns="46342" rIns="92684" bIns="46342"/>
          <a:lstStyle/>
          <a:p>
            <a:pPr>
              <a:defRPr/>
            </a:pPr>
            <a:fld id="{1F65394D-1D49-6C4A-9D2A-889B1288060C}" type="slidenum">
              <a:rPr lang="en-US" smtClean="0"/>
              <a:pPr>
                <a:defRPr/>
              </a:pPr>
              <a:t>1</a:t>
            </a:fld>
            <a:endParaRPr lang="en-US"/>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29" y="2750154"/>
            <a:ext cx="3586045" cy="264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6693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41</a:t>
            </a:fld>
            <a:endParaRPr lang="de-DE" altLang="en-US" b="0">
              <a:latin typeface="Arial" panose="020B0604020202020204" pitchFamily="34" charset="0"/>
            </a:endParaRPr>
          </a:p>
        </p:txBody>
      </p:sp>
    </p:spTree>
    <p:extLst>
      <p:ext uri="{BB962C8B-B14F-4D97-AF65-F5344CB8AC3E}">
        <p14:creationId xmlns:p14="http://schemas.microsoft.com/office/powerpoint/2010/main" val="3859878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43</a:t>
            </a:fld>
            <a:endParaRPr lang="de-DE" altLang="en-US" b="0">
              <a:latin typeface="Arial" panose="020B0604020202020204" pitchFamily="34" charset="0"/>
            </a:endParaRPr>
          </a:p>
        </p:txBody>
      </p:sp>
    </p:spTree>
    <p:extLst>
      <p:ext uri="{BB962C8B-B14F-4D97-AF65-F5344CB8AC3E}">
        <p14:creationId xmlns:p14="http://schemas.microsoft.com/office/powerpoint/2010/main" val="93563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44</a:t>
            </a:fld>
            <a:endParaRPr lang="de-DE" altLang="en-US" b="0">
              <a:latin typeface="Arial" panose="020B0604020202020204" pitchFamily="34" charset="0"/>
            </a:endParaRPr>
          </a:p>
        </p:txBody>
      </p:sp>
    </p:spTree>
    <p:extLst>
      <p:ext uri="{BB962C8B-B14F-4D97-AF65-F5344CB8AC3E}">
        <p14:creationId xmlns:p14="http://schemas.microsoft.com/office/powerpoint/2010/main" val="2658113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45</a:t>
            </a:fld>
            <a:endParaRPr lang="de-DE" altLang="en-US" b="0">
              <a:latin typeface="Arial" panose="020B0604020202020204" pitchFamily="34" charset="0"/>
            </a:endParaRPr>
          </a:p>
        </p:txBody>
      </p:sp>
    </p:spTree>
    <p:extLst>
      <p:ext uri="{BB962C8B-B14F-4D97-AF65-F5344CB8AC3E}">
        <p14:creationId xmlns:p14="http://schemas.microsoft.com/office/powerpoint/2010/main" val="394193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523875" y="679450"/>
            <a:ext cx="602932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46</a:t>
            </a:fld>
            <a:endParaRPr lang="de-DE" altLang="en-US" b="0">
              <a:latin typeface="Arial" panose="020B0604020202020204" pitchFamily="34" charset="0"/>
            </a:endParaRPr>
          </a:p>
        </p:txBody>
      </p:sp>
    </p:spTree>
    <p:extLst>
      <p:ext uri="{BB962C8B-B14F-4D97-AF65-F5344CB8AC3E}">
        <p14:creationId xmlns:p14="http://schemas.microsoft.com/office/powerpoint/2010/main" val="3382413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523875" y="679450"/>
            <a:ext cx="602932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47</a:t>
            </a:fld>
            <a:endParaRPr lang="de-DE" altLang="en-US" b="0">
              <a:latin typeface="Arial" panose="020B0604020202020204" pitchFamily="34" charset="0"/>
            </a:endParaRPr>
          </a:p>
        </p:txBody>
      </p:sp>
    </p:spTree>
    <p:extLst>
      <p:ext uri="{BB962C8B-B14F-4D97-AF65-F5344CB8AC3E}">
        <p14:creationId xmlns:p14="http://schemas.microsoft.com/office/powerpoint/2010/main" val="402970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lienbildplatzhalter 1"/>
          <p:cNvSpPr>
            <a:spLocks noGrp="1" noRot="1" noChangeAspect="1" noTextEdit="1"/>
          </p:cNvSpPr>
          <p:nvPr>
            <p:ph type="sldImg"/>
          </p:nvPr>
        </p:nvSpPr>
        <p:spPr>
          <a:xfrm>
            <a:off x="523875" y="679450"/>
            <a:ext cx="6029325" cy="3392488"/>
          </a:xfrm>
          <a:ln/>
        </p:spPr>
      </p:sp>
      <p:sp>
        <p:nvSpPr>
          <p:cNvPr id="962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62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B9605A99-B75E-4B7F-A344-59A4515E49EB}" type="slidenum">
              <a:rPr lang="de-DE" altLang="en-US" b="0">
                <a:latin typeface="Arial" panose="020B0604020202020204" pitchFamily="34" charset="0"/>
              </a:rPr>
              <a:pPr eaLnBrk="1" hangingPunct="1"/>
              <a:t>48</a:t>
            </a:fld>
            <a:endParaRPr lang="de-DE" altLang="en-US" b="0">
              <a:latin typeface="Arial" panose="020B0604020202020204" pitchFamily="34" charset="0"/>
            </a:endParaRPr>
          </a:p>
        </p:txBody>
      </p:sp>
    </p:spTree>
    <p:extLst>
      <p:ext uri="{BB962C8B-B14F-4D97-AF65-F5344CB8AC3E}">
        <p14:creationId xmlns:p14="http://schemas.microsoft.com/office/powerpoint/2010/main" val="3115076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lienbildplatzhalter 1"/>
          <p:cNvSpPr>
            <a:spLocks noGrp="1" noRot="1" noChangeAspect="1" noTextEdit="1"/>
          </p:cNvSpPr>
          <p:nvPr>
            <p:ph type="sldImg"/>
          </p:nvPr>
        </p:nvSpPr>
        <p:spPr>
          <a:xfrm>
            <a:off x="1276350" y="679450"/>
            <a:ext cx="4524375" cy="3392488"/>
          </a:xfrm>
          <a:ln/>
        </p:spPr>
      </p:sp>
      <p:sp>
        <p:nvSpPr>
          <p:cNvPr id="9421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421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F4CBF3B5-974C-4194-8013-3B842BFE3ECC}" type="slidenum">
              <a:rPr lang="de-DE" altLang="en-US" b="0">
                <a:latin typeface="Arial" panose="020B0604020202020204" pitchFamily="34" charset="0"/>
              </a:rPr>
              <a:pPr eaLnBrk="1" hangingPunct="1"/>
              <a:t>49</a:t>
            </a:fld>
            <a:endParaRPr lang="de-DE" altLang="en-US" b="0">
              <a:latin typeface="Arial" panose="020B0604020202020204" pitchFamily="34" charset="0"/>
            </a:endParaRPr>
          </a:p>
        </p:txBody>
      </p:sp>
    </p:spTree>
    <p:extLst>
      <p:ext uri="{BB962C8B-B14F-4D97-AF65-F5344CB8AC3E}">
        <p14:creationId xmlns:p14="http://schemas.microsoft.com/office/powerpoint/2010/main" val="2696068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lienbildplatzhalter 1"/>
          <p:cNvSpPr>
            <a:spLocks noGrp="1" noRot="1" noChangeAspect="1" noTextEdit="1"/>
          </p:cNvSpPr>
          <p:nvPr>
            <p:ph type="sldImg"/>
          </p:nvPr>
        </p:nvSpPr>
        <p:spPr>
          <a:xfrm>
            <a:off x="1276350" y="679450"/>
            <a:ext cx="4524375" cy="3392488"/>
          </a:xfrm>
          <a:ln/>
        </p:spPr>
      </p:sp>
      <p:sp>
        <p:nvSpPr>
          <p:cNvPr id="9728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728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0F791F38-D0EC-4232-A91F-0609D086F8D5}" type="slidenum">
              <a:rPr lang="de-DE" altLang="en-US" b="0">
                <a:latin typeface="Arial" panose="020B0604020202020204" pitchFamily="34" charset="0"/>
              </a:rPr>
              <a:pPr eaLnBrk="1" hangingPunct="1"/>
              <a:t>50</a:t>
            </a:fld>
            <a:endParaRPr lang="de-DE" altLang="en-US" b="0">
              <a:latin typeface="Arial" panose="020B0604020202020204" pitchFamily="34" charset="0"/>
            </a:endParaRPr>
          </a:p>
        </p:txBody>
      </p:sp>
    </p:spTree>
    <p:extLst>
      <p:ext uri="{BB962C8B-B14F-4D97-AF65-F5344CB8AC3E}">
        <p14:creationId xmlns:p14="http://schemas.microsoft.com/office/powerpoint/2010/main" val="217179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lienbildplatzhalter 1"/>
          <p:cNvSpPr>
            <a:spLocks noGrp="1" noRot="1" noChangeAspect="1" noTextEdit="1"/>
          </p:cNvSpPr>
          <p:nvPr>
            <p:ph type="sldImg"/>
          </p:nvPr>
        </p:nvSpPr>
        <p:spPr>
          <a:xfrm>
            <a:off x="523875" y="679450"/>
            <a:ext cx="6029325" cy="3392488"/>
          </a:xfrm>
          <a:ln/>
        </p:spPr>
      </p:sp>
      <p:sp>
        <p:nvSpPr>
          <p:cNvPr id="10240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0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019E6629-52EB-4151-95D3-52C25DE14AEC}" type="slidenum">
              <a:rPr lang="de-DE" altLang="en-US" b="0">
                <a:latin typeface="Arial" panose="020B0604020202020204" pitchFamily="34" charset="0"/>
              </a:rPr>
              <a:pPr eaLnBrk="1" hangingPunct="1"/>
              <a:t>52</a:t>
            </a:fld>
            <a:endParaRPr lang="de-DE" altLang="en-US" b="0">
              <a:latin typeface="Arial" panose="020B0604020202020204" pitchFamily="34" charset="0"/>
            </a:endParaRPr>
          </a:p>
        </p:txBody>
      </p:sp>
    </p:spTree>
    <p:extLst>
      <p:ext uri="{BB962C8B-B14F-4D97-AF65-F5344CB8AC3E}">
        <p14:creationId xmlns:p14="http://schemas.microsoft.com/office/powerpoint/2010/main" val="231518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lienbildplatzhalter 1"/>
          <p:cNvSpPr>
            <a:spLocks noGrp="1" noRot="1" noChangeAspect="1" noTextEdit="1"/>
          </p:cNvSpPr>
          <p:nvPr>
            <p:ph type="sldImg"/>
          </p:nvPr>
        </p:nvSpPr>
        <p:spPr>
          <a:xfrm>
            <a:off x="523875" y="679450"/>
            <a:ext cx="6029325" cy="3392488"/>
          </a:xfrm>
          <a:ln/>
        </p:spPr>
      </p:sp>
      <p:sp>
        <p:nvSpPr>
          <p:cNvPr id="8909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909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45B2D9C7-6EB7-4FB8-BA24-F07EF317CF65}" type="slidenum">
              <a:rPr lang="de-DE" altLang="en-US" b="0">
                <a:latin typeface="Arial" panose="020B0604020202020204" pitchFamily="34" charset="0"/>
              </a:rPr>
              <a:pPr eaLnBrk="1" hangingPunct="1"/>
              <a:t>7</a:t>
            </a:fld>
            <a:endParaRPr lang="de-DE" altLang="en-US" b="0">
              <a:latin typeface="Arial" panose="020B0604020202020204" pitchFamily="34" charset="0"/>
            </a:endParaRPr>
          </a:p>
        </p:txBody>
      </p:sp>
    </p:spTree>
    <p:extLst>
      <p:ext uri="{BB962C8B-B14F-4D97-AF65-F5344CB8AC3E}">
        <p14:creationId xmlns:p14="http://schemas.microsoft.com/office/powerpoint/2010/main" val="1678326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lienbildplatzhalter 1"/>
          <p:cNvSpPr>
            <a:spLocks noGrp="1" noRot="1" noChangeAspect="1" noTextEdit="1"/>
          </p:cNvSpPr>
          <p:nvPr>
            <p:ph type="sldImg"/>
          </p:nvPr>
        </p:nvSpPr>
        <p:spPr>
          <a:xfrm>
            <a:off x="523875" y="679450"/>
            <a:ext cx="6029325" cy="3392488"/>
          </a:xfrm>
          <a:ln/>
        </p:spPr>
      </p:sp>
      <p:sp>
        <p:nvSpPr>
          <p:cNvPr id="103427"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3428"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C20E9B40-978A-4308-978F-9FBAC418FCDA}" type="slidenum">
              <a:rPr lang="de-DE" altLang="en-US" b="0">
                <a:latin typeface="Arial" panose="020B0604020202020204" pitchFamily="34" charset="0"/>
              </a:rPr>
              <a:pPr eaLnBrk="1" hangingPunct="1"/>
              <a:t>53</a:t>
            </a:fld>
            <a:endParaRPr lang="de-DE" altLang="en-US" b="0">
              <a:latin typeface="Arial" panose="020B0604020202020204" pitchFamily="34" charset="0"/>
            </a:endParaRPr>
          </a:p>
        </p:txBody>
      </p:sp>
    </p:spTree>
    <p:extLst>
      <p:ext uri="{BB962C8B-B14F-4D97-AF65-F5344CB8AC3E}">
        <p14:creationId xmlns:p14="http://schemas.microsoft.com/office/powerpoint/2010/main" val="299252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lienbildplatzhalter 1"/>
          <p:cNvSpPr>
            <a:spLocks noGrp="1" noRot="1" noChangeAspect="1" noTextEdit="1"/>
          </p:cNvSpPr>
          <p:nvPr>
            <p:ph type="sldImg"/>
          </p:nvPr>
        </p:nvSpPr>
        <p:spPr>
          <a:xfrm>
            <a:off x="1276350" y="679450"/>
            <a:ext cx="4524375" cy="3392488"/>
          </a:xfrm>
          <a:ln/>
        </p:spPr>
      </p:sp>
      <p:sp>
        <p:nvSpPr>
          <p:cNvPr id="9011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011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62F63F4-F5D7-4641-9892-D5DB028817CC}" type="slidenum">
              <a:rPr lang="de-DE" altLang="en-US" b="0">
                <a:latin typeface="Arial" panose="020B0604020202020204" pitchFamily="34" charset="0"/>
              </a:rPr>
              <a:pPr eaLnBrk="1" hangingPunct="1"/>
              <a:t>16</a:t>
            </a:fld>
            <a:endParaRPr lang="de-DE" altLang="en-US" b="0">
              <a:latin typeface="Arial" panose="020B0604020202020204" pitchFamily="34" charset="0"/>
            </a:endParaRPr>
          </a:p>
        </p:txBody>
      </p:sp>
    </p:spTree>
    <p:extLst>
      <p:ext uri="{BB962C8B-B14F-4D97-AF65-F5344CB8AC3E}">
        <p14:creationId xmlns:p14="http://schemas.microsoft.com/office/powerpoint/2010/main" val="262263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lienbildplatzhalter 1"/>
          <p:cNvSpPr>
            <a:spLocks noGrp="1" noRot="1" noChangeAspect="1" noTextEdit="1"/>
          </p:cNvSpPr>
          <p:nvPr>
            <p:ph type="sldImg"/>
          </p:nvPr>
        </p:nvSpPr>
        <p:spPr>
          <a:xfrm>
            <a:off x="1276350" y="679450"/>
            <a:ext cx="4524375" cy="3392488"/>
          </a:xfrm>
          <a:ln/>
        </p:spPr>
      </p:sp>
      <p:sp>
        <p:nvSpPr>
          <p:cNvPr id="9113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114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DEDDD1B4-0FB6-45A7-A78C-33963814AA4D}" type="slidenum">
              <a:rPr lang="de-DE" altLang="en-US" b="0">
                <a:latin typeface="Arial" panose="020B0604020202020204" pitchFamily="34" charset="0"/>
              </a:rPr>
              <a:pPr eaLnBrk="1" hangingPunct="1"/>
              <a:t>17</a:t>
            </a:fld>
            <a:endParaRPr lang="de-DE" altLang="en-US" b="0">
              <a:latin typeface="Arial" panose="020B0604020202020204" pitchFamily="34" charset="0"/>
            </a:endParaRPr>
          </a:p>
        </p:txBody>
      </p:sp>
    </p:spTree>
    <p:extLst>
      <p:ext uri="{BB962C8B-B14F-4D97-AF65-F5344CB8AC3E}">
        <p14:creationId xmlns:p14="http://schemas.microsoft.com/office/powerpoint/2010/main" val="16655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lienbildplatzhalter 1"/>
          <p:cNvSpPr>
            <a:spLocks noGrp="1" noRot="1" noChangeAspect="1" noTextEdit="1"/>
          </p:cNvSpPr>
          <p:nvPr>
            <p:ph type="sldImg"/>
          </p:nvPr>
        </p:nvSpPr>
        <p:spPr>
          <a:xfrm>
            <a:off x="523875" y="679450"/>
            <a:ext cx="6029325" cy="3392488"/>
          </a:xfrm>
          <a:ln/>
        </p:spPr>
      </p:sp>
      <p:sp>
        <p:nvSpPr>
          <p:cNvPr id="9216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216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3A79C425-0F99-486C-8B05-09CF95667AA7}" type="slidenum">
              <a:rPr lang="de-DE" altLang="en-US" b="0">
                <a:latin typeface="Arial" panose="020B0604020202020204" pitchFamily="34" charset="0"/>
              </a:rPr>
              <a:pPr eaLnBrk="1" hangingPunct="1"/>
              <a:t>31</a:t>
            </a:fld>
            <a:endParaRPr lang="de-DE" altLang="en-US" b="0">
              <a:latin typeface="Arial" panose="020B0604020202020204" pitchFamily="34" charset="0"/>
            </a:endParaRPr>
          </a:p>
        </p:txBody>
      </p:sp>
    </p:spTree>
    <p:extLst>
      <p:ext uri="{BB962C8B-B14F-4D97-AF65-F5344CB8AC3E}">
        <p14:creationId xmlns:p14="http://schemas.microsoft.com/office/powerpoint/2010/main" val="278835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37</a:t>
            </a:fld>
            <a:endParaRPr lang="de-DE" altLang="en-US" b="0">
              <a:latin typeface="Arial" panose="020B0604020202020204" pitchFamily="34" charset="0"/>
            </a:endParaRPr>
          </a:p>
        </p:txBody>
      </p:sp>
    </p:spTree>
    <p:extLst>
      <p:ext uri="{BB962C8B-B14F-4D97-AF65-F5344CB8AC3E}">
        <p14:creationId xmlns:p14="http://schemas.microsoft.com/office/powerpoint/2010/main" val="407912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38</a:t>
            </a:fld>
            <a:endParaRPr lang="de-DE" altLang="en-US" b="0">
              <a:latin typeface="Arial" panose="020B0604020202020204" pitchFamily="34" charset="0"/>
            </a:endParaRPr>
          </a:p>
        </p:txBody>
      </p:sp>
    </p:spTree>
    <p:extLst>
      <p:ext uri="{BB962C8B-B14F-4D97-AF65-F5344CB8AC3E}">
        <p14:creationId xmlns:p14="http://schemas.microsoft.com/office/powerpoint/2010/main" val="63331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39</a:t>
            </a:fld>
            <a:endParaRPr lang="de-DE" altLang="en-US" b="0">
              <a:latin typeface="Arial" panose="020B0604020202020204" pitchFamily="34" charset="0"/>
            </a:endParaRPr>
          </a:p>
        </p:txBody>
      </p:sp>
    </p:spTree>
    <p:extLst>
      <p:ext uri="{BB962C8B-B14F-4D97-AF65-F5344CB8AC3E}">
        <p14:creationId xmlns:p14="http://schemas.microsoft.com/office/powerpoint/2010/main" val="220504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lienbildplatzhalter 1"/>
          <p:cNvSpPr>
            <a:spLocks noGrp="1" noRot="1" noChangeAspect="1" noTextEdit="1"/>
          </p:cNvSpPr>
          <p:nvPr>
            <p:ph type="sldImg"/>
          </p:nvPr>
        </p:nvSpPr>
        <p:spPr>
          <a:xfrm>
            <a:off x="1276350" y="679450"/>
            <a:ext cx="4524375" cy="3392488"/>
          </a:xfrm>
          <a:ln/>
        </p:spPr>
      </p:sp>
      <p:sp>
        <p:nvSpPr>
          <p:cNvPr id="952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52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591" eaLnBrk="0" hangingPunct="0">
              <a:defRPr b="1">
                <a:solidFill>
                  <a:schemeClr val="tx1"/>
                </a:solidFill>
                <a:latin typeface="Verdana" panose="020B0604030504040204" pitchFamily="34" charset="0"/>
              </a:defRPr>
            </a:lvl1pPr>
            <a:lvl2pPr marL="691193" indent="-265843" defTabSz="921591" eaLnBrk="0" hangingPunct="0">
              <a:defRPr b="1">
                <a:solidFill>
                  <a:schemeClr val="tx1"/>
                </a:solidFill>
                <a:latin typeface="Verdana" panose="020B0604030504040204" pitchFamily="34" charset="0"/>
              </a:defRPr>
            </a:lvl2pPr>
            <a:lvl3pPr marL="1063374" indent="-212675" defTabSz="921591" eaLnBrk="0" hangingPunct="0">
              <a:defRPr b="1">
                <a:solidFill>
                  <a:schemeClr val="tx1"/>
                </a:solidFill>
                <a:latin typeface="Verdana" panose="020B0604030504040204" pitchFamily="34" charset="0"/>
              </a:defRPr>
            </a:lvl3pPr>
            <a:lvl4pPr marL="1488725" indent="-212675" defTabSz="921591" eaLnBrk="0" hangingPunct="0">
              <a:defRPr b="1">
                <a:solidFill>
                  <a:schemeClr val="tx1"/>
                </a:solidFill>
                <a:latin typeface="Verdana" panose="020B0604030504040204" pitchFamily="34" charset="0"/>
              </a:defRPr>
            </a:lvl4pPr>
            <a:lvl5pPr marL="1914073" indent="-212675" defTabSz="921591" eaLnBrk="0" hangingPunct="0">
              <a:defRPr b="1">
                <a:solidFill>
                  <a:schemeClr val="tx1"/>
                </a:solidFill>
                <a:latin typeface="Verdana" panose="020B0604030504040204" pitchFamily="34" charset="0"/>
              </a:defRPr>
            </a:lvl5pPr>
            <a:lvl6pPr marL="2339423" indent="-212675" defTabSz="921591" eaLnBrk="0" fontAlgn="base" hangingPunct="0">
              <a:spcBef>
                <a:spcPct val="0"/>
              </a:spcBef>
              <a:spcAft>
                <a:spcPct val="0"/>
              </a:spcAft>
              <a:defRPr b="1">
                <a:solidFill>
                  <a:schemeClr val="tx1"/>
                </a:solidFill>
                <a:latin typeface="Verdana" panose="020B0604030504040204" pitchFamily="34" charset="0"/>
              </a:defRPr>
            </a:lvl6pPr>
            <a:lvl7pPr marL="2764772" indent="-212675" defTabSz="921591" eaLnBrk="0" fontAlgn="base" hangingPunct="0">
              <a:spcBef>
                <a:spcPct val="0"/>
              </a:spcBef>
              <a:spcAft>
                <a:spcPct val="0"/>
              </a:spcAft>
              <a:defRPr b="1">
                <a:solidFill>
                  <a:schemeClr val="tx1"/>
                </a:solidFill>
                <a:latin typeface="Verdana" panose="020B0604030504040204" pitchFamily="34" charset="0"/>
              </a:defRPr>
            </a:lvl7pPr>
            <a:lvl8pPr marL="3190123" indent="-212675" defTabSz="921591" eaLnBrk="0" fontAlgn="base" hangingPunct="0">
              <a:spcBef>
                <a:spcPct val="0"/>
              </a:spcBef>
              <a:spcAft>
                <a:spcPct val="0"/>
              </a:spcAft>
              <a:defRPr b="1">
                <a:solidFill>
                  <a:schemeClr val="tx1"/>
                </a:solidFill>
                <a:latin typeface="Verdana" panose="020B0604030504040204" pitchFamily="34" charset="0"/>
              </a:defRPr>
            </a:lvl8pPr>
            <a:lvl9pPr marL="3615472" indent="-212675" defTabSz="921591" eaLnBrk="0" fontAlgn="base" hangingPunct="0">
              <a:spcBef>
                <a:spcPct val="0"/>
              </a:spcBef>
              <a:spcAft>
                <a:spcPct val="0"/>
              </a:spcAft>
              <a:defRPr b="1">
                <a:solidFill>
                  <a:schemeClr val="tx1"/>
                </a:solidFill>
                <a:latin typeface="Verdana" panose="020B0604030504040204" pitchFamily="34" charset="0"/>
              </a:defRPr>
            </a:lvl9pPr>
          </a:lstStyle>
          <a:p>
            <a:pPr eaLnBrk="1" hangingPunct="1"/>
            <a:fld id="{1CB5DC76-1035-4753-9488-E10A82F889E3}" type="slidenum">
              <a:rPr lang="de-DE" altLang="en-US" b="0">
                <a:latin typeface="Arial" panose="020B0604020202020204" pitchFamily="34" charset="0"/>
              </a:rPr>
              <a:pPr eaLnBrk="1" hangingPunct="1"/>
              <a:t>40</a:t>
            </a:fld>
            <a:endParaRPr lang="de-DE" altLang="en-US" b="0">
              <a:latin typeface="Arial" panose="020B0604020202020204" pitchFamily="34" charset="0"/>
            </a:endParaRPr>
          </a:p>
        </p:txBody>
      </p:sp>
    </p:spTree>
    <p:extLst>
      <p:ext uri="{BB962C8B-B14F-4D97-AF65-F5344CB8AC3E}">
        <p14:creationId xmlns:p14="http://schemas.microsoft.com/office/powerpoint/2010/main" val="62113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E2A3-B96E-4DF1-8221-EC0E7E684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C52E3-3898-4F37-BA57-9A049EA04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0C359A-F779-4E3F-B04B-E602392583A7}"/>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5" name="Footer Placeholder 4">
            <a:extLst>
              <a:ext uri="{FF2B5EF4-FFF2-40B4-BE49-F238E27FC236}">
                <a16:creationId xmlns:a16="http://schemas.microsoft.com/office/drawing/2014/main" id="{927C7C63-CD03-4D3D-96A1-8FA6F1AB1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EA8D-703A-4231-93BF-9ACC05513CC0}"/>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293456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8EA-CC87-4B4C-A091-FD6E776300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0867E1-FAE5-4054-A7D2-3FF2E06C0E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3157C-6B87-418F-9EBD-1B1D97F34B52}"/>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5" name="Footer Placeholder 4">
            <a:extLst>
              <a:ext uri="{FF2B5EF4-FFF2-40B4-BE49-F238E27FC236}">
                <a16:creationId xmlns:a16="http://schemas.microsoft.com/office/drawing/2014/main" id="{2A5B0173-1442-473F-8B4E-F454E004B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C3B90-EF0E-4FC5-A796-87BD7D8595CE}"/>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24852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6A726-91B8-458D-9B17-533F532B1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AF6B21-7238-4A44-9E0E-8CD2B79B22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DBE2B-F213-41B1-85F2-BB7F3EF8930C}"/>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5" name="Footer Placeholder 4">
            <a:extLst>
              <a:ext uri="{FF2B5EF4-FFF2-40B4-BE49-F238E27FC236}">
                <a16:creationId xmlns:a16="http://schemas.microsoft.com/office/drawing/2014/main" id="{035BF46E-6A47-40FF-A2E1-581B306BB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43FFA-5F50-4A5F-A87F-87A86BAC26F2}"/>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337210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93C9-5FEF-47F1-AE2F-ED3464E8B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D23CE-F974-461F-AD5C-4D7B3A7DDA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CEFF8-A675-4F08-88BE-46010D678254}"/>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5" name="Footer Placeholder 4">
            <a:extLst>
              <a:ext uri="{FF2B5EF4-FFF2-40B4-BE49-F238E27FC236}">
                <a16:creationId xmlns:a16="http://schemas.microsoft.com/office/drawing/2014/main" id="{7DFEA579-96FB-4C34-A7F1-2DE4BE41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CDA8-07AC-438C-A80E-5BDE90FB155E}"/>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322198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96B8-C8E1-4873-8F63-B2349317D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26815-8B69-484E-9B84-D6E3F71BF5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C52770-28D4-4885-86C3-E82E5AD11D9B}"/>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5" name="Footer Placeholder 4">
            <a:extLst>
              <a:ext uri="{FF2B5EF4-FFF2-40B4-BE49-F238E27FC236}">
                <a16:creationId xmlns:a16="http://schemas.microsoft.com/office/drawing/2014/main" id="{87B1A0C4-18D7-4F7B-BA48-967C46136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01556-FC69-42E6-B70A-E0AC0AAD7EB4}"/>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311865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B8B7-20E3-4D99-A252-C1F336D56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B8724-21C1-4295-B688-C32AA06A0A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966387-08F8-4F9B-9F0D-0222228B4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FD0BC-D16C-4361-BA3C-943AB9FF3FA5}"/>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6" name="Footer Placeholder 5">
            <a:extLst>
              <a:ext uri="{FF2B5EF4-FFF2-40B4-BE49-F238E27FC236}">
                <a16:creationId xmlns:a16="http://schemas.microsoft.com/office/drawing/2014/main" id="{8A6D0817-352D-44D9-A896-8AC24E8B8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F7564-AF24-4D1E-9FEC-E97E7618B685}"/>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98554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188E-FECE-485D-A7AC-AD4F80B4E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394091-3C46-4893-B42C-063A6749A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E2CD59-55B8-4A35-A67F-4013BD591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08060-6B27-4ED9-8311-37DB87107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D6088F-6AFE-42BD-A06F-468846FF46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64262-A1BF-4723-B0C7-594E3AE0C567}"/>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8" name="Footer Placeholder 7">
            <a:extLst>
              <a:ext uri="{FF2B5EF4-FFF2-40B4-BE49-F238E27FC236}">
                <a16:creationId xmlns:a16="http://schemas.microsoft.com/office/drawing/2014/main" id="{FF0D61DF-50BA-4F10-BEC7-D50F2B677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F0775-884E-496C-823A-E090274E95C2}"/>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70571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079A-B9B9-4AC5-A1D6-11FD2D284B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F359F-E581-4AEC-9FD3-2AD2DBAC9D4E}"/>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4" name="Footer Placeholder 3">
            <a:extLst>
              <a:ext uri="{FF2B5EF4-FFF2-40B4-BE49-F238E27FC236}">
                <a16:creationId xmlns:a16="http://schemas.microsoft.com/office/drawing/2014/main" id="{7AA5529F-767A-4575-8FA9-F79EBC2F9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35B62-E05F-4952-B573-8B63FC68A472}"/>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381137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58AA3-7FE5-46DF-88FF-CFD37F7123BB}"/>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3" name="Footer Placeholder 2">
            <a:extLst>
              <a:ext uri="{FF2B5EF4-FFF2-40B4-BE49-F238E27FC236}">
                <a16:creationId xmlns:a16="http://schemas.microsoft.com/office/drawing/2014/main" id="{E81B0CAD-F4E4-4DC6-A21E-FD200E4E3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F3A82C-5AA1-493F-A280-D97A88685967}"/>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114050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D1C8-10AA-49AE-ADB9-D56C82EDA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B5DA2-714D-4ED5-B6B6-DB3A5E96B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0962A-F65F-4DB1-BC95-617CFFF8D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35FD2-7324-4CC6-BD5E-90598D0183D8}"/>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6" name="Footer Placeholder 5">
            <a:extLst>
              <a:ext uri="{FF2B5EF4-FFF2-40B4-BE49-F238E27FC236}">
                <a16:creationId xmlns:a16="http://schemas.microsoft.com/office/drawing/2014/main" id="{0FA9A46F-B1C5-4B17-A53E-FDDCFA30D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92BED-B961-4BC1-AD8F-D4E42E97F646}"/>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413572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97BD-CD62-4EB4-A660-A19160666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898DB-FD5E-4843-9B09-804F1DFD6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2B92E-0B6C-43FF-9A23-808D4D168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C54764-0520-4EFD-8B2D-0247B3235BE9}"/>
              </a:ext>
            </a:extLst>
          </p:cNvPr>
          <p:cNvSpPr>
            <a:spLocks noGrp="1"/>
          </p:cNvSpPr>
          <p:nvPr>
            <p:ph type="dt" sz="half" idx="10"/>
          </p:nvPr>
        </p:nvSpPr>
        <p:spPr/>
        <p:txBody>
          <a:bodyPr/>
          <a:lstStyle/>
          <a:p>
            <a:fld id="{302019CC-6A7E-4C70-95A3-B9CCF3021A66}" type="datetimeFigureOut">
              <a:rPr lang="en-US" smtClean="0"/>
              <a:t>4/16/2019</a:t>
            </a:fld>
            <a:endParaRPr lang="en-US"/>
          </a:p>
        </p:txBody>
      </p:sp>
      <p:sp>
        <p:nvSpPr>
          <p:cNvPr id="6" name="Footer Placeholder 5">
            <a:extLst>
              <a:ext uri="{FF2B5EF4-FFF2-40B4-BE49-F238E27FC236}">
                <a16:creationId xmlns:a16="http://schemas.microsoft.com/office/drawing/2014/main" id="{28FDBBAD-D250-413B-8182-C087493BB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25325-5B79-48E0-B554-1FA4BB98A98C}"/>
              </a:ext>
            </a:extLst>
          </p:cNvPr>
          <p:cNvSpPr>
            <a:spLocks noGrp="1"/>
          </p:cNvSpPr>
          <p:nvPr>
            <p:ph type="sldNum" sz="quarter" idx="12"/>
          </p:nvPr>
        </p:nvSpPr>
        <p:spPr/>
        <p:txBody>
          <a:bodyPr/>
          <a:lstStyle/>
          <a:p>
            <a:fld id="{5227D48B-80A4-4CEB-8452-1877F9A71CF0}" type="slidenum">
              <a:rPr lang="en-US" smtClean="0"/>
              <a:t>‹#›</a:t>
            </a:fld>
            <a:endParaRPr lang="en-US"/>
          </a:p>
        </p:txBody>
      </p:sp>
    </p:spTree>
    <p:extLst>
      <p:ext uri="{BB962C8B-B14F-4D97-AF65-F5344CB8AC3E}">
        <p14:creationId xmlns:p14="http://schemas.microsoft.com/office/powerpoint/2010/main" val="339871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A7440-3B20-4504-B2D5-098AFDE15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F695B6-1898-4067-BC4E-B7282CB3B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5F475-5B0F-4914-81F1-1AF5EC643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019CC-6A7E-4C70-95A3-B9CCF3021A66}" type="datetimeFigureOut">
              <a:rPr lang="en-US" smtClean="0"/>
              <a:t>4/16/2019</a:t>
            </a:fld>
            <a:endParaRPr lang="en-US"/>
          </a:p>
        </p:txBody>
      </p:sp>
      <p:sp>
        <p:nvSpPr>
          <p:cNvPr id="5" name="Footer Placeholder 4">
            <a:extLst>
              <a:ext uri="{FF2B5EF4-FFF2-40B4-BE49-F238E27FC236}">
                <a16:creationId xmlns:a16="http://schemas.microsoft.com/office/drawing/2014/main" id="{B99C82E4-60AD-464E-83B7-91518B185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A79BA5-2FA2-47F9-8613-AC42A7FE9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7D48B-80A4-4CEB-8452-1877F9A71CF0}" type="slidenum">
              <a:rPr lang="en-US" smtClean="0"/>
              <a:t>‹#›</a:t>
            </a:fld>
            <a:endParaRPr lang="en-US"/>
          </a:p>
        </p:txBody>
      </p:sp>
    </p:spTree>
    <p:extLst>
      <p:ext uri="{BB962C8B-B14F-4D97-AF65-F5344CB8AC3E}">
        <p14:creationId xmlns:p14="http://schemas.microsoft.com/office/powerpoint/2010/main" val="191696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tevens.edu/sit/about/innov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www.stevens.edu/sit/about/minutes-from-manhattan"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eb.mit.edu/be.400/www/SVD/Singular_Value_Decomposition.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1603.02754.pdf" TargetMode="External"/><Relationship Id="rId2" Type="http://schemas.openxmlformats.org/officeDocument/2006/relationships/hyperlink" Target="http://rob.schapire.net/papers/Schapire99c.pdf" TargetMode="External"/><Relationship Id="rId1" Type="http://schemas.openxmlformats.org/officeDocument/2006/relationships/slideLayout" Target="../slideLayouts/slideLayout2.xml"/><Relationship Id="rId5" Type="http://schemas.openxmlformats.org/officeDocument/2006/relationships/hyperlink" Target="http://www.tableau.com/academic" TargetMode="External"/><Relationship Id="rId4" Type="http://schemas.openxmlformats.org/officeDocument/2006/relationships/hyperlink" Target="https://www.isaca.org/chapters3/Atlanta/AboutOurChapter/Documents/GW2014/Implementing%20a%20Data%20Governance%20Program%20-%20Chalker%202014.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bluebit.gr/matrix-calculator/multiply.aspx"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nanocubes.net/assets/pdf/nanocubes_paper.pdf" TargetMode="External"/><Relationship Id="rId3" Type="http://schemas.openxmlformats.org/officeDocument/2006/relationships/hyperlink" Target="http://www.di.unipi.it/~cardillo/AA0304/fabio/boosting.pdf" TargetMode="External"/><Relationship Id="rId7" Type="http://schemas.openxmlformats.org/officeDocument/2006/relationships/hyperlink" Target="http://www.cs.umd.edu/~ben/papers/Shneiderman2008Extreme.pdf" TargetMode="External"/><Relationship Id="rId2" Type="http://schemas.openxmlformats.org/officeDocument/2006/relationships/hyperlink" Target="https://arxiv.org/pdf/1603.02754.pdf"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6m4wv6gAAAAJ&amp;hl=en&amp;oi=sra" TargetMode="External"/><Relationship Id="rId5" Type="http://schemas.openxmlformats.org/officeDocument/2006/relationships/hyperlink" Target="https://books.google.com/books?hl=en&amp;lr=&amp;id=uWV0DwAAQBAJ&amp;oi=fnd&amp;pg=PR7&amp;dq=Reinforcement+learning:+An+introduction+-+%E2%80%8ESutton&amp;ots=mhsJm7Z0n4&amp;sig=Rx3mVQ_wXAnuN0sMTFhZaChXbvo" TargetMode="External"/><Relationship Id="rId10" Type="http://schemas.openxmlformats.org/officeDocument/2006/relationships/hyperlink" Target="http://grouplens.org/datasets/movielens/" TargetMode="External"/><Relationship Id="rId4" Type="http://schemas.openxmlformats.org/officeDocument/2006/relationships/hyperlink" Target="https://cseweb.ucsd.edu/~yfreund/papers/adaboost.pdf" TargetMode="External"/><Relationship Id="rId9" Type="http://schemas.openxmlformats.org/officeDocument/2006/relationships/hyperlink" Target="http://www.nanocubes.ne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19.wmf"/></Relationships>
</file>

<file path=ppt/slides/_rels/slide32.xml.rels><?xml version="1.0" encoding="UTF-8" standalone="yes"?>
<Relationships xmlns="http://schemas.openxmlformats.org/package/2006/relationships"><Relationship Id="rId2" Type="http://schemas.openxmlformats.org/officeDocument/2006/relationships/hyperlink" Target="Module%205%20-%20CF%20in%20EXCEL.xlsx"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9.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prstGeom prst="rect">
            <a:avLst/>
          </a:prstGeom>
        </p:spPr>
        <p:txBody>
          <a:bodyPr/>
          <a:lstStyle/>
          <a:p>
            <a:fld id="{E534E3D2-D0EA-9A43-94A0-E47E2B6BBB0B}" type="slidenum">
              <a:rPr lang="en-US" smtClean="0"/>
              <a:t>1</a:t>
            </a:fld>
            <a:endParaRPr lang="en-US"/>
          </a:p>
        </p:txBody>
      </p:sp>
      <p:sp>
        <p:nvSpPr>
          <p:cNvPr id="3" name="TextBox 2"/>
          <p:cNvSpPr txBox="1"/>
          <p:nvPr/>
        </p:nvSpPr>
        <p:spPr>
          <a:xfrm>
            <a:off x="837282" y="3352800"/>
            <a:ext cx="10895682" cy="2123658"/>
          </a:xfrm>
          <a:prstGeom prst="rect">
            <a:avLst/>
          </a:prstGeom>
          <a:noFill/>
        </p:spPr>
        <p:txBody>
          <a:bodyPr wrap="square" rtlCol="0">
            <a:spAutoFit/>
          </a:bodyPr>
          <a:lstStyle/>
          <a:p>
            <a:pPr algn="ctr"/>
            <a:r>
              <a:rPr lang="en-US" sz="3600" b="1" dirty="0">
                <a:solidFill>
                  <a:srgbClr val="002060"/>
                </a:solidFill>
                <a:latin typeface="Arial" pitchFamily="34" charset="0"/>
                <a:cs typeface="Arial" pitchFamily="34" charset="0"/>
              </a:rPr>
              <a:t>Big Data Seminar – BIA 678</a:t>
            </a:r>
          </a:p>
          <a:p>
            <a:pPr algn="ctr"/>
            <a:r>
              <a:rPr lang="en-US" sz="3600" b="1" dirty="0">
                <a:solidFill>
                  <a:srgbClr val="002060"/>
                </a:solidFill>
                <a:latin typeface="Arial" pitchFamily="34" charset="0"/>
                <a:cs typeface="Arial" pitchFamily="34" charset="0"/>
              </a:rPr>
              <a:t>Big Data Analytics – Recommenders (</a:t>
            </a:r>
            <a:r>
              <a:rPr lang="en-US" sz="3600" b="1" dirty="0" err="1">
                <a:solidFill>
                  <a:srgbClr val="002060"/>
                </a:solidFill>
                <a:latin typeface="Arial" pitchFamily="34" charset="0"/>
                <a:cs typeface="Arial" pitchFamily="34" charset="0"/>
              </a:rPr>
              <a:t>Cont</a:t>
            </a:r>
            <a:r>
              <a:rPr lang="en-US" sz="3600" b="1" dirty="0">
                <a:solidFill>
                  <a:srgbClr val="002060"/>
                </a:solidFill>
                <a:latin typeface="Arial" pitchFamily="34" charset="0"/>
                <a:cs typeface="Arial" pitchFamily="34" charset="0"/>
              </a:rPr>
              <a:t>)</a:t>
            </a:r>
            <a:endParaRPr lang="en-US" sz="3200" b="1" dirty="0">
              <a:solidFill>
                <a:srgbClr val="002060"/>
              </a:solidFill>
              <a:latin typeface="Arial" pitchFamily="34" charset="0"/>
              <a:cs typeface="Arial" pitchFamily="34" charset="0"/>
            </a:endParaRPr>
          </a:p>
          <a:p>
            <a:r>
              <a:rPr lang="en-US" sz="2000" b="1" dirty="0">
                <a:solidFill>
                  <a:srgbClr val="002060"/>
                </a:solidFill>
                <a:latin typeface="Arial" pitchFamily="34" charset="0"/>
                <a:cs typeface="Arial" pitchFamily="34" charset="0"/>
              </a:rPr>
              <a:t>David Belanger PhD</a:t>
            </a:r>
          </a:p>
          <a:p>
            <a:r>
              <a:rPr lang="en-US" sz="2000" b="1" dirty="0">
                <a:solidFill>
                  <a:srgbClr val="002060"/>
                </a:solidFill>
                <a:latin typeface="Arial" pitchFamily="34" charset="0"/>
                <a:cs typeface="Arial" pitchFamily="34" charset="0"/>
              </a:rPr>
              <a:t>Senior Research Fellow – Stevens Institute of Technology</a:t>
            </a:r>
          </a:p>
          <a:p>
            <a:r>
              <a:rPr lang="en-US" sz="2000" b="1" dirty="0">
                <a:solidFill>
                  <a:srgbClr val="002060"/>
                </a:solidFill>
                <a:latin typeface="Arial" pitchFamily="34" charset="0"/>
                <a:cs typeface="Arial" pitchFamily="34" charset="0"/>
              </a:rPr>
              <a:t>dbelange@stevens.edu</a:t>
            </a:r>
          </a:p>
        </p:txBody>
      </p:sp>
      <p:pic>
        <p:nvPicPr>
          <p:cNvPr id="3074" name="Picture 2" descr="http://www.stevens.edu/news/sites/default/files/images/banners/home_banner01_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33400"/>
            <a:ext cx="8130619" cy="2628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stevens.edu/news/sites/default/files/images/banners/SIT_banners-city08.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365" y="685800"/>
            <a:ext cx="6637887" cy="21462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http://us.123rf.com/400wm/400/400/bluewren/bluewren1101/bluewren110100008/8671240-bright-green-shamrock-isolated-over-white-background.jp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us.123rf.com/400wm/400/400/bluewren/bluewren1101/bluewren110100008/8671240-bright-green-shamrock-isolated-over-white-background.jp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http://www.examiner.com/images/blog/EXID1827/images/shamrock.jp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983043" y="6611780"/>
            <a:ext cx="7391399" cy="246221"/>
          </a:xfrm>
          <a:prstGeom prst="rect">
            <a:avLst/>
          </a:prstGeom>
        </p:spPr>
        <p:txBody>
          <a:bodyPr wrap="square">
            <a:spAutoFit/>
          </a:bodyPr>
          <a:lstStyle/>
          <a:p>
            <a:r>
              <a:rPr lang="en-US" sz="1000" dirty="0"/>
              <a:t>http://www.examiner.com/images/blog/EXID1827/images/shamrock.jpg</a:t>
            </a:r>
          </a:p>
        </p:txBody>
      </p:sp>
    </p:spTree>
    <p:extLst>
      <p:ext uri="{BB962C8B-B14F-4D97-AF65-F5344CB8AC3E}">
        <p14:creationId xmlns:p14="http://schemas.microsoft.com/office/powerpoint/2010/main" val="250833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791200" y="6451601"/>
            <a:ext cx="573106" cy="202235"/>
          </a:xfrm>
          <a:prstGeom prst="rect">
            <a:avLst/>
          </a:prstGeom>
          <a:noFill/>
        </p:spPr>
        <p:txBody>
          <a:bodyPr wrap="none" lIns="0" tIns="0" rIns="0" rtlCol="0">
            <a:spAutoFit/>
          </a:bodyPr>
          <a:lstStyle/>
          <a:p>
            <a:pPr>
              <a:lnSpc>
                <a:spcPts val="1200"/>
              </a:lnSpc>
            </a:pPr>
            <a:r>
              <a:rPr lang="en-US" altLang="zh-CN" sz="1200" dirty="0">
                <a:solidFill>
                  <a:srgbClr val="898989"/>
                </a:solidFill>
                <a:latin typeface="Calibri" pitchFamily="18" charset="0"/>
                <a:cs typeface="Calibri" pitchFamily="18" charset="0"/>
              </a:rPr>
              <a:t>IyadBatal</a:t>
            </a:r>
          </a:p>
        </p:txBody>
      </p:sp>
      <p:sp>
        <p:nvSpPr>
          <p:cNvPr id="3" name="TextBox 1"/>
          <p:cNvSpPr txBox="1"/>
          <p:nvPr/>
        </p:nvSpPr>
        <p:spPr>
          <a:xfrm>
            <a:off x="2260600" y="800101"/>
            <a:ext cx="7917232" cy="4688463"/>
          </a:xfrm>
          <a:prstGeom prst="rect">
            <a:avLst/>
          </a:prstGeom>
          <a:noFill/>
        </p:spPr>
        <p:txBody>
          <a:bodyPr wrap="none" lIns="0" tIns="0" rIns="0" rtlCol="0">
            <a:spAutoFit/>
          </a:bodyPr>
          <a:lstStyle/>
          <a:p>
            <a:pPr>
              <a:lnSpc>
                <a:spcPts val="3700"/>
              </a:lnSpc>
              <a:tabLst>
                <a:tab pos="3429000" algn="l"/>
              </a:tabLst>
            </a:pPr>
            <a:r>
              <a:rPr lang="en-US" altLang="zh-CN" dirty="0"/>
              <a:t>	</a:t>
            </a:r>
            <a:r>
              <a:rPr lang="en-US" altLang="zh-CN" sz="3794" dirty="0">
                <a:solidFill>
                  <a:srgbClr val="000000"/>
                </a:solidFill>
                <a:latin typeface="Calibri" pitchFamily="18" charset="0"/>
                <a:cs typeface="Calibri" pitchFamily="18" charset="0"/>
              </a:rPr>
              <a:t>SVD</a:t>
            </a:r>
          </a:p>
          <a:p>
            <a:pPr>
              <a:lnSpc>
                <a:spcPts val="2400"/>
              </a:lnSpc>
              <a:tabLst>
                <a:tab pos="3429000" algn="l"/>
              </a:tabLst>
            </a:pPr>
            <a:r>
              <a:rPr lang="en-US" altLang="zh-CN" sz="2207" i="1" dirty="0">
                <a:solidFill>
                  <a:srgbClr val="000000"/>
                </a:solidFill>
                <a:latin typeface="Times New Roman" pitchFamily="18" charset="0"/>
                <a:cs typeface="Times New Roman" pitchFamily="18" charset="0"/>
              </a:rPr>
              <a:t>Theorem:</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if</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S</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a</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real</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and</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symmetric</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(S=S</a:t>
            </a:r>
            <a:r>
              <a:rPr lang="en-US" altLang="zh-CN" sz="2200" i="1" baseline="30000" dirty="0">
                <a:solidFill>
                  <a:srgbClr val="000000"/>
                </a:solidFill>
                <a:latin typeface="Times New Roman" pitchFamily="18" charset="0"/>
                <a:cs typeface="Times New Roman" pitchFamily="18" charset="0"/>
              </a:rPr>
              <a:t>T</a:t>
            </a:r>
            <a:r>
              <a:rPr lang="en-US" altLang="zh-CN" sz="2207" i="1" dirty="0">
                <a:solidFill>
                  <a:srgbClr val="000000"/>
                </a:solidFill>
                <a:latin typeface="Times New Roman" pitchFamily="18" charset="0"/>
                <a:cs typeface="Times New Roman" pitchFamily="18" charset="0"/>
              </a:rPr>
              <a:t>)</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matrix</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then</a:t>
            </a:r>
          </a:p>
          <a:p>
            <a:pPr>
              <a:lnSpc>
                <a:spcPts val="3100"/>
              </a:lnSpc>
              <a:tabLst>
                <a:tab pos="3429000" algn="l"/>
              </a:tabLst>
            </a:pPr>
            <a:r>
              <a:rPr lang="en-US" altLang="zh-CN" sz="2210" b="1" dirty="0">
                <a:solidFill>
                  <a:srgbClr val="000000"/>
                </a:solidFill>
                <a:latin typeface="Times New Roman" pitchFamily="18" charset="0"/>
                <a:cs typeface="Times New Roman" pitchFamily="18" charset="0"/>
              </a:rPr>
              <a:t>S</a:t>
            </a:r>
            <a:r>
              <a:rPr lang="en-US" altLang="zh-CN" sz="2210" dirty="0">
                <a:latin typeface="Times New Roman" pitchFamily="18" charset="0"/>
                <a:cs typeface="Times New Roman" pitchFamily="18" charset="0"/>
              </a:rPr>
              <a:t> </a:t>
            </a:r>
            <a:r>
              <a:rPr lang="en-US" altLang="zh-CN" sz="2210" b="1"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b="1" dirty="0">
                <a:solidFill>
                  <a:srgbClr val="000000"/>
                </a:solidFill>
                <a:latin typeface="Times New Roman" pitchFamily="18" charset="0"/>
                <a:cs typeface="Times New Roman" pitchFamily="18" charset="0"/>
              </a:rPr>
              <a:t>U</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b="1" dirty="0">
                <a:solidFill>
                  <a:srgbClr val="000000"/>
                </a:solidFill>
                <a:latin typeface="Times New Roman" pitchFamily="18" charset="0"/>
                <a:cs typeface="Times New Roman" pitchFamily="18" charset="0"/>
              </a:rPr>
              <a:t>Λ</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b="1" dirty="0">
                <a:solidFill>
                  <a:srgbClr val="000000"/>
                </a:solidFill>
                <a:latin typeface="Times New Roman" pitchFamily="18" charset="0"/>
                <a:cs typeface="Times New Roman" pitchFamily="18" charset="0"/>
              </a:rPr>
              <a:t>U</a:t>
            </a:r>
            <a:r>
              <a:rPr lang="en-US" altLang="zh-CN" sz="1607" b="1" dirty="0">
                <a:solidFill>
                  <a:srgbClr val="000000"/>
                </a:solidFill>
                <a:latin typeface="Times New Roman" pitchFamily="18" charset="0"/>
                <a:cs typeface="Times New Roman" pitchFamily="18" charset="0"/>
              </a:rPr>
              <a:t>T</a:t>
            </a:r>
            <a:r>
              <a:rPr lang="en-US" altLang="zh-CN" sz="2210" i="1"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Where</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columns</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of</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U</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are</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eigenvectors,</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andΛ</a:t>
            </a:r>
          </a:p>
          <a:p>
            <a:pPr>
              <a:lnSpc>
                <a:spcPts val="2600"/>
              </a:lnSpc>
              <a:tabLst>
                <a:tab pos="3429000" algn="l"/>
              </a:tabLst>
            </a:pPr>
            <a:r>
              <a:rPr lang="en-US" altLang="zh-CN" sz="2207" i="1"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a</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diagonal</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matrix</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with</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values</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corresponding to</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eigenvalues.</a:t>
            </a:r>
          </a:p>
          <a:p>
            <a:pPr>
              <a:lnSpc>
                <a:spcPts val="1000"/>
              </a:lnSpc>
            </a:pPr>
            <a:endParaRPr lang="en-US" altLang="zh-CN" dirty="0"/>
          </a:p>
          <a:p>
            <a:pPr>
              <a:lnSpc>
                <a:spcPts val="2100"/>
              </a:lnSpc>
              <a:tabLst>
                <a:tab pos="3429000" algn="l"/>
              </a:tabLst>
            </a:pPr>
            <a:r>
              <a:rPr lang="en-US" altLang="zh-CN" sz="2210" dirty="0">
                <a:solidFill>
                  <a:srgbClr val="000000"/>
                </a:solidFill>
                <a:latin typeface="Times New Roman" pitchFamily="18" charset="0"/>
                <a:cs typeface="Times New Roman" pitchFamily="18" charset="0"/>
              </a:rPr>
              <a:t>Proof:</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let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U</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be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matrix</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of</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eigenvectors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placed</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in</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columns:</a:t>
            </a:r>
          </a:p>
          <a:p>
            <a:pPr>
              <a:lnSpc>
                <a:spcPts val="3600"/>
              </a:lnSpc>
              <a:tabLst>
                <a:tab pos="3429000" algn="l"/>
              </a:tabLst>
            </a:pPr>
            <a:r>
              <a:rPr lang="en-US" altLang="zh-CN" sz="2207" dirty="0">
                <a:solidFill>
                  <a:srgbClr val="000000"/>
                </a:solidFill>
                <a:latin typeface="Times New Roman" pitchFamily="18" charset="0"/>
                <a:cs typeface="Times New Roman" pitchFamily="18" charset="0"/>
              </a:rPr>
              <a:t>U=[u</a:t>
            </a:r>
            <a:r>
              <a:rPr lang="en-US" altLang="zh-CN" sz="1607" dirty="0">
                <a:solidFill>
                  <a:srgbClr val="000000"/>
                </a:solidFill>
                <a:latin typeface="Times New Roman" pitchFamily="18" charset="0"/>
                <a:cs typeface="Times New Roman" pitchFamily="18" charset="0"/>
              </a:rPr>
              <a:t>1</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2</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n</a:t>
            </a:r>
            <a:r>
              <a:rPr lang="en-US" altLang="zh-CN" sz="2207" dirty="0">
                <a:solidFill>
                  <a:srgbClr val="000000"/>
                </a:solidFill>
                <a:latin typeface="Times New Roman" pitchFamily="18" charset="0"/>
                <a:cs typeface="Times New Roman" pitchFamily="18" charset="0"/>
              </a:rPr>
              <a:t>]</a:t>
            </a:r>
          </a:p>
          <a:p>
            <a:pPr>
              <a:lnSpc>
                <a:spcPts val="2700"/>
              </a:lnSpc>
              <a:tabLst>
                <a:tab pos="3429000" algn="l"/>
              </a:tabLst>
            </a:pPr>
            <a:r>
              <a:rPr lang="en-US" altLang="zh-CN" sz="2207" dirty="0">
                <a:solidFill>
                  <a:srgbClr val="000000"/>
                </a:solidFill>
                <a:latin typeface="Times New Roman" pitchFamily="18" charset="0"/>
                <a:cs typeface="Times New Roman" pitchFamily="18" charset="0"/>
              </a:rPr>
              <a:t>We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can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write: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U=U</a:t>
            </a:r>
            <a:r>
              <a:rPr lang="en-US" altLang="zh-CN" sz="2207" dirty="0">
                <a:latin typeface="Times New Roman" pitchFamily="18" charset="0"/>
                <a:cs typeface="Times New Roman" pitchFamily="18" charset="0"/>
              </a:rPr>
              <a:t> </a:t>
            </a:r>
            <a:r>
              <a:rPr lang="en-US" altLang="zh-CN" sz="2207" b="1" dirty="0">
                <a:solidFill>
                  <a:srgbClr val="000000"/>
                </a:solidFill>
                <a:latin typeface="Times New Roman" pitchFamily="18" charset="0"/>
                <a:cs typeface="Times New Roman" pitchFamily="18" charset="0"/>
              </a:rPr>
              <a:t>xΛ</a:t>
            </a:r>
          </a:p>
          <a:p>
            <a:pPr>
              <a:lnSpc>
                <a:spcPts val="3600"/>
              </a:lnSpc>
              <a:tabLst>
                <a:tab pos="3429000" algn="l"/>
              </a:tabLst>
            </a:pPr>
            <a:r>
              <a:rPr lang="en-US" altLang="zh-CN" sz="2210" dirty="0">
                <a:solidFill>
                  <a:srgbClr val="000000"/>
                </a:solidFill>
                <a:latin typeface="Times New Roman" pitchFamily="18" charset="0"/>
                <a:cs typeface="Times New Roman" pitchFamily="18" charset="0"/>
              </a:rPr>
              <a:t>[S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1</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2</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n</a:t>
            </a:r>
            <a:r>
              <a:rPr lang="en-US" altLang="zh-CN" sz="2210" dirty="0">
                <a:solidFill>
                  <a:srgbClr val="000000"/>
                </a:solidFill>
                <a:latin typeface="Times New Roman" pitchFamily="18" charset="0"/>
                <a:cs typeface="Times New Roman" pitchFamily="18" charset="0"/>
              </a:rPr>
              <a:t>]=[λ</a:t>
            </a:r>
            <a:r>
              <a:rPr lang="en-US" altLang="zh-CN" sz="1607" dirty="0">
                <a:solidFill>
                  <a:srgbClr val="000000"/>
                </a:solidFill>
                <a:latin typeface="Times New Roman" pitchFamily="18" charset="0"/>
                <a:cs typeface="Times New Roman" pitchFamily="18" charset="0"/>
              </a:rPr>
              <a:t>1</a:t>
            </a:r>
            <a:r>
              <a:rPr lang="en-US" altLang="zh-CN" sz="2210"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1</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λ</a:t>
            </a:r>
            <a:r>
              <a:rPr lang="en-US" altLang="zh-CN" sz="1607" dirty="0">
                <a:solidFill>
                  <a:srgbClr val="000000"/>
                </a:solidFill>
                <a:latin typeface="Times New Roman" pitchFamily="18" charset="0"/>
                <a:cs typeface="Times New Roman" pitchFamily="18" charset="0"/>
              </a:rPr>
              <a:t>2</a:t>
            </a:r>
            <a:r>
              <a:rPr lang="en-US" altLang="zh-CN" sz="2210"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2</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λ</a:t>
            </a:r>
            <a:r>
              <a:rPr lang="en-US" altLang="zh-CN" sz="1607" dirty="0">
                <a:solidFill>
                  <a:srgbClr val="000000"/>
                </a:solidFill>
                <a:latin typeface="Times New Roman" pitchFamily="18" charset="0"/>
                <a:cs typeface="Times New Roman" pitchFamily="18" charset="0"/>
              </a:rPr>
              <a:t>n</a:t>
            </a:r>
            <a:r>
              <a:rPr lang="en-US" altLang="zh-CN" sz="2210" dirty="0">
                <a:solidFill>
                  <a:srgbClr val="000000"/>
                </a:solidFill>
                <a:latin typeface="Times New Roman" pitchFamily="18" charset="0"/>
                <a:cs typeface="Times New Roman" pitchFamily="18" charset="0"/>
              </a:rPr>
              <a:t>.u</a:t>
            </a:r>
            <a:r>
              <a:rPr lang="en-US" altLang="zh-CN" sz="1607" dirty="0">
                <a:solidFill>
                  <a:srgbClr val="000000"/>
                </a:solidFill>
                <a:latin typeface="Times New Roman" pitchFamily="18" charset="0"/>
                <a:cs typeface="Times New Roman" pitchFamily="18" charset="0"/>
              </a:rPr>
              <a:t>n</a:t>
            </a:r>
            <a:r>
              <a:rPr lang="en-US" altLang="zh-CN" sz="2210"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which</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definition</a:t>
            </a:r>
          </a:p>
          <a:p>
            <a:pPr>
              <a:lnSpc>
                <a:spcPts val="2100"/>
              </a:lnSpc>
              <a:tabLst>
                <a:tab pos="3429000" algn="l"/>
              </a:tabLst>
            </a:pPr>
            <a:r>
              <a:rPr lang="en-US" altLang="zh-CN" sz="2207" dirty="0">
                <a:solidFill>
                  <a:srgbClr val="000000"/>
                </a:solidFill>
                <a:latin typeface="Times New Roman" pitchFamily="18" charset="0"/>
                <a:cs typeface="Times New Roman" pitchFamily="18" charset="0"/>
              </a:rPr>
              <a:t>of</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eigenvectors.</a:t>
            </a:r>
          </a:p>
          <a:p>
            <a:pPr>
              <a:lnSpc>
                <a:spcPts val="3100"/>
              </a:lnSpc>
              <a:tabLst>
                <a:tab pos="3429000" algn="l"/>
              </a:tabLst>
            </a:pPr>
            <a:r>
              <a:rPr lang="en-US" altLang="zh-CN" sz="2210" dirty="0">
                <a:solidFill>
                  <a:srgbClr val="000000"/>
                </a:solidFill>
                <a:latin typeface="Times New Roman" pitchFamily="18" charset="0"/>
                <a:cs typeface="Times New Roman" pitchFamily="18" charset="0"/>
              </a:rPr>
              <a:t>Therefore: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U</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xΛ</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U</a:t>
            </a:r>
            <a:r>
              <a:rPr lang="en-US" altLang="zh-CN" sz="2400" baseline="30000" dirty="0">
                <a:solidFill>
                  <a:srgbClr val="000000"/>
                </a:solidFill>
                <a:latin typeface="Times New Roman" pitchFamily="18" charset="0"/>
                <a:cs typeface="Times New Roman" pitchFamily="18" charset="0"/>
              </a:rPr>
              <a:t>-1</a:t>
            </a:r>
            <a:endParaRPr lang="en-US" altLang="zh-CN" sz="2400" dirty="0">
              <a:latin typeface="Times New Roman" pitchFamily="18" charset="0"/>
              <a:cs typeface="Times New Roman" pitchFamily="18" charset="0"/>
            </a:endParaRPr>
          </a:p>
          <a:p>
            <a:pPr>
              <a:lnSpc>
                <a:spcPts val="3100"/>
              </a:lnSpc>
              <a:tabLst>
                <a:tab pos="3429000" algn="l"/>
              </a:tabLst>
            </a:pPr>
            <a:r>
              <a:rPr lang="en-US" altLang="zh-CN" sz="2207" dirty="0">
                <a:solidFill>
                  <a:srgbClr val="000000"/>
                </a:solidFill>
                <a:latin typeface="Times New Roman" pitchFamily="18" charset="0"/>
                <a:cs typeface="Times New Roman" pitchFamily="18" charset="0"/>
              </a:rPr>
              <a:t>Because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U</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orthonormal</a:t>
            </a:r>
            <a:r>
              <a:rPr lang="en-US" altLang="zh-CN" sz="2207" dirty="0">
                <a:latin typeface="Times New Roman" pitchFamily="18" charset="0"/>
                <a:cs typeface="Times New Roman" pitchFamily="18" charset="0"/>
              </a:rPr>
              <a:t> </a:t>
            </a:r>
            <a:r>
              <a:rPr lang="en-US" altLang="zh-CN" sz="2207" dirty="0">
                <a:solidFill>
                  <a:srgbClr val="000000"/>
                </a:solidFill>
                <a:latin typeface="Wingdings" pitchFamily="18" charset="0"/>
                <a:cs typeface="Wingdings" pitchFamily="18" charset="0"/>
              </a:rPr>
              <a:t></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U</a:t>
            </a:r>
            <a:r>
              <a:rPr lang="en-US" altLang="zh-CN" sz="2400" baseline="30000" dirty="0">
                <a:solidFill>
                  <a:srgbClr val="000000"/>
                </a:solidFill>
                <a:latin typeface="Times New Roman" pitchFamily="18" charset="0"/>
                <a:cs typeface="Times New Roman" pitchFamily="18" charset="0"/>
              </a:rPr>
              <a:t>-1</a:t>
            </a:r>
            <a:r>
              <a:rPr lang="en-US" altLang="zh-CN" sz="2207" dirty="0">
                <a:solidFill>
                  <a:srgbClr val="000000"/>
                </a:solidFill>
                <a:latin typeface="Times New Roman" pitchFamily="18" charset="0"/>
                <a:cs typeface="Times New Roman" pitchFamily="18" charset="0"/>
              </a:rPr>
              <a:t>=U</a:t>
            </a:r>
            <a:r>
              <a:rPr lang="en-US" altLang="zh-CN" sz="2200" baseline="30000" dirty="0">
                <a:solidFill>
                  <a:srgbClr val="000000"/>
                </a:solidFill>
                <a:latin typeface="Times New Roman" pitchFamily="18" charset="0"/>
                <a:cs typeface="Times New Roman" pitchFamily="18" charset="0"/>
              </a:rPr>
              <a:t>T</a:t>
            </a:r>
          </a:p>
          <a:p>
            <a:pPr>
              <a:lnSpc>
                <a:spcPts val="3100"/>
              </a:lnSpc>
              <a:tabLst>
                <a:tab pos="3429000" algn="l"/>
              </a:tabLst>
            </a:pPr>
            <a:r>
              <a:rPr lang="en-US" altLang="zh-CN" sz="2210" dirty="0">
                <a:solidFill>
                  <a:srgbClr val="000000"/>
                </a:solidFill>
                <a:latin typeface="Wingdings" pitchFamily="18" charset="0"/>
                <a:cs typeface="Wingdings" pitchFamily="18" charset="0"/>
              </a:rPr>
              <a:t></a:t>
            </a:r>
            <a:r>
              <a:rPr lang="en-US" altLang="zh-CN" sz="2210" b="1" dirty="0">
                <a:solidFill>
                  <a:srgbClr val="000000"/>
                </a:solidFill>
                <a:latin typeface="Times New Roman" pitchFamily="18" charset="0"/>
                <a:cs typeface="Times New Roman" pitchFamily="18" charset="0"/>
              </a:rPr>
              <a:t>S</a:t>
            </a:r>
            <a:r>
              <a:rPr lang="en-US" altLang="zh-CN" sz="2210" dirty="0">
                <a:latin typeface="Times New Roman" pitchFamily="18" charset="0"/>
                <a:cs typeface="Times New Roman" pitchFamily="18" charset="0"/>
              </a:rPr>
              <a:t> </a:t>
            </a:r>
            <a:r>
              <a:rPr lang="en-US" altLang="zh-CN" sz="2210" b="1"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b="1" dirty="0">
                <a:solidFill>
                  <a:srgbClr val="000000"/>
                </a:solidFill>
                <a:latin typeface="Times New Roman" pitchFamily="18" charset="0"/>
                <a:cs typeface="Times New Roman" pitchFamily="18" charset="0"/>
              </a:rPr>
              <a:t>U</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b="1" dirty="0">
                <a:solidFill>
                  <a:srgbClr val="000000"/>
                </a:solidFill>
                <a:latin typeface="Times New Roman" pitchFamily="18" charset="0"/>
                <a:cs typeface="Times New Roman" pitchFamily="18" charset="0"/>
              </a:rPr>
              <a:t>Λ</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b="1" dirty="0">
                <a:solidFill>
                  <a:srgbClr val="000000"/>
                </a:solidFill>
                <a:latin typeface="Times New Roman" pitchFamily="18" charset="0"/>
                <a:cs typeface="Times New Roman" pitchFamily="18" charset="0"/>
              </a:rPr>
              <a:t>U</a:t>
            </a:r>
            <a:r>
              <a:rPr lang="en-US" altLang="zh-CN" sz="2200" b="1" baseline="30000" dirty="0">
                <a:solidFill>
                  <a:srgbClr val="000000"/>
                </a:solidFill>
                <a:latin typeface="Times New Roman" pitchFamily="18" charset="0"/>
                <a:cs typeface="Times New Roman" pitchFamily="18" charset="0"/>
              </a:rPr>
              <a:t>T</a:t>
            </a:r>
          </a:p>
        </p:txBody>
      </p:sp>
    </p:spTree>
    <p:extLst>
      <p:ext uri="{BB962C8B-B14F-4D97-AF65-F5344CB8AC3E}">
        <p14:creationId xmlns:p14="http://schemas.microsoft.com/office/powerpoint/2010/main" val="4069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DGB 5/2013</a:t>
            </a:r>
          </a:p>
        </p:txBody>
      </p:sp>
      <p:sp>
        <p:nvSpPr>
          <p:cNvPr id="5" name="Slide Number Placeholder 4"/>
          <p:cNvSpPr>
            <a:spLocks noGrp="1"/>
          </p:cNvSpPr>
          <p:nvPr>
            <p:ph type="sldNum" sz="quarter" idx="12"/>
          </p:nvPr>
        </p:nvSpPr>
        <p:spPr/>
        <p:txBody>
          <a:bodyPr/>
          <a:lstStyle/>
          <a:p>
            <a:fld id="{B94A0634-974A-46A7-B268-05D2A189DA49}" type="slidenum">
              <a:rPr lang="en-US" smtClean="0"/>
              <a:t>11</a:t>
            </a:fld>
            <a:endParaRPr lang="en-US"/>
          </a:p>
        </p:txBody>
      </p:sp>
      <p:sp>
        <p:nvSpPr>
          <p:cNvPr id="6" name="TextBox 5"/>
          <p:cNvSpPr txBox="1"/>
          <p:nvPr/>
        </p:nvSpPr>
        <p:spPr>
          <a:xfrm>
            <a:off x="2364696" y="587830"/>
            <a:ext cx="6437981" cy="606135"/>
          </a:xfrm>
          <a:prstGeom prst="rect">
            <a:avLst/>
          </a:prstGeom>
          <a:noFill/>
        </p:spPr>
        <p:txBody>
          <a:bodyPr wrap="none" lIns="0" tIns="0" rIns="0" bIns="41473" rtlCol="0">
            <a:spAutoFit/>
          </a:bodyPr>
          <a:lstStyle/>
          <a:p>
            <a:pPr>
              <a:lnSpc>
                <a:spcPts val="4354"/>
              </a:lnSpc>
            </a:pPr>
            <a:r>
              <a:rPr lang="en-US" altLang="zh-CN" sz="3800" b="1" dirty="0">
                <a:solidFill>
                  <a:srgbClr val="F57900"/>
                </a:solidFill>
                <a:latin typeface="Segoe UI" pitchFamily="18" charset="0"/>
                <a:cs typeface="Segoe UI" pitchFamily="18" charset="0"/>
              </a:rPr>
              <a:t>The</a:t>
            </a:r>
            <a:r>
              <a:rPr lang="en-US" altLang="zh-CN" sz="3800" dirty="0">
                <a:latin typeface="Times New Roman" pitchFamily="18" charset="0"/>
                <a:cs typeface="Times New Roman" pitchFamily="18" charset="0"/>
              </a:rPr>
              <a:t> </a:t>
            </a:r>
            <a:r>
              <a:rPr lang="en-US" altLang="zh-CN" sz="3800" b="1" dirty="0">
                <a:solidFill>
                  <a:srgbClr val="F57900"/>
                </a:solidFill>
                <a:latin typeface="Segoe UI" pitchFamily="18" charset="0"/>
                <a:cs typeface="Segoe UI" pitchFamily="18" charset="0"/>
              </a:rPr>
              <a:t>curse</a:t>
            </a:r>
            <a:r>
              <a:rPr lang="en-US" altLang="zh-CN" sz="3800" dirty="0">
                <a:latin typeface="Times New Roman" pitchFamily="18" charset="0"/>
                <a:cs typeface="Times New Roman" pitchFamily="18" charset="0"/>
              </a:rPr>
              <a:t> </a:t>
            </a:r>
            <a:r>
              <a:rPr lang="en-US" altLang="zh-CN" sz="3800" b="1" dirty="0">
                <a:solidFill>
                  <a:srgbClr val="F57900"/>
                </a:solidFill>
                <a:latin typeface="Segoe UI" pitchFamily="18" charset="0"/>
                <a:cs typeface="Segoe UI" pitchFamily="18" charset="0"/>
              </a:rPr>
              <a:t>of</a:t>
            </a:r>
            <a:r>
              <a:rPr lang="en-US" altLang="zh-CN" sz="3800" dirty="0">
                <a:latin typeface="Times New Roman" pitchFamily="18" charset="0"/>
                <a:cs typeface="Times New Roman" pitchFamily="18" charset="0"/>
              </a:rPr>
              <a:t> </a:t>
            </a:r>
            <a:r>
              <a:rPr lang="en-US" altLang="zh-CN" sz="3800" b="1" dirty="0">
                <a:solidFill>
                  <a:srgbClr val="F57900"/>
                </a:solidFill>
                <a:latin typeface="Segoe UI" pitchFamily="18" charset="0"/>
                <a:cs typeface="Segoe UI" pitchFamily="18" charset="0"/>
              </a:rPr>
              <a:t>dimensionality</a:t>
            </a:r>
          </a:p>
        </p:txBody>
      </p:sp>
      <p:sp>
        <p:nvSpPr>
          <p:cNvPr id="7" name="TextBox 1"/>
          <p:cNvSpPr txBox="1"/>
          <p:nvPr/>
        </p:nvSpPr>
        <p:spPr>
          <a:xfrm>
            <a:off x="2399245" y="1567544"/>
            <a:ext cx="455253" cy="811319"/>
          </a:xfrm>
          <a:prstGeom prst="rect">
            <a:avLst/>
          </a:prstGeom>
          <a:noFill/>
        </p:spPr>
        <p:txBody>
          <a:bodyPr wrap="none" lIns="0" tIns="0" rIns="0" bIns="41473" rtlCol="0">
            <a:spAutoFit/>
          </a:bodyPr>
          <a:lstStyle/>
          <a:p>
            <a:pPr marL="285750" indent="-285750">
              <a:lnSpc>
                <a:spcPts val="1270"/>
              </a:lnSpc>
              <a:buFont typeface="Arial" panose="020B0604020202020204" pitchFamily="34" charset="0"/>
              <a:buChar char="•"/>
            </a:pPr>
            <a:r>
              <a:rPr lang="en-US" altLang="zh-CN" sz="1300" dirty="0">
                <a:solidFill>
                  <a:srgbClr val="F57900"/>
                </a:solidFill>
                <a:latin typeface="Symbol" pitchFamily="18" charset="0"/>
                <a:cs typeface="Symbol" pitchFamily="18" charset="0"/>
              </a:rPr>
              <a:t></a:t>
            </a:r>
          </a:p>
          <a:p>
            <a:pPr marL="285750" indent="-285750">
              <a:lnSpc>
                <a:spcPts val="907"/>
              </a:lnSpc>
              <a:buFont typeface="Arial" panose="020B0604020202020204" pitchFamily="34" charset="0"/>
              <a:buChar char="•"/>
            </a:pPr>
            <a:endParaRPr lang="en-US" altLang="zh-CN" dirty="0"/>
          </a:p>
          <a:p>
            <a:pPr marL="285750" indent="-285750">
              <a:lnSpc>
                <a:spcPts val="907"/>
              </a:lnSpc>
              <a:buFont typeface="Arial" panose="020B0604020202020204" pitchFamily="34" charset="0"/>
              <a:buChar char="•"/>
            </a:pPr>
            <a:endParaRPr lang="en-US" altLang="zh-CN" dirty="0"/>
          </a:p>
          <a:p>
            <a:pPr marL="285750" indent="-285750">
              <a:lnSpc>
                <a:spcPts val="907"/>
              </a:lnSpc>
              <a:buFont typeface="Arial" panose="020B0604020202020204" pitchFamily="34" charset="0"/>
              <a:buChar char="•"/>
            </a:pPr>
            <a:endParaRPr lang="en-US" altLang="zh-CN" dirty="0"/>
          </a:p>
          <a:p>
            <a:pPr marL="285750" indent="-285750">
              <a:lnSpc>
                <a:spcPts val="1996"/>
              </a:lnSpc>
              <a:buFont typeface="Arial" panose="020B0604020202020204" pitchFamily="34" charset="0"/>
              <a:buChar char="•"/>
            </a:pPr>
            <a:r>
              <a:rPr lang="en-US" altLang="zh-CN" sz="1300" dirty="0">
                <a:solidFill>
                  <a:srgbClr val="F57900"/>
                </a:solidFill>
                <a:latin typeface="Symbol" pitchFamily="18" charset="0"/>
                <a:cs typeface="Symbol" pitchFamily="18" charset="0"/>
              </a:rPr>
              <a:t></a:t>
            </a:r>
          </a:p>
        </p:txBody>
      </p:sp>
      <p:sp>
        <p:nvSpPr>
          <p:cNvPr id="8" name="TextBox 1"/>
          <p:cNvSpPr txBox="1"/>
          <p:nvPr/>
        </p:nvSpPr>
        <p:spPr>
          <a:xfrm>
            <a:off x="2698670" y="1440756"/>
            <a:ext cx="7247112" cy="1080624"/>
          </a:xfrm>
          <a:prstGeom prst="rect">
            <a:avLst/>
          </a:prstGeom>
          <a:noFill/>
        </p:spPr>
        <p:txBody>
          <a:bodyPr wrap="none" lIns="0" tIns="0" rIns="0" bIns="41473" rtlCol="0">
            <a:spAutoFit/>
          </a:bodyPr>
          <a:lstStyle/>
          <a:p>
            <a:pPr marL="457200" indent="-457200">
              <a:lnSpc>
                <a:spcPts val="3447"/>
              </a:lnSpc>
              <a:buFont typeface="Arial" panose="020B0604020202020204" pitchFamily="34" charset="0"/>
              <a:buChar char="•"/>
            </a:pPr>
            <a:r>
              <a:rPr lang="en-US" altLang="zh-CN" sz="2900" dirty="0">
                <a:solidFill>
                  <a:srgbClr val="1A1A1A"/>
                </a:solidFill>
                <a:latin typeface="Segoe UI" pitchFamily="18" charset="0"/>
                <a:cs typeface="Segoe UI" pitchFamily="18" charset="0"/>
              </a:rPr>
              <a:t>Space is typically </a:t>
            </a:r>
            <a:r>
              <a:rPr lang="en-US" altLang="zh-CN" sz="2900" i="1" dirty="0">
                <a:solidFill>
                  <a:srgbClr val="1A1A1A"/>
                </a:solidFill>
                <a:latin typeface="Segoe UI" pitchFamily="18" charset="0"/>
                <a:cs typeface="Segoe UI" pitchFamily="18" charset="0"/>
              </a:rPr>
              <a:t>very</a:t>
            </a:r>
            <a:r>
              <a:rPr lang="en-US" altLang="zh-CN" sz="2900" dirty="0">
                <a:solidFill>
                  <a:srgbClr val="1A1A1A"/>
                </a:solidFill>
                <a:latin typeface="Segoe UI" pitchFamily="18" charset="0"/>
                <a:cs typeface="Segoe UI" pitchFamily="18" charset="0"/>
              </a:rPr>
              <a:t> sparse</a:t>
            </a:r>
          </a:p>
          <a:p>
            <a:pPr marL="285750" indent="-285750">
              <a:lnSpc>
                <a:spcPts val="907"/>
              </a:lnSpc>
              <a:buFont typeface="Arial" panose="020B0604020202020204" pitchFamily="34" charset="0"/>
              <a:buChar char="•"/>
            </a:pPr>
            <a:endParaRPr lang="en-US" altLang="zh-CN" dirty="0"/>
          </a:p>
          <a:p>
            <a:pPr marL="457200" indent="-457200">
              <a:lnSpc>
                <a:spcPts val="3810"/>
              </a:lnSpc>
              <a:buFont typeface="Arial" panose="020B0604020202020204" pitchFamily="34" charset="0"/>
              <a:buChar char="•"/>
            </a:pPr>
            <a:r>
              <a:rPr lang="en-US" altLang="zh-CN" sz="2900" dirty="0">
                <a:solidFill>
                  <a:srgbClr val="1A1A1A"/>
                </a:solidFill>
                <a:latin typeface="Segoe UI" pitchFamily="18" charset="0"/>
                <a:cs typeface="Segoe UI" pitchFamily="18" charset="0"/>
              </a:rPr>
              <a:t>Most dimensions are semantically useless</a:t>
            </a:r>
          </a:p>
        </p:txBody>
      </p:sp>
      <p:sp>
        <p:nvSpPr>
          <p:cNvPr id="9" name="TextBox 1"/>
          <p:cNvSpPr txBox="1"/>
          <p:nvPr/>
        </p:nvSpPr>
        <p:spPr>
          <a:xfrm>
            <a:off x="3251457" y="2766252"/>
            <a:ext cx="455253" cy="208590"/>
          </a:xfrm>
          <a:prstGeom prst="rect">
            <a:avLst/>
          </a:prstGeom>
          <a:noFill/>
        </p:spPr>
        <p:txBody>
          <a:bodyPr wrap="none" lIns="0" tIns="0" rIns="0" bIns="41473" rtlCol="0">
            <a:spAutoFit/>
          </a:bodyPr>
          <a:lstStyle/>
          <a:p>
            <a:pPr marL="285750" indent="-285750">
              <a:lnSpc>
                <a:spcPts val="1270"/>
              </a:lnSpc>
              <a:buFont typeface="Arial" panose="020B0604020202020204" pitchFamily="34" charset="0"/>
              <a:buChar char="•"/>
            </a:pPr>
            <a:r>
              <a:rPr lang="en-US" altLang="zh-CN" sz="1300" dirty="0">
                <a:solidFill>
                  <a:srgbClr val="F57900"/>
                </a:solidFill>
                <a:latin typeface="Symbol" pitchFamily="18" charset="0"/>
                <a:cs typeface="Symbol" pitchFamily="18" charset="0"/>
              </a:rPr>
              <a:t></a:t>
            </a:r>
          </a:p>
        </p:txBody>
      </p:sp>
      <p:sp>
        <p:nvSpPr>
          <p:cNvPr id="10" name="TextBox 1"/>
          <p:cNvSpPr txBox="1"/>
          <p:nvPr/>
        </p:nvSpPr>
        <p:spPr>
          <a:xfrm>
            <a:off x="3516333" y="2639467"/>
            <a:ext cx="6151299" cy="477895"/>
          </a:xfrm>
          <a:prstGeom prst="rect">
            <a:avLst/>
          </a:prstGeom>
          <a:noFill/>
        </p:spPr>
        <p:txBody>
          <a:bodyPr wrap="none" lIns="0" tIns="0" rIns="0" bIns="41473" rtlCol="0">
            <a:spAutoFit/>
          </a:bodyPr>
          <a:lstStyle/>
          <a:p>
            <a:pPr marL="457200" indent="-457200">
              <a:lnSpc>
                <a:spcPts val="3447"/>
              </a:lnSpc>
              <a:buFont typeface="Arial" panose="020B0604020202020204" pitchFamily="34" charset="0"/>
              <a:buChar char="•"/>
            </a:pPr>
            <a:r>
              <a:rPr lang="en-US" altLang="zh-CN" sz="2900" dirty="0">
                <a:solidFill>
                  <a:srgbClr val="1A1A1A"/>
                </a:solidFill>
                <a:latin typeface="Segoe UI" pitchFamily="18" charset="0"/>
                <a:cs typeface="Segoe UI" pitchFamily="18" charset="0"/>
              </a:rPr>
              <a:t>Hard for humans to tell which ones</a:t>
            </a:r>
          </a:p>
        </p:txBody>
      </p:sp>
      <p:sp>
        <p:nvSpPr>
          <p:cNvPr id="11" name="TextBox 1"/>
          <p:cNvSpPr txBox="1"/>
          <p:nvPr/>
        </p:nvSpPr>
        <p:spPr>
          <a:xfrm>
            <a:off x="2399245" y="3365607"/>
            <a:ext cx="455253" cy="208590"/>
          </a:xfrm>
          <a:prstGeom prst="rect">
            <a:avLst/>
          </a:prstGeom>
          <a:noFill/>
        </p:spPr>
        <p:txBody>
          <a:bodyPr wrap="none" lIns="0" tIns="0" rIns="0" bIns="41473" rtlCol="0">
            <a:spAutoFit/>
          </a:bodyPr>
          <a:lstStyle/>
          <a:p>
            <a:pPr marL="285750" indent="-285750">
              <a:lnSpc>
                <a:spcPts val="1270"/>
              </a:lnSpc>
              <a:buFont typeface="Arial" panose="020B0604020202020204" pitchFamily="34" charset="0"/>
              <a:buChar char="•"/>
            </a:pPr>
            <a:r>
              <a:rPr lang="en-US" altLang="zh-CN" sz="1300" dirty="0">
                <a:solidFill>
                  <a:srgbClr val="F57900"/>
                </a:solidFill>
                <a:latin typeface="Symbol" pitchFamily="18" charset="0"/>
                <a:cs typeface="Symbol" pitchFamily="18" charset="0"/>
              </a:rPr>
              <a:t></a:t>
            </a:r>
          </a:p>
        </p:txBody>
      </p:sp>
    </p:spTree>
    <p:extLst>
      <p:ext uri="{BB962C8B-B14F-4D97-AF65-F5344CB8AC3E}">
        <p14:creationId xmlns:p14="http://schemas.microsoft.com/office/powerpoint/2010/main" val="22729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DGB 5/2013</a:t>
            </a:r>
          </a:p>
        </p:txBody>
      </p:sp>
      <p:sp>
        <p:nvSpPr>
          <p:cNvPr id="5" name="Slide Number Placeholder 4"/>
          <p:cNvSpPr>
            <a:spLocks noGrp="1"/>
          </p:cNvSpPr>
          <p:nvPr>
            <p:ph type="sldNum" sz="quarter" idx="12"/>
          </p:nvPr>
        </p:nvSpPr>
        <p:spPr/>
        <p:txBody>
          <a:bodyPr/>
          <a:lstStyle/>
          <a:p>
            <a:fld id="{B94A0634-974A-46A7-B268-05D2A189DA49}" type="slidenum">
              <a:rPr lang="en-US" smtClean="0"/>
              <a:t>12</a:t>
            </a:fld>
            <a:endParaRPr lang="en-US"/>
          </a:p>
        </p:txBody>
      </p:sp>
      <p:sp>
        <p:nvSpPr>
          <p:cNvPr id="7" name="TextBox 1"/>
          <p:cNvSpPr txBox="1"/>
          <p:nvPr/>
        </p:nvSpPr>
        <p:spPr>
          <a:xfrm>
            <a:off x="2099820" y="587830"/>
            <a:ext cx="6861109" cy="606135"/>
          </a:xfrm>
          <a:prstGeom prst="rect">
            <a:avLst/>
          </a:prstGeom>
          <a:noFill/>
        </p:spPr>
        <p:txBody>
          <a:bodyPr wrap="none" lIns="0" tIns="0" rIns="0" bIns="41473" rtlCol="0">
            <a:spAutoFit/>
          </a:bodyPr>
          <a:lstStyle/>
          <a:p>
            <a:pPr>
              <a:lnSpc>
                <a:spcPts val="4354"/>
              </a:lnSpc>
            </a:pPr>
            <a:r>
              <a:rPr lang="en-US" altLang="zh-CN" sz="3800" b="1" dirty="0">
                <a:solidFill>
                  <a:srgbClr val="F57900"/>
                </a:solidFill>
                <a:latin typeface="Segoe UI" pitchFamily="18" charset="0"/>
                <a:cs typeface="Segoe UI" pitchFamily="18" charset="0"/>
              </a:rPr>
              <a:t>Singular</a:t>
            </a:r>
            <a:r>
              <a:rPr lang="en-US" altLang="zh-CN" sz="3800" dirty="0">
                <a:latin typeface="Times New Roman" pitchFamily="18" charset="0"/>
                <a:cs typeface="Times New Roman" pitchFamily="18" charset="0"/>
              </a:rPr>
              <a:t> </a:t>
            </a:r>
            <a:r>
              <a:rPr lang="en-US" altLang="zh-CN" sz="3800" b="1" dirty="0">
                <a:solidFill>
                  <a:srgbClr val="F57900"/>
                </a:solidFill>
                <a:latin typeface="Segoe UI" pitchFamily="18" charset="0"/>
                <a:cs typeface="Segoe UI" pitchFamily="18" charset="0"/>
              </a:rPr>
              <a:t>Value</a:t>
            </a:r>
            <a:r>
              <a:rPr lang="en-US" altLang="zh-CN" sz="3800" dirty="0">
                <a:latin typeface="Times New Roman" pitchFamily="18" charset="0"/>
                <a:cs typeface="Times New Roman" pitchFamily="18" charset="0"/>
              </a:rPr>
              <a:t> </a:t>
            </a:r>
            <a:r>
              <a:rPr lang="en-US" altLang="zh-CN" sz="3800" b="1" dirty="0">
                <a:solidFill>
                  <a:srgbClr val="F57900"/>
                </a:solidFill>
                <a:latin typeface="Segoe UI" pitchFamily="18" charset="0"/>
                <a:cs typeface="Segoe UI" pitchFamily="18" charset="0"/>
              </a:rPr>
              <a:t>Decomposition</a:t>
            </a:r>
          </a:p>
        </p:txBody>
      </p:sp>
      <p:sp>
        <p:nvSpPr>
          <p:cNvPr id="16" name="TextBox 15"/>
          <p:cNvSpPr txBox="1"/>
          <p:nvPr/>
        </p:nvSpPr>
        <p:spPr>
          <a:xfrm>
            <a:off x="2438400" y="1752600"/>
            <a:ext cx="7328116"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b="1" dirty="0"/>
              <a:t>Computation takes O ( mn</a:t>
            </a:r>
            <a:r>
              <a:rPr lang="en-US" sz="2400" b="1" baseline="30000" dirty="0"/>
              <a:t>2 </a:t>
            </a:r>
            <a:r>
              <a:rPr lang="en-US" sz="2400" b="1" dirty="0"/>
              <a:t> ) with m &gt;&gt; n</a:t>
            </a:r>
          </a:p>
          <a:p>
            <a:pPr marL="285750" indent="-285750">
              <a:lnSpc>
                <a:spcPct val="200000"/>
              </a:lnSpc>
              <a:buFont typeface="Arial" panose="020B0604020202020204" pitchFamily="34" charset="0"/>
              <a:buChar char="•"/>
            </a:pPr>
            <a:r>
              <a:rPr lang="en-US" sz="2400" b="1" dirty="0"/>
              <a:t>Useful, but out of reach for very large datasets</a:t>
            </a:r>
          </a:p>
          <a:p>
            <a:pPr marL="285750" indent="-285750">
              <a:lnSpc>
                <a:spcPct val="200000"/>
              </a:lnSpc>
              <a:buFont typeface="Arial" panose="020B0604020202020204" pitchFamily="34" charset="0"/>
              <a:buChar char="•"/>
            </a:pPr>
            <a:r>
              <a:rPr lang="en-US" sz="2400" b="1" dirty="0"/>
              <a:t>Implemented in most statistical software systems</a:t>
            </a:r>
          </a:p>
          <a:p>
            <a:pPr marL="285750" indent="-285750">
              <a:lnSpc>
                <a:spcPct val="200000"/>
              </a:lnSpc>
              <a:buFont typeface="Arial" panose="020B0604020202020204" pitchFamily="34" charset="0"/>
              <a:buChar char="•"/>
            </a:pPr>
            <a:r>
              <a:rPr lang="en-US" sz="2400" b="1" dirty="0"/>
              <a:t>(often) better linear algebra approaches exist</a:t>
            </a:r>
          </a:p>
        </p:txBody>
      </p:sp>
    </p:spTree>
    <p:extLst>
      <p:ext uri="{BB962C8B-B14F-4D97-AF65-F5344CB8AC3E}">
        <p14:creationId xmlns:p14="http://schemas.microsoft.com/office/powerpoint/2010/main" val="261181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 Single Value Decomposition Example</a:t>
            </a:r>
          </a:p>
        </p:txBody>
      </p:sp>
      <p:sp>
        <p:nvSpPr>
          <p:cNvPr id="3" name="Content Placeholder 2"/>
          <p:cNvSpPr>
            <a:spLocks noGrp="1"/>
          </p:cNvSpPr>
          <p:nvPr>
            <p:ph idx="1"/>
          </p:nvPr>
        </p:nvSpPr>
        <p:spPr/>
        <p:txBody>
          <a:bodyPr/>
          <a:lstStyle/>
          <a:p>
            <a:r>
              <a:rPr lang="en-US" dirty="0">
                <a:hlinkClick r:id="rId2"/>
              </a:rPr>
              <a:t>http://web.mit.edu/be.400/www/SVD/Singular_Value_Decomposition.htm</a:t>
            </a:r>
            <a:r>
              <a:rPr lang="en-US" dirty="0"/>
              <a:t> </a:t>
            </a:r>
          </a:p>
        </p:txBody>
      </p:sp>
      <p:sp>
        <p:nvSpPr>
          <p:cNvPr id="4" name="Footer Placeholder 3"/>
          <p:cNvSpPr>
            <a:spLocks noGrp="1"/>
          </p:cNvSpPr>
          <p:nvPr>
            <p:ph type="ftr" sz="quarter" idx="11"/>
          </p:nvPr>
        </p:nvSpPr>
        <p:spPr/>
        <p:txBody>
          <a:bodyPr/>
          <a:lstStyle/>
          <a:p>
            <a:r>
              <a:rPr lang="en-US"/>
              <a:t>DGB 5/2013</a:t>
            </a:r>
          </a:p>
        </p:txBody>
      </p:sp>
      <p:sp>
        <p:nvSpPr>
          <p:cNvPr id="5" name="Slide Number Placeholder 4"/>
          <p:cNvSpPr>
            <a:spLocks noGrp="1"/>
          </p:cNvSpPr>
          <p:nvPr>
            <p:ph type="sldNum" sz="quarter" idx="12"/>
          </p:nvPr>
        </p:nvSpPr>
        <p:spPr/>
        <p:txBody>
          <a:bodyPr/>
          <a:lstStyle/>
          <a:p>
            <a:fld id="{B94A0634-974A-46A7-B268-05D2A189DA49}" type="slidenum">
              <a:rPr lang="en-US" smtClean="0"/>
              <a:t>13</a:t>
            </a:fld>
            <a:endParaRPr lang="en-US"/>
          </a:p>
        </p:txBody>
      </p:sp>
    </p:spTree>
    <p:extLst>
      <p:ext uri="{BB962C8B-B14F-4D97-AF65-F5344CB8AC3E}">
        <p14:creationId xmlns:p14="http://schemas.microsoft.com/office/powerpoint/2010/main" val="375958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3035300" y="2514600"/>
            <a:ext cx="2070100" cy="2882900"/>
          </a:xfrm>
          <a:prstGeom prst="rect">
            <a:avLst/>
          </a:prstGeom>
          <a:noFill/>
        </p:spPr>
      </p:pic>
      <p:pic>
        <p:nvPicPr>
          <p:cNvPr id="3" name="Picture 3"/>
          <p:cNvPicPr>
            <a:picLocks noChangeAspect="1" noChangeArrowheads="1"/>
          </p:cNvPicPr>
          <p:nvPr/>
        </p:nvPicPr>
        <p:blipFill>
          <a:blip r:embed="rId3"/>
          <a:srcRect/>
          <a:stretch>
            <a:fillRect/>
          </a:stretch>
        </p:blipFill>
        <p:spPr bwMode="auto">
          <a:xfrm>
            <a:off x="6616700" y="2438400"/>
            <a:ext cx="2082800" cy="2870200"/>
          </a:xfrm>
          <a:prstGeom prst="rect">
            <a:avLst/>
          </a:prstGeom>
          <a:noFill/>
        </p:spPr>
      </p:pic>
      <p:sp>
        <p:nvSpPr>
          <p:cNvPr id="2" name="TextBox 1"/>
          <p:cNvSpPr txBox="1"/>
          <p:nvPr/>
        </p:nvSpPr>
        <p:spPr>
          <a:xfrm>
            <a:off x="5791200" y="6477001"/>
            <a:ext cx="573106" cy="202235"/>
          </a:xfrm>
          <a:prstGeom prst="rect">
            <a:avLst/>
          </a:prstGeom>
          <a:noFill/>
        </p:spPr>
        <p:txBody>
          <a:bodyPr wrap="none" lIns="0" tIns="0" rIns="0" rtlCol="0">
            <a:spAutoFit/>
          </a:bodyPr>
          <a:lstStyle/>
          <a:p>
            <a:pPr>
              <a:lnSpc>
                <a:spcPts val="1200"/>
              </a:lnSpc>
            </a:pPr>
            <a:r>
              <a:rPr lang="en-US" altLang="zh-CN" sz="1200" dirty="0">
                <a:solidFill>
                  <a:srgbClr val="898989"/>
                </a:solidFill>
                <a:latin typeface="Calibri" pitchFamily="18" charset="0"/>
                <a:cs typeface="Calibri" pitchFamily="18" charset="0"/>
              </a:rPr>
              <a:t>IyadBatal</a:t>
            </a:r>
          </a:p>
        </p:txBody>
      </p:sp>
      <p:sp>
        <p:nvSpPr>
          <p:cNvPr id="5" name="TextBox 1"/>
          <p:cNvSpPr txBox="1"/>
          <p:nvPr/>
        </p:nvSpPr>
        <p:spPr>
          <a:xfrm>
            <a:off x="2413000" y="685801"/>
            <a:ext cx="7724102" cy="1495281"/>
          </a:xfrm>
          <a:prstGeom prst="rect">
            <a:avLst/>
          </a:prstGeom>
          <a:noFill/>
        </p:spPr>
        <p:txBody>
          <a:bodyPr wrap="none" lIns="0" tIns="0" rIns="0" rtlCol="0">
            <a:spAutoFit/>
          </a:bodyPr>
          <a:lstStyle/>
          <a:p>
            <a:pPr>
              <a:lnSpc>
                <a:spcPts val="3700"/>
              </a:lnSpc>
              <a:tabLst>
                <a:tab pos="3276600" algn="l"/>
              </a:tabLst>
            </a:pPr>
            <a:r>
              <a:rPr lang="en-US" altLang="zh-CN" dirty="0"/>
              <a:t>	</a:t>
            </a:r>
            <a:r>
              <a:rPr lang="en-US" altLang="zh-CN" sz="3794" dirty="0">
                <a:solidFill>
                  <a:srgbClr val="000000"/>
                </a:solidFill>
                <a:latin typeface="Calibri" pitchFamily="18" charset="0"/>
                <a:cs typeface="Calibri" pitchFamily="18" charset="0"/>
              </a:rPr>
              <a:t>SVD</a:t>
            </a:r>
          </a:p>
          <a:p>
            <a:pPr>
              <a:lnSpc>
                <a:spcPts val="2400"/>
              </a:lnSpc>
              <a:tabLst>
                <a:tab pos="3276600" algn="l"/>
              </a:tabLst>
            </a:pPr>
            <a:r>
              <a:rPr lang="en-US" altLang="zh-CN" sz="2207" dirty="0">
                <a:solidFill>
                  <a:srgbClr val="000000"/>
                </a:solidFill>
                <a:latin typeface="Times New Roman" pitchFamily="18" charset="0"/>
                <a:cs typeface="Times New Roman" pitchFamily="18" charset="0"/>
              </a:rPr>
              <a:t>Geometrically,</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this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means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that</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if</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multiple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any</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vector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with</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matrix</a:t>
            </a:r>
          </a:p>
          <a:p>
            <a:pPr>
              <a:lnSpc>
                <a:spcPts val="2600"/>
              </a:lnSpc>
              <a:tabLst>
                <a:tab pos="3276600" algn="l"/>
              </a:tabLst>
            </a:pPr>
            <a:r>
              <a:rPr lang="en-US" altLang="zh-CN" sz="2210" dirty="0">
                <a:solidFill>
                  <a:srgbClr val="000000"/>
                </a:solidFill>
                <a:latin typeface="Times New Roman" pitchFamily="18" charset="0"/>
                <a:cs typeface="Times New Roman" pitchFamily="18" charset="0"/>
              </a:rPr>
              <a:t>(A</a:t>
            </a:r>
            <a:r>
              <a:rPr lang="en-US" altLang="zh-CN" sz="2200" baseline="30000" dirty="0">
                <a:solidFill>
                  <a:srgbClr val="000000"/>
                </a:solidFill>
                <a:latin typeface="Times New Roman" pitchFamily="18" charset="0"/>
                <a:cs typeface="Times New Roman" pitchFamily="18" charset="0"/>
              </a:rPr>
              <a:t>T</a:t>
            </a:r>
            <a:r>
              <a:rPr lang="en-US" altLang="zh-CN" sz="2210" dirty="0">
                <a:solidFill>
                  <a:srgbClr val="000000"/>
                </a:solidFill>
                <a:latin typeface="Times New Roman" pitchFamily="18" charset="0"/>
                <a:cs typeface="Times New Roman" pitchFamily="18" charset="0"/>
              </a:rPr>
              <a:t>xA)</a:t>
            </a:r>
            <a:r>
              <a:rPr lang="en-US" altLang="zh-CN" sz="1607" dirty="0">
                <a:solidFill>
                  <a:srgbClr val="000000"/>
                </a:solidFill>
                <a:latin typeface="Times New Roman" pitchFamily="18" charset="0"/>
                <a:cs typeface="Times New Roman" pitchFamily="18" charset="0"/>
              </a:rPr>
              <a:t>k</a:t>
            </a:r>
            <a:r>
              <a:rPr lang="en-US" altLang="zh-CN" sz="1464"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then</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result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vector</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parallel</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to</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first</a:t>
            </a:r>
          </a:p>
          <a:p>
            <a:pPr>
              <a:lnSpc>
                <a:spcPts val="2600"/>
              </a:lnSpc>
              <a:tabLst>
                <a:tab pos="3276600" algn="l"/>
              </a:tabLst>
            </a:pPr>
            <a:r>
              <a:rPr lang="en-US" altLang="zh-CN" sz="2207" dirty="0">
                <a:solidFill>
                  <a:srgbClr val="000000"/>
                </a:solidFill>
                <a:latin typeface="Times New Roman" pitchFamily="18" charset="0"/>
                <a:cs typeface="Times New Roman" pitchFamily="18" charset="0"/>
              </a:rPr>
              <a:t>eigenvector.</a:t>
            </a:r>
          </a:p>
        </p:txBody>
      </p:sp>
    </p:spTree>
    <p:extLst>
      <p:ext uri="{BB962C8B-B14F-4D97-AF65-F5344CB8AC3E}">
        <p14:creationId xmlns:p14="http://schemas.microsoft.com/office/powerpoint/2010/main" val="62074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2337817" y="1905001"/>
            <a:ext cx="987551" cy="12191"/>
          </a:xfrm>
          <a:custGeom>
            <a:avLst/>
            <a:gdLst>
              <a:gd name="connsiteX0" fmla="*/ 0 w 987551"/>
              <a:gd name="connsiteY0" fmla="*/ 6095 h 12191"/>
              <a:gd name="connsiteX1" fmla="*/ 987551 w 987551"/>
              <a:gd name="connsiteY1" fmla="*/ 6095 h 12191"/>
            </a:gdLst>
            <a:ahLst/>
            <a:cxnLst>
              <a:cxn ang="0">
                <a:pos x="connsiteX0" y="connsiteY0"/>
              </a:cxn>
              <a:cxn ang="1">
                <a:pos x="connsiteX1" y="connsiteY1"/>
              </a:cxn>
            </a:cxnLst>
            <a:rect l="l" t="t" r="r" b="b"/>
            <a:pathLst>
              <a:path w="987551" h="12191">
                <a:moveTo>
                  <a:pt x="0" y="6095"/>
                </a:moveTo>
                <a:lnTo>
                  <a:pt x="987551" y="6095"/>
                </a:lnTo>
              </a:path>
            </a:pathLst>
          </a:custGeom>
          <a:ln w="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807200" y="2971800"/>
            <a:ext cx="711200" cy="609600"/>
          </a:xfrm>
          <a:prstGeom prst="rect">
            <a:avLst/>
          </a:prstGeom>
          <a:noFill/>
        </p:spPr>
      </p:pic>
      <p:sp>
        <p:nvSpPr>
          <p:cNvPr id="2" name="TextBox 1"/>
          <p:cNvSpPr txBox="1"/>
          <p:nvPr/>
        </p:nvSpPr>
        <p:spPr>
          <a:xfrm>
            <a:off x="1993901" y="723901"/>
            <a:ext cx="8140049" cy="2408801"/>
          </a:xfrm>
          <a:prstGeom prst="rect">
            <a:avLst/>
          </a:prstGeom>
          <a:noFill/>
        </p:spPr>
        <p:txBody>
          <a:bodyPr wrap="none" lIns="0" tIns="0" rIns="0" rtlCol="0">
            <a:spAutoFit/>
          </a:bodyPr>
          <a:lstStyle/>
          <a:p>
            <a:pPr>
              <a:lnSpc>
                <a:spcPts val="3700"/>
              </a:lnSpc>
              <a:tabLst>
                <a:tab pos="342900" algn="l"/>
                <a:tab pos="2832100" algn="l"/>
              </a:tabLst>
            </a:pPr>
            <a:r>
              <a:rPr lang="en-US" altLang="zh-CN" dirty="0"/>
              <a:t>		</a:t>
            </a:r>
            <a:r>
              <a:rPr lang="en-US" altLang="zh-CN" sz="3794" dirty="0">
                <a:solidFill>
                  <a:srgbClr val="000000"/>
                </a:solidFill>
                <a:latin typeface="Calibri" pitchFamily="18" charset="0"/>
                <a:cs typeface="Calibri" pitchFamily="18" charset="0"/>
              </a:rPr>
              <a:t>PCA</a:t>
            </a:r>
            <a:r>
              <a:rPr lang="en-US" altLang="zh-CN" sz="3794" dirty="0">
                <a:latin typeface="Times New Roman" pitchFamily="18" charset="0"/>
                <a:cs typeface="Times New Roman" pitchFamily="18" charset="0"/>
              </a:rPr>
              <a:t> </a:t>
            </a:r>
            <a:r>
              <a:rPr lang="en-US" altLang="zh-CN" sz="3794" dirty="0">
                <a:solidFill>
                  <a:srgbClr val="000000"/>
                </a:solidFill>
                <a:latin typeface="Calibri" pitchFamily="18" charset="0"/>
                <a:cs typeface="Calibri" pitchFamily="18" charset="0"/>
              </a:rPr>
              <a:t>and</a:t>
            </a:r>
            <a:r>
              <a:rPr lang="en-US" altLang="zh-CN" sz="3794" dirty="0">
                <a:latin typeface="Times New Roman" pitchFamily="18" charset="0"/>
                <a:cs typeface="Times New Roman" pitchFamily="18" charset="0"/>
              </a:rPr>
              <a:t> </a:t>
            </a:r>
            <a:r>
              <a:rPr lang="en-US" altLang="zh-CN" sz="3794" dirty="0">
                <a:solidFill>
                  <a:srgbClr val="000000"/>
                </a:solidFill>
                <a:latin typeface="Calibri" pitchFamily="18" charset="0"/>
                <a:cs typeface="Calibri" pitchFamily="18" charset="0"/>
              </a:rPr>
              <a:t>SVD</a:t>
            </a:r>
          </a:p>
          <a:p>
            <a:pPr>
              <a:lnSpc>
                <a:spcPts val="2900"/>
              </a:lnSpc>
              <a:tabLst>
                <a:tab pos="342900" algn="l"/>
                <a:tab pos="2832100" algn="l"/>
              </a:tabLst>
            </a:pPr>
            <a:r>
              <a:rPr lang="en-US" altLang="zh-CN" sz="2207" b="1" dirty="0">
                <a:solidFill>
                  <a:srgbClr val="000000"/>
                </a:solidFill>
                <a:latin typeface="Times New Roman" pitchFamily="18" charset="0"/>
                <a:cs typeface="Times New Roman" pitchFamily="18" charset="0"/>
              </a:rPr>
              <a:t>Summary</a:t>
            </a:r>
            <a:r>
              <a:rPr lang="en-US" altLang="zh-CN" sz="2207" dirty="0">
                <a:latin typeface="Times New Roman" pitchFamily="18" charset="0"/>
                <a:cs typeface="Times New Roman" pitchFamily="18" charset="0"/>
              </a:rPr>
              <a:t> </a:t>
            </a:r>
            <a:r>
              <a:rPr lang="en-US" altLang="zh-CN" sz="2207" b="1" dirty="0">
                <a:solidFill>
                  <a:srgbClr val="000000"/>
                </a:solidFill>
                <a:latin typeface="Times New Roman" pitchFamily="18" charset="0"/>
                <a:cs typeface="Times New Roman" pitchFamily="18" charset="0"/>
              </a:rPr>
              <a:t>for</a:t>
            </a:r>
            <a:r>
              <a:rPr lang="en-US" altLang="zh-CN" sz="2207" dirty="0">
                <a:latin typeface="Times New Roman" pitchFamily="18" charset="0"/>
                <a:cs typeface="Times New Roman" pitchFamily="18" charset="0"/>
              </a:rPr>
              <a:t> </a:t>
            </a:r>
            <a:r>
              <a:rPr lang="en-US" altLang="zh-CN" sz="2207" b="1" dirty="0">
                <a:solidFill>
                  <a:srgbClr val="000000"/>
                </a:solidFill>
                <a:latin typeface="Times New Roman" pitchFamily="18" charset="0"/>
                <a:cs typeface="Times New Roman" pitchFamily="18" charset="0"/>
              </a:rPr>
              <a:t>PCAand</a:t>
            </a:r>
            <a:r>
              <a:rPr lang="en-US" altLang="zh-CN" sz="2207" dirty="0">
                <a:latin typeface="Times New Roman" pitchFamily="18" charset="0"/>
                <a:cs typeface="Times New Roman" pitchFamily="18" charset="0"/>
              </a:rPr>
              <a:t> </a:t>
            </a:r>
            <a:r>
              <a:rPr lang="en-US" altLang="zh-CN" sz="2207" b="1" dirty="0">
                <a:solidFill>
                  <a:srgbClr val="000000"/>
                </a:solidFill>
                <a:latin typeface="Times New Roman" pitchFamily="18" charset="0"/>
                <a:cs typeface="Times New Roman" pitchFamily="18" charset="0"/>
              </a:rPr>
              <a:t>SVD</a:t>
            </a:r>
          </a:p>
          <a:p>
            <a:pPr>
              <a:lnSpc>
                <a:spcPts val="1000"/>
              </a:lnSpc>
            </a:pPr>
            <a:endParaRPr lang="en-US" altLang="zh-CN" dirty="0"/>
          </a:p>
          <a:p>
            <a:pPr>
              <a:lnSpc>
                <a:spcPts val="2400"/>
              </a:lnSpc>
              <a:tabLst>
                <a:tab pos="342900" algn="l"/>
                <a:tab pos="2832100" algn="l"/>
              </a:tabLst>
            </a:pPr>
            <a:r>
              <a:rPr lang="en-US" altLang="zh-CN" dirty="0"/>
              <a:t>	</a:t>
            </a:r>
            <a:r>
              <a:rPr lang="en-US" altLang="zh-CN" sz="1994" dirty="0">
                <a:solidFill>
                  <a:srgbClr val="000000"/>
                </a:solidFill>
                <a:latin typeface="Times New Roman" pitchFamily="18" charset="0"/>
                <a:cs typeface="Times New Roman" pitchFamily="18" charset="0"/>
              </a:rPr>
              <a:t>Objective: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find</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the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principal</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components</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P</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of</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a</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data</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matrix</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A(n,m).</a:t>
            </a:r>
          </a:p>
          <a:p>
            <a:pPr>
              <a:lnSpc>
                <a:spcPts val="1000"/>
              </a:lnSpc>
            </a:pPr>
            <a:endParaRPr lang="en-US" altLang="zh-CN" dirty="0"/>
          </a:p>
          <a:p>
            <a:pPr>
              <a:lnSpc>
                <a:spcPts val="1800"/>
              </a:lnSpc>
              <a:tabLst>
                <a:tab pos="342900" algn="l"/>
                <a:tab pos="2832100" algn="l"/>
              </a:tabLst>
            </a:pPr>
            <a:r>
              <a:rPr lang="en-US" altLang="zh-CN" dirty="0"/>
              <a:t>	</a:t>
            </a:r>
            <a:r>
              <a:rPr lang="en-US" altLang="zh-CN" sz="1992" dirty="0">
                <a:solidFill>
                  <a:srgbClr val="000000"/>
                </a:solidFill>
                <a:latin typeface="Times New Roman" pitchFamily="18" charset="0"/>
                <a:cs typeface="Times New Roman" pitchFamily="18" charset="0"/>
              </a:rPr>
              <a:t>1.</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First</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zero</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mean</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columns</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ofA(</a:t>
            </a:r>
            <a:r>
              <a:rPr lang="en-US" altLang="zh-CN" dirty="0">
                <a:solidFill>
                  <a:srgbClr val="000000"/>
                </a:solidFill>
                <a:latin typeface="Times New Roman" pitchFamily="18" charset="0"/>
                <a:cs typeface="Times New Roman" pitchFamily="18" charset="0"/>
              </a:rPr>
              <a:t>translate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origin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center</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gravity).</a:t>
            </a:r>
          </a:p>
          <a:p>
            <a:pPr>
              <a:lnSpc>
                <a:spcPts val="1000"/>
              </a:lnSpc>
            </a:pPr>
            <a:endParaRPr lang="en-US" altLang="zh-CN" dirty="0"/>
          </a:p>
          <a:p>
            <a:pPr>
              <a:lnSpc>
                <a:spcPts val="1800"/>
              </a:lnSpc>
              <a:tabLst>
                <a:tab pos="342900" algn="l"/>
                <a:tab pos="2832100" algn="l"/>
              </a:tabLst>
            </a:pPr>
            <a:r>
              <a:rPr lang="en-US" altLang="zh-CN" dirty="0"/>
              <a:t>	</a:t>
            </a:r>
            <a:r>
              <a:rPr lang="en-US" altLang="zh-CN" sz="1992" dirty="0">
                <a:solidFill>
                  <a:srgbClr val="000000"/>
                </a:solidFill>
                <a:latin typeface="Times New Roman" pitchFamily="18" charset="0"/>
                <a:cs typeface="Times New Roman" pitchFamily="18" charset="0"/>
              </a:rPr>
              <a:t>2.</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Apply</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PCA</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or</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SVD</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to</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find</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principle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components</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(P)</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ofA.</a:t>
            </a:r>
          </a:p>
          <a:p>
            <a:pPr>
              <a:lnSpc>
                <a:spcPts val="1000"/>
              </a:lnSpc>
            </a:pPr>
            <a:endParaRPr lang="en-US" altLang="zh-CN" dirty="0"/>
          </a:p>
          <a:p>
            <a:pPr>
              <a:lnSpc>
                <a:spcPts val="1800"/>
              </a:lnSpc>
              <a:tabLst>
                <a:tab pos="342900" algn="l"/>
                <a:tab pos="2832100" algn="l"/>
              </a:tabLst>
            </a:pPr>
            <a:r>
              <a:rPr lang="en-US" altLang="zh-CN" dirty="0"/>
              <a:t>	</a:t>
            </a:r>
            <a:r>
              <a:rPr lang="en-US" altLang="zh-CN" sz="1992" dirty="0">
                <a:solidFill>
                  <a:srgbClr val="000000"/>
                </a:solidFill>
                <a:latin typeface="Times New Roman" pitchFamily="18" charset="0"/>
                <a:cs typeface="Times New Roman" pitchFamily="18" charset="0"/>
              </a:rPr>
              <a:t>PCA:</a:t>
            </a:r>
          </a:p>
        </p:txBody>
      </p:sp>
      <p:sp>
        <p:nvSpPr>
          <p:cNvPr id="5" name="TextBox 1"/>
          <p:cNvSpPr txBox="1"/>
          <p:nvPr/>
        </p:nvSpPr>
        <p:spPr>
          <a:xfrm>
            <a:off x="2679700" y="3175001"/>
            <a:ext cx="149080" cy="269561"/>
          </a:xfrm>
          <a:prstGeom prst="rect">
            <a:avLst/>
          </a:prstGeom>
          <a:noFill/>
        </p:spPr>
        <p:txBody>
          <a:bodyPr wrap="none" lIns="0" tIns="0" rIns="0" rtlCol="0">
            <a:spAutoFit/>
          </a:bodyPr>
          <a:lstStyle/>
          <a:p>
            <a:pPr>
              <a:lnSpc>
                <a:spcPts val="1700"/>
              </a:lnSpc>
            </a:pPr>
            <a:r>
              <a:rPr lang="en-US" altLang="zh-CN" sz="1992" dirty="0">
                <a:solidFill>
                  <a:srgbClr val="000000"/>
                </a:solidFill>
                <a:latin typeface="Times New Roman" pitchFamily="18" charset="0"/>
                <a:cs typeface="Times New Roman" pitchFamily="18" charset="0"/>
              </a:rPr>
              <a:t>I.</a:t>
            </a:r>
          </a:p>
        </p:txBody>
      </p:sp>
      <p:sp>
        <p:nvSpPr>
          <p:cNvPr id="6" name="TextBox 1"/>
          <p:cNvSpPr txBox="1"/>
          <p:nvPr/>
        </p:nvSpPr>
        <p:spPr>
          <a:xfrm>
            <a:off x="3149600" y="3175001"/>
            <a:ext cx="3624390" cy="269561"/>
          </a:xfrm>
          <a:prstGeom prst="rect">
            <a:avLst/>
          </a:prstGeom>
          <a:noFill/>
        </p:spPr>
        <p:txBody>
          <a:bodyPr wrap="none" lIns="0" tIns="0" rIns="0" rtlCol="0">
            <a:spAutoFit/>
          </a:bodyPr>
          <a:lstStyle/>
          <a:p>
            <a:pPr>
              <a:lnSpc>
                <a:spcPts val="1700"/>
              </a:lnSpc>
            </a:pPr>
            <a:r>
              <a:rPr lang="en-US" altLang="zh-CN" sz="1992" dirty="0">
                <a:solidFill>
                  <a:srgbClr val="000000"/>
                </a:solidFill>
                <a:latin typeface="Times New Roman" pitchFamily="18" charset="0"/>
                <a:cs typeface="Times New Roman" pitchFamily="18" charset="0"/>
              </a:rPr>
              <a:t>Calculate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covariance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matrix</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C=</a:t>
            </a:r>
          </a:p>
        </p:txBody>
      </p:sp>
      <p:sp>
        <p:nvSpPr>
          <p:cNvPr id="7" name="TextBox 1"/>
          <p:cNvSpPr txBox="1"/>
          <p:nvPr/>
        </p:nvSpPr>
        <p:spPr>
          <a:xfrm>
            <a:off x="2336801" y="3568701"/>
            <a:ext cx="7535909" cy="984565"/>
          </a:xfrm>
          <a:prstGeom prst="rect">
            <a:avLst/>
          </a:prstGeom>
          <a:noFill/>
        </p:spPr>
        <p:txBody>
          <a:bodyPr wrap="none" lIns="0" tIns="0" rIns="0" rtlCol="0">
            <a:spAutoFit/>
          </a:bodyPr>
          <a:lstStyle/>
          <a:p>
            <a:pPr>
              <a:lnSpc>
                <a:spcPts val="1700"/>
              </a:lnSpc>
              <a:tabLst>
                <a:tab pos="342900" algn="l"/>
              </a:tabLst>
            </a:pPr>
            <a:r>
              <a:rPr lang="en-US" altLang="zh-CN" dirty="0"/>
              <a:t>	</a:t>
            </a:r>
            <a:r>
              <a:rPr lang="en-US" altLang="zh-CN" sz="1994" dirty="0">
                <a:solidFill>
                  <a:srgbClr val="000000"/>
                </a:solidFill>
                <a:latin typeface="Times New Roman" pitchFamily="18" charset="0"/>
                <a:cs typeface="Times New Roman" pitchFamily="18" charset="0"/>
              </a:rPr>
              <a:t>II.</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p</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the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eigenvectors</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of</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C.</a:t>
            </a:r>
          </a:p>
          <a:p>
            <a:pPr>
              <a:lnSpc>
                <a:spcPts val="1000"/>
              </a:lnSpc>
            </a:pPr>
            <a:endParaRPr lang="en-US" altLang="zh-CN" dirty="0"/>
          </a:p>
          <a:p>
            <a:pPr>
              <a:lnSpc>
                <a:spcPts val="1800"/>
              </a:lnSpc>
              <a:tabLst>
                <a:tab pos="342900" algn="l"/>
              </a:tabLst>
            </a:pPr>
            <a:r>
              <a:rPr lang="en-US" altLang="zh-CN" dirty="0"/>
              <a:t>	</a:t>
            </a:r>
            <a:r>
              <a:rPr lang="en-US" altLang="zh-CN" sz="1992" dirty="0">
                <a:solidFill>
                  <a:srgbClr val="000000"/>
                </a:solidFill>
                <a:latin typeface="Times New Roman" pitchFamily="18" charset="0"/>
                <a:cs typeface="Times New Roman" pitchFamily="18" charset="0"/>
              </a:rPr>
              <a:t>III.</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variances</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in</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each</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new</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dimension</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is</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given</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by</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eigenvalues.</a:t>
            </a:r>
          </a:p>
          <a:p>
            <a:pPr>
              <a:lnSpc>
                <a:spcPts val="1000"/>
              </a:lnSpc>
            </a:pPr>
            <a:endParaRPr lang="en-US" altLang="zh-CN" dirty="0"/>
          </a:p>
          <a:p>
            <a:pPr>
              <a:lnSpc>
                <a:spcPts val="1800"/>
              </a:lnSpc>
              <a:tabLst>
                <a:tab pos="342900" algn="l"/>
              </a:tabLst>
            </a:pPr>
            <a:r>
              <a:rPr lang="en-US" altLang="zh-CN" sz="1994" dirty="0">
                <a:solidFill>
                  <a:srgbClr val="000000"/>
                </a:solidFill>
                <a:latin typeface="Times New Roman" pitchFamily="18" charset="0"/>
                <a:cs typeface="Times New Roman" pitchFamily="18" charset="0"/>
              </a:rPr>
              <a:t>SVD:</a:t>
            </a:r>
          </a:p>
        </p:txBody>
      </p:sp>
      <p:sp>
        <p:nvSpPr>
          <p:cNvPr id="8" name="TextBox 1"/>
          <p:cNvSpPr txBox="1"/>
          <p:nvPr/>
        </p:nvSpPr>
        <p:spPr>
          <a:xfrm>
            <a:off x="2743200" y="4635501"/>
            <a:ext cx="149080" cy="269561"/>
          </a:xfrm>
          <a:prstGeom prst="rect">
            <a:avLst/>
          </a:prstGeom>
          <a:noFill/>
        </p:spPr>
        <p:txBody>
          <a:bodyPr wrap="none" lIns="0" tIns="0" rIns="0" rtlCol="0">
            <a:spAutoFit/>
          </a:bodyPr>
          <a:lstStyle/>
          <a:p>
            <a:pPr>
              <a:lnSpc>
                <a:spcPts val="1700"/>
              </a:lnSpc>
            </a:pPr>
            <a:r>
              <a:rPr lang="en-US" altLang="zh-CN" sz="1992" dirty="0">
                <a:solidFill>
                  <a:srgbClr val="000000"/>
                </a:solidFill>
                <a:latin typeface="Times New Roman" pitchFamily="18" charset="0"/>
                <a:cs typeface="Times New Roman" pitchFamily="18" charset="0"/>
              </a:rPr>
              <a:t>I.</a:t>
            </a:r>
          </a:p>
        </p:txBody>
      </p:sp>
      <p:sp>
        <p:nvSpPr>
          <p:cNvPr id="9" name="TextBox 1"/>
          <p:cNvSpPr txBox="1"/>
          <p:nvPr/>
        </p:nvSpPr>
        <p:spPr>
          <a:xfrm>
            <a:off x="3200400" y="4635501"/>
            <a:ext cx="2442976" cy="269561"/>
          </a:xfrm>
          <a:prstGeom prst="rect">
            <a:avLst/>
          </a:prstGeom>
          <a:noFill/>
        </p:spPr>
        <p:txBody>
          <a:bodyPr wrap="none" lIns="0" tIns="0" rIns="0" rtlCol="0">
            <a:spAutoFit/>
          </a:bodyPr>
          <a:lstStyle/>
          <a:p>
            <a:pPr>
              <a:lnSpc>
                <a:spcPts val="1700"/>
              </a:lnSpc>
            </a:pPr>
            <a:r>
              <a:rPr lang="en-US" altLang="zh-CN" sz="1992" dirty="0">
                <a:solidFill>
                  <a:srgbClr val="000000"/>
                </a:solidFill>
                <a:latin typeface="Times New Roman" pitchFamily="18" charset="0"/>
                <a:cs typeface="Times New Roman" pitchFamily="18" charset="0"/>
              </a:rPr>
              <a:t>Calculate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SVD</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ofA.</a:t>
            </a:r>
          </a:p>
        </p:txBody>
      </p:sp>
      <p:sp>
        <p:nvSpPr>
          <p:cNvPr id="10" name="TextBox 1"/>
          <p:cNvSpPr txBox="1"/>
          <p:nvPr/>
        </p:nvSpPr>
        <p:spPr>
          <a:xfrm>
            <a:off x="2336800" y="5054601"/>
            <a:ext cx="7674986" cy="1649169"/>
          </a:xfrm>
          <a:prstGeom prst="rect">
            <a:avLst/>
          </a:prstGeom>
          <a:noFill/>
        </p:spPr>
        <p:txBody>
          <a:bodyPr wrap="none" lIns="0" tIns="0" rIns="0" rtlCol="0">
            <a:spAutoFit/>
          </a:bodyPr>
          <a:lstStyle/>
          <a:p>
            <a:pPr>
              <a:lnSpc>
                <a:spcPts val="1700"/>
              </a:lnSpc>
              <a:tabLst>
                <a:tab pos="406400" algn="l"/>
                <a:tab pos="3454400" algn="l"/>
              </a:tabLst>
            </a:pPr>
            <a:r>
              <a:rPr lang="en-US" altLang="zh-CN" dirty="0"/>
              <a:t>	</a:t>
            </a:r>
            <a:r>
              <a:rPr lang="en-US" altLang="zh-CN" sz="1994" dirty="0">
                <a:solidFill>
                  <a:srgbClr val="000000"/>
                </a:solidFill>
                <a:latin typeface="Times New Roman" pitchFamily="18" charset="0"/>
                <a:cs typeface="Times New Roman" pitchFamily="18" charset="0"/>
              </a:rPr>
              <a:t>II.</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P</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V:</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the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right</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singular</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vectors.</a:t>
            </a:r>
          </a:p>
          <a:p>
            <a:pPr>
              <a:lnSpc>
                <a:spcPts val="1000"/>
              </a:lnSpc>
            </a:pPr>
            <a:endParaRPr lang="en-US" altLang="zh-CN" dirty="0"/>
          </a:p>
          <a:p>
            <a:pPr>
              <a:lnSpc>
                <a:spcPts val="1800"/>
              </a:lnSpc>
              <a:tabLst>
                <a:tab pos="406400" algn="l"/>
                <a:tab pos="3454400" algn="l"/>
              </a:tabLst>
            </a:pPr>
            <a:r>
              <a:rPr lang="en-US" altLang="zh-CN" dirty="0"/>
              <a:t>	</a:t>
            </a:r>
            <a:r>
              <a:rPr lang="en-US" altLang="zh-CN" sz="1992" dirty="0">
                <a:solidFill>
                  <a:srgbClr val="000000"/>
                </a:solidFill>
                <a:latin typeface="Times New Roman" pitchFamily="18" charset="0"/>
                <a:cs typeface="Times New Roman" pitchFamily="18" charset="0"/>
              </a:rPr>
              <a:t>III.</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variances</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are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given</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by</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squaring</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singular</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values.</a:t>
            </a:r>
          </a:p>
          <a:p>
            <a:pPr>
              <a:lnSpc>
                <a:spcPts val="1000"/>
              </a:lnSpc>
            </a:pPr>
            <a:endParaRPr lang="en-US" altLang="zh-CN" dirty="0"/>
          </a:p>
          <a:p>
            <a:pPr>
              <a:lnSpc>
                <a:spcPts val="1800"/>
              </a:lnSpc>
              <a:tabLst>
                <a:tab pos="406400" algn="l"/>
                <a:tab pos="3454400" algn="l"/>
              </a:tabLst>
            </a:pPr>
            <a:r>
              <a:rPr lang="en-US" altLang="zh-CN" sz="1994" dirty="0">
                <a:solidFill>
                  <a:srgbClr val="000000"/>
                </a:solidFill>
                <a:latin typeface="Times New Roman" pitchFamily="18" charset="0"/>
                <a:cs typeface="Times New Roman" pitchFamily="18" charset="0"/>
              </a:rPr>
              <a:t>3.</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Project</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the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data</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onto</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the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feature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space.</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F</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P</a:t>
            </a:r>
            <a:r>
              <a:rPr lang="en-US" altLang="zh-CN" sz="1994" dirty="0">
                <a:latin typeface="Times New Roman" pitchFamily="18" charset="0"/>
                <a:cs typeface="Times New Roman" pitchFamily="18" charset="0"/>
              </a:rPr>
              <a:t> </a:t>
            </a:r>
            <a:r>
              <a:rPr lang="en-US" altLang="zh-CN" sz="1994" dirty="0">
                <a:solidFill>
                  <a:srgbClr val="000000"/>
                </a:solidFill>
                <a:latin typeface="Times New Roman" pitchFamily="18" charset="0"/>
                <a:cs typeface="Times New Roman" pitchFamily="18" charset="0"/>
              </a:rPr>
              <a:t>xA</a:t>
            </a:r>
          </a:p>
          <a:p>
            <a:pPr>
              <a:lnSpc>
                <a:spcPts val="2800"/>
              </a:lnSpc>
              <a:tabLst>
                <a:tab pos="406400" algn="l"/>
                <a:tab pos="3454400" algn="l"/>
              </a:tabLst>
            </a:pPr>
            <a:r>
              <a:rPr lang="en-US" altLang="zh-CN" sz="1992" dirty="0">
                <a:solidFill>
                  <a:srgbClr val="000000"/>
                </a:solidFill>
                <a:latin typeface="Times New Roman" pitchFamily="18" charset="0"/>
                <a:cs typeface="Times New Roman" pitchFamily="18" charset="0"/>
              </a:rPr>
              <a:t>4.</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Optional:</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Reconstruct</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A from</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Y</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where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A’is</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the</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compressed</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version</a:t>
            </a:r>
            <a:r>
              <a:rPr lang="en-US" altLang="zh-CN" sz="1992" dirty="0">
                <a:latin typeface="Times New Roman" pitchFamily="18" charset="0"/>
                <a:cs typeface="Times New Roman" pitchFamily="18" charset="0"/>
              </a:rPr>
              <a:t> </a:t>
            </a:r>
            <a:r>
              <a:rPr lang="en-US" altLang="zh-CN" sz="1992" dirty="0">
                <a:solidFill>
                  <a:srgbClr val="000000"/>
                </a:solidFill>
                <a:latin typeface="Times New Roman" pitchFamily="18" charset="0"/>
                <a:cs typeface="Times New Roman" pitchFamily="18" charset="0"/>
              </a:rPr>
              <a:t>ofA.</a:t>
            </a:r>
          </a:p>
          <a:p>
            <a:pPr>
              <a:lnSpc>
                <a:spcPts val="1000"/>
              </a:lnSpc>
            </a:pPr>
            <a:endParaRPr lang="en-US" altLang="zh-CN" dirty="0"/>
          </a:p>
          <a:p>
            <a:pPr>
              <a:lnSpc>
                <a:spcPts val="1400"/>
              </a:lnSpc>
              <a:tabLst>
                <a:tab pos="406400" algn="l"/>
                <a:tab pos="3454400" algn="l"/>
              </a:tabLst>
            </a:pPr>
            <a:r>
              <a:rPr lang="en-US" altLang="zh-CN" dirty="0"/>
              <a:t>		</a:t>
            </a:r>
            <a:r>
              <a:rPr lang="en-US" altLang="zh-CN" sz="1200" dirty="0">
                <a:solidFill>
                  <a:srgbClr val="898989"/>
                </a:solidFill>
                <a:latin typeface="Calibri" pitchFamily="18" charset="0"/>
                <a:cs typeface="Calibri" pitchFamily="18" charset="0"/>
              </a:rPr>
              <a:t>IyadBatal</a:t>
            </a:r>
          </a:p>
        </p:txBody>
      </p:sp>
    </p:spTree>
    <p:extLst>
      <p:ext uri="{BB962C8B-B14F-4D97-AF65-F5344CB8AC3E}">
        <p14:creationId xmlns:p14="http://schemas.microsoft.com/office/powerpoint/2010/main" val="242550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p:cNvSpPr>
            <a:spLocks noGrp="1"/>
          </p:cNvSpPr>
          <p:nvPr>
            <p:ph type="title"/>
          </p:nvPr>
        </p:nvSpPr>
        <p:spPr/>
        <p:txBody>
          <a:bodyPr/>
          <a:lstStyle/>
          <a:p>
            <a:pPr eaLnBrk="1" hangingPunct="1"/>
            <a:r>
              <a:rPr lang="en-US" altLang="en-US"/>
              <a:t>2000: 	</a:t>
            </a:r>
            <a:r>
              <a:rPr lang="en-US" altLang="en-US" sz="2000" i="1">
                <a:solidFill>
                  <a:schemeClr val="tx2"/>
                </a:solidFill>
              </a:rPr>
              <a:t>Application of Dimensionality Reduction in</a:t>
            </a:r>
            <a:br>
              <a:rPr lang="en-US" altLang="en-US" sz="2000" i="1">
                <a:solidFill>
                  <a:schemeClr val="tx2"/>
                </a:solidFill>
              </a:rPr>
            </a:br>
            <a:r>
              <a:rPr lang="en-US" altLang="en-US" sz="2000" i="1">
                <a:solidFill>
                  <a:schemeClr val="tx2"/>
                </a:solidFill>
              </a:rPr>
              <a:t>	Recommender System</a:t>
            </a:r>
            <a:r>
              <a:rPr lang="en-US" altLang="en-US" sz="2000">
                <a:solidFill>
                  <a:schemeClr val="tx2"/>
                </a:solidFill>
              </a:rPr>
              <a:t>, B. Sarwar et al., WebKDD Workshop</a:t>
            </a:r>
            <a:endParaRPr lang="en-US" altLang="en-US" sz="2000"/>
          </a:p>
        </p:txBody>
      </p:sp>
      <p:sp>
        <p:nvSpPr>
          <p:cNvPr id="41987" name="Inhaltsplatzhalter 2"/>
          <p:cNvSpPr>
            <a:spLocks noGrp="1"/>
          </p:cNvSpPr>
          <p:nvPr>
            <p:ph idx="4294967295"/>
          </p:nvPr>
        </p:nvSpPr>
        <p:spPr>
          <a:xfrm>
            <a:off x="1524000" y="1600201"/>
            <a:ext cx="8229600" cy="4525963"/>
          </a:xfrm>
        </p:spPr>
        <p:txBody>
          <a:bodyPr/>
          <a:lstStyle/>
          <a:p>
            <a:r>
              <a:rPr lang="en-US" altLang="en-US" sz="2000" b="1" dirty="0"/>
              <a:t>Basic idea: Trade more complex offline model building for faster online prediction generation</a:t>
            </a:r>
          </a:p>
          <a:p>
            <a:r>
              <a:rPr lang="en-US" altLang="en-US" sz="2000" b="1" dirty="0"/>
              <a:t>Singular Value Decomposition for dimensionality reduction of rating matrices</a:t>
            </a:r>
          </a:p>
          <a:p>
            <a:pPr lvl="1"/>
            <a:r>
              <a:rPr lang="en-US" altLang="en-US" sz="2000" b="1" dirty="0"/>
              <a:t>Captures important factors/aspects and their weights in the data   </a:t>
            </a:r>
          </a:p>
          <a:p>
            <a:pPr lvl="1"/>
            <a:r>
              <a:rPr lang="en-US" altLang="en-US" sz="2000" b="1" dirty="0"/>
              <a:t>factors can be genre, actors but also non-understandable ones</a:t>
            </a:r>
          </a:p>
          <a:p>
            <a:pPr lvl="1"/>
            <a:r>
              <a:rPr lang="en-US" altLang="en-US" sz="2000" b="1" dirty="0"/>
              <a:t>Assumption that k dimensions capture the signals and filter out noise (K = 20 to 100)</a:t>
            </a:r>
          </a:p>
          <a:p>
            <a:r>
              <a:rPr lang="en-US" altLang="en-US" sz="2000" b="1" dirty="0"/>
              <a:t>Constant time to make recommendations</a:t>
            </a:r>
          </a:p>
          <a:p>
            <a:r>
              <a:rPr lang="en-US" altLang="en-US" sz="2000" b="1" dirty="0"/>
              <a:t>Approach also popular in IR (Latent Semantic Indexing), data compression,…</a:t>
            </a:r>
          </a:p>
          <a:p>
            <a:endParaRPr lang="en-US" altLang="en-US" sz="2000" b="1" dirty="0"/>
          </a:p>
        </p:txBody>
      </p:sp>
    </p:spTree>
    <p:extLst>
      <p:ext uri="{BB962C8B-B14F-4D97-AF65-F5344CB8AC3E}">
        <p14:creationId xmlns:p14="http://schemas.microsoft.com/office/powerpoint/2010/main" val="317676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el 1"/>
          <p:cNvSpPr>
            <a:spLocks noGrp="1"/>
          </p:cNvSpPr>
          <p:nvPr>
            <p:ph type="title"/>
          </p:nvPr>
        </p:nvSpPr>
        <p:spPr/>
        <p:txBody>
          <a:bodyPr/>
          <a:lstStyle/>
          <a:p>
            <a:r>
              <a:rPr lang="en-US" altLang="en-US">
                <a:ea typeface="Calibri" panose="020F0502020204030204" pitchFamily="34" charset="0"/>
                <a:cs typeface="Calibri" panose="020F0502020204030204" pitchFamily="34" charset="0"/>
              </a:rPr>
              <a:t>Matrix factorization</a:t>
            </a:r>
            <a:endParaRPr lang="en-US" altLang="en-US"/>
          </a:p>
        </p:txBody>
      </p:sp>
      <p:sp>
        <p:nvSpPr>
          <p:cNvPr id="3" name="Inhaltsplatzhalter 2"/>
          <p:cNvSpPr>
            <a:spLocks noGrp="1" noRot="1" noChangeAspect="1" noMove="1" noResize="1" noEditPoints="1" noAdjustHandles="1" noChangeArrowheads="1" noChangeShapeType="1" noTextEdit="1"/>
          </p:cNvSpPr>
          <p:nvPr>
            <p:ph idx="4294967295"/>
          </p:nvPr>
        </p:nvSpPr>
        <p:spPr>
          <a:xfrm>
            <a:off x="1524000" y="1600201"/>
            <a:ext cx="8229600" cy="4525963"/>
          </a:xfrm>
          <a:blipFill rotWithShape="1">
            <a:blip r:embed="rId4"/>
            <a:stretch>
              <a:fillRect l="-593" t="-674" r="-296"/>
            </a:stretch>
          </a:blipFill>
          <a:ln>
            <a:miter lim="800000"/>
            <a:headEnd/>
            <a:tailEnd/>
          </a:ln>
        </p:spPr>
        <p:txBody>
          <a:bodyPr/>
          <a:lstStyle/>
          <a:p>
            <a:r>
              <a:rPr lang="en-US">
                <a:noFill/>
              </a:rPr>
              <a:t> </a:t>
            </a:r>
          </a:p>
        </p:txBody>
      </p:sp>
      <p:graphicFrame>
        <p:nvGraphicFramePr>
          <p:cNvPr id="43012" name="Objekt 3"/>
          <p:cNvGraphicFramePr>
            <a:graphicFrameLocks noChangeAspect="1"/>
          </p:cNvGraphicFramePr>
          <p:nvPr/>
        </p:nvGraphicFramePr>
        <p:xfrm>
          <a:off x="5159375" y="2420939"/>
          <a:ext cx="1676400" cy="414337"/>
        </p:xfrm>
        <a:graphic>
          <a:graphicData uri="http://schemas.openxmlformats.org/presentationml/2006/ole">
            <mc:AlternateContent xmlns:mc="http://schemas.openxmlformats.org/markup-compatibility/2006">
              <mc:Choice xmlns:v="urn:schemas-microsoft-com:vml" Requires="v">
                <p:oleObj spid="_x0000_s1026" name="Formel" r:id="rId5" imgW="965160" imgH="203040" progId="Equation.3">
                  <p:embed/>
                </p:oleObj>
              </mc:Choice>
              <mc:Fallback>
                <p:oleObj name="Formel" r:id="rId5" imgW="965160" imgH="203040" progId="Equation.3">
                  <p:embed/>
                  <p:pic>
                    <p:nvPicPr>
                      <p:cNvPr id="43012" name="Objek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9375" y="2420939"/>
                        <a:ext cx="16764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916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Singular Value Decomposition (SVD)</a:t>
            </a:r>
          </a:p>
        </p:txBody>
      </p:sp>
      <p:sp>
        <p:nvSpPr>
          <p:cNvPr id="3" name="Content Placeholder 2"/>
          <p:cNvSpPr>
            <a:spLocks noGrp="1"/>
          </p:cNvSpPr>
          <p:nvPr>
            <p:ph idx="4294967295"/>
          </p:nvPr>
        </p:nvSpPr>
        <p:spPr>
          <a:xfrm>
            <a:off x="1524000" y="1600201"/>
            <a:ext cx="8229600" cy="4525963"/>
          </a:xfrm>
        </p:spPr>
        <p:txBody>
          <a:bodyPr/>
          <a:lstStyle/>
          <a:p>
            <a:r>
              <a:rPr lang="en-US" sz="2400" dirty="0">
                <a:latin typeface="Arial" panose="020B0604020202020204" pitchFamily="34" charset="0"/>
                <a:cs typeface="Arial" panose="020B0604020202020204" pitchFamily="34" charset="0"/>
              </a:rPr>
              <a:t>SVD is a factorization of a matrix:  M = U </a:t>
            </a:r>
            <a:r>
              <a:rPr lang="el-GR" sz="2400" dirty="0">
                <a:latin typeface="Arial" panose="020B0604020202020204" pitchFamily="34" charset="0"/>
                <a:cs typeface="Arial" panose="020B0604020202020204" pitchFamily="34" charset="0"/>
              </a:rPr>
              <a:t>Σ</a:t>
            </a:r>
            <a:r>
              <a:rPr lang="en-US" sz="2400" dirty="0">
                <a:latin typeface="Arial" panose="020B0604020202020204" pitchFamily="34" charset="0"/>
                <a:cs typeface="Arial" panose="020B0604020202020204" pitchFamily="34" charset="0"/>
              </a:rPr>
              <a:t> V</a:t>
            </a:r>
            <a:r>
              <a:rPr lang="en-US" sz="2400" baseline="300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M is the “ratings” matrix</a:t>
            </a:r>
          </a:p>
          <a:p>
            <a:r>
              <a:rPr lang="el-GR" dirty="0"/>
              <a:t>Σ</a:t>
            </a:r>
            <a:r>
              <a:rPr lang="en-US" dirty="0"/>
              <a:t> is a diagonal matrix of singular values (think of them as weighting factors for U and V.</a:t>
            </a:r>
          </a:p>
          <a:p>
            <a:r>
              <a:rPr lang="en-US" dirty="0"/>
              <a:t>U and V are the eigenvectors of M </a:t>
            </a:r>
            <a:r>
              <a:rPr lang="en-US" dirty="0" err="1"/>
              <a:t>M</a:t>
            </a:r>
            <a:r>
              <a:rPr lang="en-US" baseline="30000" dirty="0"/>
              <a:t> T</a:t>
            </a:r>
            <a:r>
              <a:rPr lang="en-US" dirty="0"/>
              <a:t> and M</a:t>
            </a:r>
            <a:r>
              <a:rPr lang="en-US" baseline="30000" dirty="0"/>
              <a:t> T</a:t>
            </a:r>
            <a:r>
              <a:rPr lang="en-US" dirty="0"/>
              <a:t> M respectively.</a:t>
            </a:r>
          </a:p>
          <a:p>
            <a:r>
              <a:rPr lang="en-US" dirty="0"/>
              <a:t>The singular values are the square roots of the eigenvalues of M </a:t>
            </a:r>
            <a:r>
              <a:rPr lang="en-US" dirty="0" err="1"/>
              <a:t>M</a:t>
            </a:r>
            <a:r>
              <a:rPr lang="en-US" baseline="30000" dirty="0"/>
              <a:t> T</a:t>
            </a:r>
            <a:r>
              <a:rPr lang="en-US" dirty="0"/>
              <a:t>  corresponding to the eigenvectors in U and V.</a:t>
            </a:r>
          </a:p>
        </p:txBody>
      </p:sp>
    </p:spTree>
    <p:extLst>
      <p:ext uri="{BB962C8B-B14F-4D97-AF65-F5344CB8AC3E}">
        <p14:creationId xmlns:p14="http://schemas.microsoft.com/office/powerpoint/2010/main" val="149254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Singular Value Decomposition (SVD)</a:t>
            </a:r>
          </a:p>
        </p:txBody>
      </p:sp>
      <p:sp>
        <p:nvSpPr>
          <p:cNvPr id="5" name="TextBox 4"/>
          <p:cNvSpPr txBox="1"/>
          <p:nvPr/>
        </p:nvSpPr>
        <p:spPr>
          <a:xfrm>
            <a:off x="2279576" y="1916833"/>
            <a:ext cx="1296144" cy="2954655"/>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pPr algn="ctr"/>
            <a:r>
              <a:rPr lang="en-US" sz="2400" dirty="0"/>
              <a:t>M</a:t>
            </a:r>
          </a:p>
          <a:p>
            <a:endParaRPr lang="en-US" dirty="0"/>
          </a:p>
          <a:p>
            <a:endParaRPr lang="en-US" dirty="0"/>
          </a:p>
          <a:p>
            <a:endParaRPr lang="en-US" dirty="0"/>
          </a:p>
          <a:p>
            <a:endParaRPr lang="en-US" dirty="0"/>
          </a:p>
          <a:p>
            <a:pPr algn="ctr"/>
            <a:endParaRPr lang="en-US" dirty="0"/>
          </a:p>
        </p:txBody>
      </p:sp>
      <p:sp>
        <p:nvSpPr>
          <p:cNvPr id="6" name="TextBox 5"/>
          <p:cNvSpPr txBox="1"/>
          <p:nvPr/>
        </p:nvSpPr>
        <p:spPr>
          <a:xfrm>
            <a:off x="4151784" y="3068961"/>
            <a:ext cx="504056" cy="461665"/>
          </a:xfrm>
          <a:prstGeom prst="rect">
            <a:avLst/>
          </a:prstGeom>
          <a:noFill/>
        </p:spPr>
        <p:txBody>
          <a:bodyPr wrap="square" rtlCol="0">
            <a:spAutoFit/>
          </a:bodyPr>
          <a:lstStyle/>
          <a:p>
            <a:pPr algn="ctr"/>
            <a:r>
              <a:rPr lang="en-US" sz="2400" dirty="0"/>
              <a:t>=</a:t>
            </a:r>
          </a:p>
        </p:txBody>
      </p:sp>
      <p:sp>
        <p:nvSpPr>
          <p:cNvPr id="8" name="TextBox 7"/>
          <p:cNvSpPr txBox="1"/>
          <p:nvPr/>
        </p:nvSpPr>
        <p:spPr>
          <a:xfrm>
            <a:off x="6528048" y="1948457"/>
            <a:ext cx="1296144" cy="1754326"/>
          </a:xfrm>
          <a:prstGeom prst="rect">
            <a:avLst/>
          </a:prstGeom>
          <a:noFill/>
          <a:ln w="38100">
            <a:solidFill>
              <a:schemeClr val="tx1"/>
            </a:solidFill>
          </a:ln>
        </p:spPr>
        <p:txBody>
          <a:bodyPr wrap="square" rtlCol="0">
            <a:spAutoFit/>
          </a:bodyPr>
          <a:lstStyle/>
          <a:p>
            <a:endParaRPr lang="en-US" dirty="0"/>
          </a:p>
          <a:p>
            <a:endParaRPr lang="en-US" dirty="0"/>
          </a:p>
          <a:p>
            <a:pPr algn="ctr"/>
            <a:r>
              <a:rPr lang="en-US" sz="2400" dirty="0"/>
              <a:t>Σ</a:t>
            </a:r>
            <a:endParaRPr lang="en-US" dirty="0"/>
          </a:p>
          <a:p>
            <a:pPr algn="ctr"/>
            <a:endParaRPr lang="en-US" sz="2400" dirty="0"/>
          </a:p>
          <a:p>
            <a:pPr algn="ctr"/>
            <a:endParaRPr lang="en-US" sz="2400" dirty="0"/>
          </a:p>
        </p:txBody>
      </p:sp>
      <p:sp>
        <p:nvSpPr>
          <p:cNvPr id="9" name="TextBox 8"/>
          <p:cNvSpPr txBox="1"/>
          <p:nvPr/>
        </p:nvSpPr>
        <p:spPr>
          <a:xfrm>
            <a:off x="4655840" y="1948459"/>
            <a:ext cx="1296144" cy="2954655"/>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pPr algn="ctr"/>
            <a:r>
              <a:rPr lang="en-US" sz="2400" dirty="0"/>
              <a:t>U</a:t>
            </a:r>
          </a:p>
          <a:p>
            <a:endParaRPr lang="en-US" dirty="0"/>
          </a:p>
          <a:p>
            <a:endParaRPr lang="en-US" dirty="0"/>
          </a:p>
          <a:p>
            <a:endParaRPr lang="en-US" dirty="0"/>
          </a:p>
          <a:p>
            <a:endParaRPr lang="en-US" dirty="0"/>
          </a:p>
          <a:p>
            <a:pPr algn="ctr"/>
            <a:endParaRPr lang="en-US" dirty="0"/>
          </a:p>
        </p:txBody>
      </p:sp>
      <p:sp>
        <p:nvSpPr>
          <p:cNvPr id="10" name="TextBox 9"/>
          <p:cNvSpPr txBox="1"/>
          <p:nvPr/>
        </p:nvSpPr>
        <p:spPr>
          <a:xfrm>
            <a:off x="8405564" y="1943895"/>
            <a:ext cx="1296144" cy="1384995"/>
          </a:xfrm>
          <a:prstGeom prst="rect">
            <a:avLst/>
          </a:prstGeom>
          <a:noFill/>
          <a:ln w="38100">
            <a:solidFill>
              <a:schemeClr val="tx1"/>
            </a:solidFill>
          </a:ln>
        </p:spPr>
        <p:txBody>
          <a:bodyPr wrap="square" rtlCol="0">
            <a:spAutoFit/>
          </a:bodyPr>
          <a:lstStyle/>
          <a:p>
            <a:endParaRPr lang="en-US" dirty="0"/>
          </a:p>
          <a:p>
            <a:endParaRPr lang="en-US" dirty="0"/>
          </a:p>
          <a:p>
            <a:pPr algn="ctr"/>
            <a:r>
              <a:rPr lang="en-US" sz="2400" dirty="0">
                <a:latin typeface="Arial" panose="020B0604020202020204" pitchFamily="34" charset="0"/>
              </a:rPr>
              <a:t>V</a:t>
            </a:r>
            <a:r>
              <a:rPr lang="en-US" sz="2400" baseline="30000" dirty="0">
                <a:latin typeface="Arial" panose="020B0604020202020204" pitchFamily="34" charset="0"/>
              </a:rPr>
              <a:t>T</a:t>
            </a:r>
            <a:endParaRPr lang="en-US" sz="2400" dirty="0"/>
          </a:p>
          <a:p>
            <a:pPr algn="ctr"/>
            <a:endParaRPr lang="en-US" sz="2400" dirty="0"/>
          </a:p>
        </p:txBody>
      </p:sp>
    </p:spTree>
    <p:extLst>
      <p:ext uri="{BB962C8B-B14F-4D97-AF65-F5344CB8AC3E}">
        <p14:creationId xmlns:p14="http://schemas.microsoft.com/office/powerpoint/2010/main" val="240265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Class 12 – Analytics  I– Outline</a:t>
            </a:r>
            <a:br>
              <a:rPr lang="en-US" sz="3200" b="1" dirty="0"/>
            </a:br>
            <a:r>
              <a:rPr lang="en-US" sz="1600" b="1" dirty="0"/>
              <a:t>Occam’s Razor</a:t>
            </a:r>
            <a:br>
              <a:rPr lang="en-US" sz="1600" b="1" dirty="0"/>
            </a:br>
            <a:r>
              <a:rPr lang="en-US" sz="1600" b="1" dirty="0"/>
              <a:t>“Everything Should Be As Simple As Possible, But Not Simpler” – Albert Einstein</a:t>
            </a:r>
            <a:endParaRPr lang="en-US" sz="3200" b="1" dirty="0"/>
          </a:p>
        </p:txBody>
      </p:sp>
      <p:sp>
        <p:nvSpPr>
          <p:cNvPr id="3" name="Content Placeholder 2"/>
          <p:cNvSpPr>
            <a:spLocks noGrp="1"/>
          </p:cNvSpPr>
          <p:nvPr>
            <p:ph idx="1"/>
          </p:nvPr>
        </p:nvSpPr>
        <p:spPr>
          <a:xfrm>
            <a:off x="646814" y="1549179"/>
            <a:ext cx="10515600" cy="4351338"/>
          </a:xfrm>
        </p:spPr>
        <p:txBody>
          <a:bodyPr>
            <a:noAutofit/>
          </a:bodyPr>
          <a:lstStyle/>
          <a:p>
            <a:r>
              <a:rPr lang="en-US" sz="1800" b="1" dirty="0">
                <a:latin typeface="Arial" panose="020B0604020202020204" pitchFamily="34" charset="0"/>
                <a:cs typeface="Arial" panose="020B0604020202020204" pitchFamily="34" charset="0"/>
              </a:rPr>
              <a:t>Administrative Stuff:</a:t>
            </a:r>
          </a:p>
          <a:p>
            <a:pPr lvl="1"/>
            <a:r>
              <a:rPr lang="en-US" sz="1800" b="1" dirty="0">
                <a:latin typeface="Arial" panose="020B0604020202020204" pitchFamily="34" charset="0"/>
                <a:cs typeface="Arial" panose="020B0604020202020204" pitchFamily="34" charset="0"/>
              </a:rPr>
              <a:t>Team Project Questions</a:t>
            </a:r>
          </a:p>
          <a:p>
            <a:r>
              <a:rPr lang="en-US" sz="1800" b="1" dirty="0">
                <a:latin typeface="Arial" panose="020B0604020202020204" pitchFamily="34" charset="0"/>
                <a:cs typeface="Arial" panose="020B0604020202020204" pitchFamily="34" charset="0"/>
              </a:rPr>
              <a:t>Activity #1 – Readings on big data Analytics</a:t>
            </a:r>
          </a:p>
          <a:p>
            <a:pPr lvl="1"/>
            <a:r>
              <a:rPr lang="en-US" sz="1800" b="1" dirty="0">
                <a:latin typeface="Arial" panose="020B0604020202020204" pitchFamily="34" charset="0"/>
                <a:cs typeface="Arial" panose="020B0604020202020204" pitchFamily="34" charset="0"/>
              </a:rPr>
              <a:t>“A Brief Introduction to Boosting” Rob </a:t>
            </a:r>
            <a:r>
              <a:rPr lang="en-US" sz="1800" b="1" dirty="0" err="1">
                <a:latin typeface="Arial" panose="020B0604020202020204" pitchFamily="34" charset="0"/>
                <a:cs typeface="Arial" panose="020B0604020202020204" pitchFamily="34" charset="0"/>
              </a:rPr>
              <a:t>Schipire</a:t>
            </a:r>
            <a:r>
              <a:rPr lang="en-US" sz="1800" b="1"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hlinkClick r:id="rId2"/>
              </a:rPr>
              <a:t>http://rob.schapire.net/papers/Schapire99c.pdf</a:t>
            </a:r>
            <a:r>
              <a:rPr lang="en-US" sz="1800" b="1" dirty="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sz="1800" b="1" dirty="0"/>
              <a:t>“</a:t>
            </a:r>
            <a:r>
              <a:rPr lang="en-US" sz="1800" b="1" dirty="0" err="1"/>
              <a:t>XGBoost</a:t>
            </a:r>
            <a:r>
              <a:rPr lang="en-US" sz="1800" b="1" dirty="0"/>
              <a:t>: A Scalable Tree Boosting System:”, Chen and </a:t>
            </a:r>
            <a:r>
              <a:rPr lang="en-US" sz="1800" b="1" dirty="0" err="1"/>
              <a:t>Guestrin</a:t>
            </a:r>
            <a:r>
              <a:rPr lang="en-US" sz="1800" b="1" dirty="0"/>
              <a:t>, </a:t>
            </a:r>
            <a:r>
              <a:rPr lang="en-US" sz="1800" b="1" dirty="0">
                <a:hlinkClick r:id="rId3"/>
              </a:rPr>
              <a:t>https://arxiv.org/pdf/1603.02754.pdf</a:t>
            </a:r>
            <a:r>
              <a:rPr lang="en-US" sz="1800" b="1" dirty="0"/>
              <a:t>,</a:t>
            </a:r>
          </a:p>
          <a:p>
            <a:pPr>
              <a:buFont typeface="Wingdings" panose="05000000000000000000" pitchFamily="2" charset="2"/>
              <a:buChar char="v"/>
            </a:pPr>
            <a:r>
              <a:rPr lang="en-US" sz="1800" b="1" dirty="0">
                <a:latin typeface="Arial" panose="020B0604020202020204" pitchFamily="34" charset="0"/>
                <a:cs typeface="Arial" panose="020B0604020202020204" pitchFamily="34" charset="0"/>
              </a:rPr>
              <a:t>Activity #2 – Lecture for Analytics II</a:t>
            </a:r>
          </a:p>
          <a:p>
            <a:r>
              <a:rPr lang="en-US" sz="1800" b="1" dirty="0">
                <a:latin typeface="Arial" panose="020B0604020202020204" pitchFamily="34" charset="0"/>
                <a:cs typeface="Arial" panose="020B0604020202020204" pitchFamily="34" charset="0"/>
              </a:rPr>
              <a:t>Assignment :</a:t>
            </a:r>
          </a:p>
          <a:p>
            <a:pPr lvl="1"/>
            <a:r>
              <a:rPr lang="en-US" sz="1800" b="1" dirty="0"/>
              <a:t>“</a:t>
            </a:r>
            <a:r>
              <a:rPr lang="en-US" sz="1800" b="1" dirty="0">
                <a:latin typeface="Arial" panose="020B0604020202020204" pitchFamily="34" charset="0"/>
                <a:cs typeface="Arial" panose="020B0604020202020204" pitchFamily="34" charset="0"/>
                <a:hlinkClick r:id="rId4"/>
              </a:rPr>
              <a:t>https://www.isaca.org/chapters3/Atlanta/AboutOurChapter/Documents/GW2014/Implementing%20a%20Data%20Governance%20Program%20-%20Chalker%202014.pdf</a:t>
            </a:r>
            <a:r>
              <a:rPr lang="en-US" sz="1800" b="1" dirty="0">
                <a:latin typeface="Arial" panose="020B0604020202020204" pitchFamily="34" charset="0"/>
                <a:cs typeface="Arial" panose="020B0604020202020204" pitchFamily="34" charset="0"/>
              </a:rPr>
              <a:t> </a:t>
            </a:r>
          </a:p>
          <a:p>
            <a:pPr lvl="1"/>
            <a:r>
              <a:rPr lang="en-US" sz="1800" b="1" dirty="0"/>
              <a:t>Thomas </a:t>
            </a:r>
            <a:r>
              <a:rPr lang="en-US" sz="1800" b="1" dirty="0" err="1"/>
              <a:t>Wedell-Wedellsborg</a:t>
            </a:r>
            <a:r>
              <a:rPr lang="en-US" sz="1800" b="1" dirty="0"/>
              <a:t>, Are You Solving the Right Problems, Harvard Business Review, Jan-Feb 2017   -  On CANVAS</a:t>
            </a: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Source #1 - </a:t>
            </a:r>
            <a:r>
              <a:rPr lang="en-US" sz="1800" b="1" dirty="0">
                <a:latin typeface="Arial" panose="020B0604020202020204" pitchFamily="34" charset="0"/>
                <a:cs typeface="Arial" panose="020B0604020202020204" pitchFamily="34" charset="0"/>
                <a:hlinkClick r:id="rId5"/>
              </a:rPr>
              <a:t>www.tableau.com/academic</a:t>
            </a:r>
            <a:r>
              <a:rPr lang="en-US" sz="1800" b="1" dirty="0">
                <a:latin typeface="Arial" panose="020B0604020202020204" pitchFamily="34" charset="0"/>
                <a:cs typeface="Arial" panose="020B0604020202020204" pitchFamily="34" charset="0"/>
              </a:rPr>
              <a:t> </a:t>
            </a:r>
          </a:p>
          <a:p>
            <a:endParaRPr lang="en-US" sz="1800" b="1" dirty="0"/>
          </a:p>
        </p:txBody>
      </p:sp>
      <p:sp>
        <p:nvSpPr>
          <p:cNvPr id="4" name="Footer Placeholder 3"/>
          <p:cNvSpPr>
            <a:spLocks noGrp="1"/>
          </p:cNvSpPr>
          <p:nvPr>
            <p:ph type="ftr" sz="quarter" idx="11"/>
          </p:nvPr>
        </p:nvSpPr>
        <p:spPr/>
        <p:txBody>
          <a:bodyPr/>
          <a:lstStyle/>
          <a:p>
            <a:r>
              <a:rPr lang="en-US"/>
              <a:t>DGB 5/2013</a:t>
            </a:r>
          </a:p>
        </p:txBody>
      </p:sp>
      <p:sp>
        <p:nvSpPr>
          <p:cNvPr id="5" name="Slide Number Placeholder 4"/>
          <p:cNvSpPr>
            <a:spLocks noGrp="1"/>
          </p:cNvSpPr>
          <p:nvPr>
            <p:ph type="sldNum" sz="quarter" idx="12"/>
          </p:nvPr>
        </p:nvSpPr>
        <p:spPr/>
        <p:txBody>
          <a:bodyPr/>
          <a:lstStyle/>
          <a:p>
            <a:fld id="{B94A0634-974A-46A7-B268-05D2A189DA49}" type="slidenum">
              <a:rPr lang="en-US" smtClean="0"/>
              <a:t>2</a:t>
            </a:fld>
            <a:endParaRPr lang="en-US"/>
          </a:p>
        </p:txBody>
      </p:sp>
    </p:spTree>
    <p:extLst>
      <p:ext uri="{BB962C8B-B14F-4D97-AF65-F5344CB8AC3E}">
        <p14:creationId xmlns:p14="http://schemas.microsoft.com/office/powerpoint/2010/main" val="215200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404664"/>
            <a:ext cx="8229600" cy="1143000"/>
          </a:xfrm>
        </p:spPr>
        <p:txBody>
          <a:bodyPr>
            <a:normAutofit fontScale="90000"/>
          </a:bodyPr>
          <a:lstStyle/>
          <a:p>
            <a:r>
              <a:rPr lang="en-US" sz="3200" dirty="0"/>
              <a:t>Singular Value Decomposition (SVD) </a:t>
            </a:r>
            <a:br>
              <a:rPr lang="en-US" sz="3200" dirty="0"/>
            </a:br>
            <a:r>
              <a:rPr lang="en-US" sz="3200" dirty="0"/>
              <a:t>Finding U and V (</a:t>
            </a:r>
            <a:r>
              <a:rPr lang="en-US" sz="3200"/>
              <a:t>a small </a:t>
            </a:r>
            <a:r>
              <a:rPr lang="en-US" sz="3200" dirty="0"/>
              <a:t>example)</a:t>
            </a:r>
            <a:br>
              <a:rPr lang="en-US" sz="3200" dirty="0"/>
            </a:br>
            <a:endParaRPr lang="en-US" sz="3200" dirty="0"/>
          </a:p>
        </p:txBody>
      </p:sp>
      <p:sp>
        <p:nvSpPr>
          <p:cNvPr id="4" name="TextBox 3"/>
          <p:cNvSpPr txBox="1"/>
          <p:nvPr/>
        </p:nvSpPr>
        <p:spPr>
          <a:xfrm>
            <a:off x="2567608" y="1628800"/>
            <a:ext cx="3816424" cy="369332"/>
          </a:xfrm>
          <a:prstGeom prst="rect">
            <a:avLst/>
          </a:prstGeom>
          <a:noFill/>
        </p:spPr>
        <p:txBody>
          <a:bodyPr wrap="square" rtlCol="0">
            <a:spAutoFit/>
          </a:bodyPr>
          <a:lstStyle/>
          <a:p>
            <a:r>
              <a:rPr lang="en-US" dirty="0"/>
              <a:t>Find the SVD for matrix M=</a:t>
            </a:r>
          </a:p>
        </p:txBody>
      </p:sp>
      <p:graphicFrame>
        <p:nvGraphicFramePr>
          <p:cNvPr id="5" name="Table 4"/>
          <p:cNvGraphicFramePr>
            <a:graphicFrameLocks noGrp="1"/>
          </p:cNvGraphicFramePr>
          <p:nvPr>
            <p:extLst/>
          </p:nvPr>
        </p:nvGraphicFramePr>
        <p:xfrm>
          <a:off x="6384032" y="1256452"/>
          <a:ext cx="959768" cy="1483360"/>
        </p:xfrm>
        <a:graphic>
          <a:graphicData uri="http://schemas.openxmlformats.org/drawingml/2006/table">
            <a:tbl>
              <a:tblPr firstRow="1" bandRow="1">
                <a:tableStyleId>{5C22544A-7EE6-4342-B048-85BDC9FD1C3A}</a:tableStyleId>
              </a:tblPr>
              <a:tblGrid>
                <a:gridCol w="479884">
                  <a:extLst>
                    <a:ext uri="{9D8B030D-6E8A-4147-A177-3AD203B41FA5}">
                      <a16:colId xmlns:a16="http://schemas.microsoft.com/office/drawing/2014/main" val="20000"/>
                    </a:ext>
                  </a:extLst>
                </a:gridCol>
                <a:gridCol w="479884">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783632" y="2924945"/>
            <a:ext cx="6696744" cy="2031325"/>
          </a:xfrm>
          <a:prstGeom prst="rect">
            <a:avLst/>
          </a:prstGeom>
          <a:noFill/>
        </p:spPr>
        <p:txBody>
          <a:bodyPr wrap="square" rtlCol="0">
            <a:spAutoFit/>
          </a:bodyPr>
          <a:lstStyle/>
          <a:p>
            <a:r>
              <a:rPr lang="en-US" dirty="0"/>
              <a:t>That is:  Find the eigenvalues and eigenvectors of M </a:t>
            </a:r>
            <a:r>
              <a:rPr lang="en-US" dirty="0" err="1"/>
              <a:t>M</a:t>
            </a:r>
            <a:r>
              <a:rPr lang="en-US" baseline="30000" dirty="0"/>
              <a:t> T</a:t>
            </a:r>
            <a:r>
              <a:rPr lang="en-US" dirty="0"/>
              <a:t> and M</a:t>
            </a:r>
            <a:r>
              <a:rPr lang="en-US" baseline="30000" dirty="0"/>
              <a:t> T</a:t>
            </a:r>
            <a:r>
              <a:rPr lang="en-US" dirty="0"/>
              <a:t> M</a:t>
            </a:r>
          </a:p>
          <a:p>
            <a:pPr marL="285750" indent="-285750">
              <a:buFontTx/>
              <a:buChar char="-"/>
            </a:pPr>
            <a:r>
              <a:rPr lang="en-US" dirty="0"/>
              <a:t>Eigenvectors of  M</a:t>
            </a:r>
            <a:r>
              <a:rPr lang="en-US" baseline="30000" dirty="0"/>
              <a:t> T</a:t>
            </a:r>
            <a:r>
              <a:rPr lang="en-US" dirty="0"/>
              <a:t> M are the columns of V</a:t>
            </a:r>
          </a:p>
          <a:p>
            <a:pPr marL="285750" indent="-285750">
              <a:buFontTx/>
              <a:buChar char="-"/>
            </a:pPr>
            <a:r>
              <a:rPr lang="en-US" dirty="0"/>
              <a:t>Eigenvectors of M </a:t>
            </a:r>
            <a:r>
              <a:rPr lang="en-US" dirty="0" err="1"/>
              <a:t>M</a:t>
            </a:r>
            <a:r>
              <a:rPr lang="en-US" baseline="30000" dirty="0"/>
              <a:t> T</a:t>
            </a:r>
            <a:r>
              <a:rPr lang="en-US" dirty="0"/>
              <a:t>  are the columns of U</a:t>
            </a:r>
          </a:p>
          <a:p>
            <a:pPr marL="285750" indent="-285750">
              <a:buFontTx/>
              <a:buChar char="-"/>
            </a:pPr>
            <a:r>
              <a:rPr lang="en-US" dirty="0"/>
              <a:t>The singular values of </a:t>
            </a:r>
            <a:r>
              <a:rPr lang="el-GR" dirty="0"/>
              <a:t>Σ</a:t>
            </a:r>
            <a:r>
              <a:rPr lang="en-US" dirty="0"/>
              <a:t> are the eigenvalues of U and V.</a:t>
            </a:r>
          </a:p>
          <a:p>
            <a:endParaRPr lang="en-US" dirty="0"/>
          </a:p>
          <a:p>
            <a:r>
              <a:rPr lang="en-US" dirty="0"/>
              <a:t>So:</a:t>
            </a:r>
          </a:p>
          <a:p>
            <a:endParaRPr lang="en-US" dirty="0"/>
          </a:p>
        </p:txBody>
      </p:sp>
      <p:sp>
        <p:nvSpPr>
          <p:cNvPr id="7" name="TextBox 6"/>
          <p:cNvSpPr txBox="1"/>
          <p:nvPr/>
        </p:nvSpPr>
        <p:spPr>
          <a:xfrm>
            <a:off x="1560290" y="6611780"/>
            <a:ext cx="7920880" cy="246221"/>
          </a:xfrm>
          <a:prstGeom prst="rect">
            <a:avLst/>
          </a:prstGeom>
          <a:noFill/>
        </p:spPr>
        <p:txBody>
          <a:bodyPr wrap="square" rtlCol="0">
            <a:spAutoFit/>
          </a:bodyPr>
          <a:lstStyle/>
          <a:p>
            <a:r>
              <a:rPr lang="en-US" sz="1000" dirty="0"/>
              <a:t>anhttp://web.mit.edu/be.400/www/SVD/Singular_Value_Decomposition.htm</a:t>
            </a:r>
          </a:p>
        </p:txBody>
      </p:sp>
    </p:spTree>
    <p:extLst>
      <p:ext uri="{BB962C8B-B14F-4D97-AF65-F5344CB8AC3E}">
        <p14:creationId xmlns:p14="http://schemas.microsoft.com/office/powerpoint/2010/main" val="3757217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Singular Value Decomposition (SVD) and </a:t>
            </a:r>
            <a:br>
              <a:rPr lang="en-US" sz="3200" dirty="0"/>
            </a:br>
            <a:r>
              <a:rPr lang="en-US" sz="3200" dirty="0"/>
              <a:t>Principal Component Analysis (PCA)</a:t>
            </a:r>
          </a:p>
        </p:txBody>
      </p:sp>
      <p:sp>
        <p:nvSpPr>
          <p:cNvPr id="3" name="Content Placeholder 2"/>
          <p:cNvSpPr>
            <a:spLocks noGrp="1"/>
          </p:cNvSpPr>
          <p:nvPr>
            <p:ph idx="4294967295"/>
          </p:nvPr>
        </p:nvSpPr>
        <p:spPr>
          <a:xfrm>
            <a:off x="1524000" y="1600201"/>
            <a:ext cx="8229600" cy="4525963"/>
          </a:xfrm>
        </p:spPr>
        <p:txBody>
          <a:bodyPr>
            <a:normAutofit/>
          </a:bodyPr>
          <a:lstStyle/>
          <a:p>
            <a:r>
              <a:rPr lang="en-US" sz="2000" dirty="0">
                <a:latin typeface="Arial" panose="020B0604020202020204" pitchFamily="34" charset="0"/>
                <a:cs typeface="Arial" panose="020B0604020202020204" pitchFamily="34" charset="0"/>
              </a:rPr>
              <a:t>Recall PCA creates coordinates with greatest influence on the analysis.</a:t>
            </a:r>
          </a:p>
          <a:p>
            <a:r>
              <a:rPr lang="en-US" sz="2000" dirty="0">
                <a:latin typeface="Arial" panose="020B0604020202020204" pitchFamily="34" charset="0"/>
                <a:cs typeface="Arial" panose="020B0604020202020204" pitchFamily="34" charset="0"/>
              </a:rPr>
              <a:t>It does this by calculating the eigenvalues and eigenvectors of the covariance (or correlation) matrix.</a:t>
            </a:r>
          </a:p>
          <a:p>
            <a:r>
              <a:rPr lang="en-US" sz="2000" dirty="0">
                <a:latin typeface="Arial" panose="020B0604020202020204" pitchFamily="34" charset="0"/>
                <a:cs typeface="Arial" panose="020B0604020202020204" pitchFamily="34" charset="0"/>
              </a:rPr>
              <a:t>One can calculate SVD using PCA in a variety of ways, for example:</a:t>
            </a:r>
          </a:p>
          <a:p>
            <a:pPr lvl="1"/>
            <a:r>
              <a:rPr lang="en-US" sz="2000" dirty="0">
                <a:latin typeface="Arial" panose="020B0604020202020204" pitchFamily="34" charset="0"/>
                <a:cs typeface="Arial" panose="020B0604020202020204" pitchFamily="34" charset="0"/>
              </a:rPr>
              <a:t>Translate each data column to have mean=0</a:t>
            </a:r>
          </a:p>
          <a:p>
            <a:pPr lvl="1"/>
            <a:r>
              <a:rPr lang="en-US" sz="2000" dirty="0">
                <a:latin typeface="Arial" panose="020B0604020202020204" pitchFamily="34" charset="0"/>
                <a:cs typeface="Arial" panose="020B0604020202020204" pitchFamily="34" charset="0"/>
              </a:rPr>
              <a:t>Then </a:t>
            </a:r>
            <a:r>
              <a:rPr lang="en-US" sz="2000" dirty="0" err="1">
                <a:latin typeface="Arial" panose="020B0604020202020204" pitchFamily="34" charset="0"/>
                <a:cs typeface="Arial" panose="020B0604020202020204" pitchFamily="34" charset="0"/>
              </a:rPr>
              <a:t>diagonalizing</a:t>
            </a:r>
            <a:r>
              <a:rPr lang="en-US" sz="2000" dirty="0">
                <a:latin typeface="Arial" panose="020B0604020202020204" pitchFamily="34" charset="0"/>
                <a:cs typeface="Arial" panose="020B0604020202020204" pitchFamily="34" charset="0"/>
              </a:rPr>
              <a:t> </a:t>
            </a:r>
            <a:r>
              <a:rPr lang="en-US" sz="2000" dirty="0">
                <a:cs typeface="Arial" panose="020B0604020202020204" pitchFamily="34" charset="0"/>
              </a:rPr>
              <a:t>X</a:t>
            </a:r>
            <a:r>
              <a:rPr lang="en-US" sz="2000" baseline="30000" dirty="0"/>
              <a:t> T</a:t>
            </a:r>
            <a:r>
              <a:rPr lang="en-US" sz="2000" dirty="0"/>
              <a:t> X provides the principal components.</a:t>
            </a:r>
          </a:p>
          <a:p>
            <a:r>
              <a:rPr lang="en-US" sz="2000" dirty="0"/>
              <a:t>At least as likely to calculate PCA using SVD at scale.  For example:</a:t>
            </a:r>
          </a:p>
          <a:p>
            <a:pPr lvl="1"/>
            <a:r>
              <a:rPr lang="en-US" sz="2000" dirty="0"/>
              <a:t>Subtract the column means from the data matrix.</a:t>
            </a:r>
          </a:p>
          <a:p>
            <a:pPr lvl="1"/>
            <a:r>
              <a:rPr lang="en-US" sz="2000" dirty="0"/>
              <a:t>Take SVD</a:t>
            </a:r>
          </a:p>
          <a:p>
            <a:pPr lvl="1"/>
            <a:r>
              <a:rPr lang="en-US" sz="2000" dirty="0"/>
              <a:t>The Columns of V</a:t>
            </a:r>
            <a:r>
              <a:rPr lang="en-US" sz="2000" baseline="-25000" dirty="0"/>
              <a:t> K</a:t>
            </a:r>
            <a:r>
              <a:rPr lang="en-US" sz="2000" dirty="0"/>
              <a:t> are principal components.</a:t>
            </a:r>
          </a:p>
          <a:p>
            <a:pPr lvl="1"/>
            <a:r>
              <a:rPr lang="en-US" sz="2000" dirty="0"/>
              <a:t>Values of the w</a:t>
            </a:r>
            <a:r>
              <a:rPr lang="en-US" sz="2000" baseline="-25000" dirty="0"/>
              <a:t> I</a:t>
            </a:r>
            <a:r>
              <a:rPr lang="en-US" sz="2000" dirty="0"/>
              <a:t> , i.e. diagonal elements of </a:t>
            </a:r>
            <a:r>
              <a:rPr lang="el-GR" sz="2000" dirty="0"/>
              <a:t>Σ</a:t>
            </a:r>
            <a:r>
              <a:rPr lang="en-US" sz="2000" dirty="0"/>
              <a:t> give “importance” of each element.</a:t>
            </a:r>
          </a:p>
        </p:txBody>
      </p:sp>
    </p:spTree>
    <p:extLst>
      <p:ext uri="{BB962C8B-B14F-4D97-AF65-F5344CB8AC3E}">
        <p14:creationId xmlns:p14="http://schemas.microsoft.com/office/powerpoint/2010/main" val="1988591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Singular Value Decomposition (SVD) </a:t>
            </a:r>
            <a:br>
              <a:rPr lang="en-US" sz="3200" dirty="0"/>
            </a:br>
            <a:r>
              <a:rPr lang="en-US" sz="3200" dirty="0"/>
              <a:t>Finding U and V (and example)</a:t>
            </a:r>
            <a:br>
              <a:rPr lang="en-US" sz="3200" dirty="0"/>
            </a:br>
            <a:endParaRPr lang="en-US" sz="3200" dirty="0"/>
          </a:p>
        </p:txBody>
      </p:sp>
      <p:sp>
        <p:nvSpPr>
          <p:cNvPr id="4" name="TextBox 3"/>
          <p:cNvSpPr txBox="1"/>
          <p:nvPr/>
        </p:nvSpPr>
        <p:spPr>
          <a:xfrm>
            <a:off x="2567608" y="1628800"/>
            <a:ext cx="3816424" cy="369332"/>
          </a:xfrm>
          <a:prstGeom prst="rect">
            <a:avLst/>
          </a:prstGeom>
          <a:noFill/>
        </p:spPr>
        <p:txBody>
          <a:bodyPr wrap="square" rtlCol="0">
            <a:spAutoFit/>
          </a:bodyPr>
          <a:lstStyle/>
          <a:p>
            <a:r>
              <a:rPr lang="en-US" dirty="0"/>
              <a:t>Find the SVD for matrix M=</a:t>
            </a:r>
          </a:p>
        </p:txBody>
      </p:sp>
      <p:graphicFrame>
        <p:nvGraphicFramePr>
          <p:cNvPr id="5" name="Table 4"/>
          <p:cNvGraphicFramePr>
            <a:graphicFrameLocks noGrp="1"/>
          </p:cNvGraphicFramePr>
          <p:nvPr/>
        </p:nvGraphicFramePr>
        <p:xfrm>
          <a:off x="6384032" y="1256452"/>
          <a:ext cx="959768" cy="1483360"/>
        </p:xfrm>
        <a:graphic>
          <a:graphicData uri="http://schemas.openxmlformats.org/drawingml/2006/table">
            <a:tbl>
              <a:tblPr firstRow="1" bandRow="1">
                <a:tableStyleId>{5C22544A-7EE6-4342-B048-85BDC9FD1C3A}</a:tableStyleId>
              </a:tblPr>
              <a:tblGrid>
                <a:gridCol w="479884">
                  <a:extLst>
                    <a:ext uri="{9D8B030D-6E8A-4147-A177-3AD203B41FA5}">
                      <a16:colId xmlns:a16="http://schemas.microsoft.com/office/drawing/2014/main" val="20000"/>
                    </a:ext>
                  </a:extLst>
                </a:gridCol>
                <a:gridCol w="479884">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3" name="Rectangle 2"/>
          <p:cNvSpPr/>
          <p:nvPr/>
        </p:nvSpPr>
        <p:spPr>
          <a:xfrm>
            <a:off x="2783633" y="3356992"/>
            <a:ext cx="1051891" cy="369332"/>
          </a:xfrm>
          <a:prstGeom prst="rect">
            <a:avLst/>
          </a:prstGeom>
        </p:spPr>
        <p:txBody>
          <a:bodyPr wrap="none">
            <a:spAutoFit/>
          </a:bodyPr>
          <a:lstStyle/>
          <a:p>
            <a:r>
              <a:rPr lang="en-US" dirty="0"/>
              <a:t>M </a:t>
            </a:r>
            <a:r>
              <a:rPr lang="en-US" dirty="0" err="1"/>
              <a:t>M</a:t>
            </a:r>
            <a:r>
              <a:rPr lang="en-US" baseline="30000" dirty="0"/>
              <a:t> T </a:t>
            </a:r>
            <a:r>
              <a:rPr lang="en-US" dirty="0"/>
              <a:t> =  </a:t>
            </a:r>
          </a:p>
        </p:txBody>
      </p:sp>
      <p:graphicFrame>
        <p:nvGraphicFramePr>
          <p:cNvPr id="7" name="Table 6"/>
          <p:cNvGraphicFramePr>
            <a:graphicFrameLocks noGrp="1"/>
          </p:cNvGraphicFramePr>
          <p:nvPr>
            <p:extLst/>
          </p:nvPr>
        </p:nvGraphicFramePr>
        <p:xfrm>
          <a:off x="4079776" y="2924944"/>
          <a:ext cx="2711624" cy="1483360"/>
        </p:xfrm>
        <a:graphic>
          <a:graphicData uri="http://schemas.openxmlformats.org/drawingml/2006/table">
            <a:tbl>
              <a:tblPr firstRow="1" bandRow="1">
                <a:tableStyleId>{5C22544A-7EE6-4342-B048-85BDC9FD1C3A}</a:tableStyleId>
              </a:tblPr>
              <a:tblGrid>
                <a:gridCol w="677906">
                  <a:extLst>
                    <a:ext uri="{9D8B030D-6E8A-4147-A177-3AD203B41FA5}">
                      <a16:colId xmlns:a16="http://schemas.microsoft.com/office/drawing/2014/main" val="20000"/>
                    </a:ext>
                  </a:extLst>
                </a:gridCol>
                <a:gridCol w="677906">
                  <a:extLst>
                    <a:ext uri="{9D8B030D-6E8A-4147-A177-3AD203B41FA5}">
                      <a16:colId xmlns:a16="http://schemas.microsoft.com/office/drawing/2014/main" val="20001"/>
                    </a:ext>
                  </a:extLst>
                </a:gridCol>
                <a:gridCol w="677906">
                  <a:extLst>
                    <a:ext uri="{9D8B030D-6E8A-4147-A177-3AD203B41FA5}">
                      <a16:colId xmlns:a16="http://schemas.microsoft.com/office/drawing/2014/main" val="20002"/>
                    </a:ext>
                  </a:extLst>
                </a:gridCol>
                <a:gridCol w="677906">
                  <a:extLst>
                    <a:ext uri="{9D8B030D-6E8A-4147-A177-3AD203B41FA5}">
                      <a16:colId xmlns:a16="http://schemas.microsoft.com/office/drawing/2014/main" val="20003"/>
                    </a:ext>
                  </a:extLst>
                </a:gridCol>
              </a:tblGrid>
              <a:tr h="370840">
                <a:tc>
                  <a:txBody>
                    <a:bodyPr/>
                    <a:lstStyle/>
                    <a:p>
                      <a:r>
                        <a:rPr lang="en-US" dirty="0"/>
                        <a:t>20</a:t>
                      </a:r>
                    </a:p>
                  </a:txBody>
                  <a:tcPr/>
                </a:tc>
                <a:tc>
                  <a:txBody>
                    <a:bodyPr/>
                    <a:lstStyle/>
                    <a:p>
                      <a:r>
                        <a:rPr lang="en-US" dirty="0"/>
                        <a:t>14</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14</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2639616" y="4797153"/>
            <a:ext cx="6912768" cy="2031325"/>
          </a:xfrm>
          <a:prstGeom prst="rect">
            <a:avLst/>
          </a:prstGeom>
          <a:noFill/>
        </p:spPr>
        <p:txBody>
          <a:bodyPr wrap="square" rtlCol="0">
            <a:spAutoFit/>
          </a:bodyPr>
          <a:lstStyle/>
          <a:p>
            <a:r>
              <a:rPr lang="en-US" dirty="0"/>
              <a:t>Eigenvalues are:  </a:t>
            </a:r>
            <a:r>
              <a:rPr lang="el-GR" dirty="0"/>
              <a:t>λ</a:t>
            </a:r>
            <a:r>
              <a:rPr lang="en-US" dirty="0"/>
              <a:t> = 0, 0, 29.88, 0.117</a:t>
            </a:r>
          </a:p>
          <a:p>
            <a:r>
              <a:rPr lang="en-US" dirty="0"/>
              <a:t>Equation systems for Eigenvectors:</a:t>
            </a:r>
          </a:p>
          <a:p>
            <a:r>
              <a:rPr lang="en-US" dirty="0"/>
              <a:t>19.88X1 + 14X2 = 0   and 	-.988X1 +14X2 = 0</a:t>
            </a:r>
          </a:p>
          <a:p>
            <a:r>
              <a:rPr lang="en-US" dirty="0"/>
              <a:t>14X1 + 9.88X2 = 0 		14X1 – 19.88X2 = 0</a:t>
            </a:r>
          </a:p>
          <a:p>
            <a:r>
              <a:rPr lang="en-US" dirty="0"/>
              <a:t>X3 = 0				X3 = 0</a:t>
            </a:r>
          </a:p>
          <a:p>
            <a:r>
              <a:rPr lang="en-US" dirty="0"/>
              <a:t>X4 = 0				X4 = 0</a:t>
            </a:r>
          </a:p>
          <a:p>
            <a:r>
              <a:rPr lang="en-US" dirty="0"/>
              <a:t>Therefore:</a:t>
            </a:r>
          </a:p>
        </p:txBody>
      </p:sp>
    </p:spTree>
    <p:extLst>
      <p:ext uri="{BB962C8B-B14F-4D97-AF65-F5344CB8AC3E}">
        <p14:creationId xmlns:p14="http://schemas.microsoft.com/office/powerpoint/2010/main" val="374439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Singular Value Decomposition (SVD) </a:t>
            </a:r>
            <a:br>
              <a:rPr lang="en-US" sz="3200" dirty="0"/>
            </a:br>
            <a:r>
              <a:rPr lang="en-US" sz="3200" dirty="0"/>
              <a:t>Finding U and V (and example)</a:t>
            </a:r>
            <a:br>
              <a:rPr lang="en-US" sz="3200" dirty="0"/>
            </a:br>
            <a:endParaRPr lang="en-US" sz="3200" dirty="0"/>
          </a:p>
        </p:txBody>
      </p:sp>
      <p:sp>
        <p:nvSpPr>
          <p:cNvPr id="4" name="TextBox 3"/>
          <p:cNvSpPr txBox="1"/>
          <p:nvPr/>
        </p:nvSpPr>
        <p:spPr>
          <a:xfrm>
            <a:off x="2567608" y="1628800"/>
            <a:ext cx="3816424" cy="369332"/>
          </a:xfrm>
          <a:prstGeom prst="rect">
            <a:avLst/>
          </a:prstGeom>
          <a:noFill/>
        </p:spPr>
        <p:txBody>
          <a:bodyPr wrap="square" rtlCol="0">
            <a:spAutoFit/>
          </a:bodyPr>
          <a:lstStyle/>
          <a:p>
            <a:r>
              <a:rPr lang="en-US" dirty="0"/>
              <a:t>Find the SVD for matrix M=</a:t>
            </a:r>
          </a:p>
        </p:txBody>
      </p:sp>
      <p:graphicFrame>
        <p:nvGraphicFramePr>
          <p:cNvPr id="5" name="Table 4"/>
          <p:cNvGraphicFramePr>
            <a:graphicFrameLocks noGrp="1"/>
          </p:cNvGraphicFramePr>
          <p:nvPr/>
        </p:nvGraphicFramePr>
        <p:xfrm>
          <a:off x="6384032" y="1256452"/>
          <a:ext cx="959768" cy="1483360"/>
        </p:xfrm>
        <a:graphic>
          <a:graphicData uri="http://schemas.openxmlformats.org/drawingml/2006/table">
            <a:tbl>
              <a:tblPr firstRow="1" bandRow="1">
                <a:tableStyleId>{5C22544A-7EE6-4342-B048-85BDC9FD1C3A}</a:tableStyleId>
              </a:tblPr>
              <a:tblGrid>
                <a:gridCol w="479884">
                  <a:extLst>
                    <a:ext uri="{9D8B030D-6E8A-4147-A177-3AD203B41FA5}">
                      <a16:colId xmlns:a16="http://schemas.microsoft.com/office/drawing/2014/main" val="20000"/>
                    </a:ext>
                  </a:extLst>
                </a:gridCol>
                <a:gridCol w="479884">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783632" y="2924945"/>
            <a:ext cx="6696744" cy="3139321"/>
          </a:xfrm>
          <a:prstGeom prst="rect">
            <a:avLst/>
          </a:prstGeom>
          <a:noFill/>
        </p:spPr>
        <p:txBody>
          <a:bodyPr wrap="square" rtlCol="0">
            <a:spAutoFit/>
          </a:bodyPr>
          <a:lstStyle/>
          <a:p>
            <a:r>
              <a:rPr lang="en-US" dirty="0"/>
              <a:t>Eigenvalues are:  </a:t>
            </a:r>
            <a:r>
              <a:rPr lang="el-GR" dirty="0"/>
              <a:t>λ</a:t>
            </a:r>
            <a:r>
              <a:rPr lang="en-US" dirty="0"/>
              <a:t> = 0, 0, 29.88, 0.117</a:t>
            </a:r>
          </a:p>
          <a:p>
            <a:r>
              <a:rPr lang="en-US" dirty="0"/>
              <a:t>Equation systems for Eigenvectors:</a:t>
            </a:r>
          </a:p>
          <a:p>
            <a:r>
              <a:rPr lang="en-US" dirty="0"/>
              <a:t>19.88X1 + 14X2 = 0   and 	-.988X1 +14X2 = 0</a:t>
            </a:r>
          </a:p>
          <a:p>
            <a:r>
              <a:rPr lang="en-US" dirty="0"/>
              <a:t>14X1 + 9.88X2 = 0 		14X1 – 19.88X2 = 0</a:t>
            </a:r>
          </a:p>
          <a:p>
            <a:r>
              <a:rPr lang="en-US" dirty="0"/>
              <a:t>X3 = 0				X3 = 0</a:t>
            </a:r>
          </a:p>
          <a:p>
            <a:r>
              <a:rPr lang="en-US" dirty="0"/>
              <a:t>X4 = 0				X4 = 0</a:t>
            </a:r>
          </a:p>
          <a:p>
            <a:r>
              <a:rPr lang="en-US" dirty="0"/>
              <a:t>Therefore:</a:t>
            </a:r>
          </a:p>
          <a:p>
            <a:endParaRPr lang="en-US" dirty="0"/>
          </a:p>
          <a:p>
            <a:endParaRPr lang="en-US" dirty="0"/>
          </a:p>
          <a:p>
            <a:endParaRPr lang="en-US" dirty="0"/>
          </a:p>
          <a:p>
            <a:r>
              <a:rPr lang="en-US" dirty="0"/>
              <a:t>U = </a:t>
            </a:r>
          </a:p>
        </p:txBody>
      </p:sp>
      <p:graphicFrame>
        <p:nvGraphicFramePr>
          <p:cNvPr id="3" name="Table 2"/>
          <p:cNvGraphicFramePr>
            <a:graphicFrameLocks noGrp="1"/>
          </p:cNvGraphicFramePr>
          <p:nvPr>
            <p:extLst/>
          </p:nvPr>
        </p:nvGraphicFramePr>
        <p:xfrm>
          <a:off x="3575720" y="5085184"/>
          <a:ext cx="2327920" cy="1483360"/>
        </p:xfrm>
        <a:graphic>
          <a:graphicData uri="http://schemas.openxmlformats.org/drawingml/2006/table">
            <a:tbl>
              <a:tblPr firstRow="1" bandRow="1">
                <a:tableStyleId>{5C22544A-7EE6-4342-B048-85BDC9FD1C3A}</a:tableStyleId>
              </a:tblPr>
              <a:tblGrid>
                <a:gridCol w="581980">
                  <a:extLst>
                    <a:ext uri="{9D8B030D-6E8A-4147-A177-3AD203B41FA5}">
                      <a16:colId xmlns:a16="http://schemas.microsoft.com/office/drawing/2014/main" val="20000"/>
                    </a:ext>
                  </a:extLst>
                </a:gridCol>
                <a:gridCol w="581980">
                  <a:extLst>
                    <a:ext uri="{9D8B030D-6E8A-4147-A177-3AD203B41FA5}">
                      <a16:colId xmlns:a16="http://schemas.microsoft.com/office/drawing/2014/main" val="20001"/>
                    </a:ext>
                  </a:extLst>
                </a:gridCol>
                <a:gridCol w="581980">
                  <a:extLst>
                    <a:ext uri="{9D8B030D-6E8A-4147-A177-3AD203B41FA5}">
                      <a16:colId xmlns:a16="http://schemas.microsoft.com/office/drawing/2014/main" val="20002"/>
                    </a:ext>
                  </a:extLst>
                </a:gridCol>
                <a:gridCol w="581980">
                  <a:extLst>
                    <a:ext uri="{9D8B030D-6E8A-4147-A177-3AD203B41FA5}">
                      <a16:colId xmlns:a16="http://schemas.microsoft.com/office/drawing/2014/main" val="20003"/>
                    </a:ext>
                  </a:extLst>
                </a:gridCol>
              </a:tblGrid>
              <a:tr h="370840">
                <a:tc>
                  <a:txBody>
                    <a:bodyPr/>
                    <a:lstStyle/>
                    <a:p>
                      <a:r>
                        <a:rPr lang="en-US" dirty="0"/>
                        <a:t>.82</a:t>
                      </a:r>
                    </a:p>
                  </a:txBody>
                  <a:tcPr/>
                </a:tc>
                <a:tc>
                  <a:txBody>
                    <a:bodyPr/>
                    <a:lstStyle/>
                    <a:p>
                      <a:r>
                        <a:rPr lang="en-US" dirty="0"/>
                        <a:t>-.58</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.58</a:t>
                      </a:r>
                    </a:p>
                  </a:txBody>
                  <a:tcPr/>
                </a:tc>
                <a:tc>
                  <a:txBody>
                    <a:bodyPr/>
                    <a:lstStyle/>
                    <a:p>
                      <a:r>
                        <a:rPr lang="en-US" dirty="0"/>
                        <a:t>.82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8583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Singular Value Decomposition (SVD) </a:t>
            </a:r>
            <a:br>
              <a:rPr lang="en-US" sz="3200" dirty="0"/>
            </a:br>
            <a:r>
              <a:rPr lang="en-US" sz="3200" dirty="0"/>
              <a:t>Finding U and V (and example)</a:t>
            </a:r>
            <a:br>
              <a:rPr lang="en-US" sz="3200" dirty="0"/>
            </a:br>
            <a:endParaRPr lang="en-US" sz="3200" dirty="0"/>
          </a:p>
        </p:txBody>
      </p:sp>
      <p:sp>
        <p:nvSpPr>
          <p:cNvPr id="4" name="TextBox 3"/>
          <p:cNvSpPr txBox="1"/>
          <p:nvPr/>
        </p:nvSpPr>
        <p:spPr>
          <a:xfrm>
            <a:off x="2567608" y="1628800"/>
            <a:ext cx="3816424" cy="369332"/>
          </a:xfrm>
          <a:prstGeom prst="rect">
            <a:avLst/>
          </a:prstGeom>
          <a:noFill/>
        </p:spPr>
        <p:txBody>
          <a:bodyPr wrap="square" rtlCol="0">
            <a:spAutoFit/>
          </a:bodyPr>
          <a:lstStyle/>
          <a:p>
            <a:r>
              <a:rPr lang="en-US" dirty="0"/>
              <a:t>Find the SVD for matrix M=</a:t>
            </a:r>
          </a:p>
        </p:txBody>
      </p:sp>
      <p:graphicFrame>
        <p:nvGraphicFramePr>
          <p:cNvPr id="5" name="Table 4"/>
          <p:cNvGraphicFramePr>
            <a:graphicFrameLocks noGrp="1"/>
          </p:cNvGraphicFramePr>
          <p:nvPr/>
        </p:nvGraphicFramePr>
        <p:xfrm>
          <a:off x="6384032" y="1256452"/>
          <a:ext cx="959768" cy="1483360"/>
        </p:xfrm>
        <a:graphic>
          <a:graphicData uri="http://schemas.openxmlformats.org/drawingml/2006/table">
            <a:tbl>
              <a:tblPr firstRow="1" bandRow="1">
                <a:tableStyleId>{5C22544A-7EE6-4342-B048-85BDC9FD1C3A}</a:tableStyleId>
              </a:tblPr>
              <a:tblGrid>
                <a:gridCol w="479884">
                  <a:extLst>
                    <a:ext uri="{9D8B030D-6E8A-4147-A177-3AD203B41FA5}">
                      <a16:colId xmlns:a16="http://schemas.microsoft.com/office/drawing/2014/main" val="20000"/>
                    </a:ext>
                  </a:extLst>
                </a:gridCol>
                <a:gridCol w="479884">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783632" y="2924945"/>
            <a:ext cx="6696744" cy="2585323"/>
          </a:xfrm>
          <a:prstGeom prst="rect">
            <a:avLst/>
          </a:prstGeom>
          <a:noFill/>
        </p:spPr>
        <p:txBody>
          <a:bodyPr wrap="square" rtlCol="0">
            <a:spAutoFit/>
          </a:bodyPr>
          <a:lstStyle/>
          <a:p>
            <a:r>
              <a:rPr lang="en-US" dirty="0"/>
              <a:t>Similarly, using M</a:t>
            </a:r>
            <a:r>
              <a:rPr lang="en-US" baseline="30000" dirty="0"/>
              <a:t> T</a:t>
            </a:r>
            <a:r>
              <a:rPr lang="en-US" dirty="0"/>
              <a:t> M, we get:</a:t>
            </a:r>
          </a:p>
          <a:p>
            <a:r>
              <a:rPr lang="en-US" dirty="0"/>
              <a:t> </a:t>
            </a:r>
          </a:p>
          <a:p>
            <a:endParaRPr lang="en-US" dirty="0"/>
          </a:p>
          <a:p>
            <a:r>
              <a:rPr lang="en-US" dirty="0"/>
              <a:t>V = </a:t>
            </a:r>
          </a:p>
          <a:p>
            <a:endParaRPr lang="en-US" dirty="0"/>
          </a:p>
          <a:p>
            <a:r>
              <a:rPr lang="en-US" dirty="0"/>
              <a:t>And since </a:t>
            </a:r>
            <a:r>
              <a:rPr lang="el-GR" dirty="0"/>
              <a:t>Σ</a:t>
            </a:r>
            <a:r>
              <a:rPr lang="en-US" dirty="0"/>
              <a:t> is obtained from the eigenvalues </a:t>
            </a:r>
            <a:r>
              <a:rPr lang="el-GR" dirty="0"/>
              <a:t>λ</a:t>
            </a:r>
            <a:r>
              <a:rPr lang="en-US" dirty="0"/>
              <a:t>, we get:</a:t>
            </a:r>
          </a:p>
          <a:p>
            <a:endParaRPr lang="en-US" dirty="0"/>
          </a:p>
          <a:p>
            <a:endParaRPr lang="en-US" dirty="0"/>
          </a:p>
          <a:p>
            <a:r>
              <a:rPr lang="en-US" dirty="0"/>
              <a:t>Σ = </a:t>
            </a:r>
          </a:p>
        </p:txBody>
      </p:sp>
      <p:graphicFrame>
        <p:nvGraphicFramePr>
          <p:cNvPr id="7" name="Table 6"/>
          <p:cNvGraphicFramePr>
            <a:graphicFrameLocks noGrp="1"/>
          </p:cNvGraphicFramePr>
          <p:nvPr>
            <p:extLst/>
          </p:nvPr>
        </p:nvGraphicFramePr>
        <p:xfrm>
          <a:off x="3791744" y="3573016"/>
          <a:ext cx="2016224"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r>
                        <a:rPr lang="en-US" dirty="0"/>
                        <a:t>.40</a:t>
                      </a:r>
                    </a:p>
                  </a:txBody>
                  <a:tcPr/>
                </a:tc>
                <a:tc>
                  <a:txBody>
                    <a:bodyPr/>
                    <a:lstStyle/>
                    <a:p>
                      <a:r>
                        <a:rPr lang="en-US" dirty="0"/>
                        <a:t>-.91</a:t>
                      </a:r>
                    </a:p>
                  </a:txBody>
                  <a:tcPr/>
                </a:tc>
                <a:extLst>
                  <a:ext uri="{0D108BD9-81ED-4DB2-BD59-A6C34878D82A}">
                    <a16:rowId xmlns:a16="http://schemas.microsoft.com/office/drawing/2014/main" val="10000"/>
                  </a:ext>
                </a:extLst>
              </a:tr>
              <a:tr h="370840">
                <a:tc>
                  <a:txBody>
                    <a:bodyPr/>
                    <a:lstStyle/>
                    <a:p>
                      <a:r>
                        <a:rPr lang="en-US" dirty="0"/>
                        <a:t>.91</a:t>
                      </a:r>
                    </a:p>
                  </a:txBody>
                  <a:tcPr/>
                </a:tc>
                <a:tc>
                  <a:txBody>
                    <a:bodyPr/>
                    <a:lstStyle/>
                    <a:p>
                      <a:r>
                        <a:rPr lang="en-US" dirty="0"/>
                        <a:t>.40</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3503712" y="5045586"/>
          <a:ext cx="1679848" cy="1483360"/>
        </p:xfrm>
        <a:graphic>
          <a:graphicData uri="http://schemas.openxmlformats.org/drawingml/2006/table">
            <a:tbl>
              <a:tblPr firstRow="1" bandRow="1">
                <a:tableStyleId>{5C22544A-7EE6-4342-B048-85BDC9FD1C3A}</a:tableStyleId>
              </a:tblPr>
              <a:tblGrid>
                <a:gridCol w="839924">
                  <a:extLst>
                    <a:ext uri="{9D8B030D-6E8A-4147-A177-3AD203B41FA5}">
                      <a16:colId xmlns:a16="http://schemas.microsoft.com/office/drawing/2014/main" val="20000"/>
                    </a:ext>
                  </a:extLst>
                </a:gridCol>
                <a:gridCol w="839924">
                  <a:extLst>
                    <a:ext uri="{9D8B030D-6E8A-4147-A177-3AD203B41FA5}">
                      <a16:colId xmlns:a16="http://schemas.microsoft.com/office/drawing/2014/main" val="20001"/>
                    </a:ext>
                  </a:extLst>
                </a:gridCol>
              </a:tblGrid>
              <a:tr h="370840">
                <a:tc>
                  <a:txBody>
                    <a:bodyPr/>
                    <a:lstStyle/>
                    <a:p>
                      <a:r>
                        <a:rPr lang="en-US" dirty="0"/>
                        <a:t>5.47</a:t>
                      </a:r>
                    </a:p>
                  </a:txBody>
                  <a:tcPr/>
                </a:tc>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0.37</a:t>
                      </a:r>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3402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Singular Value Decomposition (SVD) </a:t>
            </a:r>
            <a:br>
              <a:rPr lang="en-US" sz="3200" dirty="0"/>
            </a:br>
            <a:r>
              <a:rPr lang="en-US" sz="3200" dirty="0"/>
              <a:t>Finding U and V (and example)</a:t>
            </a:r>
            <a:br>
              <a:rPr lang="en-US" sz="3200" dirty="0"/>
            </a:br>
            <a:endParaRPr lang="en-US" sz="3200" dirty="0"/>
          </a:p>
        </p:txBody>
      </p:sp>
      <p:sp>
        <p:nvSpPr>
          <p:cNvPr id="4" name="TextBox 3"/>
          <p:cNvSpPr txBox="1"/>
          <p:nvPr/>
        </p:nvSpPr>
        <p:spPr>
          <a:xfrm>
            <a:off x="2567608" y="1628800"/>
            <a:ext cx="3816424" cy="369332"/>
          </a:xfrm>
          <a:prstGeom prst="rect">
            <a:avLst/>
          </a:prstGeom>
          <a:noFill/>
        </p:spPr>
        <p:txBody>
          <a:bodyPr wrap="square" rtlCol="0">
            <a:spAutoFit/>
          </a:bodyPr>
          <a:lstStyle/>
          <a:p>
            <a:r>
              <a:rPr lang="en-US" dirty="0"/>
              <a:t>Find the SVD for matrix M=</a:t>
            </a:r>
          </a:p>
        </p:txBody>
      </p:sp>
      <p:graphicFrame>
        <p:nvGraphicFramePr>
          <p:cNvPr id="5" name="Table 4"/>
          <p:cNvGraphicFramePr>
            <a:graphicFrameLocks noGrp="1"/>
          </p:cNvGraphicFramePr>
          <p:nvPr/>
        </p:nvGraphicFramePr>
        <p:xfrm>
          <a:off x="6384032" y="1256452"/>
          <a:ext cx="959768" cy="1483360"/>
        </p:xfrm>
        <a:graphic>
          <a:graphicData uri="http://schemas.openxmlformats.org/drawingml/2006/table">
            <a:tbl>
              <a:tblPr firstRow="1" bandRow="1">
                <a:tableStyleId>{5C22544A-7EE6-4342-B048-85BDC9FD1C3A}</a:tableStyleId>
              </a:tblPr>
              <a:tblGrid>
                <a:gridCol w="479884">
                  <a:extLst>
                    <a:ext uri="{9D8B030D-6E8A-4147-A177-3AD203B41FA5}">
                      <a16:colId xmlns:a16="http://schemas.microsoft.com/office/drawing/2014/main" val="20000"/>
                    </a:ext>
                  </a:extLst>
                </a:gridCol>
                <a:gridCol w="479884">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783632" y="2924945"/>
            <a:ext cx="6696744" cy="3139321"/>
          </a:xfrm>
          <a:prstGeom prst="rect">
            <a:avLst/>
          </a:prstGeom>
          <a:noFill/>
        </p:spPr>
        <p:txBody>
          <a:bodyPr wrap="square" rtlCol="0">
            <a:spAutoFit/>
          </a:bodyPr>
          <a:lstStyle/>
          <a:p>
            <a:r>
              <a:rPr lang="en-US" dirty="0"/>
              <a:t>Eigenvalues are:  </a:t>
            </a:r>
            <a:r>
              <a:rPr lang="el-GR" dirty="0"/>
              <a:t>λ</a:t>
            </a:r>
            <a:r>
              <a:rPr lang="en-US" dirty="0"/>
              <a:t> = 0, 0, 29.88, 0.117</a:t>
            </a:r>
          </a:p>
          <a:p>
            <a:r>
              <a:rPr lang="en-US" dirty="0"/>
              <a:t>Equation systems for Eigenvectors:</a:t>
            </a:r>
          </a:p>
          <a:p>
            <a:r>
              <a:rPr lang="en-US" dirty="0"/>
              <a:t>19.88X1 + 14X2 = 0   and 	-.988X1 +14X2 = 0</a:t>
            </a:r>
          </a:p>
          <a:p>
            <a:r>
              <a:rPr lang="en-US" dirty="0"/>
              <a:t>14X1 + 9.88X2 = 0 		14X1 – 19.88X2 = 0</a:t>
            </a:r>
          </a:p>
          <a:p>
            <a:r>
              <a:rPr lang="en-US" dirty="0"/>
              <a:t>X3 = 0				X3 = 0</a:t>
            </a:r>
          </a:p>
          <a:p>
            <a:r>
              <a:rPr lang="en-US" dirty="0"/>
              <a:t>X4 = 0				X4 = 0</a:t>
            </a:r>
          </a:p>
          <a:p>
            <a:r>
              <a:rPr lang="en-US" dirty="0"/>
              <a:t>Therefore:</a:t>
            </a:r>
          </a:p>
          <a:p>
            <a:endParaRPr lang="en-US" dirty="0"/>
          </a:p>
          <a:p>
            <a:endParaRPr lang="en-US" dirty="0"/>
          </a:p>
          <a:p>
            <a:endParaRPr lang="en-US" dirty="0"/>
          </a:p>
          <a:p>
            <a:r>
              <a:rPr lang="en-US" dirty="0"/>
              <a:t>U = </a:t>
            </a:r>
          </a:p>
        </p:txBody>
      </p:sp>
      <p:graphicFrame>
        <p:nvGraphicFramePr>
          <p:cNvPr id="3" name="Table 2"/>
          <p:cNvGraphicFramePr>
            <a:graphicFrameLocks noGrp="1"/>
          </p:cNvGraphicFramePr>
          <p:nvPr/>
        </p:nvGraphicFramePr>
        <p:xfrm>
          <a:off x="3575720" y="5085184"/>
          <a:ext cx="2327920" cy="1483360"/>
        </p:xfrm>
        <a:graphic>
          <a:graphicData uri="http://schemas.openxmlformats.org/drawingml/2006/table">
            <a:tbl>
              <a:tblPr firstRow="1" bandRow="1">
                <a:tableStyleId>{5C22544A-7EE6-4342-B048-85BDC9FD1C3A}</a:tableStyleId>
              </a:tblPr>
              <a:tblGrid>
                <a:gridCol w="581980">
                  <a:extLst>
                    <a:ext uri="{9D8B030D-6E8A-4147-A177-3AD203B41FA5}">
                      <a16:colId xmlns:a16="http://schemas.microsoft.com/office/drawing/2014/main" val="20000"/>
                    </a:ext>
                  </a:extLst>
                </a:gridCol>
                <a:gridCol w="581980">
                  <a:extLst>
                    <a:ext uri="{9D8B030D-6E8A-4147-A177-3AD203B41FA5}">
                      <a16:colId xmlns:a16="http://schemas.microsoft.com/office/drawing/2014/main" val="20001"/>
                    </a:ext>
                  </a:extLst>
                </a:gridCol>
                <a:gridCol w="581980">
                  <a:extLst>
                    <a:ext uri="{9D8B030D-6E8A-4147-A177-3AD203B41FA5}">
                      <a16:colId xmlns:a16="http://schemas.microsoft.com/office/drawing/2014/main" val="20002"/>
                    </a:ext>
                  </a:extLst>
                </a:gridCol>
                <a:gridCol w="581980">
                  <a:extLst>
                    <a:ext uri="{9D8B030D-6E8A-4147-A177-3AD203B41FA5}">
                      <a16:colId xmlns:a16="http://schemas.microsoft.com/office/drawing/2014/main" val="20003"/>
                    </a:ext>
                  </a:extLst>
                </a:gridCol>
              </a:tblGrid>
              <a:tr h="370840">
                <a:tc>
                  <a:txBody>
                    <a:bodyPr/>
                    <a:lstStyle/>
                    <a:p>
                      <a:r>
                        <a:rPr lang="en-US" dirty="0"/>
                        <a:t>.82</a:t>
                      </a:r>
                    </a:p>
                  </a:txBody>
                  <a:tcPr/>
                </a:tc>
                <a:tc>
                  <a:txBody>
                    <a:bodyPr/>
                    <a:lstStyle/>
                    <a:p>
                      <a:r>
                        <a:rPr lang="en-US" dirty="0"/>
                        <a:t>-.58</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.58</a:t>
                      </a:r>
                    </a:p>
                  </a:txBody>
                  <a:tcPr/>
                </a:tc>
                <a:tc>
                  <a:txBody>
                    <a:bodyPr/>
                    <a:lstStyle/>
                    <a:p>
                      <a:r>
                        <a:rPr lang="en-US" dirty="0"/>
                        <a:t>.82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934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Regularized Singular Value Decomposition (SVD)</a:t>
            </a:r>
          </a:p>
        </p:txBody>
      </p:sp>
      <p:sp>
        <p:nvSpPr>
          <p:cNvPr id="3" name="Content Placeholder 2"/>
          <p:cNvSpPr>
            <a:spLocks noGrp="1"/>
          </p:cNvSpPr>
          <p:nvPr>
            <p:ph idx="4294967295"/>
          </p:nvPr>
        </p:nvSpPr>
        <p:spPr>
          <a:xfrm>
            <a:off x="1524000" y="1600201"/>
            <a:ext cx="8229600" cy="4525963"/>
          </a:xfrm>
        </p:spPr>
        <p:txBody>
          <a:bodyPr/>
          <a:lstStyle/>
          <a:p>
            <a:r>
              <a:rPr lang="en-US" sz="2400" dirty="0">
                <a:latin typeface="Arial" panose="020B0604020202020204" pitchFamily="34" charset="0"/>
                <a:cs typeface="Arial" panose="020B0604020202020204" pitchFamily="34" charset="0"/>
              </a:rPr>
              <a:t>Regularization:</a:t>
            </a:r>
          </a:p>
          <a:p>
            <a:pPr lvl="1"/>
            <a:r>
              <a:rPr lang="en-US" sz="2200" dirty="0">
                <a:latin typeface="Arial" panose="020B0604020202020204" pitchFamily="34" charset="0"/>
                <a:cs typeface="Arial" panose="020B0604020202020204" pitchFamily="34" charset="0"/>
              </a:rPr>
              <a:t>Controls the weight of feature vectors, and</a:t>
            </a:r>
          </a:p>
          <a:p>
            <a:pPr lvl="1"/>
            <a:r>
              <a:rPr lang="en-US" sz="2200" dirty="0">
                <a:latin typeface="Arial" panose="020B0604020202020204" pitchFamily="34" charset="0"/>
                <a:cs typeface="Arial" panose="020B0604020202020204" pitchFamily="34" charset="0"/>
              </a:rPr>
              <a:t>Limits updates from increasing weight on any individual feature vector too much</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Controls over-fitting and allows more features</a:t>
            </a:r>
          </a:p>
        </p:txBody>
      </p:sp>
      <p:pic>
        <p:nvPicPr>
          <p:cNvPr id="4" name="Picture 3"/>
          <p:cNvPicPr>
            <a:picLocks noChangeAspect="1"/>
          </p:cNvPicPr>
          <p:nvPr/>
        </p:nvPicPr>
        <p:blipFill>
          <a:blip r:embed="rId2"/>
          <a:stretch>
            <a:fillRect/>
          </a:stretch>
        </p:blipFill>
        <p:spPr>
          <a:xfrm>
            <a:off x="2928938" y="3645025"/>
            <a:ext cx="5419725" cy="2752725"/>
          </a:xfrm>
          <a:prstGeom prst="rect">
            <a:avLst/>
          </a:prstGeom>
        </p:spPr>
      </p:pic>
      <p:sp>
        <p:nvSpPr>
          <p:cNvPr id="5" name="Rectangle 4"/>
          <p:cNvSpPr/>
          <p:nvPr/>
        </p:nvSpPr>
        <p:spPr>
          <a:xfrm>
            <a:off x="3071664" y="6274639"/>
            <a:ext cx="5616624" cy="246221"/>
          </a:xfrm>
          <a:prstGeom prst="rect">
            <a:avLst/>
          </a:prstGeom>
        </p:spPr>
        <p:txBody>
          <a:bodyPr wrap="square">
            <a:spAutoFit/>
          </a:bodyPr>
          <a:lstStyle/>
          <a:p>
            <a:r>
              <a:rPr lang="en-US" sz="1000" dirty="0"/>
              <a:t>https://classes.soe.ucsc.edu/cmps242/Fall09/proj/mpercy_svd_paper.pdf</a:t>
            </a:r>
          </a:p>
        </p:txBody>
      </p:sp>
    </p:spTree>
    <p:extLst>
      <p:ext uri="{BB962C8B-B14F-4D97-AF65-F5344CB8AC3E}">
        <p14:creationId xmlns:p14="http://schemas.microsoft.com/office/powerpoint/2010/main" val="259006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260648"/>
            <a:ext cx="8229600" cy="1143000"/>
          </a:xfrm>
        </p:spPr>
        <p:txBody>
          <a:bodyPr>
            <a:normAutofit/>
          </a:bodyPr>
          <a:lstStyle/>
          <a:p>
            <a:pPr algn="ctr"/>
            <a:r>
              <a:rPr lang="en-US" sz="2800" b="1" dirty="0"/>
              <a:t>Steps in a Regularized Singular Value Decomposition (SVD) for Recommendation</a:t>
            </a:r>
            <a:br>
              <a:rPr lang="en-US" sz="2800" b="1" dirty="0"/>
            </a:br>
            <a:r>
              <a:rPr lang="en-US" sz="1600" b="1" dirty="0"/>
              <a:t>(in part due to the Netflix Competition, there are an amazing number of subtly different methods)</a:t>
            </a:r>
          </a:p>
        </p:txBody>
      </p:sp>
      <p:sp>
        <p:nvSpPr>
          <p:cNvPr id="3" name="Content Placeholder 2"/>
          <p:cNvSpPr>
            <a:spLocks noGrp="1"/>
          </p:cNvSpPr>
          <p:nvPr>
            <p:ph idx="4294967295"/>
          </p:nvPr>
        </p:nvSpPr>
        <p:spPr>
          <a:xfrm>
            <a:off x="1524000" y="1600201"/>
            <a:ext cx="8229600" cy="4525963"/>
          </a:xfrm>
        </p:spPr>
        <p:txBody>
          <a:bodyPr/>
          <a:lstStyle/>
          <a:p>
            <a:r>
              <a:rPr lang="en-US" sz="2400" dirty="0">
                <a:latin typeface="Arial" panose="020B0604020202020204" pitchFamily="34" charset="0"/>
                <a:cs typeface="Arial" panose="020B0604020202020204" pitchFamily="34" charset="0"/>
              </a:rPr>
              <a:t>Fill in the empty spots in the original matrix – with 0’s, means, or some other estimator.</a:t>
            </a:r>
          </a:p>
          <a:p>
            <a:pPr lvl="1"/>
            <a:r>
              <a:rPr lang="en-US" sz="2000" dirty="0">
                <a:latin typeface="Arial" panose="020B0604020202020204" pitchFamily="34" charset="0"/>
                <a:cs typeface="Arial" panose="020B0604020202020204" pitchFamily="34" charset="0"/>
              </a:rPr>
              <a:t>Some recommend approaches like subtracting the movie mean from the individual movie values as a way of improving the results.</a:t>
            </a:r>
          </a:p>
          <a:p>
            <a:r>
              <a:rPr lang="en-US" sz="2400" dirty="0">
                <a:latin typeface="Arial" panose="020B0604020202020204" pitchFamily="34" charset="0"/>
                <a:cs typeface="Arial" panose="020B0604020202020204" pitchFamily="34" charset="0"/>
              </a:rPr>
              <a:t>Carry out SVD reconstruction of rank k (k determined using the singular value table) to recover improved values for ratings.  Lower k’s will reduce over-fitting.</a:t>
            </a:r>
          </a:p>
          <a:p>
            <a:r>
              <a:rPr lang="en-US" sz="2400" dirty="0">
                <a:latin typeface="Arial" panose="020B0604020202020204" pitchFamily="34" charset="0"/>
                <a:cs typeface="Arial" panose="020B0604020202020204" pitchFamily="34" charset="0"/>
              </a:rPr>
              <a:t>Calculate for all missing values.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362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SVD Recommender Example - 1</a:t>
            </a:r>
            <a:br>
              <a:rPr lang="en-US" dirty="0"/>
            </a:br>
            <a:r>
              <a:rPr lang="en-US" dirty="0"/>
              <a:t>X = User/Item</a:t>
            </a:r>
          </a:p>
        </p:txBody>
      </p:sp>
      <p:sp>
        <p:nvSpPr>
          <p:cNvPr id="3" name="Footer Placeholder 2"/>
          <p:cNvSpPr>
            <a:spLocks noGrp="1"/>
          </p:cNvSpPr>
          <p:nvPr>
            <p:ph type="ftr" sz="quarter" idx="11"/>
          </p:nvPr>
        </p:nvSpPr>
        <p:spPr/>
        <p:txBody>
          <a:bodyPr/>
          <a:lstStyle/>
          <a:p>
            <a:r>
              <a:rPr lang="en-US"/>
              <a:t>DGB 5/2013</a:t>
            </a:r>
          </a:p>
        </p:txBody>
      </p:sp>
      <p:sp>
        <p:nvSpPr>
          <p:cNvPr id="4" name="Slide Number Placeholder 3"/>
          <p:cNvSpPr>
            <a:spLocks noGrp="1"/>
          </p:cNvSpPr>
          <p:nvPr>
            <p:ph type="sldNum" sz="quarter" idx="12"/>
          </p:nvPr>
        </p:nvSpPr>
        <p:spPr/>
        <p:txBody>
          <a:bodyPr/>
          <a:lstStyle/>
          <a:p>
            <a:fld id="{B94A0634-974A-46A7-B268-05D2A189DA49}" type="slidenum">
              <a:rPr lang="en-US" smtClean="0"/>
              <a:t>28</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858" y="1981201"/>
            <a:ext cx="4892142" cy="3034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057400" y="5257800"/>
            <a:ext cx="8153400" cy="369332"/>
          </a:xfrm>
          <a:prstGeom prst="rect">
            <a:avLst/>
          </a:prstGeom>
        </p:spPr>
        <p:txBody>
          <a:bodyPr wrap="square">
            <a:spAutoFit/>
          </a:bodyPr>
          <a:lstStyle/>
          <a:p>
            <a:r>
              <a:rPr lang="en-US" dirty="0">
                <a:hlinkClick r:id="rId3"/>
              </a:rPr>
              <a:t> Matrix Algebra using:  http://www.bluebit.gr/matrix-calculator/multiply.aspx</a:t>
            </a:r>
            <a:r>
              <a:rPr lang="en-US" dirty="0"/>
              <a:t> </a:t>
            </a:r>
          </a:p>
        </p:txBody>
      </p:sp>
    </p:spTree>
    <p:extLst>
      <p:ext uri="{BB962C8B-B14F-4D97-AF65-F5344CB8AC3E}">
        <p14:creationId xmlns:p14="http://schemas.microsoft.com/office/powerpoint/2010/main" val="202602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09538"/>
            <a:ext cx="8229600" cy="1143000"/>
          </a:xfrm>
        </p:spPr>
        <p:txBody>
          <a:bodyPr>
            <a:normAutofit fontScale="90000"/>
          </a:bodyPr>
          <a:lstStyle/>
          <a:p>
            <a:r>
              <a:rPr lang="en-US" dirty="0"/>
              <a:t>SVD Recommender Example - 2</a:t>
            </a:r>
            <a:br>
              <a:rPr lang="en-US" dirty="0"/>
            </a:br>
            <a:r>
              <a:rPr lang="en-US" dirty="0"/>
              <a:t>SVD of X</a:t>
            </a:r>
          </a:p>
        </p:txBody>
      </p:sp>
      <p:sp>
        <p:nvSpPr>
          <p:cNvPr id="3" name="Footer Placeholder 2"/>
          <p:cNvSpPr>
            <a:spLocks noGrp="1"/>
          </p:cNvSpPr>
          <p:nvPr>
            <p:ph type="ftr" sz="quarter" idx="11"/>
          </p:nvPr>
        </p:nvSpPr>
        <p:spPr/>
        <p:txBody>
          <a:bodyPr/>
          <a:lstStyle/>
          <a:p>
            <a:r>
              <a:rPr lang="en-US"/>
              <a:t>DGB 5/2013</a:t>
            </a:r>
          </a:p>
        </p:txBody>
      </p:sp>
      <p:sp>
        <p:nvSpPr>
          <p:cNvPr id="4" name="Slide Number Placeholder 3"/>
          <p:cNvSpPr>
            <a:spLocks noGrp="1"/>
          </p:cNvSpPr>
          <p:nvPr>
            <p:ph type="sldNum" sz="quarter" idx="12"/>
          </p:nvPr>
        </p:nvSpPr>
        <p:spPr/>
        <p:txBody>
          <a:bodyPr/>
          <a:lstStyle/>
          <a:p>
            <a:fld id="{B94A0634-974A-46A7-B268-05D2A189DA49}" type="slidenum">
              <a:rPr lang="en-US" smtClean="0"/>
              <a:t>29</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252539"/>
            <a:ext cx="3629025" cy="5565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05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660" y="92073"/>
            <a:ext cx="10515600" cy="1325563"/>
          </a:xfrm>
        </p:spPr>
        <p:txBody>
          <a:bodyPr>
            <a:normAutofit/>
          </a:bodyPr>
          <a:lstStyle/>
          <a:p>
            <a:r>
              <a:rPr lang="en-US" sz="3200" b="1" dirty="0"/>
              <a:t>Class 12+ Looking Ahead</a:t>
            </a:r>
          </a:p>
        </p:txBody>
      </p:sp>
      <p:sp>
        <p:nvSpPr>
          <p:cNvPr id="3" name="Content Placeholder 2"/>
          <p:cNvSpPr>
            <a:spLocks noGrp="1"/>
          </p:cNvSpPr>
          <p:nvPr>
            <p:ph idx="1"/>
          </p:nvPr>
        </p:nvSpPr>
        <p:spPr>
          <a:xfrm>
            <a:off x="1981200" y="914401"/>
            <a:ext cx="8229600" cy="4525963"/>
          </a:xfrm>
        </p:spPr>
        <p:txBody>
          <a:bodyPr>
            <a:noAutofit/>
          </a:bodyPr>
          <a:lstStyle/>
          <a:p>
            <a:r>
              <a:rPr lang="en-US" sz="1600" b="1" dirty="0"/>
              <a:t>Analytics:</a:t>
            </a:r>
          </a:p>
          <a:p>
            <a:pPr lvl="1">
              <a:buFont typeface="Wingdings" panose="05000000000000000000" pitchFamily="2" charset="2"/>
              <a:buChar char="v"/>
            </a:pP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 A Scalable Tree Boosting System:”, Chen and </a:t>
            </a:r>
            <a:r>
              <a:rPr lang="en-US" sz="1200" b="1" dirty="0" err="1">
                <a:latin typeface="Arial" panose="020B0604020202020204" pitchFamily="34" charset="0"/>
                <a:cs typeface="Arial" panose="020B0604020202020204" pitchFamily="34" charset="0"/>
              </a:rPr>
              <a:t>Guestrin</a:t>
            </a:r>
            <a:r>
              <a:rPr lang="en-US" sz="12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hlinkClick r:id="rId2"/>
              </a:rPr>
              <a:t>https://arxiv.org/pdf/1603.02754.pdf</a:t>
            </a:r>
            <a:r>
              <a:rPr lang="en-US" sz="1200" b="1" dirty="0">
                <a:latin typeface="Arial" panose="020B0604020202020204" pitchFamily="34" charset="0"/>
                <a:cs typeface="Arial" panose="020B0604020202020204" pitchFamily="34" charset="0"/>
              </a:rPr>
              <a:t>,</a:t>
            </a:r>
          </a:p>
          <a:p>
            <a:pPr lvl="1">
              <a:buFont typeface="Wingdings" panose="05000000000000000000" pitchFamily="2" charset="2"/>
              <a:buChar char="v"/>
            </a:pPr>
            <a:r>
              <a:rPr lang="en-US" sz="12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hlinkClick r:id="rId3"/>
              </a:rPr>
              <a:t>http://www.di.unipi.it/~cardillo/AA0304/fabio/boosting.pdf</a:t>
            </a:r>
            <a:r>
              <a:rPr lang="en-US" sz="1200" b="1" dirty="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sz="1200" b="1" dirty="0">
                <a:latin typeface="Arial" panose="020B0604020202020204" pitchFamily="34" charset="0"/>
                <a:cs typeface="Arial" panose="020B0604020202020204" pitchFamily="34" charset="0"/>
              </a:rPr>
              <a:t>A Decision theoretic  generalization of on-line learning and application to boosting, Freund and </a:t>
            </a:r>
            <a:r>
              <a:rPr lang="en-US" sz="1200" b="1" dirty="0" err="1">
                <a:latin typeface="Arial" panose="020B0604020202020204" pitchFamily="34" charset="0"/>
                <a:cs typeface="Arial" panose="020B0604020202020204" pitchFamily="34" charset="0"/>
              </a:rPr>
              <a:t>Schapire</a:t>
            </a:r>
            <a:r>
              <a:rPr lang="en-US" sz="12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hlinkClick r:id="rId4"/>
              </a:rPr>
              <a:t>https://cseweb.ucsd.edu/~yfreund/papers/adaboost.pdf</a:t>
            </a:r>
            <a:r>
              <a:rPr lang="en-US" sz="1200" b="1" dirty="0">
                <a:latin typeface="Arial" panose="020B0604020202020204" pitchFamily="34" charset="0"/>
                <a:cs typeface="Arial" panose="020B0604020202020204" pitchFamily="34" charset="0"/>
              </a:rPr>
              <a:t> </a:t>
            </a:r>
          </a:p>
          <a:p>
            <a:pPr lvl="1">
              <a:buFont typeface="Wingdings" panose="05000000000000000000" pitchFamily="2" charset="2"/>
              <a:buChar char="v"/>
            </a:pPr>
            <a:r>
              <a:rPr lang="en-US" sz="1200" b="1" dirty="0">
                <a:latin typeface="Arial" panose="020B0604020202020204" pitchFamily="34" charset="0"/>
                <a:cs typeface="Arial" panose="020B0604020202020204" pitchFamily="34" charset="0"/>
              </a:rPr>
              <a:t>Thomas </a:t>
            </a:r>
            <a:r>
              <a:rPr lang="en-US" sz="1200" b="1" dirty="0" err="1">
                <a:latin typeface="Arial" panose="020B0604020202020204" pitchFamily="34" charset="0"/>
                <a:cs typeface="Arial" panose="020B0604020202020204" pitchFamily="34" charset="0"/>
              </a:rPr>
              <a:t>Wedell-Wedellsborg</a:t>
            </a:r>
            <a:r>
              <a:rPr lang="en-US" sz="1200" b="1" dirty="0">
                <a:latin typeface="Arial" panose="020B0604020202020204" pitchFamily="34" charset="0"/>
                <a:cs typeface="Arial" panose="020B0604020202020204" pitchFamily="34" charset="0"/>
              </a:rPr>
              <a:t>, Are You Solving the Right Problems, Harvard Business Review, Jan-Feb 2017 </a:t>
            </a:r>
          </a:p>
          <a:p>
            <a:pPr lvl="1">
              <a:buFont typeface="Wingdings" panose="05000000000000000000" pitchFamily="2" charset="2"/>
              <a:buChar char="v"/>
            </a:pPr>
            <a:r>
              <a:rPr lang="en-US" sz="1200" b="1" u="sng" dirty="0">
                <a:latin typeface="Arial" panose="020B0604020202020204" pitchFamily="34" charset="0"/>
                <a:cs typeface="Arial" panose="020B0604020202020204" pitchFamily="34" charset="0"/>
                <a:hlinkClick r:id="rId5"/>
              </a:rPr>
              <a:t>Reinforcement learning: An introduction</a:t>
            </a:r>
            <a:r>
              <a:rPr lang="en-US" sz="1200" b="1" dirty="0">
                <a:latin typeface="Arial" panose="020B0604020202020204" pitchFamily="34" charset="0"/>
                <a:cs typeface="Arial" panose="020B0604020202020204" pitchFamily="34" charset="0"/>
              </a:rPr>
              <a:t>, </a:t>
            </a:r>
            <a:r>
              <a:rPr lang="en-US" sz="1200" b="1" u="sng" dirty="0">
                <a:latin typeface="Arial" panose="020B0604020202020204" pitchFamily="34" charset="0"/>
                <a:cs typeface="Arial" panose="020B0604020202020204" pitchFamily="34" charset="0"/>
                <a:hlinkClick r:id="rId6"/>
              </a:rPr>
              <a:t>RS Sutton</a:t>
            </a:r>
            <a:r>
              <a:rPr lang="en-US" sz="1200" b="1" dirty="0">
                <a:latin typeface="Arial" panose="020B0604020202020204" pitchFamily="34" charset="0"/>
                <a:cs typeface="Arial" panose="020B0604020202020204" pitchFamily="34" charset="0"/>
              </a:rPr>
              <a:t>, AG </a:t>
            </a:r>
            <a:r>
              <a:rPr lang="en-US" sz="1200" b="1" dirty="0" err="1">
                <a:latin typeface="Arial" panose="020B0604020202020204" pitchFamily="34" charset="0"/>
                <a:cs typeface="Arial" panose="020B0604020202020204" pitchFamily="34" charset="0"/>
              </a:rPr>
              <a:t>Barto</a:t>
            </a:r>
            <a:r>
              <a:rPr lang="en-US" sz="1200" b="1" dirty="0">
                <a:latin typeface="Arial" panose="020B0604020202020204" pitchFamily="34" charset="0"/>
                <a:cs typeface="Arial" panose="020B0604020202020204" pitchFamily="34" charset="0"/>
              </a:rPr>
              <a:t> – 2018</a:t>
            </a:r>
          </a:p>
          <a:p>
            <a:pPr lvl="1">
              <a:buFont typeface="Wingdings" panose="05000000000000000000" pitchFamily="2" charset="2"/>
              <a:buChar char="v"/>
            </a:pPr>
            <a:r>
              <a:rPr lang="en-US" sz="1200" b="1" dirty="0">
                <a:latin typeface="Arial" panose="020B0604020202020204" pitchFamily="34" charset="0"/>
                <a:cs typeface="Arial" panose="020B0604020202020204" pitchFamily="34" charset="0"/>
              </a:rPr>
              <a:t>Reinforcement Learning: A Tutorial </a:t>
            </a:r>
            <a:r>
              <a:rPr lang="en-US" sz="1200" b="1" dirty="0" err="1">
                <a:latin typeface="Arial" panose="020B0604020202020204" pitchFamily="34" charset="0"/>
                <a:cs typeface="Arial" panose="020B0604020202020204" pitchFamily="34" charset="0"/>
              </a:rPr>
              <a:t>Surveyand</a:t>
            </a:r>
            <a:r>
              <a:rPr lang="en-US" sz="1200" b="1" dirty="0">
                <a:latin typeface="Arial" panose="020B0604020202020204" pitchFamily="34" charset="0"/>
                <a:cs typeface="Arial" panose="020B0604020202020204" pitchFamily="34" charset="0"/>
              </a:rPr>
              <a:t> Recent Advances, Abhijit </a:t>
            </a:r>
            <a:r>
              <a:rPr lang="en-US" sz="1200" b="1" dirty="0" err="1">
                <a:latin typeface="Arial" panose="020B0604020202020204" pitchFamily="34" charset="0"/>
                <a:cs typeface="Arial" panose="020B0604020202020204" pitchFamily="34" charset="0"/>
              </a:rPr>
              <a:t>Gosavi</a:t>
            </a:r>
            <a:endParaRPr lang="en-US" sz="1200" b="1" dirty="0"/>
          </a:p>
          <a:p>
            <a:r>
              <a:rPr lang="en-US" sz="1600" b="1" dirty="0"/>
              <a:t>Visualization: </a:t>
            </a:r>
          </a:p>
          <a:p>
            <a:pPr lvl="1">
              <a:buFont typeface="Wingdings" panose="05000000000000000000" pitchFamily="2" charset="2"/>
              <a:buChar char="v"/>
            </a:pPr>
            <a:r>
              <a:rPr lang="en-US" sz="1600" b="1" dirty="0" err="1"/>
              <a:t>Shneiderman</a:t>
            </a:r>
            <a:r>
              <a:rPr lang="en-US" sz="1600" b="1" dirty="0"/>
              <a:t>, Ben, Extreme Visualization: Squeezing a Billion Records into a Million Pixels </a:t>
            </a:r>
            <a:r>
              <a:rPr lang="en-US" sz="1600" b="1" dirty="0">
                <a:hlinkClick r:id="rId7"/>
              </a:rPr>
              <a:t>http://www.cs.umd.edu/~ben/papers/Shneiderman2008Extreme.pdf</a:t>
            </a:r>
            <a:endParaRPr lang="en-US" sz="1600" b="1" dirty="0"/>
          </a:p>
          <a:p>
            <a:pPr lvl="1">
              <a:buFont typeface="Wingdings" panose="05000000000000000000" pitchFamily="2" charset="2"/>
              <a:buChar char="v"/>
            </a:pPr>
            <a:r>
              <a:rPr lang="en-US" sz="1600" b="1" dirty="0" err="1"/>
              <a:t>Nanocubes</a:t>
            </a:r>
            <a:r>
              <a:rPr lang="en-US" sz="1600" b="1" dirty="0"/>
              <a:t> for Real-Time Exploration of Spatiotemporal Datasets </a:t>
            </a:r>
            <a:r>
              <a:rPr lang="en-US" sz="1600" b="1" dirty="0" err="1"/>
              <a:t>Lauro</a:t>
            </a:r>
            <a:r>
              <a:rPr lang="en-US" sz="1600" b="1" dirty="0"/>
              <a:t> </a:t>
            </a:r>
            <a:r>
              <a:rPr lang="en-US" sz="1600" b="1" dirty="0" err="1"/>
              <a:t>Lins</a:t>
            </a:r>
            <a:r>
              <a:rPr lang="en-US" sz="1600" b="1" dirty="0"/>
              <a:t>, James T. </a:t>
            </a:r>
            <a:r>
              <a:rPr lang="en-US" sz="1600" b="1" dirty="0" err="1"/>
              <a:t>Klosowski</a:t>
            </a:r>
            <a:r>
              <a:rPr lang="en-US" sz="1600" b="1" dirty="0"/>
              <a:t>, and Carlos </a:t>
            </a:r>
            <a:r>
              <a:rPr lang="en-US" sz="1600" b="1" dirty="0" err="1"/>
              <a:t>Scheidegger</a:t>
            </a:r>
            <a:r>
              <a:rPr lang="en-US" sz="1600" b="1" dirty="0"/>
              <a:t>; </a:t>
            </a:r>
            <a:r>
              <a:rPr lang="en-US" sz="1600" b="1" dirty="0">
                <a:hlinkClick r:id="rId8"/>
              </a:rPr>
              <a:t>http://nanocubes.net/assets/pdf/nanocubes_paper.pdf</a:t>
            </a:r>
            <a:r>
              <a:rPr lang="en-US" sz="1600" b="1" dirty="0"/>
              <a:t> , + </a:t>
            </a:r>
            <a:r>
              <a:rPr lang="en-US" sz="1600" b="1" dirty="0">
                <a:hlinkClick r:id="rId9"/>
              </a:rPr>
              <a:t>http://www.nanocubes.net/</a:t>
            </a:r>
            <a:r>
              <a:rPr lang="en-US" sz="1600" b="1" dirty="0"/>
              <a:t>  for demos and open source.</a:t>
            </a:r>
          </a:p>
          <a:p>
            <a:pPr>
              <a:buFont typeface="Wingdings" panose="05000000000000000000" pitchFamily="2" charset="2"/>
              <a:buChar char="v"/>
            </a:pPr>
            <a:r>
              <a:rPr lang="en-US" sz="1600" b="1" dirty="0"/>
              <a:t>A possibly useful dataset:</a:t>
            </a:r>
          </a:p>
          <a:p>
            <a:pPr lvl="1">
              <a:buFont typeface="Wingdings" panose="05000000000000000000" pitchFamily="2" charset="2"/>
              <a:buChar char="v"/>
            </a:pPr>
            <a:r>
              <a:rPr lang="en-US" sz="1600" b="1" dirty="0">
                <a:hlinkClick r:id="rId10"/>
              </a:rPr>
              <a:t>http://grouplens.org/datasets/movielens/</a:t>
            </a:r>
            <a:r>
              <a:rPr lang="en-US" sz="1600" b="1" dirty="0"/>
              <a:t>  - Do a SVD Recommender for the smaller dataset, using Python or Java or R.</a:t>
            </a:r>
          </a:p>
          <a:p>
            <a:r>
              <a:rPr lang="en-US" sz="1600" b="1" dirty="0"/>
              <a:t>Security, Privacy, etc.</a:t>
            </a:r>
          </a:p>
          <a:p>
            <a:pPr lvl="1"/>
            <a:r>
              <a:rPr lang="en-US" sz="1600" b="1" dirty="0"/>
              <a:t> </a:t>
            </a:r>
            <a:r>
              <a:rPr lang="en-US" sz="1600" b="1" dirty="0">
                <a:solidFill>
                  <a:srgbClr val="FF0000"/>
                </a:solidFill>
                <a:latin typeface="Arial" panose="020B0604020202020204" pitchFamily="34" charset="0"/>
                <a:cs typeface="Arial" panose="020B0604020202020204" pitchFamily="34" charset="0"/>
              </a:rPr>
              <a:t>Verizon  Data Breach Digest 2017 (on CANVAS)</a:t>
            </a:r>
            <a:endParaRPr lang="en-US" sz="1600" b="1" dirty="0"/>
          </a:p>
          <a:p>
            <a:pPr lvl="1"/>
            <a:r>
              <a:rPr lang="en-US" sz="1600" b="1" dirty="0">
                <a:latin typeface="Arial" panose="020B0604020202020204" pitchFamily="34" charset="0"/>
                <a:cs typeface="Arial" panose="020B0604020202020204" pitchFamily="34" charset="0"/>
              </a:rPr>
              <a:t>Article 29 Data Protection Working Party (Section 3 &amp; Annex) (on CANVAS)</a:t>
            </a:r>
          </a:p>
          <a:p>
            <a:pPr lvl="1"/>
            <a:endParaRPr lang="en-US" sz="1600" b="1" dirty="0"/>
          </a:p>
          <a:p>
            <a:endParaRPr lang="en-US" sz="1600" b="1" dirty="0"/>
          </a:p>
          <a:p>
            <a:endParaRPr lang="en-US" sz="1600" b="1" dirty="0"/>
          </a:p>
          <a:p>
            <a:pPr lvl="1"/>
            <a:endParaRPr lang="en-US" sz="1600" b="1" dirty="0"/>
          </a:p>
          <a:p>
            <a:endParaRPr lang="en-US" sz="1600" b="1" dirty="0"/>
          </a:p>
          <a:p>
            <a:endParaRPr lang="en-US" sz="1600" b="1" dirty="0"/>
          </a:p>
        </p:txBody>
      </p:sp>
      <p:sp>
        <p:nvSpPr>
          <p:cNvPr id="4" name="Footer Placeholder 3"/>
          <p:cNvSpPr>
            <a:spLocks noGrp="1"/>
          </p:cNvSpPr>
          <p:nvPr>
            <p:ph type="ftr" sz="quarter" idx="11"/>
          </p:nvPr>
        </p:nvSpPr>
        <p:spPr/>
        <p:txBody>
          <a:bodyPr/>
          <a:lstStyle/>
          <a:p>
            <a:r>
              <a:rPr lang="en-US"/>
              <a:t>DGB 5/2013</a:t>
            </a:r>
          </a:p>
        </p:txBody>
      </p:sp>
      <p:sp>
        <p:nvSpPr>
          <p:cNvPr id="5" name="Slide Number Placeholder 4"/>
          <p:cNvSpPr>
            <a:spLocks noGrp="1"/>
          </p:cNvSpPr>
          <p:nvPr>
            <p:ph type="sldNum" sz="quarter" idx="12"/>
          </p:nvPr>
        </p:nvSpPr>
        <p:spPr/>
        <p:txBody>
          <a:bodyPr/>
          <a:lstStyle/>
          <a:p>
            <a:fld id="{B94A0634-974A-46A7-B268-05D2A189DA49}" type="slidenum">
              <a:rPr lang="en-US" smtClean="0"/>
              <a:t>3</a:t>
            </a:fld>
            <a:endParaRPr lang="en-US"/>
          </a:p>
        </p:txBody>
      </p:sp>
    </p:spTree>
    <p:extLst>
      <p:ext uri="{BB962C8B-B14F-4D97-AF65-F5344CB8AC3E}">
        <p14:creationId xmlns:p14="http://schemas.microsoft.com/office/powerpoint/2010/main" val="3763276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SVD Recommender Example - 3</a:t>
            </a:r>
          </a:p>
        </p:txBody>
      </p:sp>
      <p:sp>
        <p:nvSpPr>
          <p:cNvPr id="3" name="Footer Placeholder 2"/>
          <p:cNvSpPr>
            <a:spLocks noGrp="1"/>
          </p:cNvSpPr>
          <p:nvPr>
            <p:ph type="ftr" sz="quarter" idx="11"/>
          </p:nvPr>
        </p:nvSpPr>
        <p:spPr/>
        <p:txBody>
          <a:bodyPr/>
          <a:lstStyle/>
          <a:p>
            <a:r>
              <a:rPr lang="en-US"/>
              <a:t>DGB 5/2013</a:t>
            </a:r>
          </a:p>
        </p:txBody>
      </p:sp>
      <p:sp>
        <p:nvSpPr>
          <p:cNvPr id="4" name="Slide Number Placeholder 3"/>
          <p:cNvSpPr>
            <a:spLocks noGrp="1"/>
          </p:cNvSpPr>
          <p:nvPr>
            <p:ph type="sldNum" sz="quarter" idx="12"/>
          </p:nvPr>
        </p:nvSpPr>
        <p:spPr/>
        <p:txBody>
          <a:bodyPr/>
          <a:lstStyle/>
          <a:p>
            <a:fld id="{B94A0634-974A-46A7-B268-05D2A189DA49}" type="slidenum">
              <a:rPr lang="en-US" smtClean="0"/>
              <a:t>30</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009" y="762001"/>
            <a:ext cx="2962275" cy="5770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1" y="923924"/>
            <a:ext cx="3152701" cy="5476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00200" y="923924"/>
            <a:ext cx="1300808" cy="5016758"/>
          </a:xfrm>
          <a:prstGeom prst="rect">
            <a:avLst/>
          </a:prstGeom>
          <a:noFill/>
        </p:spPr>
        <p:txBody>
          <a:bodyPr wrap="square" rtlCol="0">
            <a:spAutoFit/>
          </a:bodyPr>
          <a:lstStyle/>
          <a:p>
            <a:endParaRPr lang="en-US" sz="4000" b="1" dirty="0">
              <a:latin typeface="Arial" panose="020B0604020202020204" pitchFamily="34" charset="0"/>
              <a:cs typeface="Arial" panose="020B0604020202020204" pitchFamily="34" charset="0"/>
            </a:endParaRPr>
          </a:p>
          <a:p>
            <a:r>
              <a:rPr lang="en-US" sz="4000" b="1" dirty="0">
                <a:latin typeface="Arial" panose="020B0604020202020204" pitchFamily="34" charset="0"/>
                <a:cs typeface="Arial" panose="020B0604020202020204" pitchFamily="34" charset="0"/>
              </a:rPr>
              <a:t>U</a:t>
            </a:r>
          </a:p>
          <a:p>
            <a:endParaRPr lang="en-US" sz="4000" b="1" dirty="0">
              <a:latin typeface="Arial" panose="020B0604020202020204" pitchFamily="34" charset="0"/>
              <a:cs typeface="Arial" panose="020B0604020202020204" pitchFamily="34" charset="0"/>
            </a:endParaRPr>
          </a:p>
          <a:p>
            <a:r>
              <a:rPr lang="en-US" sz="4000" b="1" dirty="0">
                <a:latin typeface="Arial" panose="020B0604020202020204" pitchFamily="34" charset="0"/>
                <a:cs typeface="Arial" panose="020B0604020202020204" pitchFamily="34" charset="0"/>
              </a:rPr>
              <a:t>S</a:t>
            </a:r>
          </a:p>
          <a:p>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a:p>
            <a:r>
              <a:rPr lang="en-US" sz="4000" b="1" dirty="0" err="1">
                <a:latin typeface="Arial" panose="020B0604020202020204" pitchFamily="34" charset="0"/>
                <a:cs typeface="Arial" panose="020B0604020202020204" pitchFamily="34" charset="0"/>
              </a:rPr>
              <a:t>UxS</a:t>
            </a:r>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p:txBody>
      </p:sp>
      <p:sp>
        <p:nvSpPr>
          <p:cNvPr id="9" name="TextBox 8"/>
          <p:cNvSpPr txBox="1"/>
          <p:nvPr/>
        </p:nvSpPr>
        <p:spPr>
          <a:xfrm>
            <a:off x="5785792" y="831319"/>
            <a:ext cx="1300808" cy="6247864"/>
          </a:xfrm>
          <a:prstGeom prst="rect">
            <a:avLst/>
          </a:prstGeom>
          <a:noFill/>
        </p:spPr>
        <p:txBody>
          <a:bodyPr wrap="square" rtlCol="0">
            <a:spAutoFit/>
          </a:bodyPr>
          <a:lstStyle/>
          <a:p>
            <a:endParaRPr lang="en-US" sz="4000" b="1" dirty="0">
              <a:latin typeface="Arial" panose="020B0604020202020204" pitchFamily="34" charset="0"/>
              <a:cs typeface="Arial" panose="020B0604020202020204" pitchFamily="34" charset="0"/>
            </a:endParaRPr>
          </a:p>
          <a:p>
            <a:r>
              <a:rPr lang="en-US" sz="4000" b="1" dirty="0" err="1">
                <a:latin typeface="Arial" panose="020B0604020202020204" pitchFamily="34" charset="0"/>
                <a:cs typeface="Arial" panose="020B0604020202020204" pitchFamily="34" charset="0"/>
              </a:rPr>
              <a:t>UxS</a:t>
            </a:r>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a:p>
            <a:r>
              <a:rPr lang="en-US" sz="4000" b="1" dirty="0">
                <a:latin typeface="Arial" panose="020B0604020202020204" pitchFamily="34" charset="0"/>
                <a:cs typeface="Arial" panose="020B0604020202020204" pitchFamily="34" charset="0"/>
              </a:rPr>
              <a:t>V</a:t>
            </a:r>
            <a:r>
              <a:rPr lang="en-US" sz="4000" b="1" baseline="30000" dirty="0">
                <a:latin typeface="Arial" panose="020B0604020202020204" pitchFamily="34" charset="0"/>
                <a:cs typeface="Arial" panose="020B0604020202020204" pitchFamily="34" charset="0"/>
              </a:rPr>
              <a:t>T</a:t>
            </a:r>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a:p>
            <a:r>
              <a:rPr lang="en-US" sz="4000" b="1" dirty="0" err="1">
                <a:latin typeface="Arial" panose="020B0604020202020204" pitchFamily="34" charset="0"/>
                <a:cs typeface="Arial" panose="020B0604020202020204" pitchFamily="34" charset="0"/>
              </a:rPr>
              <a:t>UxSxV</a:t>
            </a:r>
            <a:r>
              <a:rPr lang="en-US" sz="4000" b="1" baseline="30000" dirty="0" err="1">
                <a:latin typeface="Arial" panose="020B0604020202020204" pitchFamily="34" charset="0"/>
                <a:cs typeface="Arial" panose="020B0604020202020204" pitchFamily="34" charset="0"/>
              </a:rPr>
              <a:t>T</a:t>
            </a:r>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a:p>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01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p:cNvSpPr>
            <a:spLocks noGrp="1"/>
          </p:cNvSpPr>
          <p:nvPr>
            <p:ph type="title"/>
          </p:nvPr>
        </p:nvSpPr>
        <p:spPr/>
        <p:txBody>
          <a:bodyPr>
            <a:normAutofit/>
          </a:bodyPr>
          <a:lstStyle/>
          <a:p>
            <a:r>
              <a:rPr lang="en-US" altLang="en-US" dirty="0"/>
              <a:t>Example for SVD-based recommendation</a:t>
            </a:r>
            <a:endParaRPr lang="en-US" altLang="en-US" dirty="0">
              <a:ea typeface="Calibri" panose="020F0502020204030204" pitchFamily="34" charset="0"/>
              <a:cs typeface="Calibri" panose="020F0502020204030204" pitchFamily="34" charset="0"/>
            </a:endParaRPr>
          </a:p>
        </p:txBody>
      </p:sp>
      <p:graphicFrame>
        <p:nvGraphicFramePr>
          <p:cNvPr id="4" name="Inhaltsplatzhalter 3"/>
          <p:cNvGraphicFramePr>
            <a:graphicFrameLocks/>
          </p:cNvGraphicFramePr>
          <p:nvPr/>
        </p:nvGraphicFramePr>
        <p:xfrm>
          <a:off x="5664200" y="2684464"/>
          <a:ext cx="4824414" cy="1392237"/>
        </p:xfrm>
        <a:graphic>
          <a:graphicData uri="http://schemas.openxmlformats.org/drawingml/2006/table">
            <a:tbl>
              <a:tblPr firstRow="1" bandRow="1">
                <a:tableStyleId>{5C22544A-7EE6-4342-B048-85BDC9FD1C3A}</a:tableStyleId>
              </a:tblPr>
              <a:tblGrid>
                <a:gridCol w="804069">
                  <a:extLst>
                    <a:ext uri="{9D8B030D-6E8A-4147-A177-3AD203B41FA5}">
                      <a16:colId xmlns:a16="http://schemas.microsoft.com/office/drawing/2014/main" val="20000"/>
                    </a:ext>
                  </a:extLst>
                </a:gridCol>
                <a:gridCol w="804069">
                  <a:extLst>
                    <a:ext uri="{9D8B030D-6E8A-4147-A177-3AD203B41FA5}">
                      <a16:colId xmlns:a16="http://schemas.microsoft.com/office/drawing/2014/main" val="20001"/>
                    </a:ext>
                  </a:extLst>
                </a:gridCol>
                <a:gridCol w="804069">
                  <a:extLst>
                    <a:ext uri="{9D8B030D-6E8A-4147-A177-3AD203B41FA5}">
                      <a16:colId xmlns:a16="http://schemas.microsoft.com/office/drawing/2014/main" val="20002"/>
                    </a:ext>
                  </a:extLst>
                </a:gridCol>
                <a:gridCol w="804069">
                  <a:extLst>
                    <a:ext uri="{9D8B030D-6E8A-4147-A177-3AD203B41FA5}">
                      <a16:colId xmlns:a16="http://schemas.microsoft.com/office/drawing/2014/main" val="20003"/>
                    </a:ext>
                  </a:extLst>
                </a:gridCol>
                <a:gridCol w="804069">
                  <a:extLst>
                    <a:ext uri="{9D8B030D-6E8A-4147-A177-3AD203B41FA5}">
                      <a16:colId xmlns:a16="http://schemas.microsoft.com/office/drawing/2014/main" val="20004"/>
                    </a:ext>
                  </a:extLst>
                </a:gridCol>
                <a:gridCol w="804069">
                  <a:extLst>
                    <a:ext uri="{9D8B030D-6E8A-4147-A177-3AD203B41FA5}">
                      <a16:colId xmlns:a16="http://schemas.microsoft.com/office/drawing/2014/main" val="20005"/>
                    </a:ext>
                  </a:extLst>
                </a:gridCol>
              </a:tblGrid>
              <a:tr h="3963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AT" sz="2000" dirty="0">
                          <a:solidFill>
                            <a:schemeClr val="tx1"/>
                          </a:solidFill>
                          <a:latin typeface="Calibri" pitchFamily="34" charset="0"/>
                          <a:cs typeface="Calibri" pitchFamily="34" charset="0"/>
                        </a:rPr>
                        <a:t>V</a:t>
                      </a:r>
                      <a:r>
                        <a:rPr lang="de-AT" sz="2000" baseline="-25000" dirty="0">
                          <a:solidFill>
                            <a:schemeClr val="tx1"/>
                          </a:solidFill>
                          <a:latin typeface="Calibri" pitchFamily="34" charset="0"/>
                          <a:cs typeface="Calibri" pitchFamily="34" charset="0"/>
                        </a:rPr>
                        <a:t>k</a:t>
                      </a:r>
                      <a:r>
                        <a:rPr lang="de-AT" sz="2000" baseline="30000" dirty="0">
                          <a:solidFill>
                            <a:schemeClr val="tx1"/>
                          </a:solidFill>
                          <a:latin typeface="Calibri" pitchFamily="34" charset="0"/>
                          <a:cs typeface="Calibri" pitchFamily="34" charset="0"/>
                        </a:rPr>
                        <a:t>T</a:t>
                      </a:r>
                      <a:endParaRPr lang="de-DE" sz="2000" baseline="30000" dirty="0">
                        <a:solidFill>
                          <a:schemeClr val="tx1"/>
                        </a:solidFill>
                        <a:latin typeface="Calibri" pitchFamily="34" charset="0"/>
                        <a:cs typeface="Calibri" pitchFamily="34" charset="0"/>
                      </a:endParaRPr>
                    </a:p>
                  </a:txBody>
                  <a:tcPr marL="91438" marR="91438" marT="45728" marB="45728" anchor="ctr"/>
                </a:tc>
                <a:tc>
                  <a:txBody>
                    <a:bodyPr/>
                    <a:lstStyle/>
                    <a:p>
                      <a:endParaRPr lang="de-DE" sz="1800">
                        <a:latin typeface="Calibri" pitchFamily="34" charset="0"/>
                        <a:cs typeface="Calibri" pitchFamily="34" charset="0"/>
                      </a:endParaRPr>
                    </a:p>
                  </a:txBody>
                  <a:tcPr marL="91438" marR="91438" marT="45728" marB="45728"/>
                </a:tc>
                <a:tc>
                  <a:txBody>
                    <a:bodyPr/>
                    <a:lstStyle/>
                    <a:p>
                      <a:endParaRPr lang="de-DE" sz="1800" dirty="0">
                        <a:latin typeface="Calibri" pitchFamily="34" charset="0"/>
                        <a:cs typeface="Calibri" pitchFamily="34" charset="0"/>
                      </a:endParaRPr>
                    </a:p>
                  </a:txBody>
                  <a:tcPr marL="91438" marR="91438" marT="45728" marB="45728"/>
                </a:tc>
                <a:tc>
                  <a:txBody>
                    <a:bodyPr/>
                    <a:lstStyle/>
                    <a:p>
                      <a:endParaRPr lang="de-DE" sz="1800">
                        <a:latin typeface="Calibri" pitchFamily="34" charset="0"/>
                        <a:cs typeface="Calibri" pitchFamily="34" charset="0"/>
                      </a:endParaRPr>
                    </a:p>
                  </a:txBody>
                  <a:tcPr marL="91438" marR="91438" marT="45728" marB="45728"/>
                </a:tc>
                <a:tc>
                  <a:txBody>
                    <a:bodyPr/>
                    <a:lstStyle/>
                    <a:p>
                      <a:endParaRPr lang="de-DE" sz="1800">
                        <a:latin typeface="Calibri" pitchFamily="34" charset="0"/>
                        <a:cs typeface="Calibri" pitchFamily="34" charset="0"/>
                      </a:endParaRPr>
                    </a:p>
                  </a:txBody>
                  <a:tcPr marL="91438" marR="91438" marT="45728" marB="45728"/>
                </a:tc>
                <a:tc>
                  <a:txBody>
                    <a:bodyPr/>
                    <a:lstStyle/>
                    <a:p>
                      <a:endParaRPr lang="de-DE" sz="1800">
                        <a:latin typeface="Calibri" pitchFamily="34" charset="0"/>
                        <a:cs typeface="Calibri" pitchFamily="34" charset="0"/>
                      </a:endParaRPr>
                    </a:p>
                  </a:txBody>
                  <a:tcPr marL="91438" marR="91438" marT="45728" marB="45728"/>
                </a:tc>
                <a:extLst>
                  <a:ext uri="{0D108BD9-81ED-4DB2-BD59-A6C34878D82A}">
                    <a16:rowId xmlns:a16="http://schemas.microsoft.com/office/drawing/2014/main" val="10000"/>
                  </a:ext>
                </a:extLst>
              </a:tr>
              <a:tr h="497962">
                <a:tc>
                  <a:txBody>
                    <a:bodyPr/>
                    <a:lstStyle/>
                    <a:p>
                      <a:r>
                        <a:rPr lang="de-AT" sz="2000" b="1" dirty="0">
                          <a:latin typeface="Calibri" pitchFamily="34" charset="0"/>
                          <a:cs typeface="Calibri" pitchFamily="34" charset="0"/>
                        </a:rPr>
                        <a:t>Dim1</a:t>
                      </a:r>
                      <a:endParaRPr lang="de-DE" sz="2000" b="1" dirty="0">
                        <a:latin typeface="Calibri" pitchFamily="34" charset="0"/>
                        <a:cs typeface="Calibri" pitchFamily="34" charset="0"/>
                      </a:endParaRPr>
                    </a:p>
                  </a:txBody>
                  <a:tcPr marL="91438" marR="91438" marT="45728" marB="45728" anchor="ctr"/>
                </a:tc>
                <a:tc>
                  <a:txBody>
                    <a:bodyPr/>
                    <a:lstStyle/>
                    <a:p>
                      <a:pPr algn="ctr"/>
                      <a:r>
                        <a:rPr lang="de-DE" sz="2000" dirty="0">
                          <a:latin typeface="Calibri" pitchFamily="34" charset="0"/>
                          <a:cs typeface="Calibri" pitchFamily="34" charset="0"/>
                        </a:rPr>
                        <a:t>-0.44</a:t>
                      </a:r>
                    </a:p>
                  </a:txBody>
                  <a:tcPr marL="91438" marR="91438" marT="45728" marB="45728" anchor="ctr"/>
                </a:tc>
                <a:tc>
                  <a:txBody>
                    <a:bodyPr/>
                    <a:lstStyle/>
                    <a:p>
                      <a:pPr algn="ctr"/>
                      <a:r>
                        <a:rPr lang="de-DE" sz="2000" dirty="0">
                          <a:latin typeface="Calibri" pitchFamily="34" charset="0"/>
                          <a:cs typeface="Calibri" pitchFamily="34" charset="0"/>
                        </a:rPr>
                        <a:t>-0.57</a:t>
                      </a:r>
                    </a:p>
                  </a:txBody>
                  <a:tcPr marL="91438" marR="91438" marT="45728" marB="45728" anchor="ctr"/>
                </a:tc>
                <a:tc>
                  <a:txBody>
                    <a:bodyPr/>
                    <a:lstStyle/>
                    <a:p>
                      <a:pPr algn="ctr"/>
                      <a:r>
                        <a:rPr lang="de-DE" sz="2000" dirty="0">
                          <a:latin typeface="Calibri" pitchFamily="34" charset="0"/>
                          <a:cs typeface="Calibri" pitchFamily="34" charset="0"/>
                        </a:rPr>
                        <a:t>0.06</a:t>
                      </a:r>
                    </a:p>
                  </a:txBody>
                  <a:tcPr marL="91438" marR="91438" marT="45728" marB="45728" anchor="ctr"/>
                </a:tc>
                <a:tc>
                  <a:txBody>
                    <a:bodyPr/>
                    <a:lstStyle/>
                    <a:p>
                      <a:pPr algn="ctr"/>
                      <a:r>
                        <a:rPr lang="de-DE" sz="2000" dirty="0">
                          <a:latin typeface="Calibri" pitchFamily="34" charset="0"/>
                          <a:cs typeface="Calibri" pitchFamily="34" charset="0"/>
                        </a:rPr>
                        <a:t>0.38</a:t>
                      </a:r>
                      <a:endParaRPr lang="de-DE" sz="2000" b="1" i="0" baseline="0" dirty="0">
                        <a:solidFill>
                          <a:srgbClr val="C00000"/>
                        </a:solidFill>
                        <a:latin typeface="Calibri" pitchFamily="34" charset="0"/>
                        <a:cs typeface="Calibri" pitchFamily="34" charset="0"/>
                      </a:endParaRPr>
                    </a:p>
                  </a:txBody>
                  <a:tcPr marL="91438" marR="91438" marT="45728" marB="45728" anchor="ctr"/>
                </a:tc>
                <a:tc>
                  <a:txBody>
                    <a:bodyPr/>
                    <a:lstStyle/>
                    <a:p>
                      <a:pPr algn="ctr"/>
                      <a:r>
                        <a:rPr lang="de-DE" sz="2000" dirty="0">
                          <a:latin typeface="Calibri" pitchFamily="34" charset="0"/>
                          <a:cs typeface="Calibri" pitchFamily="34" charset="0"/>
                        </a:rPr>
                        <a:t>0.57</a:t>
                      </a:r>
                    </a:p>
                  </a:txBody>
                  <a:tcPr marL="91438" marR="91438" marT="45728" marB="45728" anchor="ctr"/>
                </a:tc>
                <a:extLst>
                  <a:ext uri="{0D108BD9-81ED-4DB2-BD59-A6C34878D82A}">
                    <a16:rowId xmlns:a16="http://schemas.microsoft.com/office/drawing/2014/main" val="10001"/>
                  </a:ext>
                </a:extLst>
              </a:tr>
              <a:tr h="497962">
                <a:tc>
                  <a:txBody>
                    <a:bodyPr/>
                    <a:lstStyle/>
                    <a:p>
                      <a:r>
                        <a:rPr lang="de-AT" sz="2000" b="1" dirty="0">
                          <a:latin typeface="Calibri" pitchFamily="34" charset="0"/>
                          <a:cs typeface="Calibri" pitchFamily="34" charset="0"/>
                        </a:rPr>
                        <a:t>Dim2</a:t>
                      </a:r>
                      <a:endParaRPr lang="de-DE" sz="2000" b="1" dirty="0">
                        <a:latin typeface="Calibri" pitchFamily="34" charset="0"/>
                        <a:cs typeface="Calibri" pitchFamily="34" charset="0"/>
                      </a:endParaRPr>
                    </a:p>
                  </a:txBody>
                  <a:tcPr marL="91438" marR="91438" marT="45728" marB="45728" anchor="ctr"/>
                </a:tc>
                <a:tc>
                  <a:txBody>
                    <a:bodyPr/>
                    <a:lstStyle/>
                    <a:p>
                      <a:pPr algn="ctr"/>
                      <a:r>
                        <a:rPr lang="de-DE" sz="2000" dirty="0">
                          <a:latin typeface="Calibri" pitchFamily="34" charset="0"/>
                          <a:cs typeface="Calibri" pitchFamily="34" charset="0"/>
                        </a:rPr>
                        <a:t>0.58</a:t>
                      </a:r>
                    </a:p>
                  </a:txBody>
                  <a:tcPr marL="91438" marR="91438" marT="45728" marB="45728" anchor="ctr"/>
                </a:tc>
                <a:tc>
                  <a:txBody>
                    <a:bodyPr/>
                    <a:lstStyle/>
                    <a:p>
                      <a:pPr algn="ctr"/>
                      <a:r>
                        <a:rPr lang="de-DE" sz="2000" dirty="0">
                          <a:latin typeface="Calibri" pitchFamily="34" charset="0"/>
                          <a:cs typeface="Calibri" pitchFamily="34" charset="0"/>
                        </a:rPr>
                        <a:t>-0.66</a:t>
                      </a:r>
                    </a:p>
                  </a:txBody>
                  <a:tcPr marL="91438" marR="91438" marT="45728" marB="45728" anchor="ctr"/>
                </a:tc>
                <a:tc>
                  <a:txBody>
                    <a:bodyPr/>
                    <a:lstStyle/>
                    <a:p>
                      <a:pPr algn="ctr"/>
                      <a:r>
                        <a:rPr lang="de-DE" sz="2000" dirty="0">
                          <a:latin typeface="Calibri" pitchFamily="34" charset="0"/>
                          <a:cs typeface="Calibri" pitchFamily="34" charset="0"/>
                        </a:rPr>
                        <a:t>0.26</a:t>
                      </a:r>
                    </a:p>
                  </a:txBody>
                  <a:tcPr marL="91438" marR="91438" marT="45728" marB="45728" anchor="ctr"/>
                </a:tc>
                <a:tc>
                  <a:txBody>
                    <a:bodyPr/>
                    <a:lstStyle/>
                    <a:p>
                      <a:pPr algn="ctr"/>
                      <a:r>
                        <a:rPr lang="de-DE" sz="2000" dirty="0">
                          <a:latin typeface="Calibri" pitchFamily="34" charset="0"/>
                          <a:cs typeface="Calibri" pitchFamily="34" charset="0"/>
                        </a:rPr>
                        <a:t>0.18</a:t>
                      </a:r>
                    </a:p>
                  </a:txBody>
                  <a:tcPr marL="91438" marR="91438" marT="45728" marB="45728" anchor="ctr"/>
                </a:tc>
                <a:tc>
                  <a:txBody>
                    <a:bodyPr/>
                    <a:lstStyle/>
                    <a:p>
                      <a:pPr algn="ctr"/>
                      <a:r>
                        <a:rPr lang="de-DE" sz="2000" dirty="0">
                          <a:latin typeface="Calibri" pitchFamily="34" charset="0"/>
                          <a:cs typeface="Calibri" pitchFamily="34" charset="0"/>
                        </a:rPr>
                        <a:t>-0.36</a:t>
                      </a:r>
                    </a:p>
                  </a:txBody>
                  <a:tcPr marL="91438" marR="91438" marT="45728" marB="45728" anchor="ctr"/>
                </a:tc>
                <a:extLst>
                  <a:ext uri="{0D108BD9-81ED-4DB2-BD59-A6C34878D82A}">
                    <a16:rowId xmlns:a16="http://schemas.microsoft.com/office/drawing/2014/main" val="10002"/>
                  </a:ext>
                </a:extLst>
              </a:tr>
            </a:tbl>
          </a:graphicData>
        </a:graphic>
      </p:graphicFrame>
      <p:graphicFrame>
        <p:nvGraphicFramePr>
          <p:cNvPr id="10" name="Inhaltsplatzhalter 3"/>
          <p:cNvGraphicFramePr>
            <a:graphicFrameLocks/>
          </p:cNvGraphicFramePr>
          <p:nvPr/>
        </p:nvGraphicFramePr>
        <p:xfrm>
          <a:off x="1919289" y="2609851"/>
          <a:ext cx="2447925" cy="2403473"/>
        </p:xfrm>
        <a:graphic>
          <a:graphicData uri="http://schemas.openxmlformats.org/drawingml/2006/table">
            <a:tbl>
              <a:tblPr firstRow="1" bandRow="1">
                <a:tableStyleId>{5C22544A-7EE6-4342-B048-85BDC9FD1C3A}</a:tableStyleId>
              </a:tblPr>
              <a:tblGrid>
                <a:gridCol w="803976">
                  <a:extLst>
                    <a:ext uri="{9D8B030D-6E8A-4147-A177-3AD203B41FA5}">
                      <a16:colId xmlns:a16="http://schemas.microsoft.com/office/drawing/2014/main" val="20000"/>
                    </a:ext>
                  </a:extLst>
                </a:gridCol>
                <a:gridCol w="851973">
                  <a:extLst>
                    <a:ext uri="{9D8B030D-6E8A-4147-A177-3AD203B41FA5}">
                      <a16:colId xmlns:a16="http://schemas.microsoft.com/office/drawing/2014/main" val="20001"/>
                    </a:ext>
                  </a:extLst>
                </a:gridCol>
                <a:gridCol w="791976">
                  <a:extLst>
                    <a:ext uri="{9D8B030D-6E8A-4147-A177-3AD203B41FA5}">
                      <a16:colId xmlns:a16="http://schemas.microsoft.com/office/drawing/2014/main" val="20002"/>
                    </a:ext>
                  </a:extLst>
                </a:gridCol>
              </a:tblGrid>
              <a:tr h="396365">
                <a:tc>
                  <a:txBody>
                    <a:bodyPr/>
                    <a:lstStyle/>
                    <a:p>
                      <a:pPr algn="ctr"/>
                      <a:r>
                        <a:rPr lang="de-AT" sz="2000" dirty="0">
                          <a:solidFill>
                            <a:schemeClr val="tx1"/>
                          </a:solidFill>
                          <a:latin typeface="Calibri" pitchFamily="34" charset="0"/>
                          <a:cs typeface="Calibri" pitchFamily="34" charset="0"/>
                        </a:rPr>
                        <a:t>U</a:t>
                      </a:r>
                      <a:r>
                        <a:rPr lang="de-AT" sz="2000" baseline="-25000" dirty="0">
                          <a:solidFill>
                            <a:schemeClr val="tx1"/>
                          </a:solidFill>
                          <a:latin typeface="Calibri" pitchFamily="34" charset="0"/>
                          <a:cs typeface="Calibri" pitchFamily="34" charset="0"/>
                        </a:rPr>
                        <a:t>k</a:t>
                      </a:r>
                      <a:endParaRPr lang="de-DE" sz="2000" baseline="-25000" dirty="0">
                        <a:solidFill>
                          <a:schemeClr val="tx1"/>
                        </a:solidFill>
                        <a:latin typeface="Calibri" pitchFamily="34" charset="0"/>
                        <a:cs typeface="Calibri" pitchFamily="34" charset="0"/>
                      </a:endParaRPr>
                    </a:p>
                  </a:txBody>
                  <a:tcPr marL="91427" marR="91427" marT="45734" marB="45734" anchor="ctr"/>
                </a:tc>
                <a:tc>
                  <a:txBody>
                    <a:bodyPr/>
                    <a:lstStyle/>
                    <a:p>
                      <a:r>
                        <a:rPr lang="de-AT" sz="2000" baseline="0" dirty="0">
                          <a:solidFill>
                            <a:schemeClr val="tx1"/>
                          </a:solidFill>
                          <a:latin typeface="Calibri" pitchFamily="34" charset="0"/>
                          <a:cs typeface="Calibri" pitchFamily="34" charset="0"/>
                        </a:rPr>
                        <a:t>Dim1</a:t>
                      </a:r>
                      <a:endParaRPr lang="de-DE" sz="2000" baseline="0" dirty="0">
                        <a:solidFill>
                          <a:schemeClr val="tx1"/>
                        </a:solidFill>
                        <a:latin typeface="Calibri" pitchFamily="34" charset="0"/>
                        <a:cs typeface="Calibri" pitchFamily="34" charset="0"/>
                      </a:endParaRPr>
                    </a:p>
                  </a:txBody>
                  <a:tcPr marL="91427" marR="91427" marT="45734" marB="45734"/>
                </a:tc>
                <a:tc>
                  <a:txBody>
                    <a:bodyPr/>
                    <a:lstStyle/>
                    <a:p>
                      <a:r>
                        <a:rPr lang="de-AT" sz="2000" baseline="0" dirty="0">
                          <a:solidFill>
                            <a:schemeClr val="tx1"/>
                          </a:solidFill>
                          <a:latin typeface="Calibri" pitchFamily="34" charset="0"/>
                          <a:cs typeface="Calibri" pitchFamily="34" charset="0"/>
                        </a:rPr>
                        <a:t>Dim2</a:t>
                      </a:r>
                      <a:endParaRPr lang="de-DE" sz="2000" baseline="0" dirty="0">
                        <a:solidFill>
                          <a:schemeClr val="tx1"/>
                        </a:solidFill>
                        <a:latin typeface="Calibri" pitchFamily="34" charset="0"/>
                        <a:cs typeface="Calibri" pitchFamily="34" charset="0"/>
                      </a:endParaRPr>
                    </a:p>
                  </a:txBody>
                  <a:tcPr marL="91427" marR="91427" marT="45734" marB="45734"/>
                </a:tc>
                <a:extLst>
                  <a:ext uri="{0D108BD9-81ED-4DB2-BD59-A6C34878D82A}">
                    <a16:rowId xmlns:a16="http://schemas.microsoft.com/office/drawing/2014/main" val="10000"/>
                  </a:ext>
                </a:extLst>
              </a:tr>
              <a:tr h="501777">
                <a:tc>
                  <a:txBody>
                    <a:bodyPr/>
                    <a:lstStyle/>
                    <a:p>
                      <a:r>
                        <a:rPr lang="de-AT" sz="2000" b="1" dirty="0">
                          <a:latin typeface="Calibri" pitchFamily="34" charset="0"/>
                          <a:cs typeface="Calibri" pitchFamily="34" charset="0"/>
                        </a:rPr>
                        <a:t>Alice</a:t>
                      </a:r>
                      <a:endParaRPr lang="de-DE" sz="2000" b="1" dirty="0">
                        <a:latin typeface="Calibri" pitchFamily="34" charset="0"/>
                        <a:cs typeface="Calibri" pitchFamily="34" charset="0"/>
                      </a:endParaRPr>
                    </a:p>
                  </a:txBody>
                  <a:tcPr marL="91427" marR="91427" marT="45734" marB="45734" anchor="ctr"/>
                </a:tc>
                <a:tc>
                  <a:txBody>
                    <a:bodyPr/>
                    <a:lstStyle/>
                    <a:p>
                      <a:pPr algn="ctr"/>
                      <a:r>
                        <a:rPr lang="de-DE" sz="2000" dirty="0">
                          <a:latin typeface="Calibri" pitchFamily="34" charset="0"/>
                          <a:cs typeface="Calibri" pitchFamily="34" charset="0"/>
                        </a:rPr>
                        <a:t>0.47</a:t>
                      </a:r>
                    </a:p>
                  </a:txBody>
                  <a:tcPr marL="91427" marR="91427" marT="45734" marB="45734" anchor="ctr"/>
                </a:tc>
                <a:tc>
                  <a:txBody>
                    <a:bodyPr/>
                    <a:lstStyle/>
                    <a:p>
                      <a:pPr algn="ctr"/>
                      <a:r>
                        <a:rPr lang="de-DE" sz="2000" dirty="0">
                          <a:latin typeface="Calibri" pitchFamily="34" charset="0"/>
                          <a:cs typeface="Calibri" pitchFamily="34" charset="0"/>
                        </a:rPr>
                        <a:t>-0.30</a:t>
                      </a:r>
                    </a:p>
                  </a:txBody>
                  <a:tcPr marL="91427" marR="91427" marT="45734" marB="45734" anchor="ctr"/>
                </a:tc>
                <a:extLst>
                  <a:ext uri="{0D108BD9-81ED-4DB2-BD59-A6C34878D82A}">
                    <a16:rowId xmlns:a16="http://schemas.microsoft.com/office/drawing/2014/main" val="10001"/>
                  </a:ext>
                </a:extLst>
              </a:tr>
              <a:tr h="501777">
                <a:tc>
                  <a:txBody>
                    <a:bodyPr/>
                    <a:lstStyle/>
                    <a:p>
                      <a:r>
                        <a:rPr lang="de-AT" sz="2000" b="1" dirty="0">
                          <a:latin typeface="Calibri" pitchFamily="34" charset="0"/>
                          <a:cs typeface="Calibri" pitchFamily="34" charset="0"/>
                        </a:rPr>
                        <a:t>Bob</a:t>
                      </a:r>
                      <a:endParaRPr lang="de-DE" sz="2000" b="1" dirty="0">
                        <a:latin typeface="Calibri" pitchFamily="34" charset="0"/>
                        <a:cs typeface="Calibri" pitchFamily="34" charset="0"/>
                      </a:endParaRPr>
                    </a:p>
                  </a:txBody>
                  <a:tcPr marL="91427" marR="91427" marT="45734" marB="45734" anchor="ctr"/>
                </a:tc>
                <a:tc>
                  <a:txBody>
                    <a:bodyPr/>
                    <a:lstStyle/>
                    <a:p>
                      <a:pPr algn="ctr"/>
                      <a:r>
                        <a:rPr lang="de-DE" sz="2000" dirty="0">
                          <a:latin typeface="Calibri" pitchFamily="34" charset="0"/>
                          <a:cs typeface="Calibri" pitchFamily="34" charset="0"/>
                        </a:rPr>
                        <a:t> -0.44</a:t>
                      </a:r>
                    </a:p>
                  </a:txBody>
                  <a:tcPr marL="91427" marR="91427" marT="45734" marB="45734" anchor="ctr"/>
                </a:tc>
                <a:tc>
                  <a:txBody>
                    <a:bodyPr/>
                    <a:lstStyle/>
                    <a:p>
                      <a:pPr algn="ctr"/>
                      <a:r>
                        <a:rPr lang="de-DE" sz="2000" dirty="0">
                          <a:latin typeface="Calibri" pitchFamily="34" charset="0"/>
                          <a:cs typeface="Calibri" pitchFamily="34" charset="0"/>
                        </a:rPr>
                        <a:t>0.23</a:t>
                      </a:r>
                    </a:p>
                  </a:txBody>
                  <a:tcPr marL="91427" marR="91427" marT="45734" marB="45734" anchor="ctr"/>
                </a:tc>
                <a:extLst>
                  <a:ext uri="{0D108BD9-81ED-4DB2-BD59-A6C34878D82A}">
                    <a16:rowId xmlns:a16="http://schemas.microsoft.com/office/drawing/2014/main" val="10002"/>
                  </a:ext>
                </a:extLst>
              </a:tr>
              <a:tr h="501777">
                <a:tc>
                  <a:txBody>
                    <a:bodyPr/>
                    <a:lstStyle/>
                    <a:p>
                      <a:r>
                        <a:rPr lang="de-AT" sz="2000" b="1" dirty="0">
                          <a:latin typeface="Calibri" pitchFamily="34" charset="0"/>
                          <a:cs typeface="Calibri" pitchFamily="34" charset="0"/>
                        </a:rPr>
                        <a:t>Mary</a:t>
                      </a:r>
                      <a:endParaRPr lang="de-DE" sz="2000" b="1" dirty="0">
                        <a:latin typeface="Calibri" pitchFamily="34" charset="0"/>
                        <a:cs typeface="Calibri" pitchFamily="34" charset="0"/>
                      </a:endParaRPr>
                    </a:p>
                  </a:txBody>
                  <a:tcPr marL="91427" marR="91427" marT="45734" marB="45734" anchor="ctr"/>
                </a:tc>
                <a:tc>
                  <a:txBody>
                    <a:bodyPr/>
                    <a:lstStyle/>
                    <a:p>
                      <a:pPr algn="ctr"/>
                      <a:r>
                        <a:rPr lang="de-AT" sz="2000" dirty="0">
                          <a:latin typeface="Calibri" pitchFamily="34" charset="0"/>
                          <a:cs typeface="Calibri" pitchFamily="34" charset="0"/>
                        </a:rPr>
                        <a:t>0.70</a:t>
                      </a:r>
                      <a:endParaRPr lang="de-DE" sz="2000" dirty="0">
                        <a:latin typeface="Calibri" pitchFamily="34" charset="0"/>
                        <a:cs typeface="Calibri" pitchFamily="34" charset="0"/>
                      </a:endParaRPr>
                    </a:p>
                  </a:txBody>
                  <a:tcPr marL="91427" marR="91427" marT="45734" marB="45734" anchor="ctr"/>
                </a:tc>
                <a:tc>
                  <a:txBody>
                    <a:bodyPr/>
                    <a:lstStyle/>
                    <a:p>
                      <a:pPr algn="ctr"/>
                      <a:r>
                        <a:rPr lang="de-AT" sz="2000" dirty="0">
                          <a:latin typeface="Calibri" pitchFamily="34" charset="0"/>
                          <a:cs typeface="Calibri" pitchFamily="34" charset="0"/>
                        </a:rPr>
                        <a:t>-</a:t>
                      </a:r>
                      <a:r>
                        <a:rPr lang="de-DE" sz="2000" dirty="0">
                          <a:latin typeface="Calibri" pitchFamily="34" charset="0"/>
                          <a:cs typeface="Calibri" pitchFamily="34" charset="0"/>
                        </a:rPr>
                        <a:t>0.06</a:t>
                      </a:r>
                    </a:p>
                  </a:txBody>
                  <a:tcPr marL="91427" marR="91427" marT="45734" marB="45734" anchor="ctr"/>
                </a:tc>
                <a:extLst>
                  <a:ext uri="{0D108BD9-81ED-4DB2-BD59-A6C34878D82A}">
                    <a16:rowId xmlns:a16="http://schemas.microsoft.com/office/drawing/2014/main" val="10003"/>
                  </a:ext>
                </a:extLst>
              </a:tr>
              <a:tr h="501777">
                <a:tc>
                  <a:txBody>
                    <a:bodyPr/>
                    <a:lstStyle/>
                    <a:p>
                      <a:r>
                        <a:rPr lang="de-AT" sz="2000" b="1" dirty="0">
                          <a:latin typeface="Calibri" pitchFamily="34" charset="0"/>
                          <a:cs typeface="Calibri" pitchFamily="34" charset="0"/>
                        </a:rPr>
                        <a:t>Sue</a:t>
                      </a:r>
                      <a:endParaRPr lang="de-DE" sz="2000" b="1" dirty="0">
                        <a:latin typeface="Calibri" pitchFamily="34" charset="0"/>
                        <a:cs typeface="Calibri" pitchFamily="34" charset="0"/>
                      </a:endParaRPr>
                    </a:p>
                  </a:txBody>
                  <a:tcPr marL="91427" marR="91427" marT="45734" marB="45734" anchor="ctr"/>
                </a:tc>
                <a:tc>
                  <a:txBody>
                    <a:bodyPr/>
                    <a:lstStyle/>
                    <a:p>
                      <a:pPr algn="ctr"/>
                      <a:r>
                        <a:rPr lang="de-DE" sz="2000" dirty="0">
                          <a:latin typeface="Calibri" pitchFamily="34" charset="0"/>
                          <a:cs typeface="Calibri" pitchFamily="34" charset="0"/>
                        </a:rPr>
                        <a:t>0.31</a:t>
                      </a:r>
                    </a:p>
                  </a:txBody>
                  <a:tcPr marL="91427" marR="91427" marT="45734" marB="45734" anchor="ctr"/>
                </a:tc>
                <a:tc>
                  <a:txBody>
                    <a:bodyPr/>
                    <a:lstStyle/>
                    <a:p>
                      <a:pPr algn="ctr"/>
                      <a:r>
                        <a:rPr lang="de-DE" sz="2000" dirty="0">
                          <a:latin typeface="Calibri" pitchFamily="34" charset="0"/>
                          <a:cs typeface="Calibri" pitchFamily="34" charset="0"/>
                        </a:rPr>
                        <a:t>0.93</a:t>
                      </a:r>
                    </a:p>
                  </a:txBody>
                  <a:tcPr marL="91427" marR="91427" marT="45734" marB="45734" anchor="ctr"/>
                </a:tc>
                <a:extLst>
                  <a:ext uri="{0D108BD9-81ED-4DB2-BD59-A6C34878D82A}">
                    <a16:rowId xmlns:a16="http://schemas.microsoft.com/office/drawing/2014/main" val="10004"/>
                  </a:ext>
                </a:extLst>
              </a:tr>
            </a:tbl>
          </a:graphicData>
        </a:graphic>
      </p:graphicFrame>
      <p:graphicFrame>
        <p:nvGraphicFramePr>
          <p:cNvPr id="11" name="Tabelle 10"/>
          <p:cNvGraphicFramePr>
            <a:graphicFrameLocks noGrp="1"/>
          </p:cNvGraphicFramePr>
          <p:nvPr/>
        </p:nvGraphicFramePr>
        <p:xfrm>
          <a:off x="8112126" y="4508501"/>
          <a:ext cx="2412999" cy="1444625"/>
        </p:xfrm>
        <a:graphic>
          <a:graphicData uri="http://schemas.openxmlformats.org/drawingml/2006/table">
            <a:tbl>
              <a:tblPr firstRow="1" bandRow="1">
                <a:tableStyleId>{5C22544A-7EE6-4342-B048-85BDC9FD1C3A}</a:tableStyleId>
              </a:tblPr>
              <a:tblGrid>
                <a:gridCol w="804333">
                  <a:extLst>
                    <a:ext uri="{9D8B030D-6E8A-4147-A177-3AD203B41FA5}">
                      <a16:colId xmlns:a16="http://schemas.microsoft.com/office/drawing/2014/main" val="20000"/>
                    </a:ext>
                  </a:extLst>
                </a:gridCol>
                <a:gridCol w="804333">
                  <a:extLst>
                    <a:ext uri="{9D8B030D-6E8A-4147-A177-3AD203B41FA5}">
                      <a16:colId xmlns:a16="http://schemas.microsoft.com/office/drawing/2014/main" val="20001"/>
                    </a:ext>
                  </a:extLst>
                </a:gridCol>
                <a:gridCol w="804333">
                  <a:extLst>
                    <a:ext uri="{9D8B030D-6E8A-4147-A177-3AD203B41FA5}">
                      <a16:colId xmlns:a16="http://schemas.microsoft.com/office/drawing/2014/main" val="20002"/>
                    </a:ext>
                  </a:extLst>
                </a:gridCol>
              </a:tblGrid>
              <a:tr h="396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800" baseline="30000" dirty="0">
                        <a:solidFill>
                          <a:schemeClr val="tx1"/>
                        </a:solidFill>
                      </a:endParaRPr>
                    </a:p>
                  </a:txBody>
                  <a:tcPr marL="91468" marR="91468" marT="45752" marB="45752" anchor="ctr"/>
                </a:tc>
                <a:tc>
                  <a:txBody>
                    <a:bodyPr/>
                    <a:lstStyle/>
                    <a:p>
                      <a:r>
                        <a:rPr lang="de-AT" sz="2000" baseline="0" dirty="0">
                          <a:solidFill>
                            <a:schemeClr val="tx1"/>
                          </a:solidFill>
                          <a:latin typeface="Calibri" pitchFamily="34" charset="0"/>
                          <a:cs typeface="Calibri" pitchFamily="34" charset="0"/>
                        </a:rPr>
                        <a:t>Dim1</a:t>
                      </a:r>
                      <a:endParaRPr lang="de-DE" sz="2000" baseline="0" dirty="0">
                        <a:solidFill>
                          <a:schemeClr val="tx1"/>
                        </a:solidFill>
                        <a:latin typeface="Calibri" pitchFamily="34" charset="0"/>
                        <a:cs typeface="Calibri" pitchFamily="34" charset="0"/>
                      </a:endParaRPr>
                    </a:p>
                  </a:txBody>
                  <a:tcPr marL="91468" marR="91468" marT="45752" marB="45752"/>
                </a:tc>
                <a:tc>
                  <a:txBody>
                    <a:bodyPr/>
                    <a:lstStyle/>
                    <a:p>
                      <a:r>
                        <a:rPr lang="de-AT" sz="2000" baseline="0" dirty="0">
                          <a:solidFill>
                            <a:schemeClr val="tx1"/>
                          </a:solidFill>
                          <a:latin typeface="Calibri" pitchFamily="34" charset="0"/>
                          <a:cs typeface="Calibri" pitchFamily="34" charset="0"/>
                        </a:rPr>
                        <a:t>Dim2</a:t>
                      </a:r>
                      <a:endParaRPr lang="de-DE" sz="2000" baseline="0" dirty="0">
                        <a:solidFill>
                          <a:schemeClr val="tx1"/>
                        </a:solidFill>
                        <a:latin typeface="Calibri" pitchFamily="34" charset="0"/>
                        <a:cs typeface="Calibri" pitchFamily="34" charset="0"/>
                      </a:endParaRPr>
                    </a:p>
                  </a:txBody>
                  <a:tcPr marL="91468" marR="91468" marT="45752" marB="45752"/>
                </a:tc>
                <a:extLst>
                  <a:ext uri="{0D108BD9-81ED-4DB2-BD59-A6C34878D82A}">
                    <a16:rowId xmlns:a16="http://schemas.microsoft.com/office/drawing/2014/main" val="10000"/>
                  </a:ext>
                </a:extLst>
              </a:tr>
              <a:tr h="524054">
                <a:tc>
                  <a:txBody>
                    <a:bodyPr/>
                    <a:lstStyle/>
                    <a:p>
                      <a:r>
                        <a:rPr lang="de-AT" sz="2000" b="1" dirty="0">
                          <a:latin typeface="Calibri" pitchFamily="34" charset="0"/>
                          <a:cs typeface="Calibri" pitchFamily="34" charset="0"/>
                        </a:rPr>
                        <a:t>Dim1</a:t>
                      </a:r>
                      <a:endParaRPr lang="de-DE" sz="2000" b="1" dirty="0">
                        <a:latin typeface="Calibri" pitchFamily="34" charset="0"/>
                        <a:cs typeface="Calibri" pitchFamily="34" charset="0"/>
                      </a:endParaRPr>
                    </a:p>
                  </a:txBody>
                  <a:tcPr marL="91468" marR="91468" marT="45752" marB="45752" anchor="ctr"/>
                </a:tc>
                <a:tc>
                  <a:txBody>
                    <a:bodyPr/>
                    <a:lstStyle/>
                    <a:p>
                      <a:pPr algn="ctr"/>
                      <a:r>
                        <a:rPr lang="de-AT" sz="2000" dirty="0">
                          <a:latin typeface="Calibri" pitchFamily="34" charset="0"/>
                          <a:cs typeface="Calibri" pitchFamily="34" charset="0"/>
                        </a:rPr>
                        <a:t>5.63</a:t>
                      </a:r>
                      <a:endParaRPr lang="de-DE" sz="2000" dirty="0">
                        <a:latin typeface="Calibri" pitchFamily="34" charset="0"/>
                        <a:cs typeface="Calibri" pitchFamily="34" charset="0"/>
                      </a:endParaRPr>
                    </a:p>
                  </a:txBody>
                  <a:tcPr marL="91468" marR="91468" marT="45752" marB="45752" anchor="ctr"/>
                </a:tc>
                <a:tc>
                  <a:txBody>
                    <a:bodyPr/>
                    <a:lstStyle/>
                    <a:p>
                      <a:pPr algn="ctr"/>
                      <a:r>
                        <a:rPr lang="de-DE" sz="2000" dirty="0">
                          <a:latin typeface="Calibri" pitchFamily="34" charset="0"/>
                          <a:cs typeface="Calibri" pitchFamily="34" charset="0"/>
                        </a:rPr>
                        <a:t>0</a:t>
                      </a:r>
                    </a:p>
                  </a:txBody>
                  <a:tcPr marL="91468" marR="91468" marT="45752" marB="45752" anchor="ctr"/>
                </a:tc>
                <a:extLst>
                  <a:ext uri="{0D108BD9-81ED-4DB2-BD59-A6C34878D82A}">
                    <a16:rowId xmlns:a16="http://schemas.microsoft.com/office/drawing/2014/main" val="10001"/>
                  </a:ext>
                </a:extLst>
              </a:tr>
              <a:tr h="524054">
                <a:tc>
                  <a:txBody>
                    <a:bodyPr/>
                    <a:lstStyle/>
                    <a:p>
                      <a:r>
                        <a:rPr lang="de-AT" sz="2000" b="1" dirty="0">
                          <a:latin typeface="Calibri" pitchFamily="34" charset="0"/>
                          <a:cs typeface="Calibri" pitchFamily="34" charset="0"/>
                        </a:rPr>
                        <a:t>Dim2</a:t>
                      </a:r>
                      <a:endParaRPr lang="de-DE" sz="2000" b="1" dirty="0">
                        <a:latin typeface="Calibri" pitchFamily="34" charset="0"/>
                        <a:cs typeface="Calibri" pitchFamily="34" charset="0"/>
                      </a:endParaRPr>
                    </a:p>
                  </a:txBody>
                  <a:tcPr marL="91468" marR="91468" marT="45752" marB="45752" anchor="ctr"/>
                </a:tc>
                <a:tc>
                  <a:txBody>
                    <a:bodyPr/>
                    <a:lstStyle/>
                    <a:p>
                      <a:pPr algn="ctr"/>
                      <a:r>
                        <a:rPr lang="de-DE" sz="2000" dirty="0">
                          <a:latin typeface="Calibri" pitchFamily="34" charset="0"/>
                          <a:cs typeface="Calibri" pitchFamily="34" charset="0"/>
                        </a:rPr>
                        <a:t>0</a:t>
                      </a:r>
                    </a:p>
                  </a:txBody>
                  <a:tcPr marL="91468" marR="91468" marT="45752" marB="45752" anchor="ctr"/>
                </a:tc>
                <a:tc>
                  <a:txBody>
                    <a:bodyPr/>
                    <a:lstStyle/>
                    <a:p>
                      <a:pPr algn="ctr"/>
                      <a:r>
                        <a:rPr lang="de-DE" sz="2000" dirty="0">
                          <a:latin typeface="Calibri" pitchFamily="34" charset="0"/>
                          <a:cs typeface="Calibri" pitchFamily="34" charset="0"/>
                        </a:rPr>
                        <a:t>3.23</a:t>
                      </a:r>
                    </a:p>
                  </a:txBody>
                  <a:tcPr marL="91468" marR="91468" marT="45752" marB="45752" anchor="ctr"/>
                </a:tc>
                <a:extLst>
                  <a:ext uri="{0D108BD9-81ED-4DB2-BD59-A6C34878D82A}">
                    <a16:rowId xmlns:a16="http://schemas.microsoft.com/office/drawing/2014/main" val="10002"/>
                  </a:ext>
                </a:extLst>
              </a:tr>
            </a:tbl>
          </a:graphicData>
        </a:graphic>
      </p:graphicFrame>
      <p:graphicFrame>
        <p:nvGraphicFramePr>
          <p:cNvPr id="44109" name="Objekt 11"/>
          <p:cNvGraphicFramePr>
            <a:graphicFrameLocks noChangeAspect="1"/>
          </p:cNvGraphicFramePr>
          <p:nvPr/>
        </p:nvGraphicFramePr>
        <p:xfrm>
          <a:off x="3000376" y="1844675"/>
          <a:ext cx="2735263" cy="649288"/>
        </p:xfrm>
        <a:graphic>
          <a:graphicData uri="http://schemas.openxmlformats.org/presentationml/2006/ole">
            <mc:AlternateContent xmlns:mc="http://schemas.openxmlformats.org/markup-compatibility/2006">
              <mc:Choice xmlns:v="urn:schemas-microsoft-com:vml" Requires="v">
                <p:oleObj spid="_x0000_s2050" name="Formel" r:id="rId4" imgW="1574117" imgH="317362" progId="Equation.3">
                  <p:embed/>
                </p:oleObj>
              </mc:Choice>
              <mc:Fallback>
                <p:oleObj name="Formel" r:id="rId4" imgW="1574117" imgH="317362" progId="Equation.3">
                  <p:embed/>
                  <p:pic>
                    <p:nvPicPr>
                      <p:cNvPr id="44109" name="Objek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6" y="1844675"/>
                        <a:ext cx="273526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110" name="Objekt 12"/>
          <p:cNvGraphicFramePr>
            <a:graphicFrameLocks noChangeAspect="1"/>
          </p:cNvGraphicFramePr>
          <p:nvPr/>
        </p:nvGraphicFramePr>
        <p:xfrm>
          <a:off x="8312150" y="4413251"/>
          <a:ext cx="592138" cy="536575"/>
        </p:xfrm>
        <a:graphic>
          <a:graphicData uri="http://schemas.openxmlformats.org/presentationml/2006/ole">
            <mc:AlternateContent xmlns:mc="http://schemas.openxmlformats.org/markup-compatibility/2006">
              <mc:Choice xmlns:v="urn:schemas-microsoft-com:vml" Requires="v">
                <p:oleObj spid="_x0000_s2051" name="Formel" r:id="rId6" imgW="241195" imgH="279279" progId="Equation.3">
                  <p:embed/>
                </p:oleObj>
              </mc:Choice>
              <mc:Fallback>
                <p:oleObj name="Formel" r:id="rId6" imgW="241195" imgH="279279" progId="Equation.3">
                  <p:embed/>
                  <p:pic>
                    <p:nvPicPr>
                      <p:cNvPr id="44110" name="Objek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150" y="4413251"/>
                        <a:ext cx="59213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Inhaltsplatzhalter 2"/>
          <p:cNvSpPr txBox="1">
            <a:spLocks/>
          </p:cNvSpPr>
          <p:nvPr/>
        </p:nvSpPr>
        <p:spPr bwMode="auto">
          <a:xfrm>
            <a:off x="1884982" y="1990727"/>
            <a:ext cx="4965700" cy="503237"/>
          </a:xfrm>
          <a:prstGeom prst="rect">
            <a:avLst/>
          </a:prstGeom>
          <a:noFill/>
          <a:ln w="9525">
            <a:noFill/>
            <a:miter lim="800000"/>
            <a:headEnd/>
            <a:tailEnd/>
          </a:ln>
        </p:spPr>
        <p:txBody>
          <a:bodyPr/>
          <a:lstStyle/>
          <a:p>
            <a:pPr marL="342900" indent="-342900">
              <a:spcBef>
                <a:spcPct val="20000"/>
              </a:spcBef>
              <a:buFontTx/>
              <a:buChar char="•"/>
              <a:defRPr/>
            </a:pPr>
            <a:r>
              <a:rPr lang="en-US" sz="2400" kern="0" dirty="0">
                <a:latin typeface="Calibri" pitchFamily="34" charset="0"/>
                <a:cs typeface="Calibri" pitchFamily="34" charset="0"/>
              </a:rPr>
              <a:t>SVD:</a:t>
            </a:r>
          </a:p>
        </p:txBody>
      </p:sp>
      <p:grpSp>
        <p:nvGrpSpPr>
          <p:cNvPr id="15" name="Gruppieren 23"/>
          <p:cNvGrpSpPr>
            <a:grpSpLocks/>
          </p:cNvGrpSpPr>
          <p:nvPr/>
        </p:nvGrpSpPr>
        <p:grpSpPr bwMode="auto">
          <a:xfrm>
            <a:off x="1919289" y="2974975"/>
            <a:ext cx="8497887" cy="3384550"/>
            <a:chOff x="395536" y="3068960"/>
            <a:chExt cx="8496944" cy="3384376"/>
          </a:xfrm>
        </p:grpSpPr>
        <p:grpSp>
          <p:nvGrpSpPr>
            <p:cNvPr id="44118" name="Gruppieren 21"/>
            <p:cNvGrpSpPr>
              <a:grpSpLocks/>
            </p:cNvGrpSpPr>
            <p:nvPr/>
          </p:nvGrpSpPr>
          <p:grpSpPr bwMode="auto">
            <a:xfrm>
              <a:off x="395536" y="3068960"/>
              <a:ext cx="8496944" cy="3384376"/>
              <a:chOff x="395536" y="3068960"/>
              <a:chExt cx="8496944" cy="3384376"/>
            </a:xfrm>
          </p:grpSpPr>
          <p:sp>
            <p:nvSpPr>
              <p:cNvPr id="18" name="Inhaltsplatzhalter 2"/>
              <p:cNvSpPr txBox="1">
                <a:spLocks/>
              </p:cNvSpPr>
              <p:nvPr/>
            </p:nvSpPr>
            <p:spPr bwMode="auto">
              <a:xfrm>
                <a:off x="395536" y="5300870"/>
                <a:ext cx="4966736" cy="1152466"/>
              </a:xfrm>
              <a:prstGeom prst="rect">
                <a:avLst/>
              </a:prstGeom>
              <a:noFill/>
              <a:ln w="9525">
                <a:noFill/>
                <a:miter lim="800000"/>
                <a:headEnd/>
                <a:tailEnd/>
              </a:ln>
            </p:spPr>
            <p:txBody>
              <a:bodyPr/>
              <a:lstStyle/>
              <a:p>
                <a:pPr marL="342900" indent="-342900">
                  <a:spcBef>
                    <a:spcPct val="20000"/>
                  </a:spcBef>
                  <a:buFontTx/>
                  <a:buChar char="•"/>
                  <a:defRPr/>
                </a:pPr>
                <a:r>
                  <a:rPr lang="de-AT" sz="2000" kern="0" dirty="0">
                    <a:latin typeface="Calibri" pitchFamily="34" charset="0"/>
                    <a:cs typeface="Calibri" pitchFamily="34" charset="0"/>
                  </a:rPr>
                  <a:t>Prediction: </a:t>
                </a:r>
              </a:p>
              <a:p>
                <a:pPr marL="1714500" lvl="3" indent="-342900">
                  <a:spcBef>
                    <a:spcPct val="20000"/>
                  </a:spcBef>
                  <a:defRPr/>
                </a:pPr>
                <a:r>
                  <a:rPr lang="de-AT" sz="2000" kern="0" dirty="0">
                    <a:latin typeface="Calibri" pitchFamily="34" charset="0"/>
                    <a:cs typeface="Calibri" pitchFamily="34" charset="0"/>
                  </a:rPr>
                  <a:t>	</a:t>
                </a:r>
                <a:r>
                  <a:rPr lang="de-AT" kern="0" dirty="0">
                    <a:latin typeface="Calibri" pitchFamily="34" charset="0"/>
                    <a:cs typeface="Calibri" pitchFamily="34" charset="0"/>
                  </a:rPr>
                  <a:t>	= </a:t>
                </a:r>
                <a:r>
                  <a:rPr lang="de-AT" dirty="0">
                    <a:latin typeface="Calibri" pitchFamily="34" charset="0"/>
                    <a:cs typeface="Calibri" pitchFamily="34" charset="0"/>
                  </a:rPr>
                  <a:t>3 + 0.84 = </a:t>
                </a:r>
                <a:r>
                  <a:rPr lang="de-AT" dirty="0">
                    <a:solidFill>
                      <a:srgbClr val="C00000"/>
                    </a:solidFill>
                    <a:latin typeface="Calibri" pitchFamily="34" charset="0"/>
                    <a:cs typeface="Calibri" pitchFamily="34" charset="0"/>
                  </a:rPr>
                  <a:t>3.84</a:t>
                </a:r>
                <a:endParaRPr lang="de-AT" kern="0" dirty="0">
                  <a:solidFill>
                    <a:srgbClr val="C00000"/>
                  </a:solidFill>
                  <a:latin typeface="Calibri" pitchFamily="34" charset="0"/>
                  <a:cs typeface="Calibri" pitchFamily="34" charset="0"/>
                </a:endParaRPr>
              </a:p>
            </p:txBody>
          </p:sp>
          <p:sp>
            <p:nvSpPr>
              <p:cNvPr id="44121" name="Rechteck 18"/>
              <p:cNvSpPr>
                <a:spLocks noChangeArrowheads="1"/>
              </p:cNvSpPr>
              <p:nvPr/>
            </p:nvSpPr>
            <p:spPr bwMode="auto">
              <a:xfrm>
                <a:off x="7452320" y="3140968"/>
                <a:ext cx="720080" cy="958260"/>
              </a:xfrm>
              <a:prstGeom prst="rect">
                <a:avLst/>
              </a:prstGeom>
              <a:noFill/>
              <a:ln w="317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endParaRPr lang="en-US" altLang="en-US" sz="2400" b="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44122" name="Rechteck 19"/>
              <p:cNvSpPr>
                <a:spLocks noChangeArrowheads="1"/>
              </p:cNvSpPr>
              <p:nvPr/>
            </p:nvSpPr>
            <p:spPr bwMode="auto">
              <a:xfrm>
                <a:off x="395536" y="3068960"/>
                <a:ext cx="2448272" cy="432048"/>
              </a:xfrm>
              <a:prstGeom prst="rect">
                <a:avLst/>
              </a:prstGeom>
              <a:noFill/>
              <a:ln w="317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endParaRPr lang="en-US" altLang="en-US" sz="2400" b="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44123" name="Rechteck 20"/>
              <p:cNvSpPr>
                <a:spLocks noChangeArrowheads="1"/>
              </p:cNvSpPr>
              <p:nvPr/>
            </p:nvSpPr>
            <p:spPr bwMode="auto">
              <a:xfrm>
                <a:off x="6588224" y="5013176"/>
                <a:ext cx="2304256" cy="958260"/>
              </a:xfrm>
              <a:prstGeom prst="rect">
                <a:avLst/>
              </a:prstGeom>
              <a:noFill/>
              <a:ln w="317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endParaRPr lang="en-US" altLang="en-US" sz="2400" b="0">
                  <a:latin typeface="Calibri" panose="020F0502020204030204" pitchFamily="34" charset="0"/>
                  <a:ea typeface="ＭＳ Ｐゴシック" panose="020B0600070205080204" pitchFamily="34" charset="-128"/>
                  <a:cs typeface="Calibri" panose="020F0502020204030204" pitchFamily="34" charset="0"/>
                </a:endParaRPr>
              </a:p>
            </p:txBody>
          </p:sp>
        </p:grpSp>
        <p:graphicFrame>
          <p:nvGraphicFramePr>
            <p:cNvPr id="44119" name="Object 5"/>
            <p:cNvGraphicFramePr>
              <a:graphicFrameLocks noChangeAspect="1"/>
            </p:cNvGraphicFramePr>
            <p:nvPr/>
          </p:nvGraphicFramePr>
          <p:xfrm>
            <a:off x="2070671" y="5208201"/>
            <a:ext cx="4517553" cy="474045"/>
          </p:xfrm>
          <a:graphic>
            <a:graphicData uri="http://schemas.openxmlformats.org/presentationml/2006/ole">
              <mc:AlternateContent xmlns:mc="http://schemas.openxmlformats.org/markup-compatibility/2006">
                <mc:Choice xmlns:v="urn:schemas-microsoft-com:vml" Requires="v">
                  <p:oleObj spid="_x0000_s2052" name="Formel" r:id="rId8" imgW="2895600" imgH="304800" progId="Equation.3">
                    <p:embed/>
                  </p:oleObj>
                </mc:Choice>
                <mc:Fallback>
                  <p:oleObj name="Formel" r:id="rId8" imgW="2895600" imgH="304800" progId="Equation.3">
                    <p:embed/>
                    <p:pic>
                      <p:nvPicPr>
                        <p:cNvPr id="44119"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0671" y="5208201"/>
                          <a:ext cx="4517553" cy="4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113" name="Rechteck 26"/>
          <p:cNvSpPr>
            <a:spLocks noChangeArrowheads="1"/>
          </p:cNvSpPr>
          <p:nvPr/>
        </p:nvSpPr>
        <p:spPr bwMode="auto">
          <a:xfrm rot="3579673">
            <a:off x="5977732" y="2237582"/>
            <a:ext cx="1216025" cy="255588"/>
          </a:xfrm>
          <a:prstGeom prst="rect">
            <a:avLst/>
          </a:prstGeom>
          <a:gradFill rotWithShape="1">
            <a:gsLst>
              <a:gs pos="0">
                <a:srgbClr val="FFEFD1"/>
              </a:gs>
              <a:gs pos="25000">
                <a:srgbClr val="FFEFD1"/>
              </a:gs>
              <a:gs pos="26234">
                <a:srgbClr val="F8EDD3"/>
              </a:gs>
              <a:gs pos="55000">
                <a:srgbClr val="F0EBD5"/>
              </a:gs>
              <a:gs pos="100000">
                <a:srgbClr val="D1C39F"/>
              </a:gs>
            </a:gsLst>
            <a:lin ang="18900000" scaled="1"/>
          </a:gradFill>
          <a:ln w="9525" algn="ctr">
            <a:solidFill>
              <a:schemeClr val="tx1"/>
            </a:solidFill>
            <a:round/>
            <a:headEnd/>
            <a:tailEnd/>
          </a:ln>
        </p:spPr>
        <p:txBody>
          <a:bodyPr anchor="ct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eaLnBrk="1" hangingPunct="1"/>
            <a:r>
              <a:rPr lang="en-US" altLang="en-US" sz="1000"/>
              <a:t>Terminator</a:t>
            </a:r>
          </a:p>
        </p:txBody>
      </p:sp>
      <p:sp>
        <p:nvSpPr>
          <p:cNvPr id="44114" name="Rechteck 27"/>
          <p:cNvSpPr>
            <a:spLocks noChangeArrowheads="1"/>
          </p:cNvSpPr>
          <p:nvPr/>
        </p:nvSpPr>
        <p:spPr bwMode="auto">
          <a:xfrm rot="3579673">
            <a:off x="6840538" y="2235200"/>
            <a:ext cx="1217612" cy="255588"/>
          </a:xfrm>
          <a:prstGeom prst="rect">
            <a:avLst/>
          </a:prstGeom>
          <a:gradFill rotWithShape="1">
            <a:gsLst>
              <a:gs pos="0">
                <a:srgbClr val="FFEFD1"/>
              </a:gs>
              <a:gs pos="25000">
                <a:srgbClr val="FFEFD1"/>
              </a:gs>
              <a:gs pos="26234">
                <a:srgbClr val="F8EDD3"/>
              </a:gs>
              <a:gs pos="55000">
                <a:srgbClr val="F0EBD5"/>
              </a:gs>
              <a:gs pos="100000">
                <a:srgbClr val="D1C39F"/>
              </a:gs>
            </a:gsLst>
            <a:lin ang="18900000" scaled="1"/>
          </a:gradFill>
          <a:ln w="9525" algn="ctr">
            <a:solidFill>
              <a:schemeClr val="tx1"/>
            </a:solidFill>
            <a:round/>
            <a:headEnd/>
            <a:tailEnd/>
          </a:ln>
        </p:spPr>
        <p:txBody>
          <a:bodyPr anchor="ct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eaLnBrk="1" hangingPunct="1"/>
            <a:r>
              <a:rPr lang="en-US" altLang="en-US" sz="1000"/>
              <a:t>Die Hard</a:t>
            </a:r>
          </a:p>
        </p:txBody>
      </p:sp>
      <p:sp>
        <p:nvSpPr>
          <p:cNvPr id="44115" name="Rechteck 28"/>
          <p:cNvSpPr>
            <a:spLocks noChangeArrowheads="1"/>
          </p:cNvSpPr>
          <p:nvPr/>
        </p:nvSpPr>
        <p:spPr bwMode="auto">
          <a:xfrm rot="3579673">
            <a:off x="7632701" y="2235201"/>
            <a:ext cx="1217612" cy="255587"/>
          </a:xfrm>
          <a:prstGeom prst="rect">
            <a:avLst/>
          </a:prstGeom>
          <a:gradFill rotWithShape="1">
            <a:gsLst>
              <a:gs pos="0">
                <a:srgbClr val="FFEFD1"/>
              </a:gs>
              <a:gs pos="25000">
                <a:srgbClr val="FFEFD1"/>
              </a:gs>
              <a:gs pos="26234">
                <a:srgbClr val="F8EDD3"/>
              </a:gs>
              <a:gs pos="55000">
                <a:srgbClr val="F0EBD5"/>
              </a:gs>
              <a:gs pos="100000">
                <a:srgbClr val="D1C39F"/>
              </a:gs>
            </a:gsLst>
            <a:lin ang="18900000" scaled="1"/>
          </a:gradFill>
          <a:ln w="9525" algn="ctr">
            <a:solidFill>
              <a:schemeClr val="tx1"/>
            </a:solidFill>
            <a:round/>
            <a:headEnd/>
            <a:tailEnd/>
          </a:ln>
        </p:spPr>
        <p:txBody>
          <a:bodyPr anchor="ct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eaLnBrk="1" hangingPunct="1"/>
            <a:r>
              <a:rPr lang="en-US" altLang="en-US" sz="1000"/>
              <a:t>Twins</a:t>
            </a:r>
          </a:p>
        </p:txBody>
      </p:sp>
      <p:sp>
        <p:nvSpPr>
          <p:cNvPr id="44116" name="Rechteck 29"/>
          <p:cNvSpPr>
            <a:spLocks noChangeArrowheads="1"/>
          </p:cNvSpPr>
          <p:nvPr/>
        </p:nvSpPr>
        <p:spPr bwMode="auto">
          <a:xfrm rot="3579673">
            <a:off x="8424863" y="2235200"/>
            <a:ext cx="1217612" cy="255588"/>
          </a:xfrm>
          <a:prstGeom prst="rect">
            <a:avLst/>
          </a:prstGeom>
          <a:gradFill rotWithShape="1">
            <a:gsLst>
              <a:gs pos="0">
                <a:srgbClr val="FFEFD1"/>
              </a:gs>
              <a:gs pos="25000">
                <a:srgbClr val="FFEFD1"/>
              </a:gs>
              <a:gs pos="26234">
                <a:srgbClr val="F8EDD3"/>
              </a:gs>
              <a:gs pos="55000">
                <a:srgbClr val="F0EBD5"/>
              </a:gs>
              <a:gs pos="100000">
                <a:srgbClr val="D1C39F"/>
              </a:gs>
            </a:gsLst>
            <a:lin ang="18900000" scaled="1"/>
          </a:gradFill>
          <a:ln w="9525" algn="ctr">
            <a:solidFill>
              <a:schemeClr val="tx1"/>
            </a:solidFill>
            <a:round/>
            <a:headEnd/>
            <a:tailEnd/>
          </a:ln>
        </p:spPr>
        <p:txBody>
          <a:bodyPr anchor="ct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eaLnBrk="1" hangingPunct="1"/>
            <a:r>
              <a:rPr lang="en-US" altLang="en-US" sz="1000"/>
              <a:t>Eat Pray Love</a:t>
            </a:r>
          </a:p>
        </p:txBody>
      </p:sp>
      <p:sp>
        <p:nvSpPr>
          <p:cNvPr id="44117" name="Rechteck 30"/>
          <p:cNvSpPr>
            <a:spLocks noChangeArrowheads="1"/>
          </p:cNvSpPr>
          <p:nvPr/>
        </p:nvSpPr>
        <p:spPr bwMode="auto">
          <a:xfrm rot="3579673">
            <a:off x="9245601" y="2235201"/>
            <a:ext cx="1217612" cy="255587"/>
          </a:xfrm>
          <a:prstGeom prst="rect">
            <a:avLst/>
          </a:prstGeom>
          <a:gradFill rotWithShape="1">
            <a:gsLst>
              <a:gs pos="0">
                <a:srgbClr val="FFEFD1"/>
              </a:gs>
              <a:gs pos="25000">
                <a:srgbClr val="FFEFD1"/>
              </a:gs>
              <a:gs pos="26234">
                <a:srgbClr val="F8EDD3"/>
              </a:gs>
              <a:gs pos="55000">
                <a:srgbClr val="F0EBD5"/>
              </a:gs>
              <a:gs pos="100000">
                <a:srgbClr val="D1C39F"/>
              </a:gs>
            </a:gsLst>
            <a:lin ang="18900000" scaled="1"/>
          </a:gradFill>
          <a:ln w="9525" algn="ctr">
            <a:solidFill>
              <a:schemeClr val="tx1"/>
            </a:solidFill>
            <a:round/>
            <a:headEnd/>
            <a:tailEnd/>
          </a:ln>
        </p:spPr>
        <p:txBody>
          <a:bodyPr anchor="ctr"/>
          <a:lstStyle>
            <a:lvl1pPr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eaLnBrk="1" hangingPunct="1"/>
            <a:r>
              <a:rPr lang="en-US" altLang="en-US" sz="1000"/>
              <a:t>Pretty Woman</a:t>
            </a:r>
          </a:p>
        </p:txBody>
      </p:sp>
      <p:sp>
        <p:nvSpPr>
          <p:cNvPr id="2" name="TextBox 1"/>
          <p:cNvSpPr txBox="1"/>
          <p:nvPr/>
        </p:nvSpPr>
        <p:spPr>
          <a:xfrm>
            <a:off x="8544273" y="1124744"/>
            <a:ext cx="1872903" cy="369332"/>
          </a:xfrm>
          <a:prstGeom prst="rect">
            <a:avLst/>
          </a:prstGeom>
          <a:noFill/>
        </p:spPr>
        <p:txBody>
          <a:bodyPr wrap="square" rtlCol="0">
            <a:spAutoFit/>
          </a:bodyPr>
          <a:lstStyle/>
          <a:p>
            <a:r>
              <a:rPr lang="en-US" dirty="0"/>
              <a:t>K-Rank = 2</a:t>
            </a:r>
          </a:p>
        </p:txBody>
      </p:sp>
    </p:spTree>
    <p:extLst>
      <p:ext uri="{BB962C8B-B14F-4D97-AF65-F5344CB8AC3E}">
        <p14:creationId xmlns:p14="http://schemas.microsoft.com/office/powerpoint/2010/main" val="3514752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Spreadsheet</a:t>
            </a:r>
          </a:p>
        </p:txBody>
      </p:sp>
      <p:sp>
        <p:nvSpPr>
          <p:cNvPr id="3" name="Footer Placeholder 2"/>
          <p:cNvSpPr>
            <a:spLocks noGrp="1"/>
          </p:cNvSpPr>
          <p:nvPr>
            <p:ph type="ftr" sz="quarter" idx="11"/>
          </p:nvPr>
        </p:nvSpPr>
        <p:spPr/>
        <p:txBody>
          <a:bodyPr/>
          <a:lstStyle/>
          <a:p>
            <a:r>
              <a:rPr lang="en-US"/>
              <a:t>DGB 5/2013</a:t>
            </a:r>
          </a:p>
        </p:txBody>
      </p:sp>
      <p:sp>
        <p:nvSpPr>
          <p:cNvPr id="4" name="Slide Number Placeholder 3"/>
          <p:cNvSpPr>
            <a:spLocks noGrp="1"/>
          </p:cNvSpPr>
          <p:nvPr>
            <p:ph type="sldNum" sz="quarter" idx="12"/>
          </p:nvPr>
        </p:nvSpPr>
        <p:spPr/>
        <p:txBody>
          <a:bodyPr/>
          <a:lstStyle/>
          <a:p>
            <a:fld id="{B94A0634-974A-46A7-B268-05D2A189DA49}" type="slidenum">
              <a:rPr lang="en-US" smtClean="0"/>
              <a:t>32</a:t>
            </a:fld>
            <a:endParaRPr lang="en-US"/>
          </a:p>
        </p:txBody>
      </p:sp>
      <p:sp>
        <p:nvSpPr>
          <p:cNvPr id="5" name="TextBox 4">
            <a:hlinkClick r:id="rId2" action="ppaction://hlinkfile"/>
          </p:cNvPr>
          <p:cNvSpPr txBox="1"/>
          <p:nvPr/>
        </p:nvSpPr>
        <p:spPr>
          <a:xfrm>
            <a:off x="3352800" y="1752601"/>
            <a:ext cx="5334000" cy="461665"/>
          </a:xfrm>
          <a:prstGeom prst="rect">
            <a:avLst/>
          </a:prstGeom>
          <a:noFill/>
        </p:spPr>
        <p:txBody>
          <a:bodyPr wrap="square" rtlCol="0">
            <a:spAutoFit/>
          </a:bodyPr>
          <a:lstStyle/>
          <a:p>
            <a:r>
              <a:rPr lang="en-US" sz="2400" b="1" dirty="0"/>
              <a:t>Excel SVD Calculations</a:t>
            </a:r>
          </a:p>
        </p:txBody>
      </p:sp>
    </p:spTree>
    <p:extLst>
      <p:ext uri="{BB962C8B-B14F-4D97-AF65-F5344CB8AC3E}">
        <p14:creationId xmlns:p14="http://schemas.microsoft.com/office/powerpoint/2010/main" val="3836115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63E-BE78-48F6-A293-7C5ACB922219}"/>
              </a:ext>
            </a:extLst>
          </p:cNvPr>
          <p:cNvSpPr>
            <a:spLocks noGrp="1"/>
          </p:cNvSpPr>
          <p:nvPr>
            <p:ph type="title"/>
          </p:nvPr>
        </p:nvSpPr>
        <p:spPr>
          <a:xfrm>
            <a:off x="838200" y="376142"/>
            <a:ext cx="10515600" cy="1325563"/>
          </a:xfrm>
        </p:spPr>
        <p:txBody>
          <a:bodyPr>
            <a:normAutofit/>
          </a:bodyPr>
          <a:lstStyle/>
          <a:p>
            <a:pPr algn="ctr"/>
            <a:r>
              <a:rPr lang="en-US" sz="3600" b="1" dirty="0">
                <a:latin typeface="Arial" panose="020B0604020202020204" pitchFamily="34" charset="0"/>
                <a:cs typeface="Arial" panose="020B0604020202020204" pitchFamily="34" charset="0"/>
              </a:rPr>
              <a:t>Recommender Systems – Matrix Factorization Alternating Least Squares</a:t>
            </a:r>
          </a:p>
        </p:txBody>
      </p:sp>
      <p:sp>
        <p:nvSpPr>
          <p:cNvPr id="3" name="TextBox 2">
            <a:extLst>
              <a:ext uri="{FF2B5EF4-FFF2-40B4-BE49-F238E27FC236}">
                <a16:creationId xmlns:a16="http://schemas.microsoft.com/office/drawing/2014/main" id="{6A1CB577-9CB3-4EEF-B97F-C6899F19F103}"/>
              </a:ext>
            </a:extLst>
          </p:cNvPr>
          <p:cNvSpPr txBox="1"/>
          <p:nvPr/>
        </p:nvSpPr>
        <p:spPr>
          <a:xfrm>
            <a:off x="1366092" y="2049137"/>
            <a:ext cx="7943161" cy="415498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Given a User – Item, A, Matrix with m users and n items, ALS will factor A into 2 matrices, U (</a:t>
            </a:r>
            <a:r>
              <a:rPr lang="en-US" sz="2400" b="1" dirty="0" err="1">
                <a:latin typeface="Arial" panose="020B0604020202020204" pitchFamily="34" charset="0"/>
                <a:cs typeface="Arial" panose="020B0604020202020204" pitchFamily="34" charset="0"/>
              </a:rPr>
              <a:t>mxk</a:t>
            </a:r>
            <a:r>
              <a:rPr lang="en-US" sz="2400" b="1" dirty="0">
                <a:latin typeface="Arial" panose="020B0604020202020204" pitchFamily="34" charset="0"/>
                <a:cs typeface="Arial" panose="020B0604020202020204" pitchFamily="34" charset="0"/>
              </a:rPr>
              <a:t>) and V (</a:t>
            </a:r>
            <a:r>
              <a:rPr lang="en-US" sz="2400" b="1" dirty="0" err="1">
                <a:latin typeface="Arial" panose="020B0604020202020204" pitchFamily="34" charset="0"/>
                <a:cs typeface="Arial" panose="020B0604020202020204" pitchFamily="34" charset="0"/>
              </a:rPr>
              <a:t>kxn</a:t>
            </a:r>
            <a:r>
              <a:rPr lang="en-US" sz="2400" b="1" dirty="0">
                <a:latin typeface="Arial" panose="020B0604020202020204" pitchFamily="34" charset="0"/>
                <a:cs typeface="Arial" panose="020B0604020202020204" pitchFamily="34" charset="0"/>
              </a:rPr>
              <a:t>) whose product approximates A, and minimizes the cost function:</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J = || A – </a:t>
            </a:r>
            <a:r>
              <a:rPr lang="en-US" sz="2400" b="1" dirty="0" err="1">
                <a:latin typeface="Arial" panose="020B0604020202020204" pitchFamily="34" charset="0"/>
                <a:cs typeface="Arial" panose="020B0604020202020204" pitchFamily="34" charset="0"/>
              </a:rPr>
              <a:t>UxV</a:t>
            </a:r>
            <a:r>
              <a:rPr lang="en-US" sz="2400" b="1" baseline="30000" dirty="0">
                <a:latin typeface="Arial" panose="020B0604020202020204" pitchFamily="34" charset="0"/>
                <a:cs typeface="Arial" panose="020B0604020202020204" pitchFamily="34" charset="0"/>
              </a:rPr>
              <a:t> T </a:t>
            </a:r>
            <a:r>
              <a:rPr lang="en-US" sz="2400" b="1" dirty="0">
                <a:latin typeface="Arial" panose="020B0604020202020204" pitchFamily="34" charset="0"/>
                <a:cs typeface="Arial" panose="020B0604020202020204" pitchFamily="34" charset="0"/>
              </a:rPr>
              <a:t> ||</a:t>
            </a:r>
            <a:r>
              <a:rPr lang="en-US" sz="2400" b="1" baseline="-25000" dirty="0">
                <a:latin typeface="Arial" panose="020B0604020202020204" pitchFamily="34" charset="0"/>
                <a:cs typeface="Arial" panose="020B0604020202020204" pitchFamily="34" charset="0"/>
              </a:rPr>
              <a:t> 2</a:t>
            </a:r>
            <a:r>
              <a:rPr lang="en-US" sz="2400" b="1" dirty="0">
                <a:latin typeface="Arial" panose="020B0604020202020204" pitchFamily="34" charset="0"/>
                <a:cs typeface="Arial" panose="020B0604020202020204" pitchFamily="34" charset="0"/>
              </a:rPr>
              <a:t> + λ (||U||</a:t>
            </a:r>
            <a:r>
              <a:rPr lang="en-US" sz="2400" b="1" baseline="-25000" dirty="0">
                <a:latin typeface="Arial" panose="020B0604020202020204" pitchFamily="34" charset="0"/>
                <a:cs typeface="Arial" panose="020B0604020202020204" pitchFamily="34" charset="0"/>
              </a:rPr>
              <a:t> 2</a:t>
            </a:r>
            <a:r>
              <a:rPr lang="en-US" sz="2400" b="1" dirty="0">
                <a:latin typeface="Arial" panose="020B0604020202020204" pitchFamily="34" charset="0"/>
                <a:cs typeface="Arial" panose="020B0604020202020204" pitchFamily="34" charset="0"/>
              </a:rPr>
              <a:t>  + ||V||</a:t>
            </a:r>
            <a:r>
              <a:rPr lang="en-US" sz="2400" b="1" baseline="-25000" dirty="0">
                <a:latin typeface="Arial" panose="020B0604020202020204" pitchFamily="34" charset="0"/>
                <a:cs typeface="Arial" panose="020B0604020202020204" pitchFamily="34" charset="0"/>
              </a:rPr>
              <a:t> 2</a:t>
            </a:r>
            <a:r>
              <a:rPr lang="en-US" sz="2400" b="1" dirty="0">
                <a:latin typeface="Arial" panose="020B0604020202020204" pitchFamily="34" charset="0"/>
                <a:cs typeface="Arial" panose="020B0604020202020204" pitchFamily="34" charset="0"/>
              </a:rPr>
              <a:t> )</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First term is MSE between original matrix and its approximation.</a:t>
            </a:r>
          </a:p>
          <a:p>
            <a:r>
              <a:rPr lang="en-US" sz="2400" b="1" dirty="0">
                <a:latin typeface="Arial" panose="020B0604020202020204" pitchFamily="34" charset="0"/>
                <a:cs typeface="Arial" panose="020B0604020202020204" pitchFamily="34" charset="0"/>
              </a:rPr>
              <a:t>Second term is “regularization term” which generalizes the solution to prevent overfitting.</a:t>
            </a:r>
          </a:p>
        </p:txBody>
      </p:sp>
    </p:spTree>
    <p:extLst>
      <p:ext uri="{BB962C8B-B14F-4D97-AF65-F5344CB8AC3E}">
        <p14:creationId xmlns:p14="http://schemas.microsoft.com/office/powerpoint/2010/main" val="1205425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63E-BE78-48F6-A293-7C5ACB922219}"/>
              </a:ext>
            </a:extLst>
          </p:cNvPr>
          <p:cNvSpPr>
            <a:spLocks noGrp="1"/>
          </p:cNvSpPr>
          <p:nvPr>
            <p:ph type="title"/>
          </p:nvPr>
        </p:nvSpPr>
        <p:spPr>
          <a:xfrm>
            <a:off x="838200" y="376142"/>
            <a:ext cx="10515600" cy="1325563"/>
          </a:xfrm>
        </p:spPr>
        <p:txBody>
          <a:bodyPr>
            <a:normAutofit/>
          </a:bodyPr>
          <a:lstStyle/>
          <a:p>
            <a:pPr algn="ctr"/>
            <a:r>
              <a:rPr lang="en-US" sz="3600" b="1" dirty="0">
                <a:latin typeface="Arial" panose="020B0604020202020204" pitchFamily="34" charset="0"/>
                <a:cs typeface="Arial" panose="020B0604020202020204" pitchFamily="34" charset="0"/>
              </a:rPr>
              <a:t>Recommender Systems – Matrix Factorization Alternating Least Squares</a:t>
            </a:r>
          </a:p>
        </p:txBody>
      </p:sp>
      <p:sp>
        <p:nvSpPr>
          <p:cNvPr id="3" name="TextBox 2">
            <a:extLst>
              <a:ext uri="{FF2B5EF4-FFF2-40B4-BE49-F238E27FC236}">
                <a16:creationId xmlns:a16="http://schemas.microsoft.com/office/drawing/2014/main" id="{6A1CB577-9CB3-4EEF-B97F-C6899F19F103}"/>
              </a:ext>
            </a:extLst>
          </p:cNvPr>
          <p:cNvSpPr txBox="1"/>
          <p:nvPr/>
        </p:nvSpPr>
        <p:spPr>
          <a:xfrm>
            <a:off x="639896" y="1528311"/>
            <a:ext cx="7943161"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Given a User – Item, A, Matrix with m users and n items, ALS will factor A into 2 matrices, U (</a:t>
            </a:r>
            <a:r>
              <a:rPr lang="en-US" sz="2000" b="1" dirty="0" err="1">
                <a:latin typeface="Arial" panose="020B0604020202020204" pitchFamily="34" charset="0"/>
                <a:cs typeface="Arial" panose="020B0604020202020204" pitchFamily="34" charset="0"/>
              </a:rPr>
              <a:t>mxk</a:t>
            </a:r>
            <a:r>
              <a:rPr lang="en-US" sz="2000" b="1" dirty="0">
                <a:latin typeface="Arial" panose="020B0604020202020204" pitchFamily="34" charset="0"/>
                <a:cs typeface="Arial" panose="020B0604020202020204" pitchFamily="34" charset="0"/>
              </a:rPr>
              <a:t>) and V (</a:t>
            </a:r>
            <a:r>
              <a:rPr lang="en-US" sz="2000" b="1" dirty="0" err="1">
                <a:latin typeface="Arial" panose="020B0604020202020204" pitchFamily="34" charset="0"/>
                <a:cs typeface="Arial" panose="020B0604020202020204" pitchFamily="34" charset="0"/>
              </a:rPr>
              <a:t>kxn</a:t>
            </a:r>
            <a:r>
              <a:rPr lang="en-US" sz="2000" b="1" dirty="0">
                <a:latin typeface="Arial" panose="020B0604020202020204" pitchFamily="34" charset="0"/>
                <a:cs typeface="Arial" panose="020B0604020202020204" pitchFamily="34" charset="0"/>
              </a:rPr>
              <a:t>) whose product approximates A, and minimizes the cost function:</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J = || A – </a:t>
            </a:r>
            <a:r>
              <a:rPr lang="en-US" sz="2000" b="1" dirty="0" err="1">
                <a:latin typeface="Arial" panose="020B0604020202020204" pitchFamily="34" charset="0"/>
                <a:cs typeface="Arial" panose="020B0604020202020204" pitchFamily="34" charset="0"/>
              </a:rPr>
              <a:t>UxV</a:t>
            </a:r>
            <a:r>
              <a:rPr lang="en-US" sz="2000" b="1" baseline="30000" dirty="0">
                <a:latin typeface="Arial" panose="020B0604020202020204" pitchFamily="34" charset="0"/>
                <a:cs typeface="Arial" panose="020B0604020202020204" pitchFamily="34" charset="0"/>
              </a:rPr>
              <a:t> T </a:t>
            </a:r>
            <a:r>
              <a:rPr lang="en-US" sz="2000" b="1" dirty="0">
                <a:latin typeface="Arial" panose="020B0604020202020204" pitchFamily="34" charset="0"/>
                <a:cs typeface="Arial" panose="020B0604020202020204" pitchFamily="34" charset="0"/>
              </a:rPr>
              <a:t> ||</a:t>
            </a:r>
            <a:r>
              <a:rPr lang="en-US" sz="2000" b="1" baseline="-25000" dirty="0">
                <a:latin typeface="Arial" panose="020B0604020202020204" pitchFamily="34" charset="0"/>
                <a:cs typeface="Arial" panose="020B0604020202020204" pitchFamily="34" charset="0"/>
              </a:rPr>
              <a:t> 2</a:t>
            </a:r>
            <a:r>
              <a:rPr lang="en-US" sz="2000" b="1" dirty="0">
                <a:latin typeface="Arial" panose="020B0604020202020204" pitchFamily="34" charset="0"/>
                <a:cs typeface="Arial" panose="020B0604020202020204" pitchFamily="34" charset="0"/>
              </a:rPr>
              <a:t> + λ (||U||</a:t>
            </a:r>
            <a:r>
              <a:rPr lang="en-US" sz="2000" b="1" baseline="-25000" dirty="0">
                <a:latin typeface="Arial" panose="020B0604020202020204" pitchFamily="34" charset="0"/>
                <a:cs typeface="Arial" panose="020B0604020202020204" pitchFamily="34" charset="0"/>
              </a:rPr>
              <a:t> 2</a:t>
            </a:r>
            <a:r>
              <a:rPr lang="en-US" sz="2000" b="1" dirty="0">
                <a:latin typeface="Arial" panose="020B0604020202020204" pitchFamily="34" charset="0"/>
                <a:cs typeface="Arial" panose="020B0604020202020204" pitchFamily="34" charset="0"/>
              </a:rPr>
              <a:t>  + ||V||</a:t>
            </a:r>
            <a:r>
              <a:rPr lang="en-US" sz="2000" b="1" baseline="-25000" dirty="0">
                <a:latin typeface="Arial" panose="020B0604020202020204" pitchFamily="34" charset="0"/>
                <a:cs typeface="Arial" panose="020B0604020202020204" pitchFamily="34" charset="0"/>
              </a:rPr>
              <a:t> 2</a:t>
            </a:r>
            <a:r>
              <a:rPr lang="en-US" sz="2000" b="1" dirty="0">
                <a:latin typeface="Arial" panose="020B0604020202020204" pitchFamily="34" charset="0"/>
                <a:cs typeface="Arial" panose="020B0604020202020204" pitchFamily="34" charset="0"/>
              </a:rPr>
              <a:t> )</a:t>
            </a:r>
          </a:p>
          <a:p>
            <a:endParaRPr lang="en-US" sz="2000" b="1" dirty="0">
              <a:latin typeface="Arial" panose="020B0604020202020204" pitchFamily="34" charset="0"/>
              <a:cs typeface="Arial" panose="020B0604020202020204" pitchFamily="34" charset="0"/>
            </a:endParaRPr>
          </a:p>
        </p:txBody>
      </p:sp>
      <p:pic>
        <p:nvPicPr>
          <p:cNvPr id="4098" name="Picture 2" descr="Ordinary Least Square fit to data">
            <a:extLst>
              <a:ext uri="{FF2B5EF4-FFF2-40B4-BE49-F238E27FC236}">
                <a16:creationId xmlns:a16="http://schemas.microsoft.com/office/drawing/2014/main" id="{0E944B71-5BBC-494F-BA21-2DE11679C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196" y="2497807"/>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0C41B8-401C-4DCE-8BB1-2E08A9B588E8}"/>
              </a:ext>
            </a:extLst>
          </p:cNvPr>
          <p:cNvSpPr txBox="1"/>
          <p:nvPr/>
        </p:nvSpPr>
        <p:spPr>
          <a:xfrm>
            <a:off x="639896" y="3646583"/>
            <a:ext cx="6014292" cy="230832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Considering the first term, if we fix V, this becomes a problem of multiple linear regression, and similarly if we fix U it is a problem of multiple linear regression.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So, we can solve for local minima but iteratively fixing first V, then U, and applying least squares regression to get an approximation.  Then alternating and iterating.</a:t>
            </a:r>
          </a:p>
        </p:txBody>
      </p:sp>
    </p:spTree>
    <p:extLst>
      <p:ext uri="{BB962C8B-B14F-4D97-AF65-F5344CB8AC3E}">
        <p14:creationId xmlns:p14="http://schemas.microsoft.com/office/powerpoint/2010/main" val="1669100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63E-BE78-48F6-A293-7C5ACB922219}"/>
              </a:ext>
            </a:extLst>
          </p:cNvPr>
          <p:cNvSpPr>
            <a:spLocks noGrp="1"/>
          </p:cNvSpPr>
          <p:nvPr>
            <p:ph type="title"/>
          </p:nvPr>
        </p:nvSpPr>
        <p:spPr>
          <a:xfrm>
            <a:off x="838200" y="376142"/>
            <a:ext cx="10515600" cy="1325563"/>
          </a:xfrm>
        </p:spPr>
        <p:txBody>
          <a:bodyPr>
            <a:normAutofit/>
          </a:bodyPr>
          <a:lstStyle/>
          <a:p>
            <a:pPr algn="ctr"/>
            <a:r>
              <a:rPr lang="en-US" sz="3600" b="1" dirty="0">
                <a:latin typeface="Arial" panose="020B0604020202020204" pitchFamily="34" charset="0"/>
                <a:cs typeface="Arial" panose="020B0604020202020204" pitchFamily="34" charset="0"/>
              </a:rPr>
              <a:t>Recommender Systems</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MF(e.g. ALS) vs. SVD</a:t>
            </a:r>
          </a:p>
        </p:txBody>
      </p:sp>
      <p:sp>
        <p:nvSpPr>
          <p:cNvPr id="3" name="TextBox 2">
            <a:extLst>
              <a:ext uri="{FF2B5EF4-FFF2-40B4-BE49-F238E27FC236}">
                <a16:creationId xmlns:a16="http://schemas.microsoft.com/office/drawing/2014/main" id="{6A1CB577-9CB3-4EEF-B97F-C6899F19F103}"/>
              </a:ext>
            </a:extLst>
          </p:cNvPr>
          <p:cNvSpPr txBox="1"/>
          <p:nvPr/>
        </p:nvSpPr>
        <p:spPr>
          <a:xfrm>
            <a:off x="1366092" y="2049137"/>
            <a:ext cx="7943161"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How do these compare:</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SVD has stronger guarantees than MF</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The middle matrix, Σ, in </a:t>
            </a:r>
            <a:r>
              <a:rPr lang="en-US" sz="2400" b="1" dirty="0" err="1">
                <a:latin typeface="Arial" panose="020B0604020202020204" pitchFamily="34" charset="0"/>
                <a:cs typeface="Arial" panose="020B0604020202020204" pitchFamily="34" charset="0"/>
              </a:rPr>
              <a:t>UxΣxV</a:t>
            </a:r>
            <a:r>
              <a:rPr lang="en-US" sz="2400" b="1" baseline="30000" dirty="0">
                <a:latin typeface="Arial" panose="020B0604020202020204" pitchFamily="34" charset="0"/>
                <a:cs typeface="Arial" panose="020B0604020202020204" pitchFamily="34" charset="0"/>
              </a:rPr>
              <a:t> T  </a:t>
            </a:r>
            <a:r>
              <a:rPr lang="en-US" sz="2400" b="1" dirty="0">
                <a:latin typeface="Arial" panose="020B0604020202020204" pitchFamily="34" charset="0"/>
                <a:cs typeface="Arial" panose="020B0604020202020204" pitchFamily="34" charset="0"/>
              </a:rPr>
              <a:t> is a diagonal matrix of singular values</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U and V are column orthonormal matrices</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SVD solution is unique</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Can estimate total variance by sum of singular values</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SVD Challenges:</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Computationally Complex</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Original matrix must be fully dense</a:t>
            </a: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3962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63E-BE78-48F6-A293-7C5ACB922219}"/>
              </a:ext>
            </a:extLst>
          </p:cNvPr>
          <p:cNvSpPr>
            <a:spLocks noGrp="1"/>
          </p:cNvSpPr>
          <p:nvPr>
            <p:ph type="title"/>
          </p:nvPr>
        </p:nvSpPr>
        <p:spPr>
          <a:xfrm>
            <a:off x="838200" y="376142"/>
            <a:ext cx="10515600" cy="1325563"/>
          </a:xfrm>
        </p:spPr>
        <p:txBody>
          <a:bodyPr>
            <a:normAutofit/>
          </a:bodyPr>
          <a:lstStyle/>
          <a:p>
            <a:pPr algn="ctr"/>
            <a:r>
              <a:rPr lang="en-US" sz="3600" b="1" dirty="0">
                <a:latin typeface="Arial" panose="020B0604020202020204" pitchFamily="34" charset="0"/>
                <a:cs typeface="Arial" panose="020B0604020202020204" pitchFamily="34" charset="0"/>
              </a:rPr>
              <a:t>Recommender Systems</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MF(e.g. ALS) vs. SVD</a:t>
            </a:r>
          </a:p>
        </p:txBody>
      </p:sp>
      <p:sp>
        <p:nvSpPr>
          <p:cNvPr id="3" name="TextBox 2">
            <a:extLst>
              <a:ext uri="{FF2B5EF4-FFF2-40B4-BE49-F238E27FC236}">
                <a16:creationId xmlns:a16="http://schemas.microsoft.com/office/drawing/2014/main" id="{6A1CB577-9CB3-4EEF-B97F-C6899F19F103}"/>
              </a:ext>
            </a:extLst>
          </p:cNvPr>
          <p:cNvSpPr txBox="1"/>
          <p:nvPr/>
        </p:nvSpPr>
        <p:spPr>
          <a:xfrm>
            <a:off x="1366092" y="2049137"/>
            <a:ext cx="7943161" cy="193899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How do these compare:</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In the case of MF, missing values are allowed giving:</a:t>
            </a:r>
          </a:p>
          <a:p>
            <a:pPr marL="800100" lvl="1"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D46ADD5-DEDD-431F-A18D-C99CBD82DFB7}"/>
              </a:ext>
            </a:extLst>
          </p:cNvPr>
          <p:cNvPicPr>
            <a:picLocks noChangeAspect="1"/>
          </p:cNvPicPr>
          <p:nvPr/>
        </p:nvPicPr>
        <p:blipFill>
          <a:blip r:embed="rId2"/>
          <a:stretch>
            <a:fillRect/>
          </a:stretch>
        </p:blipFill>
        <p:spPr>
          <a:xfrm>
            <a:off x="3019425" y="3018633"/>
            <a:ext cx="6153150" cy="3019425"/>
          </a:xfrm>
          <a:prstGeom prst="rect">
            <a:avLst/>
          </a:prstGeom>
        </p:spPr>
      </p:pic>
    </p:spTree>
    <p:extLst>
      <p:ext uri="{BB962C8B-B14F-4D97-AF65-F5344CB8AC3E}">
        <p14:creationId xmlns:p14="http://schemas.microsoft.com/office/powerpoint/2010/main" val="4227202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9"/>
            <a:ext cx="7272808"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t>A classical technique for discovering rules from transactional data.</a:t>
            </a:r>
          </a:p>
          <a:p>
            <a:pPr marL="285750" indent="-285750">
              <a:lnSpc>
                <a:spcPct val="150000"/>
              </a:lnSpc>
              <a:buFont typeface="Arial" panose="020B0604020202020204" pitchFamily="34" charset="0"/>
              <a:buChar char="•"/>
            </a:pPr>
            <a:r>
              <a:rPr lang="en-US" sz="2000" b="1" dirty="0"/>
              <a:t>Most commonly stated rule is {diapers} =&gt; {beer}, a result which has been know for almost 50 years.</a:t>
            </a:r>
          </a:p>
          <a:p>
            <a:pPr marL="285750" indent="-285750">
              <a:lnSpc>
                <a:spcPct val="150000"/>
              </a:lnSpc>
              <a:buFont typeface="Arial" panose="020B0604020202020204" pitchFamily="34" charset="0"/>
              <a:buChar char="•"/>
            </a:pPr>
            <a:r>
              <a:rPr lang="en-US" sz="2000" b="1" dirty="0"/>
              <a:t>Advantage:  Conceptually very simple.  </a:t>
            </a:r>
          </a:p>
          <a:p>
            <a:pPr marL="285750" indent="-285750">
              <a:lnSpc>
                <a:spcPct val="150000"/>
              </a:lnSpc>
              <a:buFont typeface="Arial" panose="020B0604020202020204" pitchFamily="34" charset="0"/>
              <a:buChar char="•"/>
            </a:pPr>
            <a:r>
              <a:rPr lang="en-US" sz="2000" b="1" dirty="0"/>
              <a:t>Disadvantage:  Implementation at scale a challenge.</a:t>
            </a:r>
          </a:p>
        </p:txBody>
      </p:sp>
    </p:spTree>
    <p:extLst>
      <p:ext uri="{BB962C8B-B14F-4D97-AF65-F5344CB8AC3E}">
        <p14:creationId xmlns:p14="http://schemas.microsoft.com/office/powerpoint/2010/main" val="899332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8"/>
            <a:ext cx="7272808"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Problem Statement:  Given a set of transactions, find rules that will predict the occurrence of an item based on the </a:t>
            </a:r>
            <a:r>
              <a:rPr lang="en-US" sz="2000" dirty="0" err="1"/>
              <a:t>occurences</a:t>
            </a:r>
            <a:r>
              <a:rPr lang="en-US" sz="2000" dirty="0"/>
              <a:t> of other items.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example:</a:t>
            </a:r>
          </a:p>
          <a:p>
            <a:pPr marL="285750" indent="-285750">
              <a:buFont typeface="Arial" panose="020B0604020202020204" pitchFamily="34" charset="0"/>
              <a:buChar char="•"/>
            </a:pPr>
            <a:endParaRPr lang="en-US" sz="2000" dirty="0"/>
          </a:p>
        </p:txBody>
      </p:sp>
      <p:graphicFrame>
        <p:nvGraphicFramePr>
          <p:cNvPr id="3" name="Table 2"/>
          <p:cNvGraphicFramePr>
            <a:graphicFrameLocks noGrp="1"/>
          </p:cNvGraphicFramePr>
          <p:nvPr>
            <p:extLst/>
          </p:nvPr>
        </p:nvGraphicFramePr>
        <p:xfrm>
          <a:off x="2495601" y="3861048"/>
          <a:ext cx="3474743" cy="2225040"/>
        </p:xfrm>
        <a:graphic>
          <a:graphicData uri="http://schemas.openxmlformats.org/drawingml/2006/table">
            <a:tbl>
              <a:tblPr firstRow="1" bandRow="1">
                <a:tableStyleId>{5C22544A-7EE6-4342-B048-85BDC9FD1C3A}</a:tableStyleId>
              </a:tblPr>
              <a:tblGrid>
                <a:gridCol w="3474743">
                  <a:extLst>
                    <a:ext uri="{9D8B030D-6E8A-4147-A177-3AD203B41FA5}">
                      <a16:colId xmlns:a16="http://schemas.microsoft.com/office/drawing/2014/main" val="20000"/>
                    </a:ext>
                  </a:extLst>
                </a:gridCol>
              </a:tblGrid>
              <a:tr h="370840">
                <a:tc>
                  <a:txBody>
                    <a:bodyPr/>
                    <a:lstStyle/>
                    <a:p>
                      <a:pPr algn="ctr"/>
                      <a:r>
                        <a:rPr lang="en-US" dirty="0"/>
                        <a:t>Transaction Items</a:t>
                      </a:r>
                    </a:p>
                  </a:txBody>
                  <a:tcPr/>
                </a:tc>
                <a:extLst>
                  <a:ext uri="{0D108BD9-81ED-4DB2-BD59-A6C34878D82A}">
                    <a16:rowId xmlns:a16="http://schemas.microsoft.com/office/drawing/2014/main" val="10000"/>
                  </a:ext>
                </a:extLst>
              </a:tr>
              <a:tr h="370840">
                <a:tc>
                  <a:txBody>
                    <a:bodyPr/>
                    <a:lstStyle/>
                    <a:p>
                      <a:r>
                        <a:rPr lang="en-US" dirty="0"/>
                        <a:t>Bread, Milk</a:t>
                      </a:r>
                    </a:p>
                  </a:txBody>
                  <a:tcPr/>
                </a:tc>
                <a:extLst>
                  <a:ext uri="{0D108BD9-81ED-4DB2-BD59-A6C34878D82A}">
                    <a16:rowId xmlns:a16="http://schemas.microsoft.com/office/drawing/2014/main" val="10001"/>
                  </a:ext>
                </a:extLst>
              </a:tr>
              <a:tr h="370840">
                <a:tc>
                  <a:txBody>
                    <a:bodyPr/>
                    <a:lstStyle/>
                    <a:p>
                      <a:r>
                        <a:rPr lang="en-US" dirty="0"/>
                        <a:t>Bread, Diaper, Beer, Eggs</a:t>
                      </a:r>
                    </a:p>
                  </a:txBody>
                  <a:tcPr/>
                </a:tc>
                <a:extLst>
                  <a:ext uri="{0D108BD9-81ED-4DB2-BD59-A6C34878D82A}">
                    <a16:rowId xmlns:a16="http://schemas.microsoft.com/office/drawing/2014/main" val="10002"/>
                  </a:ext>
                </a:extLst>
              </a:tr>
              <a:tr h="370840">
                <a:tc>
                  <a:txBody>
                    <a:bodyPr/>
                    <a:lstStyle/>
                    <a:p>
                      <a:r>
                        <a:rPr lang="en-US" dirty="0"/>
                        <a:t>Milk, Diaper, Beer, Cola</a:t>
                      </a:r>
                    </a:p>
                  </a:txBody>
                  <a:tcPr/>
                </a:tc>
                <a:extLst>
                  <a:ext uri="{0D108BD9-81ED-4DB2-BD59-A6C34878D82A}">
                    <a16:rowId xmlns:a16="http://schemas.microsoft.com/office/drawing/2014/main" val="10003"/>
                  </a:ext>
                </a:extLst>
              </a:tr>
              <a:tr h="370840">
                <a:tc>
                  <a:txBody>
                    <a:bodyPr/>
                    <a:lstStyle/>
                    <a:p>
                      <a:r>
                        <a:rPr lang="en-US" dirty="0"/>
                        <a:t>Bread, Milk, Diaper, Beer</a:t>
                      </a:r>
                    </a:p>
                  </a:txBody>
                  <a:tcPr/>
                </a:tc>
                <a:extLst>
                  <a:ext uri="{0D108BD9-81ED-4DB2-BD59-A6C34878D82A}">
                    <a16:rowId xmlns:a16="http://schemas.microsoft.com/office/drawing/2014/main" val="10004"/>
                  </a:ext>
                </a:extLst>
              </a:tr>
              <a:tr h="370840">
                <a:tc>
                  <a:txBody>
                    <a:bodyPr/>
                    <a:lstStyle/>
                    <a:p>
                      <a:r>
                        <a:rPr lang="en-US" dirty="0"/>
                        <a:t>Bread, Milk, Diaper, Cola</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nvPr>
        </p:nvGraphicFramePr>
        <p:xfrm>
          <a:off x="6384033" y="3861048"/>
          <a:ext cx="3474743" cy="1483360"/>
        </p:xfrm>
        <a:graphic>
          <a:graphicData uri="http://schemas.openxmlformats.org/drawingml/2006/table">
            <a:tbl>
              <a:tblPr firstRow="1" bandRow="1">
                <a:tableStyleId>{5C22544A-7EE6-4342-B048-85BDC9FD1C3A}</a:tableStyleId>
              </a:tblPr>
              <a:tblGrid>
                <a:gridCol w="3474743">
                  <a:extLst>
                    <a:ext uri="{9D8B030D-6E8A-4147-A177-3AD203B41FA5}">
                      <a16:colId xmlns:a16="http://schemas.microsoft.com/office/drawing/2014/main" val="20000"/>
                    </a:ext>
                  </a:extLst>
                </a:gridCol>
              </a:tblGrid>
              <a:tr h="370840">
                <a:tc>
                  <a:txBody>
                    <a:bodyPr/>
                    <a:lstStyle/>
                    <a:p>
                      <a:pPr algn="ctr"/>
                      <a:r>
                        <a:rPr lang="en-US" dirty="0"/>
                        <a:t>Rules</a:t>
                      </a:r>
                    </a:p>
                  </a:txBody>
                  <a:tcPr/>
                </a:tc>
                <a:extLst>
                  <a:ext uri="{0D108BD9-81ED-4DB2-BD59-A6C34878D82A}">
                    <a16:rowId xmlns:a16="http://schemas.microsoft.com/office/drawing/2014/main" val="10000"/>
                  </a:ext>
                </a:extLst>
              </a:tr>
              <a:tr h="370840">
                <a:tc>
                  <a:txBody>
                    <a:bodyPr/>
                    <a:lstStyle/>
                    <a:p>
                      <a:r>
                        <a:rPr lang="en-US" dirty="0"/>
                        <a:t>{Diapers} -&gt; Beer</a:t>
                      </a:r>
                    </a:p>
                  </a:txBody>
                  <a:tcPr/>
                </a:tc>
                <a:extLst>
                  <a:ext uri="{0D108BD9-81ED-4DB2-BD59-A6C34878D82A}">
                    <a16:rowId xmlns:a16="http://schemas.microsoft.com/office/drawing/2014/main" val="10001"/>
                  </a:ext>
                </a:extLst>
              </a:tr>
              <a:tr h="370840">
                <a:tc>
                  <a:txBody>
                    <a:bodyPr/>
                    <a:lstStyle/>
                    <a:p>
                      <a:r>
                        <a:rPr lang="en-US" dirty="0"/>
                        <a:t>{Milk, Bread} -&gt; {Eggs, Cola}</a:t>
                      </a:r>
                    </a:p>
                  </a:txBody>
                  <a:tcPr/>
                </a:tc>
                <a:extLst>
                  <a:ext uri="{0D108BD9-81ED-4DB2-BD59-A6C34878D82A}">
                    <a16:rowId xmlns:a16="http://schemas.microsoft.com/office/drawing/2014/main" val="10002"/>
                  </a:ext>
                </a:extLst>
              </a:tr>
              <a:tr h="370840">
                <a:tc>
                  <a:txBody>
                    <a:bodyPr/>
                    <a:lstStyle/>
                    <a:p>
                      <a:r>
                        <a:rPr lang="en-US" dirty="0"/>
                        <a:t>{Beer, Bread} -&gt; {Milk}</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8778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9"/>
            <a:ext cx="727280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Some Definitions:</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Item set:  A collection of one or more items</a:t>
            </a:r>
          </a:p>
          <a:p>
            <a:pPr marL="742950" lvl="1" indent="-285750">
              <a:buFont typeface="Arial" panose="020B0604020202020204" pitchFamily="34" charset="0"/>
              <a:buChar char="•"/>
            </a:pPr>
            <a:r>
              <a:rPr lang="en-US" sz="2000" dirty="0"/>
              <a:t>Support Count: Frequency of occurrence of an item set.  Denoted </a:t>
            </a:r>
            <a:r>
              <a:rPr lang="el-GR" sz="2000" dirty="0"/>
              <a:t>σ</a:t>
            </a:r>
            <a:r>
              <a:rPr lang="en-US" sz="2000" dirty="0"/>
              <a:t> (item set)</a:t>
            </a:r>
          </a:p>
          <a:p>
            <a:pPr marL="742950" lvl="1" indent="-285750">
              <a:buFont typeface="Arial" panose="020B0604020202020204" pitchFamily="34" charset="0"/>
              <a:buChar char="•"/>
            </a:pPr>
            <a:r>
              <a:rPr lang="en-US" sz="2000" dirty="0"/>
              <a:t>Support:  Fraction of transactions that contain an item set.  Denoted s (item set)</a:t>
            </a:r>
          </a:p>
          <a:p>
            <a:pPr marL="742950" lvl="1" indent="-285750">
              <a:buFont typeface="Arial" panose="020B0604020202020204" pitchFamily="34" charset="0"/>
              <a:buChar char="•"/>
            </a:pPr>
            <a:r>
              <a:rPr lang="en-US" sz="2000" dirty="0" err="1"/>
              <a:t>Minsup</a:t>
            </a:r>
            <a:r>
              <a:rPr lang="en-US" sz="2000" dirty="0"/>
              <a:t>: lower threshold for frequent item set.</a:t>
            </a:r>
          </a:p>
          <a:p>
            <a:pPr marL="742950" lvl="1" indent="-285750">
              <a:buFont typeface="Arial" panose="020B0604020202020204" pitchFamily="34" charset="0"/>
              <a:buChar char="•"/>
            </a:pPr>
            <a:r>
              <a:rPr lang="en-US" sz="2000" dirty="0"/>
              <a:t>Confidence:  Number of times an item set Y appears in transactions that contain X.  Denoted c(item set).</a:t>
            </a:r>
          </a:p>
        </p:txBody>
      </p:sp>
    </p:spTree>
    <p:extLst>
      <p:ext uri="{BB962C8B-B14F-4D97-AF65-F5344CB8AC3E}">
        <p14:creationId xmlns:p14="http://schemas.microsoft.com/office/powerpoint/2010/main" val="355633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BDAE-6A75-45A9-8B43-E6A7E1BC1E7C}"/>
              </a:ext>
            </a:extLst>
          </p:cNvPr>
          <p:cNvSpPr>
            <a:spLocks noGrp="1"/>
          </p:cNvSpPr>
          <p:nvPr>
            <p:ph type="title"/>
          </p:nvPr>
        </p:nvSpPr>
        <p:spPr/>
        <p:txBody>
          <a:bodyPr/>
          <a:lstStyle/>
          <a:p>
            <a:r>
              <a:rPr lang="en-US" dirty="0"/>
              <a:t>Formats for Team Project Talks</a:t>
            </a:r>
          </a:p>
        </p:txBody>
      </p:sp>
      <p:sp>
        <p:nvSpPr>
          <p:cNvPr id="3" name="Content Placeholder 2">
            <a:extLst>
              <a:ext uri="{FF2B5EF4-FFF2-40B4-BE49-F238E27FC236}">
                <a16:creationId xmlns:a16="http://schemas.microsoft.com/office/drawing/2014/main" id="{F539C1AF-9373-481B-A566-E78E66458578}"/>
              </a:ext>
            </a:extLst>
          </p:cNvPr>
          <p:cNvSpPr>
            <a:spLocks noGrp="1"/>
          </p:cNvSpPr>
          <p:nvPr>
            <p:ph idx="1"/>
          </p:nvPr>
        </p:nvSpPr>
        <p:spPr/>
        <p:txBody>
          <a:bodyPr>
            <a:normAutofit fontScale="70000" lnSpcReduction="20000"/>
          </a:bodyPr>
          <a:lstStyle/>
          <a:p>
            <a:r>
              <a:rPr lang="en-US" b="1" dirty="0">
                <a:latin typeface="Arial" panose="020B0604020202020204" pitchFamily="34" charset="0"/>
                <a:cs typeface="Arial" panose="020B0604020202020204" pitchFamily="34" charset="0"/>
              </a:rPr>
              <a:t>​No template - use the format that expresses your project the best, but in general there should be:</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Introduction (including goals)</a:t>
            </a:r>
          </a:p>
          <a:p>
            <a:r>
              <a:rPr lang="en-US" b="1" dirty="0">
                <a:latin typeface="Arial" panose="020B0604020202020204" pitchFamily="34" charset="0"/>
                <a:cs typeface="Arial" panose="020B0604020202020204" pitchFamily="34" charset="0"/>
              </a:rPr>
              <a:t>Data and Data Preparation</a:t>
            </a:r>
          </a:p>
          <a:p>
            <a:r>
              <a:rPr lang="en-US" b="1" dirty="0">
                <a:latin typeface="Arial" panose="020B0604020202020204" pitchFamily="34" charset="0"/>
                <a:cs typeface="Arial" panose="020B0604020202020204" pitchFamily="34" charset="0"/>
              </a:rPr>
              <a:t>Analysis</a:t>
            </a:r>
          </a:p>
          <a:p>
            <a:r>
              <a:rPr lang="en-US" b="1" dirty="0">
                <a:latin typeface="Arial" panose="020B0604020202020204" pitchFamily="34" charset="0"/>
                <a:cs typeface="Arial" panose="020B0604020202020204" pitchFamily="34" charset="0"/>
              </a:rPr>
              <a:t>Results</a:t>
            </a:r>
          </a:p>
          <a:p>
            <a:r>
              <a:rPr lang="en-US" b="1" dirty="0">
                <a:latin typeface="Arial" panose="020B0604020202020204" pitchFamily="34" charset="0"/>
                <a:cs typeface="Arial" panose="020B0604020202020204" pitchFamily="34" charset="0"/>
              </a:rPr>
              <a:t>Performance Measurements</a:t>
            </a:r>
          </a:p>
          <a:p>
            <a:r>
              <a:rPr lang="en-US" b="1" dirty="0">
                <a:latin typeface="Arial" panose="020B0604020202020204" pitchFamily="34" charset="0"/>
                <a:cs typeface="Arial" panose="020B0604020202020204" pitchFamily="34" charset="0"/>
              </a:rPr>
              <a:t>Conclusion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Talks should be about 5 minutes per individual (maybe 3 slides per person unless you are a practiced speaker). </a:t>
            </a:r>
          </a:p>
          <a:p>
            <a:r>
              <a:rPr lang="en-US" b="1" dirty="0">
                <a:latin typeface="Arial" panose="020B0604020202020204" pitchFamily="34" charset="0"/>
                <a:cs typeface="Arial" panose="020B0604020202020204" pitchFamily="34" charset="0"/>
              </a:rPr>
              <a:t>Speak to the class, as opposed to only me, and look at them.</a:t>
            </a:r>
          </a:p>
        </p:txBody>
      </p:sp>
      <p:sp>
        <p:nvSpPr>
          <p:cNvPr id="4" name="Footer Placeholder 3">
            <a:extLst>
              <a:ext uri="{FF2B5EF4-FFF2-40B4-BE49-F238E27FC236}">
                <a16:creationId xmlns:a16="http://schemas.microsoft.com/office/drawing/2014/main" id="{D797BB75-62C2-46C9-86BD-570D0B9A13D9}"/>
              </a:ext>
            </a:extLst>
          </p:cNvPr>
          <p:cNvSpPr>
            <a:spLocks noGrp="1"/>
          </p:cNvSpPr>
          <p:nvPr>
            <p:ph type="ftr" sz="quarter" idx="11"/>
          </p:nvPr>
        </p:nvSpPr>
        <p:spPr/>
        <p:txBody>
          <a:bodyPr/>
          <a:lstStyle/>
          <a:p>
            <a:r>
              <a:rPr lang="en-US"/>
              <a:t>DGB 5/2013</a:t>
            </a:r>
          </a:p>
        </p:txBody>
      </p:sp>
      <p:sp>
        <p:nvSpPr>
          <p:cNvPr id="5" name="Slide Number Placeholder 4">
            <a:extLst>
              <a:ext uri="{FF2B5EF4-FFF2-40B4-BE49-F238E27FC236}">
                <a16:creationId xmlns:a16="http://schemas.microsoft.com/office/drawing/2014/main" id="{C040CA9A-4140-47F3-942B-068A8C0AF589}"/>
              </a:ext>
            </a:extLst>
          </p:cNvPr>
          <p:cNvSpPr>
            <a:spLocks noGrp="1"/>
          </p:cNvSpPr>
          <p:nvPr>
            <p:ph type="sldNum" sz="quarter" idx="12"/>
          </p:nvPr>
        </p:nvSpPr>
        <p:spPr/>
        <p:txBody>
          <a:bodyPr/>
          <a:lstStyle/>
          <a:p>
            <a:fld id="{B94A0634-974A-46A7-B268-05D2A189DA49}" type="slidenum">
              <a:rPr lang="en-US" smtClean="0"/>
              <a:t>4</a:t>
            </a:fld>
            <a:endParaRPr lang="en-US"/>
          </a:p>
        </p:txBody>
      </p:sp>
    </p:spTree>
    <p:extLst>
      <p:ext uri="{BB962C8B-B14F-4D97-AF65-F5344CB8AC3E}">
        <p14:creationId xmlns:p14="http://schemas.microsoft.com/office/powerpoint/2010/main" val="1521580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9"/>
            <a:ext cx="727280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Formal Definition:</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Given a set of transactions T, find</a:t>
            </a:r>
          </a:p>
          <a:p>
            <a:pPr marL="1200150" lvl="2" indent="-285750">
              <a:buFont typeface="Arial" panose="020B0604020202020204" pitchFamily="34" charset="0"/>
              <a:buChar char="•"/>
            </a:pPr>
            <a:r>
              <a:rPr lang="en-US" sz="2000" dirty="0"/>
              <a:t>Support ≥ </a:t>
            </a:r>
            <a:r>
              <a:rPr lang="en-US" sz="2000" dirty="0" err="1"/>
              <a:t>minsup</a:t>
            </a:r>
            <a:r>
              <a:rPr lang="en-US" sz="2000" dirty="0"/>
              <a:t> threshold</a:t>
            </a:r>
          </a:p>
          <a:p>
            <a:pPr marL="1200150" lvl="2" indent="-285750">
              <a:buFont typeface="Arial" panose="020B0604020202020204" pitchFamily="34" charset="0"/>
              <a:buChar char="•"/>
            </a:pPr>
            <a:r>
              <a:rPr lang="en-US" sz="2000" dirty="0"/>
              <a:t>Confidence ≥ </a:t>
            </a:r>
            <a:r>
              <a:rPr lang="en-US" sz="2000" dirty="0" err="1"/>
              <a:t>minconf</a:t>
            </a:r>
            <a:r>
              <a:rPr lang="en-US" sz="2000" dirty="0"/>
              <a:t> threshold</a:t>
            </a:r>
          </a:p>
          <a:p>
            <a:pPr marL="1200150" lvl="2"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Approaches:</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Rules originating from the same item set have identical support</a:t>
            </a:r>
          </a:p>
          <a:p>
            <a:pPr marL="742950" lvl="1" indent="-285750">
              <a:buFont typeface="Arial" panose="020B0604020202020204" pitchFamily="34" charset="0"/>
              <a:buChar char="•"/>
            </a:pPr>
            <a:r>
              <a:rPr lang="en-US" sz="2000" dirty="0"/>
              <a:t>Rules originating from the same item set may have different confidence</a:t>
            </a:r>
          </a:p>
          <a:p>
            <a:pPr marL="742950" lvl="1" indent="-285750">
              <a:buFont typeface="Arial" panose="020B0604020202020204" pitchFamily="34" charset="0"/>
              <a:buChar char="•"/>
            </a:pPr>
            <a:r>
              <a:rPr lang="en-US" sz="2000" dirty="0"/>
              <a:t>Therefore support and confidence requirements can be decoupled.</a:t>
            </a:r>
          </a:p>
        </p:txBody>
      </p:sp>
    </p:spTree>
    <p:extLst>
      <p:ext uri="{BB962C8B-B14F-4D97-AF65-F5344CB8AC3E}">
        <p14:creationId xmlns:p14="http://schemas.microsoft.com/office/powerpoint/2010/main" val="2268594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8"/>
            <a:ext cx="785921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Formal Definition:</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Given a set of transactions T, find</a:t>
            </a:r>
          </a:p>
          <a:p>
            <a:pPr marL="1200150" lvl="2" indent="-285750">
              <a:buFont typeface="Arial" panose="020B0604020202020204" pitchFamily="34" charset="0"/>
              <a:buChar char="•"/>
            </a:pPr>
            <a:r>
              <a:rPr lang="en-US" sz="2000" dirty="0"/>
              <a:t>Support ≥ </a:t>
            </a:r>
            <a:r>
              <a:rPr lang="en-US" sz="2000" dirty="0" err="1"/>
              <a:t>minsup</a:t>
            </a:r>
            <a:r>
              <a:rPr lang="en-US" sz="2000" dirty="0"/>
              <a:t> threshold</a:t>
            </a:r>
          </a:p>
          <a:p>
            <a:pPr marL="1200150" lvl="2" indent="-285750">
              <a:buFont typeface="Arial" panose="020B0604020202020204" pitchFamily="34" charset="0"/>
              <a:buChar char="•"/>
            </a:pPr>
            <a:r>
              <a:rPr lang="en-US" sz="2000" dirty="0"/>
              <a:t>Confidence ≥ </a:t>
            </a:r>
            <a:r>
              <a:rPr lang="en-US" sz="2000" dirty="0" err="1"/>
              <a:t>minconf</a:t>
            </a:r>
            <a:r>
              <a:rPr lang="en-US" sz="2000" dirty="0"/>
              <a:t> threshold</a:t>
            </a:r>
          </a:p>
          <a:p>
            <a:pPr marL="1200150" lvl="2"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Approaches (continued):</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Generate all item sets where support ≥ </a:t>
            </a:r>
            <a:r>
              <a:rPr lang="en-US" sz="2000" dirty="0" err="1"/>
              <a:t>minsup</a:t>
            </a:r>
            <a:r>
              <a:rPr lang="en-US" sz="2000" dirty="0"/>
              <a:t>, these are called frequent item sets.</a:t>
            </a:r>
          </a:p>
          <a:p>
            <a:pPr marL="742950" lvl="1" indent="-285750">
              <a:buFont typeface="Arial" panose="020B0604020202020204" pitchFamily="34" charset="0"/>
              <a:buChar char="•"/>
            </a:pPr>
            <a:r>
              <a:rPr lang="en-US" sz="2000" dirty="0"/>
              <a:t>Generate high confidence rules from each of the above.</a:t>
            </a:r>
          </a:p>
          <a:p>
            <a:pPr marL="1200150" lvl="2" indent="-285750">
              <a:buFont typeface="Arial" panose="020B0604020202020204" pitchFamily="34" charset="0"/>
              <a:buChar char="•"/>
            </a:pPr>
            <a:r>
              <a:rPr lang="en-US" sz="2000" dirty="0"/>
              <a:t>Each rule is a binary partitioning of a frequent item set.</a:t>
            </a:r>
          </a:p>
          <a:p>
            <a:pPr marL="742950" lvl="1" indent="-285750">
              <a:buFont typeface="Arial" panose="020B0604020202020204" pitchFamily="34" charset="0"/>
              <a:buChar char="•"/>
            </a:pPr>
            <a:r>
              <a:rPr lang="en-US" sz="2000" dirty="0"/>
              <a:t>Complexity is exponential in the number of items</a:t>
            </a:r>
          </a:p>
        </p:txBody>
      </p:sp>
    </p:spTree>
    <p:extLst>
      <p:ext uri="{BB962C8B-B14F-4D97-AF65-F5344CB8AC3E}">
        <p14:creationId xmlns:p14="http://schemas.microsoft.com/office/powerpoint/2010/main" val="2035416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Frequent Item Set Generation</a:t>
            </a:r>
            <a:br>
              <a:rPr lang="en-US" sz="3600" b="1" dirty="0"/>
            </a:br>
            <a:r>
              <a:rPr lang="en-US" sz="2800" b="1" dirty="0"/>
              <a:t>(Note this reduces to a graph problem)</a:t>
            </a:r>
            <a:endParaRPr lang="en-US" sz="3600" b="1" dirty="0"/>
          </a:p>
        </p:txBody>
      </p:sp>
      <p:pic>
        <p:nvPicPr>
          <p:cNvPr id="3" name="Picture 2"/>
          <p:cNvPicPr>
            <a:picLocks noChangeAspect="1"/>
          </p:cNvPicPr>
          <p:nvPr/>
        </p:nvPicPr>
        <p:blipFill>
          <a:blip r:embed="rId2"/>
          <a:stretch>
            <a:fillRect/>
          </a:stretch>
        </p:blipFill>
        <p:spPr>
          <a:xfrm>
            <a:off x="2357438" y="1628800"/>
            <a:ext cx="7477125" cy="4686300"/>
          </a:xfrm>
          <a:prstGeom prst="rect">
            <a:avLst/>
          </a:prstGeom>
        </p:spPr>
      </p:pic>
    </p:spTree>
    <p:extLst>
      <p:ext uri="{BB962C8B-B14F-4D97-AF65-F5344CB8AC3E}">
        <p14:creationId xmlns:p14="http://schemas.microsoft.com/office/powerpoint/2010/main" val="990073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9"/>
            <a:ext cx="7859216"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Approaches (continued):</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Use pruning to reduce the number of candidates</a:t>
            </a:r>
          </a:p>
          <a:p>
            <a:pPr marL="742950" lvl="1" indent="-285750">
              <a:buFont typeface="Arial" panose="020B0604020202020204" pitchFamily="34" charset="0"/>
              <a:buChar char="•"/>
            </a:pPr>
            <a:r>
              <a:rPr lang="en-US" sz="2000" dirty="0"/>
              <a:t>Reduce the number of transactions</a:t>
            </a:r>
          </a:p>
          <a:p>
            <a:pPr marL="742950" lvl="1" indent="-285750">
              <a:buFont typeface="Arial" panose="020B0604020202020204" pitchFamily="34" charset="0"/>
              <a:buChar char="•"/>
            </a:pPr>
            <a:r>
              <a:rPr lang="en-US" sz="2000" dirty="0"/>
              <a:t>Use efficient data structures to reduce the number of comparisons</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Apriori</a:t>
            </a:r>
            <a:r>
              <a:rPr lang="en-US" sz="2000" dirty="0"/>
              <a:t> Principle:</a:t>
            </a:r>
          </a:p>
          <a:p>
            <a:pPr marL="742950" lvl="1" indent="-285750">
              <a:buFont typeface="Arial" panose="020B0604020202020204" pitchFamily="34" charset="0"/>
              <a:buChar char="•"/>
            </a:pPr>
            <a:r>
              <a:rPr lang="en-US" sz="2000" dirty="0"/>
              <a:t>If an Item Set is Frequent, then all of its subsets must also be frequent</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1200150" lvl="2" indent="-285750">
              <a:buFont typeface="Arial" panose="020B0604020202020204" pitchFamily="34" charset="0"/>
              <a:buChar char="•"/>
            </a:pPr>
            <a:endParaRPr lang="en-US" sz="2000" dirty="0"/>
          </a:p>
          <a:p>
            <a:pPr marL="1200150" lvl="2" indent="-285750">
              <a:buFont typeface="Arial" panose="020B0604020202020204" pitchFamily="34" charset="0"/>
              <a:buChar char="•"/>
            </a:pPr>
            <a:r>
              <a:rPr lang="en-US" sz="2000" dirty="0"/>
              <a:t>Support for an item ≤ support for its subsets</a:t>
            </a:r>
          </a:p>
          <a:p>
            <a:pPr marL="742950" lvl="1" indent="-285750">
              <a:buFont typeface="Arial" panose="020B0604020202020204" pitchFamily="34" charset="0"/>
              <a:buChar char="•"/>
            </a:pPr>
            <a:endParaRPr lang="en-US" sz="2000" dirty="0"/>
          </a:p>
        </p:txBody>
      </p:sp>
      <p:pic>
        <p:nvPicPr>
          <p:cNvPr id="3" name="Picture 2"/>
          <p:cNvPicPr>
            <a:picLocks noChangeAspect="1"/>
          </p:cNvPicPr>
          <p:nvPr/>
        </p:nvPicPr>
        <p:blipFill>
          <a:blip r:embed="rId3"/>
          <a:stretch>
            <a:fillRect/>
          </a:stretch>
        </p:blipFill>
        <p:spPr>
          <a:xfrm>
            <a:off x="3538538" y="4928489"/>
            <a:ext cx="5114925" cy="561975"/>
          </a:xfrm>
          <a:prstGeom prst="rect">
            <a:avLst/>
          </a:prstGeom>
        </p:spPr>
      </p:pic>
    </p:spTree>
    <p:extLst>
      <p:ext uri="{BB962C8B-B14F-4D97-AF65-F5344CB8AC3E}">
        <p14:creationId xmlns:p14="http://schemas.microsoft.com/office/powerpoint/2010/main" val="3840842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a:t>Association rule mining</a:t>
            </a:r>
          </a:p>
        </p:txBody>
      </p:sp>
      <p:sp>
        <p:nvSpPr>
          <p:cNvPr id="2" name="TextBox 1"/>
          <p:cNvSpPr txBox="1"/>
          <p:nvPr/>
        </p:nvSpPr>
        <p:spPr>
          <a:xfrm>
            <a:off x="2351584" y="1700808"/>
            <a:ext cx="785921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Formal Definition:</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Given a set of transactions T, find</a:t>
            </a:r>
          </a:p>
          <a:p>
            <a:pPr marL="1200150" lvl="2" indent="-285750">
              <a:buFont typeface="Arial" panose="020B0604020202020204" pitchFamily="34" charset="0"/>
              <a:buChar char="•"/>
            </a:pPr>
            <a:r>
              <a:rPr lang="en-US" sz="2000" dirty="0"/>
              <a:t>Support ≥ </a:t>
            </a:r>
            <a:r>
              <a:rPr lang="en-US" sz="2000" dirty="0" err="1"/>
              <a:t>minsup</a:t>
            </a:r>
            <a:r>
              <a:rPr lang="en-US" sz="2000" dirty="0"/>
              <a:t> threshold</a:t>
            </a:r>
          </a:p>
          <a:p>
            <a:pPr marL="1200150" lvl="2" indent="-285750">
              <a:buFont typeface="Arial" panose="020B0604020202020204" pitchFamily="34" charset="0"/>
              <a:buChar char="•"/>
            </a:pPr>
            <a:r>
              <a:rPr lang="en-US" sz="2000" dirty="0"/>
              <a:t>Confidence ≥ </a:t>
            </a:r>
            <a:r>
              <a:rPr lang="en-US" sz="2000" dirty="0" err="1"/>
              <a:t>minconf</a:t>
            </a:r>
            <a:r>
              <a:rPr lang="en-US" sz="2000" dirty="0"/>
              <a:t> threshold</a:t>
            </a:r>
          </a:p>
          <a:p>
            <a:pPr marL="1200150" lvl="2"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Approaches (continued):</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Generate all item sets where support ≥ </a:t>
            </a:r>
            <a:r>
              <a:rPr lang="en-US" sz="2000" dirty="0" err="1"/>
              <a:t>minsup</a:t>
            </a:r>
            <a:r>
              <a:rPr lang="en-US" sz="2000" dirty="0"/>
              <a:t>, these are called frequent item sets.</a:t>
            </a:r>
          </a:p>
          <a:p>
            <a:pPr marL="742950" lvl="1" indent="-285750">
              <a:buFont typeface="Arial" panose="020B0604020202020204" pitchFamily="34" charset="0"/>
              <a:buChar char="•"/>
            </a:pPr>
            <a:r>
              <a:rPr lang="en-US" sz="2000" dirty="0"/>
              <a:t>Generate high confidence rules from each of the above.</a:t>
            </a:r>
          </a:p>
          <a:p>
            <a:pPr marL="1200150" lvl="2" indent="-285750">
              <a:buFont typeface="Arial" panose="020B0604020202020204" pitchFamily="34" charset="0"/>
              <a:buChar char="•"/>
            </a:pPr>
            <a:r>
              <a:rPr lang="en-US" sz="2000" dirty="0"/>
              <a:t>Each rule is a binary partitioning of a frequent item set.</a:t>
            </a:r>
          </a:p>
          <a:p>
            <a:pPr marL="742950" lvl="1" indent="-285750">
              <a:buFont typeface="Arial" panose="020B0604020202020204" pitchFamily="34" charset="0"/>
              <a:buChar char="•"/>
            </a:pPr>
            <a:r>
              <a:rPr lang="en-US" sz="2000" dirty="0"/>
              <a:t>Complexity is exponential in the number of items</a:t>
            </a:r>
          </a:p>
        </p:txBody>
      </p:sp>
    </p:spTree>
    <p:extLst>
      <p:ext uri="{BB962C8B-B14F-4D97-AF65-F5344CB8AC3E}">
        <p14:creationId xmlns:p14="http://schemas.microsoft.com/office/powerpoint/2010/main" val="3933774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lstStyle/>
          <a:p>
            <a:r>
              <a:rPr lang="en-US" altLang="en-US" dirty="0" err="1"/>
              <a:t>Apriori</a:t>
            </a:r>
            <a:r>
              <a:rPr lang="en-US" altLang="en-US" dirty="0"/>
              <a:t> Method</a:t>
            </a:r>
          </a:p>
        </p:txBody>
      </p:sp>
      <p:sp>
        <p:nvSpPr>
          <p:cNvPr id="4" name="TextBox 3"/>
          <p:cNvSpPr txBox="1"/>
          <p:nvPr/>
        </p:nvSpPr>
        <p:spPr>
          <a:xfrm>
            <a:off x="2495600" y="1916832"/>
            <a:ext cx="7560840" cy="3416320"/>
          </a:xfrm>
          <a:prstGeom prst="rect">
            <a:avLst/>
          </a:prstGeom>
          <a:noFill/>
        </p:spPr>
        <p:txBody>
          <a:bodyPr wrap="square" rtlCol="0">
            <a:spAutoFit/>
          </a:bodyPr>
          <a:lstStyle/>
          <a:p>
            <a:pPr marL="285750" indent="-285750">
              <a:buFont typeface="Courier New" panose="02070309020205020404" pitchFamily="49" charset="0"/>
              <a:buChar char="o"/>
            </a:pPr>
            <a:r>
              <a:rPr lang="en-US" dirty="0"/>
              <a:t>Let K = 1</a:t>
            </a:r>
          </a:p>
          <a:p>
            <a:pPr marL="285750" indent="-285750">
              <a:buFont typeface="Courier New" panose="02070309020205020404" pitchFamily="49" charset="0"/>
              <a:buChar char="o"/>
            </a:pPr>
            <a:r>
              <a:rPr lang="en-US" dirty="0"/>
              <a:t>Generate Frequent Item Sets of length 1</a:t>
            </a:r>
          </a:p>
          <a:p>
            <a:pPr marL="285750" indent="-285750">
              <a:buFont typeface="Courier New" panose="02070309020205020404" pitchFamily="49" charset="0"/>
              <a:buChar char="o"/>
            </a:pPr>
            <a:r>
              <a:rPr lang="en-US" dirty="0"/>
              <a:t>Repeat until no new frequent item sets are identified</a:t>
            </a:r>
          </a:p>
          <a:p>
            <a:pPr marL="742950" lvl="1" indent="-285750">
              <a:buFont typeface="Courier New" panose="02070309020205020404" pitchFamily="49" charset="0"/>
              <a:buChar char="o"/>
            </a:pPr>
            <a:r>
              <a:rPr lang="en-US" dirty="0"/>
              <a:t>Generate length K+1 candidate item sets from length K frequent item sets</a:t>
            </a:r>
          </a:p>
          <a:p>
            <a:pPr marL="742950" lvl="1" indent="-285750">
              <a:buFont typeface="Courier New" panose="02070309020205020404" pitchFamily="49" charset="0"/>
              <a:buChar char="o"/>
            </a:pPr>
            <a:r>
              <a:rPr lang="en-US" dirty="0"/>
              <a:t>Prune candidate item sets containing subsets of length K that are not frequent</a:t>
            </a:r>
          </a:p>
          <a:p>
            <a:pPr marL="742950" lvl="1" indent="-285750">
              <a:buFont typeface="Courier New" panose="02070309020205020404" pitchFamily="49" charset="0"/>
              <a:buChar char="o"/>
            </a:pPr>
            <a:r>
              <a:rPr lang="en-US" dirty="0"/>
              <a:t>Count the support of each candidate – DB Scan</a:t>
            </a:r>
          </a:p>
          <a:p>
            <a:pPr marL="742950" lvl="1" indent="-285750">
              <a:buFont typeface="Courier New" panose="02070309020205020404" pitchFamily="49" charset="0"/>
              <a:buChar char="o"/>
            </a:pPr>
            <a:r>
              <a:rPr lang="en-US" dirty="0"/>
              <a:t>Eliminate candidates that are not frequent</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Likely to use a hash tree for implementation</a:t>
            </a:r>
          </a:p>
        </p:txBody>
      </p:sp>
    </p:spTree>
    <p:extLst>
      <p:ext uri="{BB962C8B-B14F-4D97-AF65-F5344CB8AC3E}">
        <p14:creationId xmlns:p14="http://schemas.microsoft.com/office/powerpoint/2010/main" val="4043800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normAutofit/>
          </a:bodyPr>
          <a:lstStyle/>
          <a:p>
            <a:r>
              <a:rPr lang="en-US" altLang="en-US" dirty="0" err="1"/>
              <a:t>Apriori</a:t>
            </a:r>
            <a:r>
              <a:rPr lang="en-US" altLang="en-US" dirty="0"/>
              <a:t> Method</a:t>
            </a:r>
            <a:br>
              <a:rPr lang="en-US" altLang="en-US" dirty="0"/>
            </a:br>
            <a:r>
              <a:rPr lang="en-US" altLang="en-US" sz="3200" dirty="0"/>
              <a:t>(Factors to Reduce Complexity)</a:t>
            </a:r>
            <a:endParaRPr lang="en-US" altLang="en-US" dirty="0"/>
          </a:p>
        </p:txBody>
      </p:sp>
      <p:sp>
        <p:nvSpPr>
          <p:cNvPr id="4" name="TextBox 3"/>
          <p:cNvSpPr txBox="1"/>
          <p:nvPr/>
        </p:nvSpPr>
        <p:spPr>
          <a:xfrm>
            <a:off x="2495600" y="1916833"/>
            <a:ext cx="7560840" cy="3139321"/>
          </a:xfrm>
          <a:prstGeom prst="rect">
            <a:avLst/>
          </a:prstGeom>
          <a:noFill/>
        </p:spPr>
        <p:txBody>
          <a:bodyPr wrap="square" rtlCol="0">
            <a:spAutoFit/>
          </a:bodyPr>
          <a:lstStyle/>
          <a:p>
            <a:pPr marL="285750" indent="-285750">
              <a:buFont typeface="Courier New" panose="02070309020205020404" pitchFamily="49" charset="0"/>
              <a:buChar char="o"/>
            </a:pPr>
            <a:r>
              <a:rPr lang="en-US" dirty="0"/>
              <a:t>Raise minimum support level -&gt; fewer item sets</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Reduce dimension, i.e. number of items, reduces space and computational requirements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Reduce number of transactions reduced size of DB scans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Reduce transaction width</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Use matrix format for complex representation</a:t>
            </a:r>
          </a:p>
        </p:txBody>
      </p:sp>
    </p:spTree>
    <p:extLst>
      <p:ext uri="{BB962C8B-B14F-4D97-AF65-F5344CB8AC3E}">
        <p14:creationId xmlns:p14="http://schemas.microsoft.com/office/powerpoint/2010/main" val="714933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p:txBody>
          <a:bodyPr>
            <a:normAutofit/>
          </a:bodyPr>
          <a:lstStyle/>
          <a:p>
            <a:r>
              <a:rPr lang="en-US" altLang="en-US" dirty="0" err="1"/>
              <a:t>Apriori</a:t>
            </a:r>
            <a:r>
              <a:rPr lang="en-US" altLang="en-US" dirty="0"/>
              <a:t> Method Rule Generation</a:t>
            </a:r>
            <a:br>
              <a:rPr lang="en-US" altLang="en-US" dirty="0"/>
            </a:br>
            <a:endParaRPr lang="en-US" altLang="en-US" dirty="0"/>
          </a:p>
        </p:txBody>
      </p:sp>
      <p:sp>
        <p:nvSpPr>
          <p:cNvPr id="4" name="TextBox 3"/>
          <p:cNvSpPr txBox="1"/>
          <p:nvPr/>
        </p:nvSpPr>
        <p:spPr>
          <a:xfrm>
            <a:off x="2495600" y="1916833"/>
            <a:ext cx="7560840" cy="3693319"/>
          </a:xfrm>
          <a:prstGeom prst="rect">
            <a:avLst/>
          </a:prstGeom>
          <a:noFill/>
        </p:spPr>
        <p:txBody>
          <a:bodyPr wrap="square" rtlCol="0">
            <a:spAutoFit/>
          </a:bodyPr>
          <a:lstStyle/>
          <a:p>
            <a:pPr marL="285750" indent="-285750">
              <a:buFont typeface="Courier New" panose="02070309020205020404" pitchFamily="49" charset="0"/>
              <a:buChar char="o"/>
            </a:pPr>
            <a:r>
              <a:rPr lang="en-US" dirty="0"/>
              <a:t>Given a frequent item set L, find all non-empty subsets f of L such that f -&gt; L – f satisfies the minimum confidence requirement.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If |L| = K, then there are 2</a:t>
            </a:r>
            <a:r>
              <a:rPr lang="en-US" baseline="30000" dirty="0"/>
              <a:t> K</a:t>
            </a:r>
            <a:r>
              <a:rPr lang="en-US" dirty="0"/>
              <a:t> -2 candidate association rules.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Can this be done efficiently?</a:t>
            </a:r>
          </a:p>
          <a:p>
            <a:pPr marL="742950" lvl="1" indent="-285750">
              <a:buFont typeface="Courier New" panose="02070309020205020404" pitchFamily="49" charset="0"/>
              <a:buChar char="o"/>
            </a:pPr>
            <a:r>
              <a:rPr lang="en-US" dirty="0"/>
              <a:t>Confidence is not anti-monotone.  I.e. c(ABC -&gt; D) can be larger or smaller than c(AB -&gt; D)</a:t>
            </a:r>
          </a:p>
          <a:p>
            <a:pPr marL="742950" lvl="1" indent="-285750">
              <a:buFont typeface="Courier New" panose="02070309020205020404" pitchFamily="49" charset="0"/>
              <a:buChar char="o"/>
            </a:pPr>
            <a:r>
              <a:rPr lang="en-US" dirty="0"/>
              <a:t>But confidence of rules generated from the same item set is anti-monotone.</a:t>
            </a:r>
          </a:p>
          <a:p>
            <a:pPr marL="742950" lvl="1" indent="-285750">
              <a:buFont typeface="Courier New" panose="02070309020205020404" pitchFamily="49" charset="0"/>
              <a:buChar char="o"/>
            </a:pPr>
            <a:r>
              <a:rPr lang="en-US" dirty="0"/>
              <a:t>I.e. c(ABC -&gt; D) ≥ c(AB -&gt; CD) ≥ c(A -&gt; BCD)</a:t>
            </a:r>
          </a:p>
          <a:p>
            <a:pPr marL="285750" indent="-285750">
              <a:buFont typeface="Courier New" panose="02070309020205020404" pitchFamily="49" charset="0"/>
              <a:buChar char="o"/>
            </a:pPr>
            <a:r>
              <a:rPr lang="en-US" dirty="0"/>
              <a:t>Support distribution can be skewed (e.g. expensive items have lower volume), hence different items may have different </a:t>
            </a:r>
            <a:r>
              <a:rPr lang="en-US" dirty="0" err="1"/>
              <a:t>minsup</a:t>
            </a:r>
            <a:r>
              <a:rPr lang="en-US" dirty="0"/>
              <a:t> values.</a:t>
            </a:r>
          </a:p>
        </p:txBody>
      </p:sp>
    </p:spTree>
    <p:extLst>
      <p:ext uri="{BB962C8B-B14F-4D97-AF65-F5344CB8AC3E}">
        <p14:creationId xmlns:p14="http://schemas.microsoft.com/office/powerpoint/2010/main" val="374707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el 1"/>
          <p:cNvSpPr>
            <a:spLocks noGrp="1"/>
          </p:cNvSpPr>
          <p:nvPr>
            <p:ph type="title"/>
          </p:nvPr>
        </p:nvSpPr>
        <p:spPr/>
        <p:txBody>
          <a:bodyPr>
            <a:normAutofit/>
          </a:bodyPr>
          <a:lstStyle/>
          <a:p>
            <a:r>
              <a:rPr lang="en-US" altLang="en-US"/>
              <a:t>Recommendation based on Association Rule Mining</a:t>
            </a:r>
          </a:p>
        </p:txBody>
      </p:sp>
      <p:sp>
        <p:nvSpPr>
          <p:cNvPr id="48131" name="Inhaltsplatzhalter 2"/>
          <p:cNvSpPr>
            <a:spLocks noGrp="1"/>
          </p:cNvSpPr>
          <p:nvPr>
            <p:ph idx="4294967295"/>
          </p:nvPr>
        </p:nvSpPr>
        <p:spPr>
          <a:xfrm>
            <a:off x="1524000" y="1981200"/>
            <a:ext cx="8229600" cy="4525962"/>
          </a:xfrm>
        </p:spPr>
        <p:txBody>
          <a:bodyPr>
            <a:normAutofit/>
          </a:bodyPr>
          <a:lstStyle/>
          <a:p>
            <a:r>
              <a:rPr lang="en-US" altLang="en-US" sz="2000" dirty="0"/>
              <a:t>Simplest approach</a:t>
            </a:r>
          </a:p>
          <a:p>
            <a:pPr lvl="1"/>
            <a:r>
              <a:rPr lang="en-US" altLang="en-US" sz="2000" dirty="0"/>
              <a:t>transform 5-point ratings into binary </a:t>
            </a:r>
            <a:br>
              <a:rPr lang="en-US" altLang="en-US" sz="2000" dirty="0"/>
            </a:br>
            <a:r>
              <a:rPr lang="en-US" altLang="en-US" sz="2000" dirty="0"/>
              <a:t>ratings (1 = above user average)</a:t>
            </a:r>
          </a:p>
          <a:p>
            <a:r>
              <a:rPr lang="en-US" altLang="en-US" sz="2000" dirty="0"/>
              <a:t>Mine rules such as</a:t>
            </a:r>
          </a:p>
          <a:p>
            <a:pPr lvl="1"/>
            <a:r>
              <a:rPr lang="en-US" altLang="en-US" sz="2000" dirty="0"/>
              <a:t>Item1 → Item5</a:t>
            </a:r>
          </a:p>
          <a:p>
            <a:pPr lvl="2"/>
            <a:r>
              <a:rPr lang="en-US" altLang="en-US" dirty="0"/>
              <a:t>support (2/4), confidence (2/2) (without Target)</a:t>
            </a:r>
          </a:p>
          <a:p>
            <a:r>
              <a:rPr lang="en-US" altLang="en-US" sz="2000" dirty="0"/>
              <a:t>Make recommendations for Target(basic method)</a:t>
            </a:r>
          </a:p>
          <a:p>
            <a:pPr lvl="1"/>
            <a:r>
              <a:rPr lang="en-US" altLang="en-US" sz="2000" dirty="0"/>
              <a:t>Determine "relevant" rules based on </a:t>
            </a:r>
            <a:r>
              <a:rPr lang="en-US" altLang="en-US" sz="2000" dirty="0" err="1"/>
              <a:t>Target’stransactions</a:t>
            </a:r>
            <a:r>
              <a:rPr lang="en-US" altLang="en-US" sz="2000" dirty="0"/>
              <a:t> </a:t>
            </a:r>
            <a:br>
              <a:rPr lang="en-US" altLang="en-US" sz="2000" dirty="0"/>
            </a:br>
            <a:r>
              <a:rPr lang="en-US" altLang="en-US" sz="2000" dirty="0"/>
              <a:t>(the above rule will be relevant as Target bought Item1)</a:t>
            </a:r>
          </a:p>
          <a:p>
            <a:pPr lvl="1"/>
            <a:r>
              <a:rPr lang="en-US" altLang="en-US" sz="2000" dirty="0"/>
              <a:t>Determine items not already bought by Target</a:t>
            </a:r>
          </a:p>
          <a:p>
            <a:pPr lvl="1"/>
            <a:r>
              <a:rPr lang="en-US" altLang="en-US" sz="2000" dirty="0"/>
              <a:t>Sort the items based on the rules' confidence values</a:t>
            </a:r>
          </a:p>
          <a:p>
            <a:r>
              <a:rPr lang="en-US" altLang="en-US" sz="2000" dirty="0"/>
              <a:t>Different variations possible</a:t>
            </a:r>
          </a:p>
          <a:p>
            <a:pPr lvl="1"/>
            <a:r>
              <a:rPr lang="en-US" altLang="en-US" sz="2000" dirty="0"/>
              <a:t>dislike statements, user associations ..</a:t>
            </a:r>
          </a:p>
        </p:txBody>
      </p:sp>
      <p:graphicFrame>
        <p:nvGraphicFramePr>
          <p:cNvPr id="4" name="Tabelle 3"/>
          <p:cNvGraphicFramePr>
            <a:graphicFrameLocks noGrp="1"/>
          </p:cNvGraphicFramePr>
          <p:nvPr>
            <p:extLst/>
          </p:nvPr>
        </p:nvGraphicFramePr>
        <p:xfrm>
          <a:off x="6248398" y="1556792"/>
          <a:ext cx="4351020" cy="2041992"/>
        </p:xfrm>
        <a:graphic>
          <a:graphicData uri="http://schemas.openxmlformats.org/drawingml/2006/table">
            <a:tbl>
              <a:tblPr firstRow="1" bandRow="1">
                <a:tableStyleId>{00A15C55-8517-42AA-B614-E9B94910E393}</a:tableStyleId>
              </a:tblPr>
              <a:tblGrid>
                <a:gridCol w="725170">
                  <a:extLst>
                    <a:ext uri="{9D8B030D-6E8A-4147-A177-3AD203B41FA5}">
                      <a16:colId xmlns:a16="http://schemas.microsoft.com/office/drawing/2014/main" val="20000"/>
                    </a:ext>
                  </a:extLst>
                </a:gridCol>
                <a:gridCol w="725170">
                  <a:extLst>
                    <a:ext uri="{9D8B030D-6E8A-4147-A177-3AD203B41FA5}">
                      <a16:colId xmlns:a16="http://schemas.microsoft.com/office/drawing/2014/main" val="20001"/>
                    </a:ext>
                  </a:extLst>
                </a:gridCol>
                <a:gridCol w="725170">
                  <a:extLst>
                    <a:ext uri="{9D8B030D-6E8A-4147-A177-3AD203B41FA5}">
                      <a16:colId xmlns:a16="http://schemas.microsoft.com/office/drawing/2014/main" val="20002"/>
                    </a:ext>
                  </a:extLst>
                </a:gridCol>
                <a:gridCol w="725170">
                  <a:extLst>
                    <a:ext uri="{9D8B030D-6E8A-4147-A177-3AD203B41FA5}">
                      <a16:colId xmlns:a16="http://schemas.microsoft.com/office/drawing/2014/main" val="20003"/>
                    </a:ext>
                  </a:extLst>
                </a:gridCol>
                <a:gridCol w="725170">
                  <a:extLst>
                    <a:ext uri="{9D8B030D-6E8A-4147-A177-3AD203B41FA5}">
                      <a16:colId xmlns:a16="http://schemas.microsoft.com/office/drawing/2014/main" val="20004"/>
                    </a:ext>
                  </a:extLst>
                </a:gridCol>
                <a:gridCol w="725170">
                  <a:extLst>
                    <a:ext uri="{9D8B030D-6E8A-4147-A177-3AD203B41FA5}">
                      <a16:colId xmlns:a16="http://schemas.microsoft.com/office/drawing/2014/main" val="20005"/>
                    </a:ext>
                  </a:extLst>
                </a:gridCol>
              </a:tblGrid>
              <a:tr h="335176">
                <a:tc>
                  <a:txBody>
                    <a:bodyPr/>
                    <a:lstStyle/>
                    <a:p>
                      <a:pPr algn="ctr"/>
                      <a:endParaRPr lang="en-US" sz="1600" baseline="0" dirty="0">
                        <a:latin typeface="Calibri" pitchFamily="34" charset="0"/>
                      </a:endParaRPr>
                    </a:p>
                  </a:txBody>
                  <a:tcPr marT="45706" marB="45706"/>
                </a:tc>
                <a:tc>
                  <a:txBody>
                    <a:bodyPr/>
                    <a:lstStyle/>
                    <a:p>
                      <a:pPr algn="ctr"/>
                      <a:r>
                        <a:rPr lang="en-US" sz="1600" baseline="0" dirty="0">
                          <a:latin typeface="Calibri" pitchFamily="34" charset="0"/>
                        </a:rPr>
                        <a:t>Item1</a:t>
                      </a:r>
                    </a:p>
                  </a:txBody>
                  <a:tcPr marT="45706" marB="45706"/>
                </a:tc>
                <a:tc>
                  <a:txBody>
                    <a:bodyPr/>
                    <a:lstStyle/>
                    <a:p>
                      <a:pPr algn="ctr"/>
                      <a:r>
                        <a:rPr lang="en-US" sz="1600" baseline="0" dirty="0">
                          <a:latin typeface="Calibri" pitchFamily="34" charset="0"/>
                        </a:rPr>
                        <a:t>Item2</a:t>
                      </a:r>
                    </a:p>
                  </a:txBody>
                  <a:tcPr marT="45706" marB="45706"/>
                </a:tc>
                <a:tc>
                  <a:txBody>
                    <a:bodyPr/>
                    <a:lstStyle/>
                    <a:p>
                      <a:pPr algn="ctr"/>
                      <a:r>
                        <a:rPr lang="en-US" sz="1600" baseline="0" dirty="0">
                          <a:latin typeface="Calibri" pitchFamily="34" charset="0"/>
                        </a:rPr>
                        <a:t>Item3</a:t>
                      </a:r>
                    </a:p>
                  </a:txBody>
                  <a:tcPr marT="45706" marB="45706"/>
                </a:tc>
                <a:tc>
                  <a:txBody>
                    <a:bodyPr/>
                    <a:lstStyle/>
                    <a:p>
                      <a:pPr algn="ctr"/>
                      <a:r>
                        <a:rPr lang="en-US" sz="1600" baseline="0" dirty="0">
                          <a:latin typeface="Calibri" pitchFamily="34" charset="0"/>
                        </a:rPr>
                        <a:t>Item4</a:t>
                      </a:r>
                    </a:p>
                  </a:txBody>
                  <a:tcPr marT="45706" marB="45706"/>
                </a:tc>
                <a:tc>
                  <a:txBody>
                    <a:bodyPr/>
                    <a:lstStyle/>
                    <a:p>
                      <a:pPr algn="ctr"/>
                      <a:r>
                        <a:rPr lang="en-US" sz="1600" baseline="0" dirty="0">
                          <a:latin typeface="Calibri" pitchFamily="34" charset="0"/>
                        </a:rPr>
                        <a:t>Item5</a:t>
                      </a:r>
                    </a:p>
                  </a:txBody>
                  <a:tcPr marT="45706" marB="45706"/>
                </a:tc>
                <a:extLst>
                  <a:ext uri="{0D108BD9-81ED-4DB2-BD59-A6C34878D82A}">
                    <a16:rowId xmlns:a16="http://schemas.microsoft.com/office/drawing/2014/main" val="10000"/>
                  </a:ext>
                </a:extLst>
              </a:tr>
              <a:tr h="365646">
                <a:tc>
                  <a:txBody>
                    <a:bodyPr/>
                    <a:lstStyle/>
                    <a:p>
                      <a:pPr algn="ctr"/>
                      <a:r>
                        <a:rPr lang="en-US" sz="1600" baseline="0" dirty="0">
                          <a:latin typeface="Calibri" pitchFamily="34" charset="0"/>
                        </a:rPr>
                        <a:t>Target</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800" baseline="0" dirty="0">
                          <a:solidFill>
                            <a:schemeClr val="tx1"/>
                          </a:solidFill>
                          <a:latin typeface="Calibri" pitchFamily="34" charset="0"/>
                        </a:rPr>
                        <a:t>?</a:t>
                      </a:r>
                    </a:p>
                  </a:txBody>
                  <a:tcPr marT="45706" marB="45706">
                    <a:solidFill>
                      <a:srgbClr val="FFC000"/>
                    </a:solidFill>
                  </a:tcPr>
                </a:tc>
                <a:extLst>
                  <a:ext uri="{0D108BD9-81ED-4DB2-BD59-A6C34878D82A}">
                    <a16:rowId xmlns:a16="http://schemas.microsoft.com/office/drawing/2014/main" val="10001"/>
                  </a:ext>
                </a:extLst>
              </a:tr>
              <a:tr h="335176">
                <a:tc>
                  <a:txBody>
                    <a:bodyPr/>
                    <a:lstStyle/>
                    <a:p>
                      <a:pPr algn="ctr"/>
                      <a:r>
                        <a:rPr lang="en-US" sz="1600" baseline="0" dirty="0">
                          <a:latin typeface="Calibri" pitchFamily="34" charset="0"/>
                        </a:rPr>
                        <a:t>User1</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1</a:t>
                      </a:r>
                    </a:p>
                  </a:txBody>
                  <a:tcPr marT="45706" marB="45706"/>
                </a:tc>
                <a:extLst>
                  <a:ext uri="{0D108BD9-81ED-4DB2-BD59-A6C34878D82A}">
                    <a16:rowId xmlns:a16="http://schemas.microsoft.com/office/drawing/2014/main" val="10002"/>
                  </a:ext>
                </a:extLst>
              </a:tr>
              <a:tr h="335176">
                <a:tc>
                  <a:txBody>
                    <a:bodyPr/>
                    <a:lstStyle/>
                    <a:p>
                      <a:pPr algn="ctr"/>
                      <a:r>
                        <a:rPr lang="en-US" sz="1600" baseline="0" dirty="0">
                          <a:latin typeface="Calibri" pitchFamily="34" charset="0"/>
                        </a:rPr>
                        <a:t>User2</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1</a:t>
                      </a:r>
                    </a:p>
                  </a:txBody>
                  <a:tcPr marT="45706" marB="45706"/>
                </a:tc>
                <a:extLst>
                  <a:ext uri="{0D108BD9-81ED-4DB2-BD59-A6C34878D82A}">
                    <a16:rowId xmlns:a16="http://schemas.microsoft.com/office/drawing/2014/main" val="10003"/>
                  </a:ext>
                </a:extLst>
              </a:tr>
              <a:tr h="335176">
                <a:tc>
                  <a:txBody>
                    <a:bodyPr/>
                    <a:lstStyle/>
                    <a:p>
                      <a:pPr algn="ctr"/>
                      <a:r>
                        <a:rPr lang="en-US" sz="1600" baseline="0" dirty="0">
                          <a:latin typeface="Calibri" pitchFamily="34" charset="0"/>
                        </a:rPr>
                        <a:t>User3</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1</a:t>
                      </a:r>
                    </a:p>
                  </a:txBody>
                  <a:tcPr marT="45706" marB="45706"/>
                </a:tc>
                <a:extLst>
                  <a:ext uri="{0D108BD9-81ED-4DB2-BD59-A6C34878D82A}">
                    <a16:rowId xmlns:a16="http://schemas.microsoft.com/office/drawing/2014/main" val="10004"/>
                  </a:ext>
                </a:extLst>
              </a:tr>
              <a:tr h="335176">
                <a:tc>
                  <a:txBody>
                    <a:bodyPr/>
                    <a:lstStyle/>
                    <a:p>
                      <a:pPr algn="ctr"/>
                      <a:r>
                        <a:rPr lang="en-US" sz="1600" baseline="0" dirty="0">
                          <a:latin typeface="Calibri" pitchFamily="34" charset="0"/>
                        </a:rPr>
                        <a:t>User4</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1</a:t>
                      </a:r>
                    </a:p>
                  </a:txBody>
                  <a:tcPr marT="45706" marB="45706"/>
                </a:tc>
                <a:tc>
                  <a:txBody>
                    <a:bodyPr/>
                    <a:lstStyle/>
                    <a:p>
                      <a:pPr algn="ctr"/>
                      <a:r>
                        <a:rPr lang="en-US" sz="1600" baseline="0" dirty="0">
                          <a:latin typeface="Calibri" pitchFamily="34" charset="0"/>
                        </a:rPr>
                        <a:t>0</a:t>
                      </a:r>
                    </a:p>
                  </a:txBody>
                  <a:tcPr marT="45706" marB="45706"/>
                </a:tc>
                <a:tc>
                  <a:txBody>
                    <a:bodyPr/>
                    <a:lstStyle/>
                    <a:p>
                      <a:pPr algn="ctr"/>
                      <a:r>
                        <a:rPr lang="en-US" sz="1600" baseline="0" dirty="0">
                          <a:latin typeface="Calibri" pitchFamily="34" charset="0"/>
                        </a:rPr>
                        <a:t>0</a:t>
                      </a:r>
                    </a:p>
                  </a:txBody>
                  <a:tcPr marT="45706" marB="4570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101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1"/>
          <p:cNvSpPr>
            <a:spLocks noGrp="1"/>
          </p:cNvSpPr>
          <p:nvPr>
            <p:ph type="title"/>
          </p:nvPr>
        </p:nvSpPr>
        <p:spPr/>
        <p:txBody>
          <a:bodyPr/>
          <a:lstStyle/>
          <a:p>
            <a:r>
              <a:rPr lang="en-US" altLang="en-US" sz="3200" dirty="0"/>
              <a:t>Discussion about dimensionality reduction </a:t>
            </a:r>
            <a:r>
              <a:rPr lang="en-US" altLang="en-US" sz="2400" dirty="0"/>
              <a:t>(</a:t>
            </a:r>
            <a:r>
              <a:rPr lang="en-US" altLang="en-US" sz="2400" dirty="0" err="1"/>
              <a:t>Sarwar</a:t>
            </a:r>
            <a:r>
              <a:rPr lang="en-US" altLang="en-US" sz="2400" dirty="0"/>
              <a:t> et al. 2000a)</a:t>
            </a:r>
          </a:p>
        </p:txBody>
      </p:sp>
      <p:sp>
        <p:nvSpPr>
          <p:cNvPr id="46083" name="Inhaltsplatzhalter 2"/>
          <p:cNvSpPr>
            <a:spLocks noGrp="1"/>
          </p:cNvSpPr>
          <p:nvPr>
            <p:ph idx="4294967295"/>
          </p:nvPr>
        </p:nvSpPr>
        <p:spPr>
          <a:xfrm>
            <a:off x="1524000" y="1341438"/>
            <a:ext cx="8229600" cy="4741862"/>
          </a:xfrm>
        </p:spPr>
        <p:txBody>
          <a:bodyPr/>
          <a:lstStyle/>
          <a:p>
            <a:r>
              <a:rPr lang="en-US" altLang="en-US" sz="1800">
                <a:ea typeface="Calibri" panose="020F0502020204030204" pitchFamily="34" charset="0"/>
                <a:cs typeface="Calibri" panose="020F0502020204030204" pitchFamily="34" charset="0"/>
              </a:rPr>
              <a:t>Matrix factorization</a:t>
            </a:r>
          </a:p>
          <a:p>
            <a:pPr lvl="1"/>
            <a:r>
              <a:rPr lang="en-US" altLang="en-US" sz="1600"/>
              <a:t>Generate low-rank approximation of matrix</a:t>
            </a:r>
          </a:p>
          <a:p>
            <a:pPr lvl="1"/>
            <a:r>
              <a:rPr lang="en-US" altLang="en-US" sz="1600"/>
              <a:t>Detection of latent factors</a:t>
            </a:r>
          </a:p>
          <a:p>
            <a:pPr lvl="1"/>
            <a:r>
              <a:rPr lang="en-US" altLang="en-US" sz="1600"/>
              <a:t>Projecting items and users in the same n-dimensional space</a:t>
            </a:r>
          </a:p>
          <a:p>
            <a:r>
              <a:rPr lang="en-US" altLang="en-US" sz="1800"/>
              <a:t>Prediction quality can decrease because…</a:t>
            </a:r>
          </a:p>
          <a:p>
            <a:pPr lvl="1"/>
            <a:r>
              <a:rPr lang="en-US" altLang="en-US" sz="1600"/>
              <a:t>the original ratings are not taken into account</a:t>
            </a:r>
          </a:p>
          <a:p>
            <a:r>
              <a:rPr lang="en-US" altLang="en-US" sz="1800"/>
              <a:t>Prediction quality can increase as a consequence of…</a:t>
            </a:r>
          </a:p>
          <a:p>
            <a:pPr lvl="1"/>
            <a:r>
              <a:rPr lang="en-US" altLang="en-US" sz="1600"/>
              <a:t>filtering out some "noise" in the data and</a:t>
            </a:r>
          </a:p>
          <a:p>
            <a:pPr lvl="1"/>
            <a:r>
              <a:rPr lang="en-US" altLang="en-US" sz="1600"/>
              <a:t>detecting nontrivial correlations in the data</a:t>
            </a:r>
          </a:p>
          <a:p>
            <a:r>
              <a:rPr lang="en-US" altLang="en-US" sz="1800"/>
              <a:t>Depends on the right choice of the amount of data reduction</a:t>
            </a:r>
          </a:p>
          <a:p>
            <a:pPr lvl="1"/>
            <a:r>
              <a:rPr lang="en-US" altLang="en-US" sz="1600"/>
              <a:t>number of singular values in the SVD approach</a:t>
            </a:r>
          </a:p>
          <a:p>
            <a:pPr lvl="1"/>
            <a:r>
              <a:rPr lang="en-US" altLang="en-US" sz="1600"/>
              <a:t>Parameters can be determined and fine-tuned only based on experiments in a certain domain</a:t>
            </a:r>
          </a:p>
          <a:p>
            <a:pPr lvl="1"/>
            <a:r>
              <a:rPr lang="en-US" altLang="en-US" sz="1600"/>
              <a:t>Koren et al. 2009 talk about 20 to 100 factors that are derived from the rating patterns</a:t>
            </a:r>
          </a:p>
        </p:txBody>
      </p:sp>
    </p:spTree>
    <p:extLst>
      <p:ext uri="{BB962C8B-B14F-4D97-AF65-F5344CB8AC3E}">
        <p14:creationId xmlns:p14="http://schemas.microsoft.com/office/powerpoint/2010/main" val="378187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BDAE-6A75-45A9-8B43-E6A7E1BC1E7C}"/>
              </a:ext>
            </a:extLst>
          </p:cNvPr>
          <p:cNvSpPr>
            <a:spLocks noGrp="1"/>
          </p:cNvSpPr>
          <p:nvPr>
            <p:ph type="title"/>
          </p:nvPr>
        </p:nvSpPr>
        <p:spPr/>
        <p:txBody>
          <a:bodyPr/>
          <a:lstStyle/>
          <a:p>
            <a:r>
              <a:rPr lang="en-US" dirty="0"/>
              <a:t>Formats for Team Project Reports</a:t>
            </a:r>
          </a:p>
        </p:txBody>
      </p:sp>
      <p:sp>
        <p:nvSpPr>
          <p:cNvPr id="3" name="Content Placeholder 2">
            <a:extLst>
              <a:ext uri="{FF2B5EF4-FFF2-40B4-BE49-F238E27FC236}">
                <a16:creationId xmlns:a16="http://schemas.microsoft.com/office/drawing/2014/main" id="{F539C1AF-9373-481B-A566-E78E66458578}"/>
              </a:ext>
            </a:extLst>
          </p:cNvPr>
          <p:cNvSpPr>
            <a:spLocks noGrp="1"/>
          </p:cNvSpPr>
          <p:nvPr>
            <p:ph idx="1"/>
          </p:nvPr>
        </p:nvSpPr>
        <p:spPr/>
        <p:txBody>
          <a:bodyPr>
            <a:normAutofit fontScale="77500" lnSpcReduction="20000"/>
          </a:bodyPr>
          <a:lstStyle/>
          <a:p>
            <a:r>
              <a:rPr lang="en-US" b="1" dirty="0">
                <a:latin typeface="Arial" panose="020B0604020202020204" pitchFamily="34" charset="0"/>
                <a:cs typeface="Arial" panose="020B0604020202020204" pitchFamily="34" charset="0"/>
              </a:rPr>
              <a:t>​No template - use the format that expresses your project the best, but in general there should be:</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Introduction (including goals)</a:t>
            </a:r>
          </a:p>
          <a:p>
            <a:r>
              <a:rPr lang="en-US" b="1" dirty="0">
                <a:latin typeface="Arial" panose="020B0604020202020204" pitchFamily="34" charset="0"/>
                <a:cs typeface="Arial" panose="020B0604020202020204" pitchFamily="34" charset="0"/>
              </a:rPr>
              <a:t>Data and Data Preparation</a:t>
            </a:r>
          </a:p>
          <a:p>
            <a:r>
              <a:rPr lang="en-US" b="1" dirty="0">
                <a:latin typeface="Arial" panose="020B0604020202020204" pitchFamily="34" charset="0"/>
                <a:cs typeface="Arial" panose="020B0604020202020204" pitchFamily="34" charset="0"/>
              </a:rPr>
              <a:t>Analysis</a:t>
            </a:r>
          </a:p>
          <a:p>
            <a:r>
              <a:rPr lang="en-US" b="1" dirty="0">
                <a:latin typeface="Arial" panose="020B0604020202020204" pitchFamily="34" charset="0"/>
                <a:cs typeface="Arial" panose="020B0604020202020204" pitchFamily="34" charset="0"/>
              </a:rPr>
              <a:t>Results</a:t>
            </a:r>
          </a:p>
          <a:p>
            <a:r>
              <a:rPr lang="en-US" b="1" dirty="0">
                <a:latin typeface="Arial" panose="020B0604020202020204" pitchFamily="34" charset="0"/>
                <a:cs typeface="Arial" panose="020B0604020202020204" pitchFamily="34" charset="0"/>
              </a:rPr>
              <a:t>Performance Measurements</a:t>
            </a:r>
          </a:p>
          <a:p>
            <a:r>
              <a:rPr lang="en-US" b="1" dirty="0">
                <a:latin typeface="Arial" panose="020B0604020202020204" pitchFamily="34" charset="0"/>
                <a:cs typeface="Arial" panose="020B0604020202020204" pitchFamily="34" charset="0"/>
              </a:rPr>
              <a:t>Conclusion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Report should be 5 - 10 pages (most will be closer to 10), double spaced with 12 point font.  If there need to be displays of data or programs they should be in appendices (usually not necessary).</a:t>
            </a:r>
          </a:p>
        </p:txBody>
      </p:sp>
      <p:sp>
        <p:nvSpPr>
          <p:cNvPr id="4" name="Footer Placeholder 3">
            <a:extLst>
              <a:ext uri="{FF2B5EF4-FFF2-40B4-BE49-F238E27FC236}">
                <a16:creationId xmlns:a16="http://schemas.microsoft.com/office/drawing/2014/main" id="{D797BB75-62C2-46C9-86BD-570D0B9A13D9}"/>
              </a:ext>
            </a:extLst>
          </p:cNvPr>
          <p:cNvSpPr>
            <a:spLocks noGrp="1"/>
          </p:cNvSpPr>
          <p:nvPr>
            <p:ph type="ftr" sz="quarter" idx="11"/>
          </p:nvPr>
        </p:nvSpPr>
        <p:spPr/>
        <p:txBody>
          <a:bodyPr/>
          <a:lstStyle/>
          <a:p>
            <a:r>
              <a:rPr lang="en-US"/>
              <a:t>DGB 5/2013</a:t>
            </a:r>
          </a:p>
        </p:txBody>
      </p:sp>
      <p:sp>
        <p:nvSpPr>
          <p:cNvPr id="5" name="Slide Number Placeholder 4">
            <a:extLst>
              <a:ext uri="{FF2B5EF4-FFF2-40B4-BE49-F238E27FC236}">
                <a16:creationId xmlns:a16="http://schemas.microsoft.com/office/drawing/2014/main" id="{C040CA9A-4140-47F3-942B-068A8C0AF589}"/>
              </a:ext>
            </a:extLst>
          </p:cNvPr>
          <p:cNvSpPr>
            <a:spLocks noGrp="1"/>
          </p:cNvSpPr>
          <p:nvPr>
            <p:ph type="sldNum" sz="quarter" idx="12"/>
          </p:nvPr>
        </p:nvSpPr>
        <p:spPr/>
        <p:txBody>
          <a:bodyPr/>
          <a:lstStyle/>
          <a:p>
            <a:fld id="{B94A0634-974A-46A7-B268-05D2A189DA49}" type="slidenum">
              <a:rPr lang="en-US" smtClean="0"/>
              <a:t>5</a:t>
            </a:fld>
            <a:endParaRPr lang="en-US"/>
          </a:p>
        </p:txBody>
      </p:sp>
    </p:spTree>
    <p:extLst>
      <p:ext uri="{BB962C8B-B14F-4D97-AF65-F5344CB8AC3E}">
        <p14:creationId xmlns:p14="http://schemas.microsoft.com/office/powerpoint/2010/main" val="2439692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a:spLocks noGrp="1"/>
          </p:cNvSpPr>
          <p:nvPr>
            <p:ph type="title"/>
          </p:nvPr>
        </p:nvSpPr>
        <p:spPr/>
        <p:txBody>
          <a:bodyPr/>
          <a:lstStyle/>
          <a:p>
            <a:r>
              <a:rPr lang="en-US" altLang="en-US"/>
              <a:t>Probabilistic methods</a:t>
            </a:r>
          </a:p>
        </p:txBody>
      </p:sp>
      <p:sp>
        <p:nvSpPr>
          <p:cNvPr id="4" name="Textfeld 3"/>
          <p:cNvSpPr txBox="1">
            <a:spLocks noRot="1" noChangeAspect="1" noMove="1" noResize="1" noEditPoints="1" noAdjustHandles="1" noChangeArrowheads="1" noChangeShapeType="1" noTextEdit="1"/>
          </p:cNvSpPr>
          <p:nvPr/>
        </p:nvSpPr>
        <p:spPr>
          <a:xfrm>
            <a:off x="2587722" y="4894670"/>
            <a:ext cx="2788199" cy="679032"/>
          </a:xfrm>
          <a:prstGeom prst="rect">
            <a:avLst/>
          </a:prstGeom>
          <a:blipFill rotWithShape="1">
            <a:blip r:embed="rId3"/>
            <a:stretch>
              <a:fillRect/>
            </a:stretch>
          </a:blipFill>
        </p:spPr>
        <p:txBody>
          <a:bodyPr/>
          <a:lstStyle/>
          <a:p>
            <a:r>
              <a:rPr lang="en-US">
                <a:noFill/>
              </a:rPr>
              <a:t> </a:t>
            </a:r>
          </a:p>
        </p:txBody>
      </p:sp>
      <p:sp>
        <p:nvSpPr>
          <p:cNvPr id="7" name="Textfeld 6"/>
          <p:cNvSpPr txBox="1">
            <a:spLocks noRot="1" noChangeAspect="1" noMove="1" noResize="1" noEditPoints="1" noAdjustHandles="1" noChangeArrowheads="1" noChangeShapeType="1" noTextEdit="1"/>
          </p:cNvSpPr>
          <p:nvPr/>
        </p:nvSpPr>
        <p:spPr>
          <a:xfrm>
            <a:off x="5663952" y="4856198"/>
            <a:ext cx="3371500" cy="717504"/>
          </a:xfrm>
          <a:prstGeom prst="rect">
            <a:avLst/>
          </a:prstGeom>
          <a:blipFill rotWithShape="1">
            <a:blip r:embed="rId4"/>
            <a:stretch>
              <a:fillRect/>
            </a:stretch>
          </a:blipFill>
        </p:spPr>
        <p:txBody>
          <a:bodyPr/>
          <a:lstStyle/>
          <a:p>
            <a:r>
              <a:rPr lang="en-US">
                <a:noFill/>
              </a:rPr>
              <a:t> </a:t>
            </a:r>
          </a:p>
        </p:txBody>
      </p:sp>
      <p:sp>
        <p:nvSpPr>
          <p:cNvPr id="2" name="TextBox 1"/>
          <p:cNvSpPr txBox="1"/>
          <p:nvPr/>
        </p:nvSpPr>
        <p:spPr>
          <a:xfrm>
            <a:off x="1777752" y="1828800"/>
            <a:ext cx="7772400"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t>Basic Idea similar to Naïve Bayesian Classification:</a:t>
            </a:r>
          </a:p>
          <a:p>
            <a:pPr marL="742950" lvl="1" indent="-285750">
              <a:buFont typeface="Arial" panose="020B0604020202020204" pitchFamily="34" charset="0"/>
              <a:buChar char="•"/>
            </a:pPr>
            <a:r>
              <a:rPr lang="en-US" sz="2400" b="1" dirty="0"/>
              <a:t>Given the User/Item rating matrix find the probability that a target will “like” a given item.</a:t>
            </a:r>
          </a:p>
          <a:p>
            <a:pPr marL="742950" lvl="1" indent="-285750">
              <a:buFont typeface="Arial" panose="020B0604020202020204" pitchFamily="34" charset="0"/>
              <a:buChar char="•"/>
            </a:pPr>
            <a:r>
              <a:rPr lang="en-US" sz="2400" b="1" dirty="0"/>
              <a:t>Create a recommendation from these probabilities </a:t>
            </a:r>
          </a:p>
          <a:p>
            <a:pPr marL="742950" lvl="1" indent="-285750">
              <a:buFont typeface="Arial" panose="020B0604020202020204" pitchFamily="34" charset="0"/>
              <a:buChar char="•"/>
            </a:pPr>
            <a:r>
              <a:rPr lang="en-US" sz="2400" b="1" dirty="0"/>
              <a:t>Calculate the conditional probability that the target will “like” an item given the Target’s previous ratings.</a:t>
            </a:r>
          </a:p>
          <a:p>
            <a:pPr marL="742950" lvl="1" indent="-285750">
              <a:buFont typeface="Arial" panose="020B0604020202020204" pitchFamily="34" charset="0"/>
              <a:buChar char="•"/>
            </a:pPr>
            <a:r>
              <a:rPr lang="en-US" sz="2400" b="1" dirty="0"/>
              <a:t>That is:  P(Item(</a:t>
            </a:r>
            <a:r>
              <a:rPr lang="en-US" sz="2400" b="1" dirty="0" err="1"/>
              <a:t>i</a:t>
            </a:r>
            <a:r>
              <a:rPr lang="en-US" sz="2400" b="1" dirty="0"/>
              <a:t>)=</a:t>
            </a:r>
            <a:r>
              <a:rPr lang="en-US" sz="2400" b="1" dirty="0" err="1"/>
              <a:t>p|X</a:t>
            </a:r>
            <a:r>
              <a:rPr lang="en-US" sz="2400" b="1" dirty="0"/>
              <a:t>)</a:t>
            </a:r>
          </a:p>
          <a:p>
            <a:pPr marL="742950" lvl="1" indent="-285750">
              <a:buFont typeface="Arial" panose="020B0604020202020204" pitchFamily="34" charset="0"/>
              <a:buChar char="•"/>
            </a:pPr>
            <a:r>
              <a:rPr lang="en-US" sz="2400" b="1" dirty="0"/>
              <a:t>Bayes Theorem with “Naïve” assumption:</a:t>
            </a:r>
          </a:p>
        </p:txBody>
      </p:sp>
    </p:spTree>
    <p:extLst>
      <p:ext uri="{BB962C8B-B14F-4D97-AF65-F5344CB8AC3E}">
        <p14:creationId xmlns:p14="http://schemas.microsoft.com/office/powerpoint/2010/main" val="3680566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Recommendation</a:t>
            </a:r>
          </a:p>
        </p:txBody>
      </p:sp>
      <p:sp>
        <p:nvSpPr>
          <p:cNvPr id="3" name="Footer Placeholder 2"/>
          <p:cNvSpPr>
            <a:spLocks noGrp="1"/>
          </p:cNvSpPr>
          <p:nvPr>
            <p:ph type="ftr" sz="quarter" idx="11"/>
          </p:nvPr>
        </p:nvSpPr>
        <p:spPr/>
        <p:txBody>
          <a:bodyPr/>
          <a:lstStyle/>
          <a:p>
            <a:r>
              <a:rPr lang="en-US"/>
              <a:t>DGB 5/2013</a:t>
            </a:r>
          </a:p>
        </p:txBody>
      </p:sp>
      <p:sp>
        <p:nvSpPr>
          <p:cNvPr id="4" name="Slide Number Placeholder 3"/>
          <p:cNvSpPr>
            <a:spLocks noGrp="1"/>
          </p:cNvSpPr>
          <p:nvPr>
            <p:ph type="sldNum" sz="quarter" idx="12"/>
          </p:nvPr>
        </p:nvSpPr>
        <p:spPr/>
        <p:txBody>
          <a:bodyPr/>
          <a:lstStyle/>
          <a:p>
            <a:fld id="{B94A0634-974A-46A7-B268-05D2A189DA49}" type="slidenum">
              <a:rPr lang="en-US" smtClean="0"/>
              <a:t>51</a:t>
            </a:fld>
            <a:endParaRPr lang="en-US"/>
          </a:p>
        </p:txBody>
      </p:sp>
      <p:graphicFrame>
        <p:nvGraphicFramePr>
          <p:cNvPr id="5" name="Tabelle 4"/>
          <p:cNvGraphicFramePr>
            <a:graphicFrameLocks noGrp="1"/>
          </p:cNvGraphicFramePr>
          <p:nvPr>
            <p:extLst/>
          </p:nvPr>
        </p:nvGraphicFramePr>
        <p:xfrm>
          <a:off x="2286000" y="1524000"/>
          <a:ext cx="6096000" cy="2225676"/>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946">
                <a:tc>
                  <a:txBody>
                    <a:bodyPr/>
                    <a:lstStyle/>
                    <a:p>
                      <a:pPr algn="ctr"/>
                      <a:endParaRPr lang="en-US" sz="1600" baseline="0" dirty="0">
                        <a:latin typeface="Calibri" pitchFamily="34" charset="0"/>
                      </a:endParaRPr>
                    </a:p>
                  </a:txBody>
                  <a:tcPr marT="45733" marB="45733"/>
                </a:tc>
                <a:tc>
                  <a:txBody>
                    <a:bodyPr/>
                    <a:lstStyle/>
                    <a:p>
                      <a:pPr algn="ctr"/>
                      <a:r>
                        <a:rPr lang="en-US" sz="1600" baseline="0" dirty="0">
                          <a:latin typeface="Calibri" pitchFamily="34" charset="0"/>
                        </a:rPr>
                        <a:t>Item1</a:t>
                      </a:r>
                    </a:p>
                  </a:txBody>
                  <a:tcPr marT="45733" marB="45733"/>
                </a:tc>
                <a:tc>
                  <a:txBody>
                    <a:bodyPr/>
                    <a:lstStyle/>
                    <a:p>
                      <a:pPr algn="ctr"/>
                      <a:r>
                        <a:rPr lang="en-US" sz="1600" baseline="0" dirty="0">
                          <a:latin typeface="Calibri" pitchFamily="34" charset="0"/>
                        </a:rPr>
                        <a:t>Item2</a:t>
                      </a:r>
                    </a:p>
                  </a:txBody>
                  <a:tcPr marT="45733" marB="45733"/>
                </a:tc>
                <a:tc>
                  <a:txBody>
                    <a:bodyPr/>
                    <a:lstStyle/>
                    <a:p>
                      <a:pPr algn="ctr"/>
                      <a:r>
                        <a:rPr lang="en-US" sz="1600" baseline="0" dirty="0">
                          <a:latin typeface="Calibri" pitchFamily="34" charset="0"/>
                        </a:rPr>
                        <a:t>Item3</a:t>
                      </a:r>
                    </a:p>
                  </a:txBody>
                  <a:tcPr marT="45733" marB="45733"/>
                </a:tc>
                <a:tc>
                  <a:txBody>
                    <a:bodyPr/>
                    <a:lstStyle/>
                    <a:p>
                      <a:pPr algn="ctr"/>
                      <a:r>
                        <a:rPr lang="en-US" sz="1600" baseline="0" dirty="0">
                          <a:latin typeface="Calibri" pitchFamily="34" charset="0"/>
                        </a:rPr>
                        <a:t>Item4</a:t>
                      </a:r>
                    </a:p>
                  </a:txBody>
                  <a:tcPr marT="45733" marB="45733"/>
                </a:tc>
                <a:tc>
                  <a:txBody>
                    <a:bodyPr/>
                    <a:lstStyle/>
                    <a:p>
                      <a:pPr algn="ctr"/>
                      <a:r>
                        <a:rPr lang="en-US" sz="1600" baseline="0" dirty="0">
                          <a:latin typeface="Calibri" pitchFamily="34" charset="0"/>
                        </a:rPr>
                        <a:t>Item5</a:t>
                      </a:r>
                    </a:p>
                  </a:txBody>
                  <a:tcPr marT="45733" marB="45733"/>
                </a:tc>
                <a:extLst>
                  <a:ext uri="{0D108BD9-81ED-4DB2-BD59-A6C34878D82A}">
                    <a16:rowId xmlns:a16="http://schemas.microsoft.com/office/drawing/2014/main" val="10000"/>
                  </a:ext>
                </a:extLst>
              </a:tr>
              <a:tr h="370946">
                <a:tc>
                  <a:txBody>
                    <a:bodyPr/>
                    <a:lstStyle/>
                    <a:p>
                      <a:pPr algn="ctr"/>
                      <a:r>
                        <a:rPr lang="en-US" sz="1600" baseline="0" dirty="0">
                          <a:latin typeface="Calibri" pitchFamily="34" charset="0"/>
                        </a:rPr>
                        <a:t>Target</a:t>
                      </a:r>
                    </a:p>
                  </a:txBody>
                  <a:tcPr marT="45733" marB="45733"/>
                </a:tc>
                <a:tc>
                  <a:txBody>
                    <a:bodyPr/>
                    <a:lstStyle/>
                    <a:p>
                      <a:pPr algn="ctr"/>
                      <a:r>
                        <a:rPr lang="en-US" sz="1600" baseline="0" dirty="0">
                          <a:latin typeface="Calibri" pitchFamily="34" charset="0"/>
                        </a:rPr>
                        <a:t>1</a:t>
                      </a:r>
                    </a:p>
                  </a:txBody>
                  <a:tcPr marT="45733" marB="45733"/>
                </a:tc>
                <a:tc>
                  <a:txBody>
                    <a:bodyPr/>
                    <a:lstStyle/>
                    <a:p>
                      <a:pPr algn="ctr"/>
                      <a:r>
                        <a:rPr lang="en-US" sz="1600" baseline="0" dirty="0">
                          <a:latin typeface="Calibri" pitchFamily="34" charset="0"/>
                        </a:rPr>
                        <a:t>3</a:t>
                      </a:r>
                    </a:p>
                  </a:txBody>
                  <a:tcPr marT="45733" marB="45733"/>
                </a:tc>
                <a:tc>
                  <a:txBody>
                    <a:bodyPr/>
                    <a:lstStyle/>
                    <a:p>
                      <a:pPr algn="ctr"/>
                      <a:r>
                        <a:rPr lang="en-US" sz="1600" baseline="0" dirty="0">
                          <a:latin typeface="Calibri" pitchFamily="34" charset="0"/>
                        </a:rPr>
                        <a:t>3</a:t>
                      </a:r>
                    </a:p>
                  </a:txBody>
                  <a:tcPr marT="45733" marB="45733"/>
                </a:tc>
                <a:tc>
                  <a:txBody>
                    <a:bodyPr/>
                    <a:lstStyle/>
                    <a:p>
                      <a:pPr algn="ctr"/>
                      <a:r>
                        <a:rPr lang="en-US" sz="1600" baseline="0" dirty="0">
                          <a:latin typeface="Calibri" pitchFamily="34" charset="0"/>
                        </a:rPr>
                        <a:t>2</a:t>
                      </a:r>
                    </a:p>
                  </a:txBody>
                  <a:tcPr marT="45733" marB="45733"/>
                </a:tc>
                <a:tc>
                  <a:txBody>
                    <a:bodyPr/>
                    <a:lstStyle/>
                    <a:p>
                      <a:pPr algn="ctr"/>
                      <a:r>
                        <a:rPr lang="en-US" sz="1800" baseline="0" dirty="0">
                          <a:solidFill>
                            <a:schemeClr val="tx1"/>
                          </a:solidFill>
                          <a:latin typeface="Calibri" pitchFamily="34" charset="0"/>
                        </a:rPr>
                        <a:t>?</a:t>
                      </a:r>
                    </a:p>
                  </a:txBody>
                  <a:tcPr marT="45733" marB="45733">
                    <a:solidFill>
                      <a:srgbClr val="FFC000"/>
                    </a:solidFill>
                  </a:tcPr>
                </a:tc>
                <a:extLst>
                  <a:ext uri="{0D108BD9-81ED-4DB2-BD59-A6C34878D82A}">
                    <a16:rowId xmlns:a16="http://schemas.microsoft.com/office/drawing/2014/main" val="10001"/>
                  </a:ext>
                </a:extLst>
              </a:tr>
              <a:tr h="370946">
                <a:tc>
                  <a:txBody>
                    <a:bodyPr/>
                    <a:lstStyle/>
                    <a:p>
                      <a:pPr algn="ctr"/>
                      <a:r>
                        <a:rPr lang="en-US" sz="1600" baseline="0" dirty="0">
                          <a:latin typeface="Calibri" pitchFamily="34" charset="0"/>
                        </a:rPr>
                        <a:t>User1</a:t>
                      </a:r>
                    </a:p>
                  </a:txBody>
                  <a:tcPr marT="45733" marB="45733"/>
                </a:tc>
                <a:tc>
                  <a:txBody>
                    <a:bodyPr/>
                    <a:lstStyle/>
                    <a:p>
                      <a:pPr algn="ctr"/>
                      <a:r>
                        <a:rPr lang="en-US" sz="1600" baseline="0" dirty="0">
                          <a:latin typeface="Calibri" pitchFamily="34" charset="0"/>
                        </a:rPr>
                        <a:t>2</a:t>
                      </a:r>
                    </a:p>
                  </a:txBody>
                  <a:tcPr marT="45733" marB="45733"/>
                </a:tc>
                <a:tc>
                  <a:txBody>
                    <a:bodyPr/>
                    <a:lstStyle/>
                    <a:p>
                      <a:pPr algn="ctr"/>
                      <a:r>
                        <a:rPr lang="en-US" sz="1600" baseline="0" dirty="0">
                          <a:latin typeface="Calibri" pitchFamily="34" charset="0"/>
                        </a:rPr>
                        <a:t>4</a:t>
                      </a:r>
                    </a:p>
                  </a:txBody>
                  <a:tcPr marT="45733" marB="45733"/>
                </a:tc>
                <a:tc>
                  <a:txBody>
                    <a:bodyPr/>
                    <a:lstStyle/>
                    <a:p>
                      <a:pPr algn="ctr"/>
                      <a:r>
                        <a:rPr lang="en-US" sz="1600" baseline="0" dirty="0">
                          <a:latin typeface="Calibri" pitchFamily="34" charset="0"/>
                        </a:rPr>
                        <a:t>2</a:t>
                      </a:r>
                    </a:p>
                  </a:txBody>
                  <a:tcPr marT="45733" marB="45733"/>
                </a:tc>
                <a:tc>
                  <a:txBody>
                    <a:bodyPr/>
                    <a:lstStyle/>
                    <a:p>
                      <a:pPr algn="ctr"/>
                      <a:r>
                        <a:rPr lang="en-US" sz="1600" baseline="0" dirty="0">
                          <a:latin typeface="Calibri" pitchFamily="34" charset="0"/>
                        </a:rPr>
                        <a:t>2</a:t>
                      </a:r>
                    </a:p>
                  </a:txBody>
                  <a:tcPr marT="45733" marB="45733"/>
                </a:tc>
                <a:tc>
                  <a:txBody>
                    <a:bodyPr/>
                    <a:lstStyle/>
                    <a:p>
                      <a:pPr algn="ctr"/>
                      <a:r>
                        <a:rPr lang="en-US" sz="1600" baseline="0" dirty="0">
                          <a:latin typeface="Calibri" pitchFamily="34" charset="0"/>
                        </a:rPr>
                        <a:t>4</a:t>
                      </a:r>
                    </a:p>
                  </a:txBody>
                  <a:tcPr marT="45733" marB="45733"/>
                </a:tc>
                <a:extLst>
                  <a:ext uri="{0D108BD9-81ED-4DB2-BD59-A6C34878D82A}">
                    <a16:rowId xmlns:a16="http://schemas.microsoft.com/office/drawing/2014/main" val="10002"/>
                  </a:ext>
                </a:extLst>
              </a:tr>
              <a:tr h="370946">
                <a:tc>
                  <a:txBody>
                    <a:bodyPr/>
                    <a:lstStyle/>
                    <a:p>
                      <a:pPr algn="ctr"/>
                      <a:r>
                        <a:rPr lang="en-US" sz="1600" baseline="0" dirty="0">
                          <a:latin typeface="Calibri" pitchFamily="34" charset="0"/>
                        </a:rPr>
                        <a:t>User2</a:t>
                      </a:r>
                    </a:p>
                  </a:txBody>
                  <a:tcPr marT="45733" marB="45733"/>
                </a:tc>
                <a:tc>
                  <a:txBody>
                    <a:bodyPr/>
                    <a:lstStyle/>
                    <a:p>
                      <a:pPr algn="ctr"/>
                      <a:r>
                        <a:rPr lang="en-US" sz="1600" baseline="0" dirty="0">
                          <a:latin typeface="Calibri" pitchFamily="34" charset="0"/>
                        </a:rPr>
                        <a:t>1</a:t>
                      </a:r>
                    </a:p>
                  </a:txBody>
                  <a:tcPr marT="45733" marB="45733"/>
                </a:tc>
                <a:tc>
                  <a:txBody>
                    <a:bodyPr/>
                    <a:lstStyle/>
                    <a:p>
                      <a:pPr algn="ctr"/>
                      <a:r>
                        <a:rPr lang="en-US" sz="1600" baseline="0" dirty="0">
                          <a:latin typeface="Calibri" pitchFamily="34" charset="0"/>
                        </a:rPr>
                        <a:t>3</a:t>
                      </a:r>
                    </a:p>
                  </a:txBody>
                  <a:tcPr marT="45733" marB="45733"/>
                </a:tc>
                <a:tc>
                  <a:txBody>
                    <a:bodyPr/>
                    <a:lstStyle/>
                    <a:p>
                      <a:pPr algn="ctr"/>
                      <a:r>
                        <a:rPr lang="en-US" sz="1600" baseline="0" dirty="0">
                          <a:latin typeface="Calibri" pitchFamily="34" charset="0"/>
                        </a:rPr>
                        <a:t>3</a:t>
                      </a:r>
                    </a:p>
                  </a:txBody>
                  <a:tcPr marT="45733" marB="45733"/>
                </a:tc>
                <a:tc>
                  <a:txBody>
                    <a:bodyPr/>
                    <a:lstStyle/>
                    <a:p>
                      <a:pPr algn="ctr"/>
                      <a:r>
                        <a:rPr lang="en-US" sz="1600" baseline="0" dirty="0">
                          <a:latin typeface="Calibri" pitchFamily="34" charset="0"/>
                        </a:rPr>
                        <a:t>5</a:t>
                      </a:r>
                    </a:p>
                  </a:txBody>
                  <a:tcPr marT="45733" marB="45733"/>
                </a:tc>
                <a:tc>
                  <a:txBody>
                    <a:bodyPr/>
                    <a:lstStyle/>
                    <a:p>
                      <a:pPr algn="ctr"/>
                      <a:r>
                        <a:rPr lang="en-US" sz="1600" baseline="0" dirty="0">
                          <a:latin typeface="Calibri" pitchFamily="34" charset="0"/>
                        </a:rPr>
                        <a:t>1</a:t>
                      </a:r>
                    </a:p>
                  </a:txBody>
                  <a:tcPr marT="45733" marB="45733"/>
                </a:tc>
                <a:extLst>
                  <a:ext uri="{0D108BD9-81ED-4DB2-BD59-A6C34878D82A}">
                    <a16:rowId xmlns:a16="http://schemas.microsoft.com/office/drawing/2014/main" val="10003"/>
                  </a:ext>
                </a:extLst>
              </a:tr>
              <a:tr h="370946">
                <a:tc>
                  <a:txBody>
                    <a:bodyPr/>
                    <a:lstStyle/>
                    <a:p>
                      <a:pPr algn="ctr"/>
                      <a:r>
                        <a:rPr lang="en-US" sz="1600" baseline="0" dirty="0">
                          <a:latin typeface="Calibri" pitchFamily="34" charset="0"/>
                        </a:rPr>
                        <a:t>User3</a:t>
                      </a:r>
                    </a:p>
                  </a:txBody>
                  <a:tcPr marT="45733" marB="45733"/>
                </a:tc>
                <a:tc>
                  <a:txBody>
                    <a:bodyPr/>
                    <a:lstStyle/>
                    <a:p>
                      <a:pPr algn="ctr"/>
                      <a:r>
                        <a:rPr lang="en-US" sz="1600" baseline="0" dirty="0">
                          <a:latin typeface="Calibri" pitchFamily="34" charset="0"/>
                        </a:rPr>
                        <a:t>4</a:t>
                      </a:r>
                    </a:p>
                  </a:txBody>
                  <a:tcPr marT="45733" marB="45733"/>
                </a:tc>
                <a:tc>
                  <a:txBody>
                    <a:bodyPr/>
                    <a:lstStyle/>
                    <a:p>
                      <a:pPr algn="ctr"/>
                      <a:r>
                        <a:rPr lang="en-US" sz="1600" baseline="0" dirty="0">
                          <a:latin typeface="Calibri" pitchFamily="34" charset="0"/>
                        </a:rPr>
                        <a:t>5</a:t>
                      </a:r>
                    </a:p>
                  </a:txBody>
                  <a:tcPr marT="45733" marB="45733"/>
                </a:tc>
                <a:tc>
                  <a:txBody>
                    <a:bodyPr/>
                    <a:lstStyle/>
                    <a:p>
                      <a:pPr algn="ctr"/>
                      <a:r>
                        <a:rPr lang="en-US" sz="1600" baseline="0" dirty="0">
                          <a:latin typeface="Calibri" pitchFamily="34" charset="0"/>
                        </a:rPr>
                        <a:t>2</a:t>
                      </a:r>
                    </a:p>
                  </a:txBody>
                  <a:tcPr marT="45733" marB="45733"/>
                </a:tc>
                <a:tc>
                  <a:txBody>
                    <a:bodyPr/>
                    <a:lstStyle/>
                    <a:p>
                      <a:pPr algn="ctr"/>
                      <a:r>
                        <a:rPr lang="en-US" sz="1600" baseline="0" dirty="0">
                          <a:latin typeface="Calibri" pitchFamily="34" charset="0"/>
                        </a:rPr>
                        <a:t>3</a:t>
                      </a:r>
                    </a:p>
                  </a:txBody>
                  <a:tcPr marT="45733" marB="45733"/>
                </a:tc>
                <a:tc>
                  <a:txBody>
                    <a:bodyPr/>
                    <a:lstStyle/>
                    <a:p>
                      <a:pPr algn="ctr"/>
                      <a:r>
                        <a:rPr lang="en-US" sz="1600" baseline="0" dirty="0">
                          <a:latin typeface="Calibri" pitchFamily="34" charset="0"/>
                        </a:rPr>
                        <a:t>3</a:t>
                      </a:r>
                    </a:p>
                  </a:txBody>
                  <a:tcPr marT="45733" marB="45733"/>
                </a:tc>
                <a:extLst>
                  <a:ext uri="{0D108BD9-81ED-4DB2-BD59-A6C34878D82A}">
                    <a16:rowId xmlns:a16="http://schemas.microsoft.com/office/drawing/2014/main" val="10004"/>
                  </a:ext>
                </a:extLst>
              </a:tr>
              <a:tr h="370946">
                <a:tc>
                  <a:txBody>
                    <a:bodyPr/>
                    <a:lstStyle/>
                    <a:p>
                      <a:pPr algn="ctr"/>
                      <a:r>
                        <a:rPr lang="en-US" sz="1600" baseline="0" dirty="0">
                          <a:latin typeface="Calibri" pitchFamily="34" charset="0"/>
                        </a:rPr>
                        <a:t>User4</a:t>
                      </a:r>
                    </a:p>
                  </a:txBody>
                  <a:tcPr marT="45733" marB="45733"/>
                </a:tc>
                <a:tc>
                  <a:txBody>
                    <a:bodyPr/>
                    <a:lstStyle/>
                    <a:p>
                      <a:pPr algn="ctr"/>
                      <a:r>
                        <a:rPr lang="en-US" sz="1600" baseline="0" dirty="0">
                          <a:latin typeface="Calibri" pitchFamily="34" charset="0"/>
                        </a:rPr>
                        <a:t>1</a:t>
                      </a:r>
                    </a:p>
                  </a:txBody>
                  <a:tcPr marT="45733" marB="45733"/>
                </a:tc>
                <a:tc>
                  <a:txBody>
                    <a:bodyPr/>
                    <a:lstStyle/>
                    <a:p>
                      <a:pPr algn="ctr"/>
                      <a:r>
                        <a:rPr lang="en-US" sz="1600" baseline="0" dirty="0">
                          <a:latin typeface="Calibri" pitchFamily="34" charset="0"/>
                        </a:rPr>
                        <a:t>1</a:t>
                      </a:r>
                    </a:p>
                  </a:txBody>
                  <a:tcPr marT="45733" marB="45733"/>
                </a:tc>
                <a:tc>
                  <a:txBody>
                    <a:bodyPr/>
                    <a:lstStyle/>
                    <a:p>
                      <a:pPr algn="ctr"/>
                      <a:r>
                        <a:rPr lang="en-US" sz="1600" baseline="0" dirty="0">
                          <a:latin typeface="Calibri" pitchFamily="34" charset="0"/>
                        </a:rPr>
                        <a:t>5</a:t>
                      </a:r>
                    </a:p>
                  </a:txBody>
                  <a:tcPr marT="45733" marB="45733"/>
                </a:tc>
                <a:tc>
                  <a:txBody>
                    <a:bodyPr/>
                    <a:lstStyle/>
                    <a:p>
                      <a:pPr algn="ctr"/>
                      <a:r>
                        <a:rPr lang="en-US" sz="1600" baseline="0" dirty="0">
                          <a:latin typeface="Calibri" pitchFamily="34" charset="0"/>
                        </a:rPr>
                        <a:t>2</a:t>
                      </a:r>
                    </a:p>
                  </a:txBody>
                  <a:tcPr marT="45733" marB="45733"/>
                </a:tc>
                <a:tc>
                  <a:txBody>
                    <a:bodyPr/>
                    <a:lstStyle/>
                    <a:p>
                      <a:pPr algn="ctr"/>
                      <a:r>
                        <a:rPr lang="en-US" sz="1600" baseline="0" dirty="0">
                          <a:latin typeface="Calibri" pitchFamily="34" charset="0"/>
                        </a:rPr>
                        <a:t>1</a:t>
                      </a:r>
                    </a:p>
                  </a:txBody>
                  <a:tcPr marT="45733" marB="45733"/>
                </a:tc>
                <a:extLst>
                  <a:ext uri="{0D108BD9-81ED-4DB2-BD59-A6C34878D82A}">
                    <a16:rowId xmlns:a16="http://schemas.microsoft.com/office/drawing/2014/main" val="10005"/>
                  </a:ext>
                </a:extLst>
              </a:tr>
            </a:tbl>
          </a:graphicData>
        </a:graphic>
      </p:graphicFrame>
      <p:sp>
        <p:nvSpPr>
          <p:cNvPr id="6" name="TextBox 5"/>
          <p:cNvSpPr txBox="1"/>
          <p:nvPr/>
        </p:nvSpPr>
        <p:spPr>
          <a:xfrm>
            <a:off x="2133600" y="4267201"/>
            <a:ext cx="7772400" cy="2031325"/>
          </a:xfrm>
          <a:prstGeom prst="rect">
            <a:avLst/>
          </a:prstGeom>
          <a:noFill/>
        </p:spPr>
        <p:txBody>
          <a:bodyPr wrap="square" rtlCol="0">
            <a:spAutoFit/>
          </a:bodyPr>
          <a:lstStyle/>
          <a:p>
            <a:r>
              <a:rPr lang="en-US" dirty="0"/>
              <a:t>P((1,5)=1|Target) = P((1,1)=1|Column5=1)* P((1,2)=3|Column5=1)* P((1,3)=3|Column5=1)* P((1,4)=2|Column5=1)/Constant</a:t>
            </a:r>
          </a:p>
          <a:p>
            <a:endParaRPr lang="en-US" dirty="0"/>
          </a:p>
          <a:p>
            <a:r>
              <a:rPr lang="en-US" dirty="0"/>
              <a:t>ETC.</a:t>
            </a:r>
          </a:p>
          <a:p>
            <a:endParaRPr lang="en-US" dirty="0"/>
          </a:p>
          <a:p>
            <a:r>
              <a:rPr lang="en-US" dirty="0"/>
              <a:t>P((1,5)=1|Target) = (2/2)(1/2)(1/2)(1/2) = 1/8</a:t>
            </a:r>
          </a:p>
          <a:p>
            <a:r>
              <a:rPr lang="en-US" dirty="0"/>
              <a:t>ETC.</a:t>
            </a:r>
          </a:p>
        </p:txBody>
      </p:sp>
    </p:spTree>
    <p:extLst>
      <p:ext uri="{BB962C8B-B14F-4D97-AF65-F5344CB8AC3E}">
        <p14:creationId xmlns:p14="http://schemas.microsoft.com/office/powerpoint/2010/main" val="4162413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p:cNvSpPr>
            <a:spLocks noGrp="1"/>
          </p:cNvSpPr>
          <p:nvPr>
            <p:ph type="title"/>
          </p:nvPr>
        </p:nvSpPr>
        <p:spPr/>
        <p:txBody>
          <a:bodyPr>
            <a:normAutofit/>
          </a:bodyPr>
          <a:lstStyle/>
          <a:p>
            <a:r>
              <a:rPr lang="en-US" altLang="en-US"/>
              <a:t>2008: 	</a:t>
            </a:r>
            <a:r>
              <a:rPr lang="en-US" altLang="en-US" sz="2000" i="1">
                <a:solidFill>
                  <a:schemeClr val="tx2"/>
                </a:solidFill>
              </a:rPr>
              <a:t>Factorization meets the neighborhood: a multifaceted collaborative </a:t>
            </a:r>
            <a:br>
              <a:rPr lang="en-US" altLang="en-US" sz="2000" i="1">
                <a:solidFill>
                  <a:schemeClr val="tx2"/>
                </a:solidFill>
              </a:rPr>
            </a:br>
            <a:r>
              <a:rPr lang="en-US" altLang="en-US" sz="2000" i="1">
                <a:solidFill>
                  <a:schemeClr val="tx2"/>
                </a:solidFill>
              </a:rPr>
              <a:t>	filtering model</a:t>
            </a:r>
            <a:r>
              <a:rPr lang="en-US" altLang="en-US" sz="2000">
                <a:solidFill>
                  <a:schemeClr val="tx2"/>
                </a:solidFill>
              </a:rPr>
              <a:t>, Y. Koren, ACM SIGKDD</a:t>
            </a:r>
            <a:endParaRPr lang="en-US" altLang="en-US" sz="2000"/>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026" y="1484314"/>
            <a:ext cx="2252663"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Inhaltsplatzhalter 2"/>
          <p:cNvSpPr txBox="1">
            <a:spLocks/>
          </p:cNvSpPr>
          <p:nvPr/>
        </p:nvSpPr>
        <p:spPr bwMode="auto">
          <a:xfrm>
            <a:off x="2135188" y="1685926"/>
            <a:ext cx="61214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spcBef>
                <a:spcPts val="1200"/>
              </a:spcBef>
              <a:buFont typeface="Wingdings" panose="05000000000000000000" pitchFamily="2" charset="2"/>
              <a:buChar char="§"/>
            </a:pPr>
            <a:r>
              <a:rPr lang="en-US" altLang="en-US" sz="2000">
                <a:solidFill>
                  <a:srgbClr val="003366"/>
                </a:solidFill>
                <a:latin typeface="Calibri" panose="020F0502020204030204" pitchFamily="34" charset="0"/>
              </a:rPr>
              <a:t>Stimulated by work on Netflix competition</a:t>
            </a:r>
          </a:p>
          <a:p>
            <a:pPr lvl="1">
              <a:spcBef>
                <a:spcPct val="20000"/>
              </a:spcBef>
              <a:buFontTx/>
              <a:buChar char="–"/>
            </a:pPr>
            <a:r>
              <a:rPr lang="en-US" altLang="en-US" sz="1600">
                <a:solidFill>
                  <a:srgbClr val="003366"/>
                </a:solidFill>
                <a:latin typeface="Calibri" panose="020F0502020204030204" pitchFamily="34" charset="0"/>
              </a:rPr>
              <a:t>Prize of $1,000,000 for accuracy improvement of 10% RMSE compared to own Cinematch system</a:t>
            </a:r>
          </a:p>
          <a:p>
            <a:pPr lvl="1">
              <a:spcBef>
                <a:spcPct val="20000"/>
              </a:spcBef>
              <a:buFontTx/>
              <a:buChar char="–"/>
            </a:pPr>
            <a:r>
              <a:rPr lang="en-US" altLang="en-US" sz="1600">
                <a:solidFill>
                  <a:srgbClr val="003366"/>
                </a:solidFill>
                <a:latin typeface="Calibri" panose="020F0502020204030204" pitchFamily="34" charset="0"/>
              </a:rPr>
              <a:t>Very large dataset (~100M ratings, ~480K users , ~18K movies)</a:t>
            </a:r>
          </a:p>
          <a:p>
            <a:pPr lvl="1">
              <a:spcBef>
                <a:spcPct val="20000"/>
              </a:spcBef>
              <a:buFontTx/>
              <a:buChar char="–"/>
            </a:pPr>
            <a:r>
              <a:rPr lang="en-US" altLang="en-US" sz="1600">
                <a:solidFill>
                  <a:srgbClr val="003366"/>
                </a:solidFill>
                <a:latin typeface="Calibri" panose="020F0502020204030204" pitchFamily="34" charset="0"/>
              </a:rPr>
              <a:t>Last ratings/user withheld (set K)</a:t>
            </a:r>
          </a:p>
          <a:p>
            <a:pPr>
              <a:spcBef>
                <a:spcPts val="1200"/>
              </a:spcBef>
              <a:buFont typeface="Wingdings" panose="05000000000000000000" pitchFamily="2" charset="2"/>
              <a:buChar char="§"/>
            </a:pPr>
            <a:r>
              <a:rPr lang="en-US" altLang="en-US" sz="2000">
                <a:solidFill>
                  <a:srgbClr val="003366"/>
                </a:solidFill>
                <a:latin typeface="Calibri" panose="020F0502020204030204" pitchFamily="34" charset="0"/>
              </a:rPr>
              <a:t>Root mean squared error metric optimized to 0.8567</a:t>
            </a:r>
          </a:p>
          <a:p>
            <a:pPr>
              <a:spcBef>
                <a:spcPts val="1200"/>
              </a:spcBef>
              <a:buFont typeface="Wingdings" panose="05000000000000000000" pitchFamily="2" charset="2"/>
              <a:buChar char="§"/>
            </a:pPr>
            <a:r>
              <a:rPr lang="en-US" altLang="en-US" sz="2000">
                <a:solidFill>
                  <a:srgbClr val="003366"/>
                </a:solidFill>
                <a:latin typeface="Calibri" panose="020F0502020204030204" pitchFamily="34" charset="0"/>
              </a:rPr>
              <a:t>Metrics measure error rate</a:t>
            </a:r>
          </a:p>
          <a:p>
            <a:pPr lvl="1">
              <a:spcBef>
                <a:spcPct val="20000"/>
              </a:spcBef>
              <a:buFontTx/>
              <a:buChar char="–"/>
            </a:pPr>
            <a:r>
              <a:rPr lang="en-US" altLang="en-US">
                <a:solidFill>
                  <a:srgbClr val="003366"/>
                </a:solidFill>
                <a:latin typeface="Calibri" panose="020F0502020204030204" pitchFamily="34" charset="0"/>
              </a:rPr>
              <a:t>Mean Absolute Error (</a:t>
            </a:r>
            <a:r>
              <a:rPr lang="en-US" altLang="en-US" i="1">
                <a:solidFill>
                  <a:srgbClr val="003366"/>
                </a:solidFill>
                <a:latin typeface="Calibri" panose="020F0502020204030204" pitchFamily="34" charset="0"/>
              </a:rPr>
              <a:t>MAE</a:t>
            </a:r>
            <a:r>
              <a:rPr lang="en-US" altLang="en-US">
                <a:solidFill>
                  <a:srgbClr val="003366"/>
                </a:solidFill>
                <a:latin typeface="Calibri" panose="020F0502020204030204" pitchFamily="34" charset="0"/>
              </a:rPr>
              <a:t>) computes the deviation between predicted ratings and actual ratings</a:t>
            </a:r>
          </a:p>
          <a:p>
            <a:pPr lvl="1">
              <a:spcBef>
                <a:spcPct val="20000"/>
              </a:spcBef>
              <a:buFontTx/>
              <a:buChar char="–"/>
            </a:pPr>
            <a:endParaRPr lang="en-US" altLang="en-US">
              <a:solidFill>
                <a:srgbClr val="003366"/>
              </a:solidFill>
              <a:latin typeface="Calibri" panose="020F0502020204030204" pitchFamily="34" charset="0"/>
            </a:endParaRPr>
          </a:p>
          <a:p>
            <a:pPr lvl="1">
              <a:spcBef>
                <a:spcPct val="20000"/>
              </a:spcBef>
              <a:buFontTx/>
              <a:buChar char="–"/>
            </a:pPr>
            <a:r>
              <a:rPr lang="en-US" altLang="en-US">
                <a:solidFill>
                  <a:srgbClr val="003366"/>
                </a:solidFill>
                <a:latin typeface="Calibri" panose="020F0502020204030204" pitchFamily="34" charset="0"/>
              </a:rPr>
              <a:t>Root Mean Square Error (</a:t>
            </a:r>
            <a:r>
              <a:rPr lang="en-US" altLang="en-US" i="1">
                <a:solidFill>
                  <a:srgbClr val="003366"/>
                </a:solidFill>
                <a:latin typeface="Calibri" panose="020F0502020204030204" pitchFamily="34" charset="0"/>
              </a:rPr>
              <a:t>RMSE</a:t>
            </a:r>
            <a:r>
              <a:rPr lang="en-US" altLang="en-US">
                <a:solidFill>
                  <a:srgbClr val="003366"/>
                </a:solidFill>
                <a:latin typeface="Calibri" panose="020F0502020204030204" pitchFamily="34" charset="0"/>
              </a:rPr>
              <a:t>) is similar to </a:t>
            </a:r>
            <a:r>
              <a:rPr lang="en-US" altLang="en-US" i="1">
                <a:solidFill>
                  <a:srgbClr val="003366"/>
                </a:solidFill>
                <a:latin typeface="Calibri" panose="020F0502020204030204" pitchFamily="34" charset="0"/>
              </a:rPr>
              <a:t>MAE</a:t>
            </a:r>
            <a:r>
              <a:rPr lang="en-US" altLang="en-US">
                <a:solidFill>
                  <a:srgbClr val="003366"/>
                </a:solidFill>
                <a:latin typeface="Calibri" panose="020F0502020204030204" pitchFamily="34" charset="0"/>
              </a:rPr>
              <a:t>,   but places more emphasis on larger deviation</a:t>
            </a:r>
          </a:p>
        </p:txBody>
      </p:sp>
      <p:pic>
        <p:nvPicPr>
          <p:cNvPr id="5427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3564" y="4106863"/>
            <a:ext cx="2047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0689" y="5016501"/>
            <a:ext cx="2543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442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Inhaltsplatzhalter 2"/>
          <p:cNvSpPr txBox="1">
            <a:spLocks/>
          </p:cNvSpPr>
          <p:nvPr/>
        </p:nvSpPr>
        <p:spPr bwMode="auto">
          <a:xfrm>
            <a:off x="2174875" y="1484313"/>
            <a:ext cx="8097838"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Verdana" panose="020B0604030504040204" pitchFamily="34" charset="0"/>
              </a:defRPr>
            </a:lvl1pPr>
            <a:lvl2pPr marL="742950" indent="-285750" eaLnBrk="0" hangingPunct="0">
              <a:defRPr b="1">
                <a:solidFill>
                  <a:schemeClr val="tx1"/>
                </a:solidFill>
                <a:latin typeface="Verdana" panose="020B0604030504040204" pitchFamily="34" charset="0"/>
              </a:defRPr>
            </a:lvl2pPr>
            <a:lvl3pPr marL="1143000" indent="-228600" eaLnBrk="0" hangingPunct="0">
              <a:defRPr b="1">
                <a:solidFill>
                  <a:schemeClr val="tx1"/>
                </a:solidFill>
                <a:latin typeface="Verdana" panose="020B0604030504040204" pitchFamily="34" charset="0"/>
              </a:defRPr>
            </a:lvl3pPr>
            <a:lvl4pPr marL="1600200" indent="-228600" eaLnBrk="0" hangingPunct="0">
              <a:defRPr b="1">
                <a:solidFill>
                  <a:schemeClr val="tx1"/>
                </a:solidFill>
                <a:latin typeface="Verdana" panose="020B0604030504040204" pitchFamily="34" charset="0"/>
              </a:defRPr>
            </a:lvl4pPr>
            <a:lvl5pPr marL="2057400" indent="-228600" eaLnBrk="0" hangingPunct="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spcBef>
                <a:spcPts val="1200"/>
              </a:spcBef>
              <a:buFont typeface="Wingdings" panose="05000000000000000000" pitchFamily="2" charset="2"/>
              <a:buChar char="§"/>
            </a:pPr>
            <a:r>
              <a:rPr lang="en-US" altLang="en-US" sz="2000">
                <a:solidFill>
                  <a:srgbClr val="003366"/>
                </a:solidFill>
                <a:latin typeface="Calibri" panose="020F0502020204030204" pitchFamily="34" charset="0"/>
              </a:rPr>
              <a:t>Merges neighborhood models with latent factor models</a:t>
            </a:r>
          </a:p>
          <a:p>
            <a:pPr>
              <a:spcBef>
                <a:spcPts val="1200"/>
              </a:spcBef>
              <a:buFont typeface="Wingdings" panose="05000000000000000000" pitchFamily="2" charset="2"/>
              <a:buChar char="§"/>
            </a:pPr>
            <a:r>
              <a:rPr lang="en-US" altLang="en-US">
                <a:solidFill>
                  <a:srgbClr val="003366"/>
                </a:solidFill>
                <a:latin typeface="Calibri" panose="020F0502020204030204" pitchFamily="34" charset="0"/>
              </a:rPr>
              <a:t>Latent factor models</a:t>
            </a:r>
          </a:p>
          <a:p>
            <a:pPr lvl="1">
              <a:spcBef>
                <a:spcPct val="20000"/>
              </a:spcBef>
              <a:buFontTx/>
              <a:buChar char="–"/>
            </a:pPr>
            <a:r>
              <a:rPr lang="en-US" altLang="en-US" sz="1600">
                <a:solidFill>
                  <a:srgbClr val="003366"/>
                </a:solidFill>
                <a:latin typeface="Calibri" panose="020F0502020204030204" pitchFamily="34" charset="0"/>
              </a:rPr>
              <a:t>good to capture weak signals in the overall data</a:t>
            </a:r>
          </a:p>
          <a:p>
            <a:pPr>
              <a:spcBef>
                <a:spcPts val="1200"/>
              </a:spcBef>
              <a:buFont typeface="Wingdings" panose="05000000000000000000" pitchFamily="2" charset="2"/>
              <a:buChar char="§"/>
            </a:pPr>
            <a:r>
              <a:rPr lang="en-US" altLang="en-US" sz="2000">
                <a:solidFill>
                  <a:srgbClr val="003366"/>
                </a:solidFill>
                <a:latin typeface="Calibri" panose="020F0502020204030204" pitchFamily="34" charset="0"/>
              </a:rPr>
              <a:t>Neighborhood models</a:t>
            </a:r>
          </a:p>
          <a:p>
            <a:pPr lvl="1">
              <a:spcBef>
                <a:spcPct val="20000"/>
              </a:spcBef>
              <a:buFontTx/>
              <a:buChar char="–"/>
            </a:pPr>
            <a:r>
              <a:rPr lang="en-US" altLang="en-US">
                <a:solidFill>
                  <a:srgbClr val="003366"/>
                </a:solidFill>
                <a:latin typeface="Calibri" panose="020F0502020204030204" pitchFamily="34" charset="0"/>
              </a:rPr>
              <a:t>good at detecting strong relationships between close items</a:t>
            </a:r>
          </a:p>
          <a:p>
            <a:pPr>
              <a:spcBef>
                <a:spcPts val="1200"/>
              </a:spcBef>
              <a:buFont typeface="Wingdings" panose="05000000000000000000" pitchFamily="2" charset="2"/>
              <a:buChar char="§"/>
            </a:pPr>
            <a:r>
              <a:rPr lang="en-US" altLang="en-US" sz="2000">
                <a:solidFill>
                  <a:srgbClr val="003366"/>
                </a:solidFill>
                <a:latin typeface="Calibri" panose="020F0502020204030204" pitchFamily="34" charset="0"/>
              </a:rPr>
              <a:t>Combination in one prediction single function </a:t>
            </a:r>
          </a:p>
          <a:p>
            <a:pPr lvl="1">
              <a:spcBef>
                <a:spcPct val="20000"/>
              </a:spcBef>
              <a:buFontTx/>
              <a:buChar char="–"/>
            </a:pPr>
            <a:r>
              <a:rPr lang="en-US" altLang="en-US" b="0">
                <a:solidFill>
                  <a:srgbClr val="003366"/>
                </a:solidFill>
                <a:latin typeface="Calibri" panose="020F0502020204030204" pitchFamily="34" charset="0"/>
              </a:rPr>
              <a:t>Local search method such as stochastic gradient descent to determine parameters</a:t>
            </a:r>
          </a:p>
          <a:p>
            <a:pPr lvl="1">
              <a:spcBef>
                <a:spcPct val="20000"/>
              </a:spcBef>
              <a:buFontTx/>
              <a:buChar char="–"/>
            </a:pPr>
            <a:r>
              <a:rPr lang="en-US" altLang="en-US" b="0">
                <a:solidFill>
                  <a:srgbClr val="003366"/>
                </a:solidFill>
                <a:latin typeface="Calibri" panose="020F0502020204030204" pitchFamily="34" charset="0"/>
              </a:rPr>
              <a:t>Add penalty for high values to avoid over-fitting</a:t>
            </a:r>
          </a:p>
          <a:p>
            <a:pPr lvl="1">
              <a:spcBef>
                <a:spcPct val="20000"/>
              </a:spcBef>
              <a:buFontTx/>
              <a:buChar char="–"/>
            </a:pPr>
            <a:endParaRPr lang="en-US" altLang="en-US" b="0">
              <a:solidFill>
                <a:srgbClr val="003366"/>
              </a:solidFill>
              <a:latin typeface="Calibri" panose="020F0502020204030204" pitchFamily="34" charset="0"/>
            </a:endParaRPr>
          </a:p>
          <a:p>
            <a:pPr>
              <a:spcBef>
                <a:spcPts val="1200"/>
              </a:spcBef>
              <a:buFont typeface="Wingdings" panose="05000000000000000000" pitchFamily="2" charset="2"/>
              <a:buChar char="§"/>
            </a:pPr>
            <a:endParaRPr lang="en-US" altLang="en-US" sz="2000">
              <a:solidFill>
                <a:srgbClr val="003366"/>
              </a:solidFill>
              <a:latin typeface="Calibri" panose="020F0502020204030204" pitchFamily="34" charset="0"/>
            </a:endParaRPr>
          </a:p>
          <a:p>
            <a:pPr lvl="1">
              <a:spcBef>
                <a:spcPct val="20000"/>
              </a:spcBef>
              <a:buFontTx/>
              <a:buChar char="–"/>
            </a:pPr>
            <a:endParaRPr lang="en-US" altLang="en-US">
              <a:solidFill>
                <a:srgbClr val="003366"/>
              </a:solidFill>
              <a:latin typeface="Calibri" panose="020F0502020204030204" pitchFamily="34" charset="0"/>
            </a:endParaRPr>
          </a:p>
        </p:txBody>
      </p:sp>
      <p:sp>
        <p:nvSpPr>
          <p:cNvPr id="14" name="Inhaltsplatzhalter 2"/>
          <p:cNvSpPr txBox="1">
            <a:spLocks/>
          </p:cNvSpPr>
          <p:nvPr/>
        </p:nvSpPr>
        <p:spPr bwMode="auto">
          <a:xfrm>
            <a:off x="2212975" y="4652963"/>
            <a:ext cx="6985000" cy="792162"/>
          </a:xfrm>
          <a:prstGeom prst="rect">
            <a:avLst/>
          </a:prstGeom>
          <a:noFill/>
          <a:ln w="9525">
            <a:noFill/>
            <a:miter lim="800000"/>
            <a:headEnd/>
            <a:tailEnd/>
          </a:ln>
        </p:spPr>
        <p:txBody>
          <a:bodyPr/>
          <a:lstStyle/>
          <a:p>
            <a:pPr marL="342900" indent="-342900">
              <a:spcBef>
                <a:spcPct val="20000"/>
              </a:spcBef>
              <a:buFontTx/>
              <a:buChar char="•"/>
              <a:defRPr/>
            </a:pPr>
            <a:endParaRPr lang="en-US" kern="0" dirty="0">
              <a:latin typeface="Calibri" pitchFamily="34" charset="0"/>
              <a:cs typeface="Calibri" pitchFamily="34" charset="0"/>
            </a:endParaRPr>
          </a:p>
        </p:txBody>
      </p:sp>
      <p:sp>
        <p:nvSpPr>
          <p:cNvPr id="55300" name="Titel 1"/>
          <p:cNvSpPr>
            <a:spLocks noGrp="1"/>
          </p:cNvSpPr>
          <p:nvPr>
            <p:ph type="title"/>
          </p:nvPr>
        </p:nvSpPr>
        <p:spPr/>
        <p:txBody>
          <a:bodyPr>
            <a:normAutofit/>
          </a:bodyPr>
          <a:lstStyle/>
          <a:p>
            <a:r>
              <a:rPr lang="en-US" altLang="en-US"/>
              <a:t>2008: 	</a:t>
            </a:r>
            <a:r>
              <a:rPr lang="en-US" altLang="en-US" sz="2000" i="1">
                <a:solidFill>
                  <a:schemeClr val="tx2"/>
                </a:solidFill>
              </a:rPr>
              <a:t>Factorization meets the neighborhood: a multifaceted collaborative </a:t>
            </a:r>
            <a:br>
              <a:rPr lang="en-US" altLang="en-US" sz="2000" i="1">
                <a:solidFill>
                  <a:schemeClr val="tx2"/>
                </a:solidFill>
              </a:rPr>
            </a:br>
            <a:r>
              <a:rPr lang="en-US" altLang="en-US" sz="2000" i="1">
                <a:solidFill>
                  <a:schemeClr val="tx2"/>
                </a:solidFill>
              </a:rPr>
              <a:t>	filtering model</a:t>
            </a:r>
            <a:r>
              <a:rPr lang="en-US" altLang="en-US" sz="2000">
                <a:solidFill>
                  <a:schemeClr val="tx2"/>
                </a:solidFill>
              </a:rPr>
              <a:t>, Y. Koren, ACM SIGKDD</a:t>
            </a:r>
            <a:endParaRPr lang="en-US" altLang="en-US" sz="2000"/>
          </a:p>
        </p:txBody>
      </p:sp>
      <p:graphicFrame>
        <p:nvGraphicFramePr>
          <p:cNvPr id="55301" name="Object 3"/>
          <p:cNvGraphicFramePr>
            <a:graphicFrameLocks noChangeAspect="1"/>
          </p:cNvGraphicFramePr>
          <p:nvPr/>
        </p:nvGraphicFramePr>
        <p:xfrm>
          <a:off x="2860675" y="5373689"/>
          <a:ext cx="5691188" cy="585787"/>
        </p:xfrm>
        <a:graphic>
          <a:graphicData uri="http://schemas.openxmlformats.org/presentationml/2006/ole">
            <mc:AlternateContent xmlns:mc="http://schemas.openxmlformats.org/markup-compatibility/2006">
              <mc:Choice xmlns:v="urn:schemas-microsoft-com:vml" Requires="v">
                <p:oleObj spid="_x0000_s3074" name="Formel" r:id="rId4" imgW="3695400" imgH="380880" progId="Equation.3">
                  <p:embed/>
                </p:oleObj>
              </mc:Choice>
              <mc:Fallback>
                <p:oleObj name="Formel" r:id="rId4" imgW="3695400" imgH="380880" progId="Equation.3">
                  <p:embed/>
                  <p:pic>
                    <p:nvPicPr>
                      <p:cNvPr id="5530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5373689"/>
                        <a:ext cx="5691188" cy="585787"/>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55302" name="Objekt 1"/>
          <p:cNvGraphicFramePr>
            <a:graphicFrameLocks noChangeAspect="1"/>
          </p:cNvGraphicFramePr>
          <p:nvPr/>
        </p:nvGraphicFramePr>
        <p:xfrm>
          <a:off x="2868613" y="4813300"/>
          <a:ext cx="2836862" cy="471488"/>
        </p:xfrm>
        <a:graphic>
          <a:graphicData uri="http://schemas.openxmlformats.org/presentationml/2006/ole">
            <mc:AlternateContent xmlns:mc="http://schemas.openxmlformats.org/markup-compatibility/2006">
              <mc:Choice xmlns:v="urn:schemas-microsoft-com:vml" Requires="v">
                <p:oleObj spid="_x0000_s3075" name="Formel" r:id="rId6" imgW="1828800" imgH="304800" progId="Equation.3">
                  <p:embed/>
                </p:oleObj>
              </mc:Choice>
              <mc:Fallback>
                <p:oleObj name="Formel" r:id="rId6" imgW="1828800" imgH="304800" progId="Equation.3">
                  <p:embed/>
                  <p:pic>
                    <p:nvPicPr>
                      <p:cNvPr id="55302" name="Objek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8613" y="4813300"/>
                        <a:ext cx="2836862" cy="471488"/>
                      </a:xfrm>
                      <a:prstGeom prst="rect">
                        <a:avLst/>
                      </a:prstGeom>
                      <a:solidFill>
                        <a:schemeClr val="bg1"/>
                      </a:solid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1270778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Arial" panose="020B0604020202020204" pitchFamily="34" charset="0"/>
                <a:cs typeface="Arial" panose="020B0604020202020204" pitchFamily="34" charset="0"/>
              </a:rPr>
              <a:t>Impact of Scale:  A Example of Classification</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Performance Results #3</a:t>
            </a:r>
            <a:br>
              <a:rPr lang="en-US" sz="2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Study by: Prashanth Ashok Ramkumar, Ram Kharawala, Qing Wei</a:t>
            </a:r>
            <a:endParaRPr lang="en-US" sz="2800" dirty="0"/>
          </a:p>
        </p:txBody>
      </p:sp>
      <p:graphicFrame>
        <p:nvGraphicFramePr>
          <p:cNvPr id="5" name="Chart 4"/>
          <p:cNvGraphicFramePr>
            <a:graphicFrameLocks/>
          </p:cNvGraphicFramePr>
          <p:nvPr>
            <p:extLst/>
          </p:nvPr>
        </p:nvGraphicFramePr>
        <p:xfrm>
          <a:off x="1621158" y="2050922"/>
          <a:ext cx="4437313" cy="46091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nvPr>
        </p:nvGraphicFramePr>
        <p:xfrm>
          <a:off x="6110697" y="2050922"/>
          <a:ext cx="4441299" cy="46091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601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p:cNvSpPr>
            <a:spLocks noGrp="1"/>
          </p:cNvSpPr>
          <p:nvPr>
            <p:ph type="title"/>
          </p:nvPr>
        </p:nvSpPr>
        <p:spPr/>
        <p:txBody>
          <a:bodyPr>
            <a:normAutofit/>
          </a:bodyPr>
          <a:lstStyle/>
          <a:p>
            <a:r>
              <a:rPr lang="en-US" altLang="en-US" dirty="0"/>
              <a:t>Model-based approaches</a:t>
            </a:r>
            <a:br>
              <a:rPr lang="en-US" altLang="en-US" dirty="0"/>
            </a:br>
            <a:r>
              <a:rPr lang="en-US" altLang="en-US" dirty="0"/>
              <a:t>(Generally Item based due to scale)</a:t>
            </a:r>
          </a:p>
        </p:txBody>
      </p:sp>
      <p:sp>
        <p:nvSpPr>
          <p:cNvPr id="40963" name="Inhaltsplatzhalter 2"/>
          <p:cNvSpPr>
            <a:spLocks noGrp="1"/>
          </p:cNvSpPr>
          <p:nvPr>
            <p:ph idx="4294967295"/>
          </p:nvPr>
        </p:nvSpPr>
        <p:spPr>
          <a:xfrm>
            <a:off x="1524000" y="1600201"/>
            <a:ext cx="8229600" cy="4525963"/>
          </a:xfrm>
        </p:spPr>
        <p:txBody>
          <a:bodyPr/>
          <a:lstStyle/>
          <a:p>
            <a:r>
              <a:rPr lang="en-US" altLang="en-US" sz="1800" b="1" dirty="0"/>
              <a:t>Plethora of different techniques proposed in the last years, e.g.,</a:t>
            </a:r>
          </a:p>
          <a:p>
            <a:pPr lvl="1"/>
            <a:r>
              <a:rPr lang="en-US" altLang="en-US" sz="1800" b="1" dirty="0">
                <a:solidFill>
                  <a:srgbClr val="FF0000"/>
                </a:solidFill>
              </a:rPr>
              <a:t>Matrix factorization techniques, statistics</a:t>
            </a:r>
          </a:p>
          <a:p>
            <a:pPr lvl="2"/>
            <a:r>
              <a:rPr lang="en-US" altLang="en-US" sz="1800" b="1" dirty="0"/>
              <a:t>singular value decomposition, principal component analysis</a:t>
            </a:r>
          </a:p>
          <a:p>
            <a:pPr lvl="1"/>
            <a:r>
              <a:rPr lang="en-US" altLang="en-US" sz="1800" b="1" dirty="0"/>
              <a:t>Association rule mining</a:t>
            </a:r>
          </a:p>
          <a:p>
            <a:pPr lvl="2"/>
            <a:r>
              <a:rPr lang="en-US" altLang="en-US" sz="1800" b="1" dirty="0"/>
              <a:t>compare: shopping basket analysis</a:t>
            </a:r>
          </a:p>
          <a:p>
            <a:pPr lvl="1"/>
            <a:r>
              <a:rPr lang="en-US" altLang="en-US" sz="1800" b="1" dirty="0"/>
              <a:t>Probabilistic models</a:t>
            </a:r>
          </a:p>
          <a:p>
            <a:pPr lvl="2"/>
            <a:r>
              <a:rPr lang="en-US" altLang="en-US" sz="1800" b="1" dirty="0"/>
              <a:t>clustering models, Bayesian networks, probabilistic Latent Semantic Analysis</a:t>
            </a:r>
          </a:p>
          <a:p>
            <a:pPr lvl="1"/>
            <a:r>
              <a:rPr lang="en-US" altLang="en-US" sz="1800" b="1" dirty="0"/>
              <a:t>Various other machine learning approaches</a:t>
            </a:r>
          </a:p>
          <a:p>
            <a:r>
              <a:rPr lang="en-US" altLang="en-US" sz="1800" b="1" dirty="0"/>
              <a:t>Costs of pre-processing </a:t>
            </a:r>
          </a:p>
        </p:txBody>
      </p:sp>
    </p:spTree>
    <p:extLst>
      <p:ext uri="{BB962C8B-B14F-4D97-AF65-F5344CB8AC3E}">
        <p14:creationId xmlns:p14="http://schemas.microsoft.com/office/powerpoint/2010/main" val="381718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4102100" y="2273300"/>
            <a:ext cx="4902200" cy="2235200"/>
          </a:xfrm>
          <a:prstGeom prst="rect">
            <a:avLst/>
          </a:prstGeom>
          <a:noFill/>
        </p:spPr>
      </p:pic>
      <p:sp>
        <p:nvSpPr>
          <p:cNvPr id="2" name="TextBox 1"/>
          <p:cNvSpPr txBox="1"/>
          <p:nvPr/>
        </p:nvSpPr>
        <p:spPr>
          <a:xfrm>
            <a:off x="2260600" y="736601"/>
            <a:ext cx="7680308" cy="2739211"/>
          </a:xfrm>
          <a:prstGeom prst="rect">
            <a:avLst/>
          </a:prstGeom>
          <a:noFill/>
        </p:spPr>
        <p:txBody>
          <a:bodyPr wrap="none" lIns="0" tIns="0" rIns="0" rtlCol="0">
            <a:spAutoFit/>
          </a:bodyPr>
          <a:lstStyle/>
          <a:p>
            <a:pPr>
              <a:lnSpc>
                <a:spcPts val="3700"/>
              </a:lnSpc>
              <a:tabLst>
                <a:tab pos="3429000" algn="l"/>
              </a:tabLst>
            </a:pPr>
            <a:r>
              <a:rPr lang="en-US" altLang="zh-CN" dirty="0"/>
              <a:t>	</a:t>
            </a:r>
            <a:r>
              <a:rPr lang="en-US" altLang="zh-CN" sz="3794" dirty="0">
                <a:solidFill>
                  <a:srgbClr val="000000"/>
                </a:solidFill>
                <a:latin typeface="Calibri" pitchFamily="18" charset="0"/>
                <a:cs typeface="Calibri" pitchFamily="18" charset="0"/>
              </a:rPr>
              <a:t>SVD</a:t>
            </a:r>
          </a:p>
          <a:p>
            <a:pPr>
              <a:lnSpc>
                <a:spcPts val="2500"/>
              </a:lnSpc>
              <a:tabLst>
                <a:tab pos="3429000" algn="l"/>
              </a:tabLst>
            </a:pP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eigenvalues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and</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eigenvectors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are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defined</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for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squared</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matrices.</a:t>
            </a:r>
          </a:p>
          <a:p>
            <a:pPr>
              <a:lnSpc>
                <a:spcPts val="2100"/>
              </a:lnSpc>
              <a:tabLst>
                <a:tab pos="3429000" algn="l"/>
              </a:tabLst>
            </a:pPr>
            <a:r>
              <a:rPr lang="en-US" altLang="zh-CN" sz="2210" dirty="0">
                <a:solidFill>
                  <a:srgbClr val="000000"/>
                </a:solidFill>
                <a:latin typeface="Times New Roman" pitchFamily="18" charset="0"/>
                <a:cs typeface="Times New Roman" pitchFamily="18" charset="0"/>
              </a:rPr>
              <a:t>For</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rectangular</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matrices,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closely</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related</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concept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Singular</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Value</a:t>
            </a:r>
          </a:p>
          <a:p>
            <a:pPr>
              <a:lnSpc>
                <a:spcPts val="2100"/>
              </a:lnSpc>
              <a:tabLst>
                <a:tab pos="3429000" algn="l"/>
              </a:tabLst>
            </a:pPr>
            <a:r>
              <a:rPr lang="en-US" altLang="zh-CN" sz="2207" dirty="0">
                <a:solidFill>
                  <a:srgbClr val="000000"/>
                </a:solidFill>
                <a:latin typeface="Times New Roman" pitchFamily="18" charset="0"/>
                <a:cs typeface="Times New Roman" pitchFamily="18" charset="0"/>
              </a:rPr>
              <a:t>Decomposition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(SVD).</a:t>
            </a:r>
          </a:p>
          <a:p>
            <a:pPr>
              <a:lnSpc>
                <a:spcPts val="2600"/>
              </a:lnSpc>
              <a:tabLst>
                <a:tab pos="3429000" algn="l"/>
              </a:tabLst>
            </a:pPr>
            <a:r>
              <a:rPr lang="en-US" altLang="zh-CN" sz="2207" i="1" dirty="0">
                <a:solidFill>
                  <a:srgbClr val="000000"/>
                </a:solidFill>
                <a:latin typeface="Times New Roman" pitchFamily="18" charset="0"/>
                <a:cs typeface="Times New Roman" pitchFamily="18" charset="0"/>
              </a:rPr>
              <a:t>Theorem:</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Given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real</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matrixA,</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can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express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it</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as:</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000"/>
              </a:lnSpc>
              <a:tabLst>
                <a:tab pos="3429000" algn="l"/>
              </a:tabLst>
            </a:pPr>
            <a:r>
              <a:rPr lang="en-US" altLang="zh-CN" sz="2207" b="1" dirty="0">
                <a:solidFill>
                  <a:srgbClr val="000000"/>
                </a:solidFill>
                <a:latin typeface="Times New Roman" pitchFamily="18" charset="0"/>
                <a:cs typeface="Times New Roman" pitchFamily="18" charset="0"/>
              </a:rPr>
              <a:t>A=</a:t>
            </a:r>
            <a:r>
              <a:rPr lang="en-US" altLang="zh-CN" sz="2207" dirty="0">
                <a:latin typeface="Times New Roman" pitchFamily="18" charset="0"/>
                <a:cs typeface="Times New Roman" pitchFamily="18" charset="0"/>
              </a:rPr>
              <a:t> </a:t>
            </a:r>
            <a:r>
              <a:rPr lang="en-US" altLang="zh-CN" sz="2207" b="1" dirty="0">
                <a:solidFill>
                  <a:srgbClr val="000000"/>
                </a:solidFill>
                <a:latin typeface="Times New Roman" pitchFamily="18" charset="0"/>
                <a:cs typeface="Times New Roman" pitchFamily="18" charset="0"/>
              </a:rPr>
              <a:t>U</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t>
            </a:r>
            <a:r>
              <a:rPr lang="en-US" altLang="zh-CN" sz="2207" b="1" dirty="0">
                <a:solidFill>
                  <a:srgbClr val="000000"/>
                </a:solidFill>
                <a:latin typeface="Times New Roman" pitchFamily="18" charset="0"/>
                <a:cs typeface="Times New Roman" pitchFamily="18" charset="0"/>
              </a:rPr>
              <a:t>Λ</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t>
            </a:r>
            <a:r>
              <a:rPr lang="en-US" altLang="zh-CN" sz="2207" dirty="0">
                <a:latin typeface="Times New Roman" pitchFamily="18" charset="0"/>
                <a:cs typeface="Times New Roman" pitchFamily="18" charset="0"/>
              </a:rPr>
              <a:t> </a:t>
            </a:r>
            <a:r>
              <a:rPr lang="en-US" altLang="zh-CN" sz="2207" b="1" dirty="0">
                <a:solidFill>
                  <a:srgbClr val="000000"/>
                </a:solidFill>
                <a:latin typeface="Times New Roman" pitchFamily="18" charset="0"/>
                <a:cs typeface="Times New Roman" pitchFamily="18" charset="0"/>
              </a:rPr>
              <a:t>V</a:t>
            </a:r>
            <a:r>
              <a:rPr lang="en-US" altLang="zh-CN" sz="2000" b="1" baseline="30000" dirty="0">
                <a:solidFill>
                  <a:srgbClr val="000000"/>
                </a:solidFill>
                <a:latin typeface="Times New Roman" pitchFamily="18" charset="0"/>
                <a:cs typeface="Times New Roman" pitchFamily="18" charset="0"/>
              </a:rPr>
              <a:t>T</a:t>
            </a:r>
          </a:p>
        </p:txBody>
      </p:sp>
      <p:sp>
        <p:nvSpPr>
          <p:cNvPr id="3" name="TextBox 1"/>
          <p:cNvSpPr txBox="1"/>
          <p:nvPr/>
        </p:nvSpPr>
        <p:spPr>
          <a:xfrm>
            <a:off x="2260601" y="4775200"/>
            <a:ext cx="7494039" cy="1944122"/>
          </a:xfrm>
          <a:prstGeom prst="rect">
            <a:avLst/>
          </a:prstGeom>
          <a:noFill/>
        </p:spPr>
        <p:txBody>
          <a:bodyPr wrap="none" lIns="0" tIns="0" rIns="0" rtlCol="0">
            <a:spAutoFit/>
          </a:bodyPr>
          <a:lstStyle/>
          <a:p>
            <a:pPr>
              <a:lnSpc>
                <a:spcPts val="1900"/>
              </a:lnSpc>
              <a:tabLst>
                <a:tab pos="3530600" algn="l"/>
              </a:tabLst>
            </a:pPr>
            <a:r>
              <a:rPr lang="en-US" altLang="zh-CN" sz="2207" dirty="0">
                <a:solidFill>
                  <a:srgbClr val="000000"/>
                </a:solidFill>
                <a:latin typeface="Times New Roman" pitchFamily="18" charset="0"/>
                <a:cs typeface="Times New Roman" pitchFamily="18" charset="0"/>
              </a:rPr>
              <a:t>where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U</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column-orthonormal</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matrix,</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rank</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of</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p>
          <a:p>
            <a:pPr>
              <a:lnSpc>
                <a:spcPts val="2100"/>
              </a:lnSpc>
              <a:tabLst>
                <a:tab pos="3530600" algn="l"/>
              </a:tabLst>
            </a:pPr>
            <a:r>
              <a:rPr lang="en-US" altLang="zh-CN" sz="2207" dirty="0">
                <a:solidFill>
                  <a:srgbClr val="000000"/>
                </a:solidFill>
                <a:latin typeface="Times New Roman" pitchFamily="18" charset="0"/>
                <a:cs typeface="Times New Roman" pitchFamily="18" charset="0"/>
              </a:rPr>
              <a:t>matrixA(number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of</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linearly</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independent</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rows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or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columns),Λ</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a:t>
            </a:r>
          </a:p>
          <a:p>
            <a:pPr>
              <a:lnSpc>
                <a:spcPts val="2100"/>
              </a:lnSpc>
              <a:tabLst>
                <a:tab pos="3530600" algn="l"/>
              </a:tabLst>
            </a:pPr>
            <a:r>
              <a:rPr lang="en-US" altLang="zh-CN" sz="2207" dirty="0">
                <a:solidFill>
                  <a:srgbClr val="000000"/>
                </a:solidFill>
                <a:latin typeface="Times New Roman" pitchFamily="18" charset="0"/>
                <a:cs typeface="Times New Roman" pitchFamily="18" charset="0"/>
              </a:rPr>
              <a:t>diagonal</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matrix</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where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elements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are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sorted</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descending</a:t>
            </a:r>
          </a:p>
          <a:p>
            <a:pPr>
              <a:lnSpc>
                <a:spcPts val="2100"/>
              </a:lnSpc>
              <a:tabLst>
                <a:tab pos="3530600" algn="l"/>
              </a:tabLst>
            </a:pPr>
            <a:r>
              <a:rPr lang="en-US" altLang="zh-CN" sz="2210" dirty="0">
                <a:solidFill>
                  <a:srgbClr val="000000"/>
                </a:solidFill>
                <a:latin typeface="Times New Roman" pitchFamily="18" charset="0"/>
                <a:cs typeface="Times New Roman" pitchFamily="18" charset="0"/>
              </a:rPr>
              <a:t>order,</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and</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V</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column-orthonormal</a:t>
            </a:r>
            <a:r>
              <a:rPr lang="en-US" altLang="zh-CN" sz="2210" dirty="0">
                <a:latin typeface="Times New Roman" pitchFamily="18" charset="0"/>
                <a:cs typeface="Times New Roman" pitchFamily="18" charset="0"/>
              </a:rPr>
              <a:t> </a:t>
            </a:r>
            <a:r>
              <a:rPr lang="en-US" altLang="zh-CN" sz="2210" dirty="0">
                <a:solidFill>
                  <a:srgbClr val="FF0000"/>
                </a:solidFill>
                <a:latin typeface="Times New Roman" pitchFamily="18" charset="0"/>
                <a:cs typeface="Times New Roman" pitchFamily="18" charset="0"/>
              </a:rPr>
              <a:t>n x r </a:t>
            </a:r>
            <a:r>
              <a:rPr lang="en-US" altLang="zh-CN" sz="2210" dirty="0">
                <a:solidFill>
                  <a:srgbClr val="000000"/>
                </a:solidFill>
                <a:latin typeface="Times New Roman" pitchFamily="18" charset="0"/>
                <a:cs typeface="Times New Roman" pitchFamily="18" charset="0"/>
              </a:rPr>
              <a:t>matrix.</a:t>
            </a:r>
          </a:p>
          <a:p>
            <a:pPr>
              <a:lnSpc>
                <a:spcPts val="2600"/>
              </a:lnSpc>
              <a:tabLst>
                <a:tab pos="3530600" algn="l"/>
              </a:tabLst>
            </a:pPr>
            <a:r>
              <a:rPr lang="en-US" altLang="zh-CN" sz="2207" i="1" dirty="0">
                <a:solidFill>
                  <a:srgbClr val="000000"/>
                </a:solidFill>
                <a:latin typeface="Times New Roman" pitchFamily="18" charset="0"/>
                <a:cs typeface="Times New Roman" pitchFamily="18" charset="0"/>
              </a:rPr>
              <a:t>SVD</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decomposition</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for</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a</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matrix</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i="1" dirty="0">
                <a:solidFill>
                  <a:srgbClr val="000000"/>
                </a:solidFill>
                <a:latin typeface="Times New Roman" pitchFamily="18" charset="0"/>
                <a:cs typeface="Times New Roman" pitchFamily="18" charset="0"/>
              </a:rPr>
              <a:t>unique.</a:t>
            </a:r>
          </a:p>
          <a:p>
            <a:pPr>
              <a:lnSpc>
                <a:spcPts val="1000"/>
              </a:lnSpc>
            </a:pPr>
            <a:endParaRPr lang="en-US" altLang="zh-CN" dirty="0"/>
          </a:p>
          <a:p>
            <a:pPr>
              <a:lnSpc>
                <a:spcPts val="1000"/>
              </a:lnSpc>
            </a:pPr>
            <a:endParaRPr lang="en-US" altLang="zh-CN" dirty="0"/>
          </a:p>
          <a:p>
            <a:pPr>
              <a:lnSpc>
                <a:spcPts val="2000"/>
              </a:lnSpc>
              <a:tabLst>
                <a:tab pos="3530600" algn="l"/>
              </a:tabLst>
            </a:pPr>
            <a:r>
              <a:rPr lang="en-US" altLang="zh-CN" dirty="0"/>
              <a:t>	</a:t>
            </a:r>
            <a:r>
              <a:rPr lang="en-US" altLang="zh-CN" sz="1200" dirty="0">
                <a:solidFill>
                  <a:srgbClr val="898989"/>
                </a:solidFill>
                <a:latin typeface="Calibri" pitchFamily="18" charset="0"/>
                <a:cs typeface="Calibri" pitchFamily="18" charset="0"/>
              </a:rPr>
              <a:t>IyadBatal</a:t>
            </a:r>
          </a:p>
        </p:txBody>
      </p:sp>
    </p:spTree>
    <p:extLst>
      <p:ext uri="{BB962C8B-B14F-4D97-AF65-F5344CB8AC3E}">
        <p14:creationId xmlns:p14="http://schemas.microsoft.com/office/powerpoint/2010/main" val="322049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9144000"/>
              <a:gd name="connsiteY0" fmla="*/ 6858000 h 6858000"/>
              <a:gd name="connsiteX1" fmla="*/ 9144000 w 9144000"/>
              <a:gd name="connsiteY1" fmla="*/ 6858000 h 6858000"/>
              <a:gd name="connsiteX2" fmla="*/ 9144000 w 9144000"/>
              <a:gd name="connsiteY2" fmla="*/ 0 h 6858000"/>
              <a:gd name="connsiteX3" fmla="*/ 0 w 9144000"/>
              <a:gd name="connsiteY3" fmla="*/ 0 h 6858000"/>
              <a:gd name="connsiteX4" fmla="*/ 0 w 9144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6858000"/>
                </a:moveTo>
                <a:lnTo>
                  <a:pt x="9144000" y="6858000"/>
                </a:lnTo>
                <a:lnTo>
                  <a:pt x="9144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4660900" y="2552700"/>
            <a:ext cx="2870200" cy="698500"/>
          </a:xfrm>
          <a:prstGeom prst="rect">
            <a:avLst/>
          </a:prstGeom>
          <a:noFill/>
        </p:spPr>
      </p:pic>
      <p:sp>
        <p:nvSpPr>
          <p:cNvPr id="2" name="TextBox 1"/>
          <p:cNvSpPr txBox="1"/>
          <p:nvPr/>
        </p:nvSpPr>
        <p:spPr>
          <a:xfrm>
            <a:off x="5689601" y="660400"/>
            <a:ext cx="794961" cy="530466"/>
          </a:xfrm>
          <a:prstGeom prst="rect">
            <a:avLst/>
          </a:prstGeom>
          <a:noFill/>
        </p:spPr>
        <p:txBody>
          <a:bodyPr wrap="none" lIns="0" tIns="0" rIns="0" rtlCol="0">
            <a:spAutoFit/>
          </a:bodyPr>
          <a:lstStyle/>
          <a:p>
            <a:pPr>
              <a:lnSpc>
                <a:spcPts val="3700"/>
              </a:lnSpc>
            </a:pPr>
            <a:r>
              <a:rPr lang="en-US" altLang="zh-CN" sz="3794" dirty="0">
                <a:solidFill>
                  <a:srgbClr val="000000"/>
                </a:solidFill>
                <a:latin typeface="Calibri" pitchFamily="18" charset="0"/>
                <a:cs typeface="Calibri" pitchFamily="18" charset="0"/>
              </a:rPr>
              <a:t>SVD</a:t>
            </a:r>
          </a:p>
        </p:txBody>
      </p:sp>
      <p:sp>
        <p:nvSpPr>
          <p:cNvPr id="3" name="TextBox 1"/>
          <p:cNvSpPr txBox="1"/>
          <p:nvPr/>
        </p:nvSpPr>
        <p:spPr>
          <a:xfrm>
            <a:off x="5791200" y="6477001"/>
            <a:ext cx="573106" cy="202235"/>
          </a:xfrm>
          <a:prstGeom prst="rect">
            <a:avLst/>
          </a:prstGeom>
          <a:noFill/>
        </p:spPr>
        <p:txBody>
          <a:bodyPr wrap="none" lIns="0" tIns="0" rIns="0" rtlCol="0">
            <a:spAutoFit/>
          </a:bodyPr>
          <a:lstStyle/>
          <a:p>
            <a:pPr>
              <a:lnSpc>
                <a:spcPts val="1200"/>
              </a:lnSpc>
            </a:pPr>
            <a:r>
              <a:rPr lang="en-US" altLang="zh-CN" sz="1200" dirty="0">
                <a:solidFill>
                  <a:srgbClr val="898989"/>
                </a:solidFill>
                <a:latin typeface="Calibri" pitchFamily="18" charset="0"/>
                <a:cs typeface="Calibri" pitchFamily="18" charset="0"/>
              </a:rPr>
              <a:t>IyadBatal</a:t>
            </a:r>
          </a:p>
        </p:txBody>
      </p:sp>
      <p:sp>
        <p:nvSpPr>
          <p:cNvPr id="5" name="TextBox 1"/>
          <p:cNvSpPr txBox="1"/>
          <p:nvPr/>
        </p:nvSpPr>
        <p:spPr>
          <a:xfrm>
            <a:off x="2336800" y="1143001"/>
            <a:ext cx="7632602" cy="353943"/>
          </a:xfrm>
          <a:prstGeom prst="rect">
            <a:avLst/>
          </a:prstGeom>
          <a:noFill/>
        </p:spPr>
        <p:txBody>
          <a:bodyPr wrap="none" lIns="0" tIns="0" rIns="0" rtlCol="0">
            <a:spAutoFit/>
          </a:bodyPr>
          <a:lstStyle/>
          <a:p>
            <a:pPr>
              <a:lnSpc>
                <a:spcPts val="2400"/>
              </a:lnSpc>
            </a:pP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values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of</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diagonalΛ</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are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called</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singular</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values.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will</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see</a:t>
            </a:r>
          </a:p>
        </p:txBody>
      </p:sp>
      <p:sp>
        <p:nvSpPr>
          <p:cNvPr id="6" name="TextBox 1"/>
          <p:cNvSpPr txBox="1"/>
          <p:nvPr/>
        </p:nvSpPr>
        <p:spPr>
          <a:xfrm>
            <a:off x="2336800" y="1536700"/>
            <a:ext cx="7761740" cy="623248"/>
          </a:xfrm>
          <a:prstGeom prst="rect">
            <a:avLst/>
          </a:prstGeom>
          <a:noFill/>
        </p:spPr>
        <p:txBody>
          <a:bodyPr wrap="none" lIns="0" tIns="0" rIns="0" rtlCol="0">
            <a:spAutoFit/>
          </a:bodyPr>
          <a:lstStyle/>
          <a:p>
            <a:pPr>
              <a:lnSpc>
                <a:spcPts val="1900"/>
              </a:lnSpc>
            </a:pPr>
            <a:r>
              <a:rPr lang="en-US" altLang="zh-CN" sz="2210" dirty="0">
                <a:solidFill>
                  <a:srgbClr val="000000"/>
                </a:solidFill>
                <a:latin typeface="Times New Roman" pitchFamily="18" charset="0"/>
                <a:cs typeface="Times New Roman" pitchFamily="18" charset="0"/>
              </a:rPr>
              <a:t>later</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they</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correspond</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to</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square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root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of</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eigenvalues</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of</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the</a:t>
            </a:r>
          </a:p>
          <a:p>
            <a:pPr>
              <a:lnSpc>
                <a:spcPts val="2600"/>
              </a:lnSpc>
            </a:pPr>
            <a:r>
              <a:rPr lang="en-US" altLang="zh-CN" sz="2207" dirty="0">
                <a:solidFill>
                  <a:srgbClr val="000000"/>
                </a:solidFill>
                <a:latin typeface="Times New Roman" pitchFamily="18" charset="0"/>
                <a:cs typeface="Times New Roman" pitchFamily="18" charset="0"/>
              </a:rPr>
              <a:t>covariance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matrix).</a:t>
            </a:r>
          </a:p>
        </p:txBody>
      </p:sp>
      <p:sp>
        <p:nvSpPr>
          <p:cNvPr id="7" name="TextBox 1"/>
          <p:cNvSpPr txBox="1"/>
          <p:nvPr/>
        </p:nvSpPr>
        <p:spPr>
          <a:xfrm>
            <a:off x="2336801" y="2273301"/>
            <a:ext cx="7182159" cy="295337"/>
          </a:xfrm>
          <a:prstGeom prst="rect">
            <a:avLst/>
          </a:prstGeom>
          <a:noFill/>
        </p:spPr>
        <p:txBody>
          <a:bodyPr wrap="none" lIns="0" tIns="0" rIns="0" rtlCol="0">
            <a:spAutoFit/>
          </a:bodyPr>
          <a:lstStyle/>
          <a:p>
            <a:pPr>
              <a:lnSpc>
                <a:spcPts val="1900"/>
              </a:lnSpc>
            </a:pPr>
            <a:r>
              <a:rPr lang="en-US" altLang="zh-CN" sz="2210" i="1" dirty="0">
                <a:solidFill>
                  <a:srgbClr val="000000"/>
                </a:solidFill>
                <a:latin typeface="Times New Roman" pitchFamily="18" charset="0"/>
                <a:cs typeface="Times New Roman" pitchFamily="18" charset="0"/>
              </a:rPr>
              <a:t>Theorem:</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the</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inverse</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of</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an</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orthonormal</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matrix</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is</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its</a:t>
            </a:r>
            <a:r>
              <a:rPr lang="en-US" altLang="zh-CN" sz="2210" dirty="0">
                <a:latin typeface="Times New Roman" pitchFamily="18" charset="0"/>
                <a:cs typeface="Times New Roman" pitchFamily="18" charset="0"/>
              </a:rPr>
              <a:t> </a:t>
            </a:r>
            <a:r>
              <a:rPr lang="en-US" altLang="zh-CN" sz="2210" i="1" dirty="0">
                <a:solidFill>
                  <a:srgbClr val="000000"/>
                </a:solidFill>
                <a:latin typeface="Times New Roman" pitchFamily="18" charset="0"/>
                <a:cs typeface="Times New Roman" pitchFamily="18" charset="0"/>
              </a:rPr>
              <a:t>transpose.</a:t>
            </a:r>
          </a:p>
        </p:txBody>
      </p:sp>
      <p:sp>
        <p:nvSpPr>
          <p:cNvPr id="8" name="TextBox 1"/>
          <p:cNvSpPr txBox="1"/>
          <p:nvPr/>
        </p:nvSpPr>
        <p:spPr>
          <a:xfrm>
            <a:off x="2336800" y="2781300"/>
            <a:ext cx="2300310" cy="295274"/>
          </a:xfrm>
          <a:prstGeom prst="rect">
            <a:avLst/>
          </a:prstGeom>
          <a:noFill/>
        </p:spPr>
        <p:txBody>
          <a:bodyPr wrap="none" lIns="0" tIns="0" rIns="0" rtlCol="0">
            <a:spAutoFit/>
          </a:bodyPr>
          <a:lstStyle/>
          <a:p>
            <a:pPr>
              <a:lnSpc>
                <a:spcPts val="1900"/>
              </a:lnSpc>
            </a:pPr>
            <a:r>
              <a:rPr lang="en-US" altLang="zh-CN" sz="2207" dirty="0">
                <a:solidFill>
                  <a:srgbClr val="000000"/>
                </a:solidFill>
                <a:latin typeface="Times New Roman" pitchFamily="18" charset="0"/>
                <a:cs typeface="Times New Roman" pitchFamily="18" charset="0"/>
              </a:rPr>
              <a:t>Proof:</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know</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that</a:t>
            </a:r>
          </a:p>
        </p:txBody>
      </p:sp>
      <p:sp>
        <p:nvSpPr>
          <p:cNvPr id="9" name="TextBox 1"/>
          <p:cNvSpPr txBox="1"/>
          <p:nvPr/>
        </p:nvSpPr>
        <p:spPr>
          <a:xfrm>
            <a:off x="2336800" y="3352801"/>
            <a:ext cx="5530360" cy="1456809"/>
          </a:xfrm>
          <a:prstGeom prst="rect">
            <a:avLst/>
          </a:prstGeom>
          <a:noFill/>
        </p:spPr>
        <p:txBody>
          <a:bodyPr wrap="none" lIns="0" tIns="0" rIns="0" rtlCol="0">
            <a:spAutoFit/>
          </a:bodyPr>
          <a:lstStyle/>
          <a:p>
            <a:pPr>
              <a:lnSpc>
                <a:spcPts val="2200"/>
              </a:lnSpc>
            </a:pPr>
            <a:r>
              <a:rPr lang="en-US" altLang="zh-CN" sz="2207" dirty="0">
                <a:solidFill>
                  <a:srgbClr val="000000"/>
                </a:solidFill>
                <a:latin typeface="Times New Roman" pitchFamily="18" charset="0"/>
                <a:cs typeface="Times New Roman" pitchFamily="18" charset="0"/>
              </a:rPr>
              <a:t>ThereforeA</a:t>
            </a:r>
            <a:r>
              <a:rPr lang="en-US" altLang="zh-CN" sz="2000" baseline="30000" dirty="0">
                <a:solidFill>
                  <a:srgbClr val="000000"/>
                </a:solidFill>
                <a:latin typeface="Times New Roman" pitchFamily="18" charset="0"/>
                <a:cs typeface="Times New Roman" pitchFamily="18" charset="0"/>
              </a:rPr>
              <a:t>T</a:t>
            </a:r>
            <a:r>
              <a:rPr lang="en-US" altLang="zh-CN" sz="2207" dirty="0">
                <a:solidFill>
                  <a:srgbClr val="000000"/>
                </a:solidFill>
                <a:latin typeface="Times New Roman" pitchFamily="18" charset="0"/>
                <a:cs typeface="Times New Roman" pitchFamily="18" charset="0"/>
              </a:rPr>
              <a:t>xA=</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where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is</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identity</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matrix.</a:t>
            </a:r>
          </a:p>
          <a:p>
            <a:pPr>
              <a:lnSpc>
                <a:spcPts val="1000"/>
              </a:lnSpc>
            </a:pPr>
            <a:endParaRPr lang="en-US" altLang="zh-CN" dirty="0"/>
          </a:p>
          <a:p>
            <a:pPr>
              <a:lnSpc>
                <a:spcPts val="1000"/>
              </a:lnSpc>
            </a:pPr>
            <a:endParaRPr lang="en-US" altLang="zh-CN" dirty="0"/>
          </a:p>
          <a:p>
            <a:pPr>
              <a:lnSpc>
                <a:spcPts val="2400"/>
              </a:lnSpc>
            </a:pPr>
            <a:r>
              <a:rPr lang="en-US" altLang="zh-CN" sz="2207" dirty="0">
                <a:solidFill>
                  <a:srgbClr val="000000"/>
                </a:solidFill>
                <a:latin typeface="Times New Roman" pitchFamily="18" charset="0"/>
                <a:cs typeface="Times New Roman" pitchFamily="18" charset="0"/>
              </a:rPr>
              <a:t>From</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the</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definition</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ofA</a:t>
            </a:r>
            <a:r>
              <a:rPr lang="en-US" altLang="zh-CN" sz="2000" baseline="30000" dirty="0">
                <a:solidFill>
                  <a:srgbClr val="000000"/>
                </a:solidFill>
                <a:latin typeface="Times New Roman" pitchFamily="18" charset="0"/>
                <a:cs typeface="Times New Roman" pitchFamily="18" charset="0"/>
              </a:rPr>
              <a:t>-1</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A</a:t>
            </a:r>
            <a:r>
              <a:rPr lang="en-US" altLang="zh-CN" sz="2400" baseline="30000" dirty="0">
                <a:solidFill>
                  <a:srgbClr val="000000"/>
                </a:solidFill>
                <a:latin typeface="Times New Roman" pitchFamily="18" charset="0"/>
                <a:cs typeface="Times New Roman" pitchFamily="18" charset="0"/>
              </a:rPr>
              <a:t>-1</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xA=</a:t>
            </a:r>
            <a:r>
              <a:rPr lang="en-US" altLang="zh-CN" sz="2207" dirty="0">
                <a:latin typeface="Times New Roman" pitchFamily="18" charset="0"/>
                <a:cs typeface="Times New Roman" pitchFamily="18" charset="0"/>
              </a:rPr>
              <a:t> </a:t>
            </a:r>
            <a:r>
              <a:rPr lang="en-US" altLang="zh-CN" sz="2207" dirty="0">
                <a:solidFill>
                  <a:srgbClr val="000000"/>
                </a:solidFill>
                <a:latin typeface="Times New Roman" pitchFamily="18" charset="0"/>
                <a:cs typeface="Times New Roman" pitchFamily="18" charset="0"/>
              </a:rPr>
              <a:t>I</a:t>
            </a:r>
          </a:p>
          <a:p>
            <a:pPr>
              <a:lnSpc>
                <a:spcPts val="1000"/>
              </a:lnSpc>
            </a:pPr>
            <a:endParaRPr lang="en-US" altLang="zh-CN" dirty="0"/>
          </a:p>
          <a:p>
            <a:pPr>
              <a:lnSpc>
                <a:spcPts val="1000"/>
              </a:lnSpc>
            </a:pPr>
            <a:endParaRPr lang="en-US" altLang="zh-CN" dirty="0"/>
          </a:p>
          <a:p>
            <a:pPr>
              <a:lnSpc>
                <a:spcPts val="2400"/>
              </a:lnSpc>
            </a:pPr>
            <a:r>
              <a:rPr lang="en-US" altLang="zh-CN" sz="2210" dirty="0">
                <a:solidFill>
                  <a:srgbClr val="000000"/>
                </a:solidFill>
                <a:latin typeface="Wingdings" pitchFamily="18" charset="0"/>
                <a:cs typeface="Wingdings" pitchFamily="18" charset="0"/>
              </a:rPr>
              <a:t></a:t>
            </a:r>
            <a:r>
              <a:rPr lang="en-US" altLang="zh-CN" sz="2210" dirty="0">
                <a:solidFill>
                  <a:srgbClr val="000000"/>
                </a:solidFill>
                <a:latin typeface="Times New Roman" pitchFamily="18" charset="0"/>
                <a:cs typeface="Times New Roman" pitchFamily="18" charset="0"/>
              </a:rPr>
              <a:t>A</a:t>
            </a:r>
            <a:r>
              <a:rPr lang="en-US" altLang="zh-CN" sz="2000" baseline="30000" dirty="0">
                <a:solidFill>
                  <a:srgbClr val="000000"/>
                </a:solidFill>
                <a:latin typeface="Times New Roman" pitchFamily="18" charset="0"/>
                <a:cs typeface="Times New Roman" pitchFamily="18" charset="0"/>
              </a:rPr>
              <a:t>-1</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a:t>
            </a:r>
            <a:r>
              <a:rPr lang="en-US" altLang="zh-CN" sz="2000" baseline="30000" dirty="0">
                <a:solidFill>
                  <a:srgbClr val="000000"/>
                </a:solidFill>
                <a:latin typeface="Times New Roman" pitchFamily="18" charset="0"/>
                <a:cs typeface="Times New Roman" pitchFamily="18" charset="0"/>
              </a:rPr>
              <a:t>T</a:t>
            </a:r>
          </a:p>
        </p:txBody>
      </p:sp>
      <p:sp>
        <p:nvSpPr>
          <p:cNvPr id="10" name="TextBox 1"/>
          <p:cNvSpPr txBox="1"/>
          <p:nvPr/>
        </p:nvSpPr>
        <p:spPr>
          <a:xfrm>
            <a:off x="2336801" y="5016501"/>
            <a:ext cx="2940549" cy="328295"/>
          </a:xfrm>
          <a:prstGeom prst="rect">
            <a:avLst/>
          </a:prstGeom>
          <a:noFill/>
        </p:spPr>
        <p:txBody>
          <a:bodyPr wrap="none" lIns="0" tIns="0" rIns="0" rtlCol="0">
            <a:spAutoFit/>
          </a:bodyPr>
          <a:lstStyle/>
          <a:p>
            <a:pPr>
              <a:lnSpc>
                <a:spcPts val="2200"/>
              </a:lnSpc>
            </a:pPr>
            <a:r>
              <a:rPr lang="en-US" altLang="zh-CN" sz="2210" dirty="0">
                <a:solidFill>
                  <a:srgbClr val="000000"/>
                </a:solidFill>
                <a:latin typeface="Times New Roman" pitchFamily="18" charset="0"/>
                <a:cs typeface="Times New Roman" pitchFamily="18" charset="0"/>
              </a:rPr>
              <a:t>U</a:t>
            </a:r>
            <a:r>
              <a:rPr lang="en-US" altLang="zh-CN" sz="2000" baseline="30000" dirty="0">
                <a:solidFill>
                  <a:srgbClr val="000000"/>
                </a:solidFill>
                <a:latin typeface="Times New Roman" pitchFamily="18" charset="0"/>
                <a:cs typeface="Times New Roman" pitchFamily="18" charset="0"/>
              </a:rPr>
              <a:t>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U</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and</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V</a:t>
            </a:r>
            <a:r>
              <a:rPr lang="en-US" altLang="zh-CN" sz="2000" baseline="30000" dirty="0">
                <a:solidFill>
                  <a:srgbClr val="000000"/>
                </a:solidFill>
                <a:latin typeface="Times New Roman" pitchFamily="18" charset="0"/>
                <a:cs typeface="Times New Roman" pitchFamily="18" charset="0"/>
              </a:rPr>
              <a:t>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x</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V</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a:t>
            </a:r>
            <a:r>
              <a:rPr lang="en-US" altLang="zh-CN" sz="2210" dirty="0">
                <a:latin typeface="Times New Roman" pitchFamily="18" charset="0"/>
                <a:cs typeface="Times New Roman" pitchFamily="18" charset="0"/>
              </a:rPr>
              <a:t> </a:t>
            </a:r>
            <a:r>
              <a:rPr lang="en-US" altLang="zh-CN" sz="2210" dirty="0">
                <a:solidFill>
                  <a:srgbClr val="000000"/>
                </a:solidFill>
                <a:latin typeface="Times New Roman" pitchFamily="18" charset="0"/>
                <a:cs typeface="Times New Roman" pitchFamily="18" charset="0"/>
              </a:rPr>
              <a:t>I</a:t>
            </a:r>
          </a:p>
        </p:txBody>
      </p:sp>
      <p:sp>
        <p:nvSpPr>
          <p:cNvPr id="11" name="TextBox 1"/>
          <p:cNvSpPr txBox="1"/>
          <p:nvPr/>
        </p:nvSpPr>
        <p:spPr>
          <a:xfrm>
            <a:off x="2336801" y="5537200"/>
            <a:ext cx="6480941" cy="320344"/>
          </a:xfrm>
          <a:prstGeom prst="rect">
            <a:avLst/>
          </a:prstGeom>
          <a:noFill/>
        </p:spPr>
        <p:txBody>
          <a:bodyPr wrap="none" lIns="0" tIns="0" rIns="0" rtlCol="0">
            <a:spAutoFit/>
          </a:bodyPr>
          <a:lstStyle/>
          <a:p>
            <a:pPr>
              <a:lnSpc>
                <a:spcPts val="2100"/>
              </a:lnSpc>
            </a:pPr>
            <a:r>
              <a:rPr lang="en-US" altLang="zh-CN" sz="2402" dirty="0">
                <a:solidFill>
                  <a:srgbClr val="000000"/>
                </a:solidFill>
                <a:latin typeface="Times New Roman" pitchFamily="18" charset="0"/>
                <a:cs typeface="Times New Roman" pitchFamily="18" charset="0"/>
              </a:rPr>
              <a:t>Also</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can</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be</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written</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using</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spectral</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decomposition</a:t>
            </a:r>
            <a:r>
              <a:rPr lang="en-US" altLang="zh-CN" sz="2402" dirty="0">
                <a:latin typeface="Times New Roman" pitchFamily="18" charset="0"/>
                <a:cs typeface="Times New Roman" pitchFamily="18" charset="0"/>
              </a:rPr>
              <a:t> </a:t>
            </a:r>
            <a:r>
              <a:rPr lang="en-US" altLang="zh-CN" sz="2402" dirty="0">
                <a:solidFill>
                  <a:srgbClr val="000000"/>
                </a:solidFill>
                <a:latin typeface="Times New Roman" pitchFamily="18" charset="0"/>
                <a:cs typeface="Times New Roman" pitchFamily="18" charset="0"/>
              </a:rPr>
              <a:t>as:</a:t>
            </a:r>
          </a:p>
        </p:txBody>
      </p:sp>
      <p:sp>
        <p:nvSpPr>
          <p:cNvPr id="12" name="TextBox 1"/>
          <p:cNvSpPr txBox="1"/>
          <p:nvPr/>
        </p:nvSpPr>
        <p:spPr>
          <a:xfrm>
            <a:off x="2336800" y="5930901"/>
            <a:ext cx="5610382" cy="485133"/>
          </a:xfrm>
          <a:prstGeom prst="rect">
            <a:avLst/>
          </a:prstGeom>
          <a:noFill/>
        </p:spPr>
        <p:txBody>
          <a:bodyPr wrap="none" lIns="0" tIns="0" rIns="0" rtlCol="0">
            <a:spAutoFit/>
          </a:bodyPr>
          <a:lstStyle/>
          <a:p>
            <a:pPr>
              <a:lnSpc>
                <a:spcPts val="3600"/>
              </a:lnSpc>
            </a:pPr>
            <a:r>
              <a:rPr lang="en-US" altLang="zh-CN" sz="2807" dirty="0">
                <a:solidFill>
                  <a:srgbClr val="000000"/>
                </a:solidFill>
                <a:latin typeface="Times New Roman" pitchFamily="18" charset="0"/>
                <a:cs typeface="Times New Roman" pitchFamily="18" charset="0"/>
              </a:rPr>
              <a:t>A=</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λ</a:t>
            </a:r>
            <a:r>
              <a:rPr lang="en-US" altLang="zh-CN" sz="1871" dirty="0">
                <a:solidFill>
                  <a:srgbClr val="000000"/>
                </a:solidFill>
                <a:latin typeface="Times New Roman" pitchFamily="18" charset="0"/>
                <a:cs typeface="Times New Roman" pitchFamily="18" charset="0"/>
              </a:rPr>
              <a:t>1</a:t>
            </a:r>
            <a:r>
              <a:rPr lang="en-US" altLang="zh-CN" sz="2807" dirty="0">
                <a:solidFill>
                  <a:srgbClr val="000000"/>
                </a:solidFill>
                <a:latin typeface="Times New Roman" pitchFamily="18" charset="0"/>
                <a:cs typeface="Times New Roman" pitchFamily="18" charset="0"/>
              </a:rPr>
              <a:t>U</a:t>
            </a:r>
            <a:r>
              <a:rPr lang="en-US" altLang="zh-CN" sz="1871" dirty="0">
                <a:solidFill>
                  <a:srgbClr val="000000"/>
                </a:solidFill>
                <a:latin typeface="Times New Roman" pitchFamily="18" charset="0"/>
                <a:cs typeface="Times New Roman" pitchFamily="18" charset="0"/>
              </a:rPr>
              <a:t>1</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V</a:t>
            </a:r>
            <a:r>
              <a:rPr lang="en-US" altLang="zh-CN" sz="1871" dirty="0">
                <a:solidFill>
                  <a:srgbClr val="000000"/>
                </a:solidFill>
                <a:latin typeface="Times New Roman" pitchFamily="18" charset="0"/>
                <a:cs typeface="Times New Roman" pitchFamily="18" charset="0"/>
              </a:rPr>
              <a:t>1</a:t>
            </a:r>
            <a:r>
              <a:rPr lang="en-US" altLang="zh-CN" sz="2800" baseline="30000" dirty="0">
                <a:solidFill>
                  <a:srgbClr val="000000"/>
                </a:solidFill>
                <a:latin typeface="Times New Roman" pitchFamily="18" charset="0"/>
                <a:cs typeface="Times New Roman" pitchFamily="18" charset="0"/>
              </a:rPr>
              <a:t>T</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λ</a:t>
            </a:r>
            <a:r>
              <a:rPr lang="en-US" altLang="zh-CN" sz="1871" dirty="0">
                <a:solidFill>
                  <a:srgbClr val="000000"/>
                </a:solidFill>
                <a:latin typeface="Times New Roman" pitchFamily="18" charset="0"/>
                <a:cs typeface="Times New Roman" pitchFamily="18" charset="0"/>
              </a:rPr>
              <a:t>2</a:t>
            </a:r>
            <a:r>
              <a:rPr lang="en-US" altLang="zh-CN" sz="2807" dirty="0">
                <a:solidFill>
                  <a:srgbClr val="000000"/>
                </a:solidFill>
                <a:latin typeface="Times New Roman" pitchFamily="18" charset="0"/>
                <a:cs typeface="Times New Roman" pitchFamily="18" charset="0"/>
              </a:rPr>
              <a:t>U</a:t>
            </a:r>
            <a:r>
              <a:rPr lang="en-US" altLang="zh-CN" sz="1871" dirty="0">
                <a:solidFill>
                  <a:srgbClr val="000000"/>
                </a:solidFill>
                <a:latin typeface="Times New Roman" pitchFamily="18" charset="0"/>
                <a:cs typeface="Times New Roman" pitchFamily="18" charset="0"/>
              </a:rPr>
              <a:t>2</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V</a:t>
            </a:r>
            <a:r>
              <a:rPr lang="en-US" altLang="zh-CN" sz="1871" dirty="0">
                <a:solidFill>
                  <a:srgbClr val="000000"/>
                </a:solidFill>
                <a:latin typeface="Times New Roman" pitchFamily="18" charset="0"/>
                <a:cs typeface="Times New Roman" pitchFamily="18" charset="0"/>
              </a:rPr>
              <a:t>2 </a:t>
            </a:r>
            <a:r>
              <a:rPr lang="en-US" altLang="zh-CN" sz="2200" baseline="30000" dirty="0">
                <a:solidFill>
                  <a:srgbClr val="000000"/>
                </a:solidFill>
                <a:latin typeface="Times New Roman" pitchFamily="18" charset="0"/>
                <a:cs typeface="Times New Roman" pitchFamily="18" charset="0"/>
              </a:rPr>
              <a:t>T</a:t>
            </a:r>
            <a:r>
              <a:rPr lang="en-US" altLang="zh-CN" sz="2807" dirty="0">
                <a:solidFill>
                  <a:srgbClr val="000000"/>
                </a:solidFill>
                <a:latin typeface="Times New Roman" pitchFamily="18" charset="0"/>
                <a:cs typeface="Times New Roman" pitchFamily="18" charset="0"/>
              </a:rPr>
              <a:t>+</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a:t>
            </a:r>
            <a:r>
              <a:rPr lang="en-US" altLang="zh-CN" sz="2807" dirty="0">
                <a:latin typeface="Times New Roman" pitchFamily="18" charset="0"/>
                <a:cs typeface="Times New Roman" pitchFamily="18" charset="0"/>
              </a:rPr>
              <a:t> </a:t>
            </a:r>
            <a:r>
              <a:rPr lang="en-US" altLang="zh-CN" sz="2807" dirty="0">
                <a:solidFill>
                  <a:srgbClr val="000000"/>
                </a:solidFill>
                <a:latin typeface="Times New Roman" pitchFamily="18" charset="0"/>
                <a:cs typeface="Times New Roman" pitchFamily="18" charset="0"/>
              </a:rPr>
              <a:t>+</a:t>
            </a:r>
            <a:r>
              <a:rPr lang="en-US" altLang="zh-CN" sz="2807" dirty="0">
                <a:latin typeface="Times New Roman" pitchFamily="18" charset="0"/>
                <a:cs typeface="Times New Roman" pitchFamily="18" charset="0"/>
              </a:rPr>
              <a:t> </a:t>
            </a:r>
            <a:r>
              <a:rPr lang="en-US" altLang="zh-CN" sz="2807" dirty="0">
                <a:solidFill>
                  <a:srgbClr val="000000"/>
                </a:solidFill>
                <a:latin typeface="Calibri" pitchFamily="18" charset="0"/>
                <a:cs typeface="Calibri" pitchFamily="18" charset="0"/>
              </a:rPr>
              <a:t>λ</a:t>
            </a:r>
            <a:r>
              <a:rPr lang="en-US" altLang="zh-CN" sz="1871" dirty="0">
                <a:solidFill>
                  <a:srgbClr val="000000"/>
                </a:solidFill>
                <a:latin typeface="Calibri" pitchFamily="18" charset="0"/>
                <a:cs typeface="Calibri" pitchFamily="18" charset="0"/>
              </a:rPr>
              <a:t>r</a:t>
            </a:r>
            <a:r>
              <a:rPr lang="en-US" altLang="zh-CN" sz="2807" dirty="0">
                <a:solidFill>
                  <a:srgbClr val="000000"/>
                </a:solidFill>
                <a:latin typeface="Calibri" pitchFamily="18" charset="0"/>
                <a:cs typeface="Calibri" pitchFamily="18" charset="0"/>
              </a:rPr>
              <a:t>U</a:t>
            </a:r>
            <a:r>
              <a:rPr lang="en-US" altLang="zh-CN" sz="1871" dirty="0">
                <a:solidFill>
                  <a:srgbClr val="000000"/>
                </a:solidFill>
                <a:latin typeface="Calibri" pitchFamily="18" charset="0"/>
                <a:cs typeface="Calibri" pitchFamily="18" charset="0"/>
              </a:rPr>
              <a:t>r</a:t>
            </a:r>
            <a:r>
              <a:rPr lang="en-US" altLang="zh-CN" sz="2807" dirty="0">
                <a:latin typeface="Times New Roman" pitchFamily="18" charset="0"/>
                <a:cs typeface="Times New Roman" pitchFamily="18" charset="0"/>
              </a:rPr>
              <a:t> </a:t>
            </a:r>
            <a:r>
              <a:rPr lang="en-US" altLang="zh-CN" sz="2807" dirty="0">
                <a:solidFill>
                  <a:srgbClr val="000000"/>
                </a:solidFill>
                <a:latin typeface="Calibri" pitchFamily="18" charset="0"/>
                <a:cs typeface="Calibri" pitchFamily="18" charset="0"/>
              </a:rPr>
              <a:t>V</a:t>
            </a:r>
            <a:r>
              <a:rPr lang="en-US" altLang="zh-CN" sz="1871" dirty="0">
                <a:solidFill>
                  <a:srgbClr val="000000"/>
                </a:solidFill>
                <a:latin typeface="Calibri" pitchFamily="18" charset="0"/>
                <a:cs typeface="Calibri" pitchFamily="18" charset="0"/>
              </a:rPr>
              <a:t>r</a:t>
            </a:r>
            <a:r>
              <a:rPr lang="en-US" altLang="zh-CN" sz="2400" baseline="30000" dirty="0">
                <a:solidFill>
                  <a:srgbClr val="000000"/>
                </a:solidFill>
                <a:latin typeface="Calibri" pitchFamily="18" charset="0"/>
                <a:cs typeface="Calibri" pitchFamily="18" charset="0"/>
              </a:rPr>
              <a:t>T</a:t>
            </a:r>
          </a:p>
        </p:txBody>
      </p:sp>
    </p:spTree>
    <p:extLst>
      <p:ext uri="{BB962C8B-B14F-4D97-AF65-F5344CB8AC3E}">
        <p14:creationId xmlns:p14="http://schemas.microsoft.com/office/powerpoint/2010/main" val="2900692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3339</Words>
  <Application>Microsoft Office PowerPoint</Application>
  <PresentationFormat>Widescreen</PresentationFormat>
  <Paragraphs>773</Paragraphs>
  <Slides>53</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4" baseType="lpstr">
      <vt:lpstr>Arial</vt:lpstr>
      <vt:lpstr>Calibri</vt:lpstr>
      <vt:lpstr>Calibri Light</vt:lpstr>
      <vt:lpstr>Courier New</vt:lpstr>
      <vt:lpstr>Segoe UI</vt:lpstr>
      <vt:lpstr>Symbol</vt:lpstr>
      <vt:lpstr>Times New Roman</vt:lpstr>
      <vt:lpstr>Verdana</vt:lpstr>
      <vt:lpstr>Wingdings</vt:lpstr>
      <vt:lpstr>Office Theme</vt:lpstr>
      <vt:lpstr>Formel</vt:lpstr>
      <vt:lpstr>PowerPoint Presentation</vt:lpstr>
      <vt:lpstr>Class 12 – Analytics  I– Outline Occam’s Razor “Everything Should Be As Simple As Possible, But Not Simpler” – Albert Einstein</vt:lpstr>
      <vt:lpstr>Class 12+ Looking Ahead</vt:lpstr>
      <vt:lpstr>Formats for Team Project Talks</vt:lpstr>
      <vt:lpstr>Formats for Team Project Reports</vt:lpstr>
      <vt:lpstr>Impact of Scale:  A Example of Classification Performance Results #3 Study by: Prashanth Ashok Ramkumar, Ram Kharawala, Qing Wei</vt:lpstr>
      <vt:lpstr>Model-based approaches (Generally Item based due to scale)</vt:lpstr>
      <vt:lpstr>PowerPoint Presentation</vt:lpstr>
      <vt:lpstr>PowerPoint Presentation</vt:lpstr>
      <vt:lpstr>PowerPoint Presentation</vt:lpstr>
      <vt:lpstr>PowerPoint Presentation</vt:lpstr>
      <vt:lpstr>PowerPoint Presentation</vt:lpstr>
      <vt:lpstr>A Single Value Decomposition Example</vt:lpstr>
      <vt:lpstr>PowerPoint Presentation</vt:lpstr>
      <vt:lpstr>PowerPoint Presentation</vt:lpstr>
      <vt:lpstr>2000:  Application of Dimensionality Reduction in  Recommender System, B. Sarwar et al., WebKDD Workshop</vt:lpstr>
      <vt:lpstr>Matrix factorization</vt:lpstr>
      <vt:lpstr>Singular Value Decomposition (SVD)</vt:lpstr>
      <vt:lpstr>Singular Value Decomposition (SVD)</vt:lpstr>
      <vt:lpstr>Singular Value Decomposition (SVD)  Finding U and V (a small example) </vt:lpstr>
      <vt:lpstr>Singular Value Decomposition (SVD) and  Principal Component Analysis (PCA)</vt:lpstr>
      <vt:lpstr>Singular Value Decomposition (SVD)  Finding U and V (and example) </vt:lpstr>
      <vt:lpstr>Singular Value Decomposition (SVD)  Finding U and V (and example) </vt:lpstr>
      <vt:lpstr>Singular Value Decomposition (SVD)  Finding U and V (and example) </vt:lpstr>
      <vt:lpstr>Singular Value Decomposition (SVD)  Finding U and V (and example) </vt:lpstr>
      <vt:lpstr>Regularized Singular Value Decomposition (SVD)</vt:lpstr>
      <vt:lpstr>Steps in a Regularized Singular Value Decomposition (SVD) for Recommendation (in part due to the Netflix Competition, there are an amazing number of subtly different methods)</vt:lpstr>
      <vt:lpstr>SVD Recommender Example - 1 X = User/Item</vt:lpstr>
      <vt:lpstr>SVD Recommender Example - 2 SVD of X</vt:lpstr>
      <vt:lpstr>SVD Recommender Example - 3</vt:lpstr>
      <vt:lpstr>Example for SVD-based recommendation</vt:lpstr>
      <vt:lpstr>SVD Spreadsheet</vt:lpstr>
      <vt:lpstr>Recommender Systems – Matrix Factorization Alternating Least Squares</vt:lpstr>
      <vt:lpstr>Recommender Systems – Matrix Factorization Alternating Least Squares</vt:lpstr>
      <vt:lpstr>Recommender Systems MF(e.g. ALS) vs. SVD</vt:lpstr>
      <vt:lpstr>Recommender Systems MF(e.g. ALS) vs. SVD</vt:lpstr>
      <vt:lpstr>Association rule mining</vt:lpstr>
      <vt:lpstr>Association rule mining</vt:lpstr>
      <vt:lpstr>Association rule mining</vt:lpstr>
      <vt:lpstr>Association rule mining</vt:lpstr>
      <vt:lpstr>Association rule mining</vt:lpstr>
      <vt:lpstr>Frequent Item Set Generation (Note this reduces to a graph problem)</vt:lpstr>
      <vt:lpstr>Association rule mining</vt:lpstr>
      <vt:lpstr>Association rule mining</vt:lpstr>
      <vt:lpstr>Apriori Method</vt:lpstr>
      <vt:lpstr>Apriori Method (Factors to Reduce Complexity)</vt:lpstr>
      <vt:lpstr>Apriori Method Rule Generation </vt:lpstr>
      <vt:lpstr>Recommendation based on Association Rule Mining</vt:lpstr>
      <vt:lpstr>Discussion about dimensionality reduction (Sarwar et al. 2000a)</vt:lpstr>
      <vt:lpstr>Probabilistic methods</vt:lpstr>
      <vt:lpstr>Bayesian Recommendation</vt:lpstr>
      <vt:lpstr>2008:  Factorization meets the neighborhood: a multifaceted collaborative   filtering model, Y. Koren, ACM SIGKDD</vt:lpstr>
      <vt:lpstr>2008:  Factorization meets the neighborhood: a multifaceted collaborative   filtering model, Y. Koren, ACM SIGKDD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Belanger</dc:creator>
  <cp:lastModifiedBy>David Belanger</cp:lastModifiedBy>
  <cp:revision>3</cp:revision>
  <dcterms:created xsi:type="dcterms:W3CDTF">2018-11-04T18:41:52Z</dcterms:created>
  <dcterms:modified xsi:type="dcterms:W3CDTF">2019-04-17T14:13:21Z</dcterms:modified>
</cp:coreProperties>
</file>