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755" r:id="rId2"/>
    <p:sldId id="776" r:id="rId3"/>
    <p:sldId id="587" r:id="rId4"/>
    <p:sldId id="588" r:id="rId5"/>
    <p:sldId id="655" r:id="rId6"/>
    <p:sldId id="656" r:id="rId7"/>
    <p:sldId id="657" r:id="rId8"/>
    <p:sldId id="658" r:id="rId9"/>
    <p:sldId id="474" r:id="rId10"/>
    <p:sldId id="475" r:id="rId11"/>
    <p:sldId id="476" r:id="rId12"/>
    <p:sldId id="477" r:id="rId13"/>
    <p:sldId id="659" r:id="rId14"/>
    <p:sldId id="660" r:id="rId15"/>
    <p:sldId id="661" r:id="rId16"/>
    <p:sldId id="691" r:id="rId17"/>
    <p:sldId id="692" r:id="rId18"/>
    <p:sldId id="693" r:id="rId19"/>
    <p:sldId id="694" r:id="rId20"/>
    <p:sldId id="695" r:id="rId21"/>
    <p:sldId id="662" r:id="rId22"/>
    <p:sldId id="663" r:id="rId23"/>
    <p:sldId id="664" r:id="rId24"/>
    <p:sldId id="581" r:id="rId25"/>
    <p:sldId id="582" r:id="rId26"/>
    <p:sldId id="583" r:id="rId27"/>
    <p:sldId id="584" r:id="rId28"/>
    <p:sldId id="585" r:id="rId29"/>
    <p:sldId id="586" r:id="rId30"/>
    <p:sldId id="256" r:id="rId31"/>
    <p:sldId id="258" r:id="rId32"/>
    <p:sldId id="260" r:id="rId33"/>
    <p:sldId id="264" r:id="rId34"/>
    <p:sldId id="262" r:id="rId35"/>
    <p:sldId id="263" r:id="rId36"/>
    <p:sldId id="265" r:id="rId37"/>
    <p:sldId id="266" r:id="rId38"/>
    <p:sldId id="665" r:id="rId39"/>
    <p:sldId id="666" r:id="rId40"/>
    <p:sldId id="667" r:id="rId41"/>
    <p:sldId id="668" r:id="rId42"/>
    <p:sldId id="669" r:id="rId43"/>
    <p:sldId id="670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79" r:id="rId52"/>
    <p:sldId id="756" r:id="rId53"/>
    <p:sldId id="293" r:id="rId54"/>
    <p:sldId id="272" r:id="rId55"/>
    <p:sldId id="261" r:id="rId5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langer" userId="1196c6d2e2e9fdee" providerId="LiveId" clId="{5CB951DA-947D-4620-BB39-44006B7B12D8}"/>
    <pc:docChg chg="custSel delSld">
      <pc:chgData name="David Belanger" userId="1196c6d2e2e9fdee" providerId="LiveId" clId="{5CB951DA-947D-4620-BB39-44006B7B12D8}" dt="2019-02-27T19:57:38.112" v="36" actId="2696"/>
      <pc:docMkLst>
        <pc:docMk/>
      </pc:docMkLst>
      <pc:sldChg chg="del">
        <pc:chgData name="David Belanger" userId="1196c6d2e2e9fdee" providerId="LiveId" clId="{5CB951DA-947D-4620-BB39-44006B7B12D8}" dt="2019-02-27T19:57:37.597" v="19" actId="2696"/>
        <pc:sldMkLst>
          <pc:docMk/>
          <pc:sldMk cId="1997566811" sldId="257"/>
        </pc:sldMkLst>
      </pc:sldChg>
      <pc:sldChg chg="del">
        <pc:chgData name="David Belanger" userId="1196c6d2e2e9fdee" providerId="LiveId" clId="{5CB951DA-947D-4620-BB39-44006B7B12D8}" dt="2019-02-27T19:57:37.769" v="27" actId="2696"/>
        <pc:sldMkLst>
          <pc:docMk/>
          <pc:sldMk cId="1262327885" sldId="267"/>
        </pc:sldMkLst>
      </pc:sldChg>
      <pc:sldChg chg="del">
        <pc:chgData name="David Belanger" userId="1196c6d2e2e9fdee" providerId="LiveId" clId="{5CB951DA-947D-4620-BB39-44006B7B12D8}" dt="2019-02-27T19:57:37.628" v="21" actId="2696"/>
        <pc:sldMkLst>
          <pc:docMk/>
          <pc:sldMk cId="4272502165" sldId="268"/>
        </pc:sldMkLst>
      </pc:sldChg>
      <pc:sldChg chg="del">
        <pc:chgData name="David Belanger" userId="1196c6d2e2e9fdee" providerId="LiveId" clId="{5CB951DA-947D-4620-BB39-44006B7B12D8}" dt="2019-02-27T19:57:37.880" v="28" actId="2696"/>
        <pc:sldMkLst>
          <pc:docMk/>
          <pc:sldMk cId="3601091695" sldId="560"/>
        </pc:sldMkLst>
      </pc:sldChg>
      <pc:sldChg chg="del">
        <pc:chgData name="David Belanger" userId="1196c6d2e2e9fdee" providerId="LiveId" clId="{5CB951DA-947D-4620-BB39-44006B7B12D8}" dt="2019-02-27T19:57:37.931" v="30" actId="2696"/>
        <pc:sldMkLst>
          <pc:docMk/>
          <pc:sldMk cId="2860307647" sldId="561"/>
        </pc:sldMkLst>
      </pc:sldChg>
      <pc:sldChg chg="del">
        <pc:chgData name="David Belanger" userId="1196c6d2e2e9fdee" providerId="LiveId" clId="{5CB951DA-947D-4620-BB39-44006B7B12D8}" dt="2019-02-27T19:57:37.961" v="31" actId="2696"/>
        <pc:sldMkLst>
          <pc:docMk/>
          <pc:sldMk cId="413917504" sldId="647"/>
        </pc:sldMkLst>
      </pc:sldChg>
      <pc:sldChg chg="del">
        <pc:chgData name="David Belanger" userId="1196c6d2e2e9fdee" providerId="LiveId" clId="{5CB951DA-947D-4620-BB39-44006B7B12D8}" dt="2019-02-27T19:57:37.981" v="32" actId="2696"/>
        <pc:sldMkLst>
          <pc:docMk/>
          <pc:sldMk cId="3041247609" sldId="648"/>
        </pc:sldMkLst>
      </pc:sldChg>
      <pc:sldChg chg="del">
        <pc:chgData name="David Belanger" userId="1196c6d2e2e9fdee" providerId="LiveId" clId="{5CB951DA-947D-4620-BB39-44006B7B12D8}" dt="2019-02-27T19:57:38.012" v="33" actId="2696"/>
        <pc:sldMkLst>
          <pc:docMk/>
          <pc:sldMk cId="1809686726" sldId="649"/>
        </pc:sldMkLst>
      </pc:sldChg>
      <pc:sldChg chg="del">
        <pc:chgData name="David Belanger" userId="1196c6d2e2e9fdee" providerId="LiveId" clId="{5CB951DA-947D-4620-BB39-44006B7B12D8}" dt="2019-02-27T19:57:38.032" v="34" actId="2696"/>
        <pc:sldMkLst>
          <pc:docMk/>
          <pc:sldMk cId="3174059611" sldId="650"/>
        </pc:sldMkLst>
      </pc:sldChg>
      <pc:sldChg chg="del">
        <pc:chgData name="David Belanger" userId="1196c6d2e2e9fdee" providerId="LiveId" clId="{5CB951DA-947D-4620-BB39-44006B7B12D8}" dt="2019-02-27T19:57:38.062" v="35" actId="2696"/>
        <pc:sldMkLst>
          <pc:docMk/>
          <pc:sldMk cId="3644367139" sldId="651"/>
        </pc:sldMkLst>
      </pc:sldChg>
      <pc:sldChg chg="del">
        <pc:chgData name="David Belanger" userId="1196c6d2e2e9fdee" providerId="LiveId" clId="{5CB951DA-947D-4620-BB39-44006B7B12D8}" dt="2019-02-27T19:57:38.112" v="36" actId="2696"/>
        <pc:sldMkLst>
          <pc:docMk/>
          <pc:sldMk cId="2909665893" sldId="652"/>
        </pc:sldMkLst>
      </pc:sldChg>
      <pc:sldChg chg="del">
        <pc:chgData name="David Belanger" userId="1196c6d2e2e9fdee" providerId="LiveId" clId="{5CB951DA-947D-4620-BB39-44006B7B12D8}" dt="2019-02-27T19:57:37.396" v="12" actId="2696"/>
        <pc:sldMkLst>
          <pc:docMk/>
          <pc:sldMk cId="732353898" sldId="680"/>
        </pc:sldMkLst>
      </pc:sldChg>
      <pc:sldChg chg="del">
        <pc:chgData name="David Belanger" userId="1196c6d2e2e9fdee" providerId="LiveId" clId="{5CB951DA-947D-4620-BB39-44006B7B12D8}" dt="2019-02-27T19:57:37.416" v="13" actId="2696"/>
        <pc:sldMkLst>
          <pc:docMk/>
          <pc:sldMk cId="2891222103" sldId="681"/>
        </pc:sldMkLst>
      </pc:sldChg>
      <pc:sldChg chg="del">
        <pc:chgData name="David Belanger" userId="1196c6d2e2e9fdee" providerId="LiveId" clId="{5CB951DA-947D-4620-BB39-44006B7B12D8}" dt="2019-02-27T19:57:37.454" v="14" actId="2696"/>
        <pc:sldMkLst>
          <pc:docMk/>
          <pc:sldMk cId="1790844483" sldId="682"/>
        </pc:sldMkLst>
      </pc:sldChg>
      <pc:sldChg chg="del">
        <pc:chgData name="David Belanger" userId="1196c6d2e2e9fdee" providerId="LiveId" clId="{5CB951DA-947D-4620-BB39-44006B7B12D8}" dt="2019-02-27T19:57:37.487" v="15" actId="2696"/>
        <pc:sldMkLst>
          <pc:docMk/>
          <pc:sldMk cId="1052881667" sldId="683"/>
        </pc:sldMkLst>
      </pc:sldChg>
      <pc:sldChg chg="del">
        <pc:chgData name="David Belanger" userId="1196c6d2e2e9fdee" providerId="LiveId" clId="{5CB951DA-947D-4620-BB39-44006B7B12D8}" dt="2019-02-27T19:57:37.535" v="16" actId="2696"/>
        <pc:sldMkLst>
          <pc:docMk/>
          <pc:sldMk cId="744958261" sldId="684"/>
        </pc:sldMkLst>
      </pc:sldChg>
      <pc:sldChg chg="del">
        <pc:chgData name="David Belanger" userId="1196c6d2e2e9fdee" providerId="LiveId" clId="{5CB951DA-947D-4620-BB39-44006B7B12D8}" dt="2019-02-27T19:57:37.547" v="17" actId="2696"/>
        <pc:sldMkLst>
          <pc:docMk/>
          <pc:sldMk cId="3689957803" sldId="685"/>
        </pc:sldMkLst>
      </pc:sldChg>
      <pc:sldChg chg="del">
        <pc:chgData name="David Belanger" userId="1196c6d2e2e9fdee" providerId="LiveId" clId="{5CB951DA-947D-4620-BB39-44006B7B12D8}" dt="2019-02-27T19:57:37.315" v="9" actId="2696"/>
        <pc:sldMkLst>
          <pc:docMk/>
          <pc:sldMk cId="2495312211" sldId="687"/>
        </pc:sldMkLst>
      </pc:sldChg>
      <pc:sldChg chg="del">
        <pc:chgData name="David Belanger" userId="1196c6d2e2e9fdee" providerId="LiveId" clId="{5CB951DA-947D-4620-BB39-44006B7B12D8}" dt="2019-02-27T19:57:37.335" v="10" actId="2696"/>
        <pc:sldMkLst>
          <pc:docMk/>
          <pc:sldMk cId="2277174184" sldId="689"/>
        </pc:sldMkLst>
      </pc:sldChg>
      <pc:sldChg chg="del">
        <pc:chgData name="David Belanger" userId="1196c6d2e2e9fdee" providerId="LiveId" clId="{5CB951DA-947D-4620-BB39-44006B7B12D8}" dt="2019-02-27T19:57:37.366" v="11" actId="2696"/>
        <pc:sldMkLst>
          <pc:docMk/>
          <pc:sldMk cId="3024761222" sldId="690"/>
        </pc:sldMkLst>
      </pc:sldChg>
      <pc:sldChg chg="del">
        <pc:chgData name="David Belanger" userId="1196c6d2e2e9fdee" providerId="LiveId" clId="{5CB951DA-947D-4620-BB39-44006B7B12D8}" dt="2019-02-27T19:57:37.053" v="0" actId="2696"/>
        <pc:sldMkLst>
          <pc:docMk/>
          <pc:sldMk cId="3686830667" sldId="757"/>
        </pc:sldMkLst>
      </pc:sldChg>
      <pc:sldChg chg="del">
        <pc:chgData name="David Belanger" userId="1196c6d2e2e9fdee" providerId="LiveId" clId="{5CB951DA-947D-4620-BB39-44006B7B12D8}" dt="2019-02-27T19:57:37.081" v="1" actId="2696"/>
        <pc:sldMkLst>
          <pc:docMk/>
          <pc:sldMk cId="1802382922" sldId="760"/>
        </pc:sldMkLst>
      </pc:sldChg>
      <pc:sldChg chg="del">
        <pc:chgData name="David Belanger" userId="1196c6d2e2e9fdee" providerId="LiveId" clId="{5CB951DA-947D-4620-BB39-44006B7B12D8}" dt="2019-02-27T19:57:37.103" v="2" actId="2696"/>
        <pc:sldMkLst>
          <pc:docMk/>
          <pc:sldMk cId="549783878" sldId="761"/>
        </pc:sldMkLst>
      </pc:sldChg>
      <pc:sldChg chg="del">
        <pc:chgData name="David Belanger" userId="1196c6d2e2e9fdee" providerId="LiveId" clId="{5CB951DA-947D-4620-BB39-44006B7B12D8}" dt="2019-02-27T19:57:37.133" v="3" actId="2696"/>
        <pc:sldMkLst>
          <pc:docMk/>
          <pc:sldMk cId="191242554" sldId="762"/>
        </pc:sldMkLst>
      </pc:sldChg>
      <pc:sldChg chg="del">
        <pc:chgData name="David Belanger" userId="1196c6d2e2e9fdee" providerId="LiveId" clId="{5CB951DA-947D-4620-BB39-44006B7B12D8}" dt="2019-02-27T19:57:37.154" v="4" actId="2696"/>
        <pc:sldMkLst>
          <pc:docMk/>
          <pc:sldMk cId="24792499" sldId="763"/>
        </pc:sldMkLst>
      </pc:sldChg>
      <pc:sldChg chg="del">
        <pc:chgData name="David Belanger" userId="1196c6d2e2e9fdee" providerId="LiveId" clId="{5CB951DA-947D-4620-BB39-44006B7B12D8}" dt="2019-02-27T19:57:37.164" v="5" actId="2696"/>
        <pc:sldMkLst>
          <pc:docMk/>
          <pc:sldMk cId="2496141433" sldId="764"/>
        </pc:sldMkLst>
      </pc:sldChg>
      <pc:sldChg chg="del">
        <pc:chgData name="David Belanger" userId="1196c6d2e2e9fdee" providerId="LiveId" clId="{5CB951DA-947D-4620-BB39-44006B7B12D8}" dt="2019-02-27T19:57:37.214" v="6" actId="2696"/>
        <pc:sldMkLst>
          <pc:docMk/>
          <pc:sldMk cId="67464205" sldId="765"/>
        </pc:sldMkLst>
      </pc:sldChg>
      <pc:sldChg chg="del">
        <pc:chgData name="David Belanger" userId="1196c6d2e2e9fdee" providerId="LiveId" clId="{5CB951DA-947D-4620-BB39-44006B7B12D8}" dt="2019-02-27T19:57:37.245" v="7" actId="2696"/>
        <pc:sldMkLst>
          <pc:docMk/>
          <pc:sldMk cId="139898967" sldId="766"/>
        </pc:sldMkLst>
      </pc:sldChg>
      <pc:sldChg chg="del">
        <pc:chgData name="David Belanger" userId="1196c6d2e2e9fdee" providerId="LiveId" clId="{5CB951DA-947D-4620-BB39-44006B7B12D8}" dt="2019-02-27T19:57:37.295" v="8" actId="2696"/>
        <pc:sldMkLst>
          <pc:docMk/>
          <pc:sldMk cId="1668605424" sldId="767"/>
        </pc:sldMkLst>
      </pc:sldChg>
      <pc:sldChg chg="del">
        <pc:chgData name="David Belanger" userId="1196c6d2e2e9fdee" providerId="LiveId" clId="{5CB951DA-947D-4620-BB39-44006B7B12D8}" dt="2019-02-27T19:57:37.890" v="29" actId="2696"/>
        <pc:sldMkLst>
          <pc:docMk/>
          <pc:sldMk cId="1494364144" sldId="768"/>
        </pc:sldMkLst>
      </pc:sldChg>
      <pc:sldChg chg="del">
        <pc:chgData name="David Belanger" userId="1196c6d2e2e9fdee" providerId="LiveId" clId="{5CB951DA-947D-4620-BB39-44006B7B12D8}" dt="2019-02-27T19:57:37.577" v="18" actId="2696"/>
        <pc:sldMkLst>
          <pc:docMk/>
          <pc:sldMk cId="908586083" sldId="769"/>
        </pc:sldMkLst>
      </pc:sldChg>
      <pc:sldChg chg="del">
        <pc:chgData name="David Belanger" userId="1196c6d2e2e9fdee" providerId="LiveId" clId="{5CB951DA-947D-4620-BB39-44006B7B12D8}" dt="2019-02-27T19:57:37.616" v="20" actId="2696"/>
        <pc:sldMkLst>
          <pc:docMk/>
          <pc:sldMk cId="4157839478" sldId="770"/>
        </pc:sldMkLst>
      </pc:sldChg>
      <pc:sldChg chg="del">
        <pc:chgData name="David Belanger" userId="1196c6d2e2e9fdee" providerId="LiveId" clId="{5CB951DA-947D-4620-BB39-44006B7B12D8}" dt="2019-02-27T19:57:37.658" v="22" actId="2696"/>
        <pc:sldMkLst>
          <pc:docMk/>
          <pc:sldMk cId="2720434744" sldId="771"/>
        </pc:sldMkLst>
      </pc:sldChg>
      <pc:sldChg chg="del">
        <pc:chgData name="David Belanger" userId="1196c6d2e2e9fdee" providerId="LiveId" clId="{5CB951DA-947D-4620-BB39-44006B7B12D8}" dt="2019-02-27T19:57:37.678" v="23" actId="2696"/>
        <pc:sldMkLst>
          <pc:docMk/>
          <pc:sldMk cId="3523480989" sldId="772"/>
        </pc:sldMkLst>
      </pc:sldChg>
      <pc:sldChg chg="del">
        <pc:chgData name="David Belanger" userId="1196c6d2e2e9fdee" providerId="LiveId" clId="{5CB951DA-947D-4620-BB39-44006B7B12D8}" dt="2019-02-27T19:57:37.709" v="24" actId="2696"/>
        <pc:sldMkLst>
          <pc:docMk/>
          <pc:sldMk cId="3763204618" sldId="773"/>
        </pc:sldMkLst>
      </pc:sldChg>
      <pc:sldChg chg="del">
        <pc:chgData name="David Belanger" userId="1196c6d2e2e9fdee" providerId="LiveId" clId="{5CB951DA-947D-4620-BB39-44006B7B12D8}" dt="2019-02-27T19:57:37.727" v="25" actId="2696"/>
        <pc:sldMkLst>
          <pc:docMk/>
          <pc:sldMk cId="1947168424" sldId="774"/>
        </pc:sldMkLst>
      </pc:sldChg>
      <pc:sldChg chg="del">
        <pc:chgData name="David Belanger" userId="1196c6d2e2e9fdee" providerId="LiveId" clId="{5CB951DA-947D-4620-BB39-44006B7B12D8}" dt="2019-02-27T19:57:37.757" v="26" actId="2696"/>
        <pc:sldMkLst>
          <pc:docMk/>
          <pc:sldMk cId="1096373677" sldId="77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1530A8-B473-4E7A-9EA5-98B66FADF1A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475839-F39D-426C-8344-5C69A3049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541338" y="758825"/>
            <a:ext cx="6721475" cy="37814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419833" y="9575448"/>
            <a:ext cx="3381249" cy="504063"/>
          </a:xfrm>
          <a:prstGeom prst="rect">
            <a:avLst/>
          </a:prstGeom>
        </p:spPr>
        <p:txBody>
          <a:bodyPr lIns="102434" tIns="51216" rIns="102434" bIns="51216"/>
          <a:lstStyle/>
          <a:p>
            <a:pPr>
              <a:defRPr/>
            </a:pPr>
            <a:fld id="{1F65394D-1D49-6C4A-9D2A-889B1288060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87" y="3062887"/>
            <a:ext cx="3953820" cy="294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10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2388" cy="360203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62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2188" cy="360203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6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2188" cy="360203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82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2188" cy="360203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09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B0D8-4E30-4D19-8370-B4A478D090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B78-0C54-49BB-AE6D-6F5A784AB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6F66-5499-4838-AB8D-C8EB9FBC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ED60-CB82-4B07-8443-AB582F53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DE7B-395F-4930-953B-D17ADE00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BD16-5B18-4AB8-B3D8-CE464AF1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7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C9E0-9BB3-41E9-9330-9F2F4E0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98DB-4C75-4345-9C33-6BFEBE1A4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3970-FB18-4F9B-BA0B-26D6AFCE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16EC-AE24-4112-B0D2-738AA783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ADD7-D3E5-476F-BCCE-CF417C5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B4DBD-820F-4AEE-8F37-CC3ADEAB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4E278-BF2B-4FFD-98DC-FC8E750C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9356-7B35-4AB6-9123-C4735C3F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FF24-7B27-4117-9A58-2D724ECF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0110-21DD-4877-9E55-E3CD996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9BFC-0D28-44DF-8679-F1924C09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2C15-4F93-419F-8F50-FFA372E7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1DF1-3352-47CB-AB61-1CBF537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9321-95A6-4041-8D57-8E0B909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AABBE-59EC-4F65-AD93-313BA13F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16A-F527-48D4-AF43-A4096877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ECF9-00DA-459E-8216-D76F548A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634B1-582B-4F48-802F-CD91067A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CA57-A3EF-44E5-AE6D-208B437F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F1A-B2B7-46AF-9B0F-C2BCB0A5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DC2E-EEE4-4933-96A7-27C2B91C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53AE-FA22-442B-8B85-16BD328B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5016B-63A1-4D67-B709-FD86A489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ACC3-4BC0-4D88-B7A7-B0E260A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DBFDA-1111-45EB-BE72-5C5A995F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EF7AD-5556-47A5-A04B-5E2B322A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9E1C-FED9-45E0-9AA3-CE2983A0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E932-77B1-4DF6-BB1D-316679E2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A352-FA1E-4978-BFD3-AE2DA1687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CB67F-5AAB-4191-B7E9-93278F9A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7118-ABEF-4F29-88EA-C38C51F46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4A17B-DED3-43F8-8564-F9496E17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F3FC1-074F-49A5-BD02-F3AD3069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6A91F-FAC9-4A61-82AE-84C4239A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DF7-534C-49BA-9FB4-7F9EAFAD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82378-B252-4E43-A0CF-C9586A59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4137-4C99-4C85-AE70-1EFB2CB6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581B-AB20-42E7-A627-1C3F2722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8F6A7-44A4-4A85-94AA-4B962383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D90F0-400E-4B74-B632-9A021D09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DDF27-D3FC-4DCE-8ABB-802E831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8EF5-9066-43B0-9C0E-77FDD47B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2EC3-8E1F-4EA7-8B6D-104FEA82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8DAA-AE0B-4362-B1DD-A067DF9E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80D7F-4495-40E8-BAA8-62C480FF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27927-6353-43F1-A5DA-808CF7D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C535-49F3-4EDF-90B2-D3DB8ED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41C1-9059-41D4-BC58-CF4DD20F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B083E-3FAB-4297-B347-2DB1BBD9A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62D74-1DD1-408E-9A66-6F7801EC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93D8-40B0-4A51-AA45-CA8C79F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0CAB9-1CD2-4F15-B212-88F1E05D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5F60E-75EF-4E98-9245-8E61EA02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7AD59-1141-47B3-95F7-18699829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BED3-D189-42EB-9AF4-958FBF7C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C8D7-3AFF-4A6F-90F9-6B3C8CF0C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228E-C3EA-4588-AEF3-545BB5112F1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4C3A-F723-4F36-A190-96642FC5B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FAF6-C06A-4D2A-A460-5BB2E44E0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99-D4DE-43B6-A720-2A6F02DC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stevens.edu/sit/about/innova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hyperlink" Target="http://www.stevens.edu/sit/about/minutes-from-manhattan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.jpe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krenzel.com/finding-friends-with-mapredu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krenzel.com/finding-friends-with-mapredu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krenzel.com/finding-friends-with-mapredu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krenzel.com/finding-friends-with-mapredu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b.csail.mit.edu/projects/cstore/abadi-sigmod08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krenzel.com/finding-friends-with-mapredu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3.png"/><Relationship Id="rId7" Type="http://schemas.openxmlformats.org/officeDocument/2006/relationships/image" Target="../media/image1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6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3.png"/><Relationship Id="rId7" Type="http://schemas.openxmlformats.org/officeDocument/2006/relationships/image" Target="../media/image14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yju/dcaf55454dbe8b6d157c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yju/df6b8018dd5b3331a155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754299" y="6206080"/>
            <a:ext cx="2133600" cy="365125"/>
          </a:xfrm>
          <a:prstGeom prst="rect">
            <a:avLst/>
          </a:prstGeom>
        </p:spPr>
        <p:txBody>
          <a:bodyPr/>
          <a:lstStyle/>
          <a:p>
            <a:fld id="{E534E3D2-D0EA-9A43-94A0-E47E2B6BBB0B}" type="slidenum">
              <a:rPr lang="en-US" smtClean="0"/>
              <a:t>1</a:t>
            </a:fld>
            <a:endParaRPr lang="en-US"/>
          </a:p>
        </p:txBody>
      </p:sp>
      <p:pic>
        <p:nvPicPr>
          <p:cNvPr id="3074" name="Picture 2" descr="http://www.stevens.edu/news/sites/default/files/images/banners/home_banner01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82" y="236979"/>
            <a:ext cx="813061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stevens.edu/news/sites/default/files/images/banners/SIT_banners-city08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30888"/>
            <a:ext cx="6637887" cy="21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A0EA6B-CC14-451B-B91E-50036BAC6E1E}"/>
              </a:ext>
            </a:extLst>
          </p:cNvPr>
          <p:cNvSpPr txBox="1"/>
          <p:nvPr/>
        </p:nvSpPr>
        <p:spPr>
          <a:xfrm>
            <a:off x="2076450" y="3103642"/>
            <a:ext cx="8153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Big Data Seminar – BIA 678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 4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“The Best Data is More Data” Source unknown.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David Belanger PhD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Senior Research Fellow – Stevens Institute of Technology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dbelange@stevens.edu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19162E7-1467-4497-8F18-98ADBF919789}"/>
              </a:ext>
            </a:extLst>
          </p:cNvPr>
          <p:cNvSpPr txBox="1">
            <a:spLocks/>
          </p:cNvSpPr>
          <p:nvPr/>
        </p:nvSpPr>
        <p:spPr>
          <a:xfrm>
            <a:off x="9230299" y="62060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34E3D2-D0EA-9A43-94A0-E47E2B6BBB0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F529D8E-5EAB-466C-83A9-A006470D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99" y="5270100"/>
            <a:ext cx="998991" cy="97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68824-4622-4B31-83A5-81060EAA5239}"/>
              </a:ext>
            </a:extLst>
          </p:cNvPr>
          <p:cNvSpPr txBox="1"/>
          <p:nvPr/>
        </p:nvSpPr>
        <p:spPr>
          <a:xfrm>
            <a:off x="7706299" y="636822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http://google.com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6CC2C4B-0FB6-4C15-8CF8-B57B906E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76458"/>
            <a:ext cx="949042" cy="9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C5B43C-1D2F-491E-8C7B-624626360A98}"/>
              </a:ext>
            </a:extLst>
          </p:cNvPr>
          <p:cNvSpPr txBox="1"/>
          <p:nvPr/>
        </p:nvSpPr>
        <p:spPr>
          <a:xfrm>
            <a:off x="342900" y="6552894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http://mardigrasneworleans.com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9242E45-83EC-455B-8D4E-17708FDF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99" y="5270099"/>
            <a:ext cx="929889" cy="92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ECF3C-E00A-4DCC-9204-8FFFD0965E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8745" y="5286906"/>
            <a:ext cx="998991" cy="983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D5D49-EACD-4B36-97B7-1F7645DE0A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7347" y="5261262"/>
            <a:ext cx="1057872" cy="10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8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5564" y="915991"/>
            <a:ext cx="8072437" cy="5692775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sz="2400" dirty="0"/>
              <a:t>For Unix guru: </a:t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 err="1"/>
              <a:t>grep</a:t>
            </a:r>
            <a:r>
              <a:rPr lang="en-US" sz="2400" dirty="0"/>
              <a:t> -Eh &lt;</a:t>
            </a:r>
            <a:r>
              <a:rPr lang="en-US" sz="2400" dirty="0" err="1"/>
              <a:t>regex</a:t>
            </a:r>
            <a:r>
              <a:rPr lang="en-US" sz="2400" dirty="0"/>
              <a:t>&gt; &lt;</a:t>
            </a:r>
            <a:r>
              <a:rPr lang="en-US" sz="2400" dirty="0" err="1"/>
              <a:t>inDir</a:t>
            </a:r>
            <a:r>
              <a:rPr lang="en-US" sz="2400" dirty="0"/>
              <a:t>&gt;/* | sort | </a:t>
            </a:r>
            <a:r>
              <a:rPr lang="en-US" sz="2400" dirty="0" err="1"/>
              <a:t>uniq</a:t>
            </a:r>
            <a:r>
              <a:rPr lang="en-US" sz="2400" dirty="0"/>
              <a:t> -c | sort -nr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counts lines in all files in &lt;</a:t>
            </a:r>
            <a:r>
              <a:rPr lang="en-US" sz="2400" dirty="0" err="1"/>
              <a:t>inDir</a:t>
            </a:r>
            <a:r>
              <a:rPr lang="en-US" sz="2400" dirty="0"/>
              <a:t>&gt; that match &lt;</a:t>
            </a:r>
            <a:r>
              <a:rPr lang="en-US" sz="2400" dirty="0" err="1"/>
              <a:t>regex</a:t>
            </a:r>
            <a:r>
              <a:rPr lang="en-US" sz="2400" dirty="0"/>
              <a:t>&gt; and displays the counts in descending order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                            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                            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/>
              <a:t>- </a:t>
            </a:r>
            <a:r>
              <a:rPr lang="en-US" sz="2400" dirty="0" err="1"/>
              <a:t>grep</a:t>
            </a:r>
            <a:r>
              <a:rPr lang="en-US" sz="2400" dirty="0"/>
              <a:t> -Eh 'A|C' in/* | sort | </a:t>
            </a:r>
            <a:r>
              <a:rPr lang="en-US" sz="2400" dirty="0" err="1"/>
              <a:t>uniq</a:t>
            </a:r>
            <a:r>
              <a:rPr lang="en-US" sz="2400" dirty="0"/>
              <a:t> -c | sort -nr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Analyzing web server access logs to find the top requested pages that match a given pattern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314576" y="203203"/>
            <a:ext cx="7607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5000"/>
              </a:lnSpc>
              <a:defRPr/>
            </a:pPr>
            <a:r>
              <a:rPr lang="en-US" sz="4300" b="1" kern="0" dirty="0">
                <a:ea typeface="+mj-ea"/>
                <a:cs typeface="+mj-cs"/>
              </a:rPr>
              <a:t>Distributed </a:t>
            </a:r>
            <a:r>
              <a:rPr lang="en-US" sz="4300" b="1" kern="0" dirty="0" err="1">
                <a:ea typeface="+mj-ea"/>
                <a:cs typeface="+mj-cs"/>
              </a:rPr>
              <a:t>Grep</a:t>
            </a:r>
            <a:endParaRPr lang="en-US" sz="4300" b="1" kern="0" dirty="0">
              <a:ea typeface="+mj-ea"/>
              <a:cs typeface="+mj-cs"/>
            </a:endParaRPr>
          </a:p>
        </p:txBody>
      </p:sp>
      <p:grpSp>
        <p:nvGrpSpPr>
          <p:cNvPr id="18435" name="Group 14"/>
          <p:cNvGrpSpPr>
            <a:grpSpLocks/>
          </p:cNvGrpSpPr>
          <p:nvPr/>
        </p:nvGrpSpPr>
        <p:grpSpPr bwMode="auto">
          <a:xfrm>
            <a:off x="2890840" y="2706688"/>
            <a:ext cx="5856287" cy="1376362"/>
            <a:chOff x="1052945" y="2733963"/>
            <a:chExt cx="5855854" cy="1376217"/>
          </a:xfrm>
        </p:grpSpPr>
        <p:sp>
          <p:nvSpPr>
            <p:cNvPr id="7" name="Rectangle 6"/>
            <p:cNvSpPr/>
            <p:nvPr/>
          </p:nvSpPr>
          <p:spPr>
            <a:xfrm>
              <a:off x="2022835" y="2862536"/>
              <a:ext cx="507962" cy="1247644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  <a:p>
              <a:pPr algn="ctr">
                <a:defRPr/>
              </a:pPr>
              <a:r>
                <a:rPr lang="en-US" dirty="0"/>
                <a:t>B</a:t>
              </a:r>
            </a:p>
            <a:p>
              <a:pPr algn="ctr">
                <a:defRPr/>
              </a:pPr>
              <a:r>
                <a:rPr lang="en-US" dirty="0"/>
                <a:t>B</a:t>
              </a:r>
            </a:p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46738" y="2891108"/>
              <a:ext cx="507962" cy="844461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84942" y="3218099"/>
              <a:ext cx="655590" cy="84604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 C</a:t>
              </a:r>
            </a:p>
            <a:p>
              <a:pPr algn="ctr">
                <a:defRPr/>
              </a:pPr>
              <a:r>
                <a:rPr lang="en-US" dirty="0"/>
                <a:t>1 A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543599" y="3084763"/>
              <a:ext cx="1063546" cy="425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82" y="2733963"/>
              <a:ext cx="1117517" cy="4619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/>
                <a:t>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1765" y="2803806"/>
              <a:ext cx="1117517" cy="4603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/>
                <a:t>File 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2945" y="2799043"/>
              <a:ext cx="1117517" cy="4619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/>
                <a:t>File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17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9050" y="989013"/>
            <a:ext cx="7753350" cy="533241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Map function in this case: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 -   input is (file offset, line)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 -   output is either: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	1.  an empty list [] (the line does not match)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	2.  a key-value pair [(line, 1)] (if it matches)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Reduce function in this case: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 - input is (line, [1, 1, ...])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 - output is (line, n) where n is the number of 1s in the list.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314576" y="203203"/>
            <a:ext cx="7607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5000"/>
              </a:lnSpc>
              <a:defRPr/>
            </a:pPr>
            <a:r>
              <a:rPr lang="en-US" sz="4300" b="1" kern="0" dirty="0">
                <a:solidFill>
                  <a:srgbClr val="002060"/>
                </a:solidFill>
                <a:ea typeface="+mj-ea"/>
                <a:cs typeface="+mj-cs"/>
              </a:rPr>
              <a:t>Distributed </a:t>
            </a:r>
            <a:r>
              <a:rPr lang="en-US" sz="4300" b="1" kern="0" dirty="0" err="1">
                <a:solidFill>
                  <a:srgbClr val="002060"/>
                </a:solidFill>
                <a:ea typeface="+mj-ea"/>
                <a:cs typeface="+mj-cs"/>
              </a:rPr>
              <a:t>Grep</a:t>
            </a:r>
            <a:endParaRPr lang="en-US" sz="4300" b="1" kern="0" dirty="0">
              <a:solidFill>
                <a:srgbClr val="00206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94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8765" y="2881313"/>
            <a:ext cx="2503487" cy="276225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Map tasks: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(0, C) -&gt; [(C, 1)]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(2, B) -&gt; []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(4, B) -&gt; []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(6, C) -&gt; [(C, 1)]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(0, C) -&gt; [(C, 1)]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(2, A) -&gt; [(A, 1)]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314576" y="203203"/>
            <a:ext cx="7607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5000"/>
              </a:lnSpc>
              <a:defRPr/>
            </a:pPr>
            <a:r>
              <a:rPr lang="en-US" sz="4300" b="1" kern="0" dirty="0">
                <a:solidFill>
                  <a:srgbClr val="002060"/>
                </a:solidFill>
                <a:ea typeface="+mj-ea"/>
                <a:cs typeface="+mj-cs"/>
              </a:rPr>
              <a:t>Distributed Grep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3600" b="1" kern="0" dirty="0">
                <a:solidFill>
                  <a:srgbClr val="002060"/>
                </a:solidFill>
                <a:ea typeface="+mj-ea"/>
                <a:cs typeface="+mj-cs"/>
              </a:rPr>
              <a:t>Grep [AC]</a:t>
            </a:r>
          </a:p>
        </p:txBody>
      </p:sp>
      <p:grpSp>
        <p:nvGrpSpPr>
          <p:cNvPr id="20483" name="Group 5"/>
          <p:cNvGrpSpPr>
            <a:grpSpLocks/>
          </p:cNvGrpSpPr>
          <p:nvPr/>
        </p:nvGrpSpPr>
        <p:grpSpPr bwMode="auto">
          <a:xfrm>
            <a:off x="3123072" y="1345356"/>
            <a:ext cx="5854700" cy="1376363"/>
            <a:chOff x="1052945" y="2733963"/>
            <a:chExt cx="5855854" cy="1376217"/>
          </a:xfrm>
        </p:grpSpPr>
        <p:sp>
          <p:nvSpPr>
            <p:cNvPr id="7" name="Rectangle 6"/>
            <p:cNvSpPr/>
            <p:nvPr/>
          </p:nvSpPr>
          <p:spPr>
            <a:xfrm>
              <a:off x="2023099" y="2862537"/>
              <a:ext cx="508100" cy="1247643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  <a:p>
              <a:pPr algn="ctr">
                <a:defRPr/>
              </a:pPr>
              <a:r>
                <a:rPr lang="en-US" dirty="0"/>
                <a:t>B</a:t>
              </a:r>
            </a:p>
            <a:p>
              <a:pPr algn="ctr">
                <a:defRPr/>
              </a:pPr>
              <a:r>
                <a:rPr lang="en-US" dirty="0"/>
                <a:t>B</a:t>
              </a:r>
            </a:p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47496" y="2891109"/>
              <a:ext cx="508100" cy="844460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84692" y="3218100"/>
              <a:ext cx="655767" cy="84604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 C</a:t>
              </a:r>
            </a:p>
            <a:p>
              <a:pPr algn="ctr">
                <a:defRPr/>
              </a:pPr>
              <a:r>
                <a:rPr lang="en-US" dirty="0"/>
                <a:t>1 A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544546" y="3084764"/>
              <a:ext cx="1062246" cy="425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0979" y="2733963"/>
              <a:ext cx="1117820" cy="4619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</a:rPr>
                <a:t>Result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2242" y="2803806"/>
              <a:ext cx="1117820" cy="4603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</a:rPr>
                <a:t>File 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2945" y="2799044"/>
              <a:ext cx="1117820" cy="4619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</a:rPr>
                <a:t>File 1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97676" y="2808288"/>
            <a:ext cx="33162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</a:rPr>
              <a:t>Reduce tasks: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(A, [1])       -&gt; (A, 1)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(C, [1, 1, 1]) -&gt; (C, 3)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89527" y="3371853"/>
            <a:ext cx="1681163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56190" y="3786190"/>
            <a:ext cx="1724025" cy="64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33963" y="3879853"/>
            <a:ext cx="1763712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 flipV="1">
            <a:off x="5033963" y="3408363"/>
            <a:ext cx="1763712" cy="170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  Given data from a social network, like Facebook, which records all of your friends, and assuming that the friend relationship if bidirectional, calculate the number of friends any pair of people have in common.</a:t>
            </a:r>
          </a:p>
          <a:p>
            <a:r>
              <a:rPr lang="en-US" b="1" dirty="0"/>
              <a:t>Input:  A dataset with records of the form Person -&gt; List of Friends: </a:t>
            </a:r>
          </a:p>
          <a:p>
            <a:pPr marL="0" indent="0">
              <a:buNone/>
            </a:pPr>
            <a:r>
              <a:rPr lang="en-US" b="1" dirty="0"/>
              <a:t>	&lt;Individual, List of Friends&gt; possibly from several distributed datasets.</a:t>
            </a:r>
          </a:p>
          <a:p>
            <a:r>
              <a:rPr lang="en-US" dirty="0"/>
              <a:t>Mapper:</a:t>
            </a:r>
          </a:p>
          <a:p>
            <a:pPr lvl="1"/>
            <a:r>
              <a:rPr lang="en-US" b="1" dirty="0"/>
              <a:t>Consider what the k/v pairs that will be sent to the Reducer must be.</a:t>
            </a:r>
          </a:p>
        </p:txBody>
      </p:sp>
    </p:spTree>
    <p:extLst>
      <p:ext uri="{BB962C8B-B14F-4D97-AF65-F5344CB8AC3E}">
        <p14:creationId xmlns:p14="http://schemas.microsoft.com/office/powerpoint/2010/main" val="300719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Mapper:</a:t>
            </a:r>
          </a:p>
          <a:p>
            <a:pPr lvl="1"/>
            <a:r>
              <a:rPr lang="en-US" b="1" dirty="0"/>
              <a:t>Consider what the k/v pairs that will be sent to the Reducer must be.</a:t>
            </a:r>
          </a:p>
          <a:p>
            <a:pPr lvl="2"/>
            <a:r>
              <a:rPr lang="en-US" b="1" dirty="0"/>
              <a:t>First it must have a key which will make sure that every pair of friends ends up at the same reducer (i.e. (A, B) where A and B are friends and A &lt; B.</a:t>
            </a:r>
          </a:p>
          <a:p>
            <a:pPr lvl="2"/>
            <a:r>
              <a:rPr lang="en-US" b="1" dirty="0"/>
              <a:t>Then, it must contain, as value, the list of A’s friends and the list of B’s friends, so that the reducer can intersect the 2 sets.</a:t>
            </a:r>
          </a:p>
          <a:p>
            <a:pPr lvl="1"/>
            <a:r>
              <a:rPr lang="en-US" b="1" dirty="0"/>
              <a:t>Collect the set of all friends for each person, and for each pair of friends output:</a:t>
            </a:r>
          </a:p>
          <a:p>
            <a:pPr lvl="2"/>
            <a:r>
              <a:rPr lang="en-US" b="1" dirty="0"/>
              <a:t>&lt;(A,B), (list of A’s friends)(list of B’s friends)&gt;  Where A &lt; B</a:t>
            </a:r>
          </a:p>
        </p:txBody>
      </p:sp>
    </p:spTree>
    <p:extLst>
      <p:ext uri="{BB962C8B-B14F-4D97-AF65-F5344CB8AC3E}">
        <p14:creationId xmlns:p14="http://schemas.microsoft.com/office/powerpoint/2010/main" val="395250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 of Mappers:  A set of &lt;key, value&gt; pairs of the form:  &lt;(A,B), (list of A’s friends)(list of B’s friends)&gt;  Where A &lt; B</a:t>
            </a:r>
          </a:p>
          <a:p>
            <a:r>
              <a:rPr lang="en-US" b="1" dirty="0"/>
              <a:t>Reducers:</a:t>
            </a:r>
          </a:p>
          <a:p>
            <a:pPr lvl="1"/>
            <a:r>
              <a:rPr lang="en-US" sz="2000" b="1" dirty="0"/>
              <a:t> Input the Mappers’ key/value pairs, and</a:t>
            </a:r>
          </a:p>
          <a:p>
            <a:pPr lvl="1"/>
            <a:r>
              <a:rPr lang="en-US" sz="2000" b="1" dirty="0"/>
              <a:t> For each friend pair (A,B) collect all of the Key/Value pairs with that as a key</a:t>
            </a:r>
          </a:p>
          <a:p>
            <a:pPr lvl="1"/>
            <a:r>
              <a:rPr lang="en-US" sz="2000" b="1" dirty="0"/>
              <a:t> For each set of pairs with (A,B) as a key, complete the list of A’s friends, and the list of B’s friends</a:t>
            </a:r>
          </a:p>
          <a:p>
            <a:pPr lvl="1"/>
            <a:r>
              <a:rPr lang="en-US" sz="2000" b="1" dirty="0"/>
              <a:t>Take the intersection of these 2 lists, and count the number, n(A,B) in that intersection</a:t>
            </a:r>
          </a:p>
          <a:p>
            <a:pPr lvl="1"/>
            <a:r>
              <a:rPr lang="en-US" sz="2000" b="1" dirty="0"/>
              <a:t>Output A, B, n(A,B)</a:t>
            </a:r>
          </a:p>
        </p:txBody>
      </p:sp>
    </p:spTree>
    <p:extLst>
      <p:ext uri="{BB962C8B-B14F-4D97-AF65-F5344CB8AC3E}">
        <p14:creationId xmlns:p14="http://schemas.microsoft.com/office/powerpoint/2010/main" val="51832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  <a:br>
              <a:rPr lang="en-US" dirty="0"/>
            </a:br>
            <a:r>
              <a:rPr lang="en-US" sz="2000" b="1" dirty="0"/>
              <a:t>Toy Example: From: </a:t>
            </a:r>
            <a:r>
              <a:rPr lang="en-US" sz="2000" b="1" dirty="0">
                <a:hlinkClick r:id="rId2"/>
              </a:rPr>
              <a:t>http://stevekrenzel.com/finding-friends-with-mapreduce</a:t>
            </a:r>
            <a:r>
              <a:rPr lang="en-US" sz="20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Mapper Input K/V, Friend Lists: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pt-BR" b="1" dirty="0"/>
              <a:t>A -&gt; B C D</a:t>
            </a:r>
          </a:p>
          <a:p>
            <a:pPr marL="0" indent="0">
              <a:buNone/>
            </a:pPr>
            <a:r>
              <a:rPr lang="pt-BR" b="1" dirty="0"/>
              <a:t>	B -&gt; A C D E</a:t>
            </a:r>
          </a:p>
          <a:p>
            <a:pPr marL="0" indent="0">
              <a:buNone/>
            </a:pPr>
            <a:r>
              <a:rPr lang="pt-BR" b="1" dirty="0"/>
              <a:t>	C -&gt; A B D E</a:t>
            </a:r>
          </a:p>
          <a:p>
            <a:pPr marL="0" indent="0">
              <a:buNone/>
            </a:pPr>
            <a:r>
              <a:rPr lang="pt-BR" b="1" dirty="0"/>
              <a:t>	D -&gt; A B C E</a:t>
            </a:r>
          </a:p>
          <a:p>
            <a:pPr marL="0" indent="0">
              <a:buNone/>
            </a:pPr>
            <a:r>
              <a:rPr lang="pt-BR" b="1" dirty="0"/>
              <a:t>	E -&gt; B C 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281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  <a:br>
              <a:rPr lang="en-US" dirty="0"/>
            </a:br>
            <a:r>
              <a:rPr lang="en-US" sz="2000" b="1" dirty="0"/>
              <a:t>Toy Example: From: </a:t>
            </a:r>
            <a:r>
              <a:rPr lang="en-US" sz="2000" b="1" dirty="0">
                <a:hlinkClick r:id="rId2"/>
              </a:rPr>
              <a:t>http://stevekrenzel.com/finding-friends-with-mapreduce</a:t>
            </a:r>
            <a:r>
              <a:rPr lang="en-US" sz="20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1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/>
              <a:t>Mapper Output K/V, Common Friend Lists:</a:t>
            </a:r>
          </a:p>
          <a:p>
            <a:pPr marL="0" indent="0">
              <a:buNone/>
            </a:pPr>
            <a:r>
              <a:rPr lang="pt-BR" sz="900" b="1" dirty="0"/>
              <a:t>For map(A -&gt; B C D) :</a:t>
            </a:r>
          </a:p>
          <a:p>
            <a:pPr marL="0" indent="0">
              <a:buNone/>
            </a:pPr>
            <a:r>
              <a:rPr lang="pt-BR" sz="900" b="1" dirty="0"/>
              <a:t>(A B) -&gt; B C D</a:t>
            </a:r>
          </a:p>
          <a:p>
            <a:pPr marL="0" indent="0">
              <a:buNone/>
            </a:pPr>
            <a:r>
              <a:rPr lang="pt-BR" sz="900" b="1" dirty="0"/>
              <a:t>(A C) -&gt; B C D</a:t>
            </a:r>
          </a:p>
          <a:p>
            <a:pPr marL="0" indent="0">
              <a:buNone/>
            </a:pPr>
            <a:r>
              <a:rPr lang="pt-BR" sz="900" b="1" dirty="0"/>
              <a:t>(A D) -&gt; B C D</a:t>
            </a:r>
          </a:p>
          <a:p>
            <a:pPr marL="0" indent="0">
              <a:buNone/>
            </a:pPr>
            <a:r>
              <a:rPr lang="pt-BR" sz="900" b="1" dirty="0"/>
              <a:t>For map(B -&gt; A C D E) : (Note that A comes before B in the key)</a:t>
            </a:r>
          </a:p>
          <a:p>
            <a:pPr marL="0" indent="0">
              <a:buNone/>
            </a:pPr>
            <a:r>
              <a:rPr lang="pt-BR" sz="900" b="1" dirty="0"/>
              <a:t>(A B) -&gt; A C D E</a:t>
            </a:r>
          </a:p>
          <a:p>
            <a:pPr marL="0" indent="0">
              <a:buNone/>
            </a:pPr>
            <a:r>
              <a:rPr lang="pt-BR" sz="900" b="1" dirty="0"/>
              <a:t>(B C) -&gt; A C D E</a:t>
            </a:r>
          </a:p>
          <a:p>
            <a:pPr marL="0" indent="0">
              <a:buNone/>
            </a:pPr>
            <a:r>
              <a:rPr lang="pt-BR" sz="900" b="1" dirty="0"/>
              <a:t>(B D) -&gt; A C D E</a:t>
            </a:r>
          </a:p>
          <a:p>
            <a:pPr marL="0" indent="0">
              <a:buNone/>
            </a:pPr>
            <a:r>
              <a:rPr lang="pt-BR" sz="900" b="1" dirty="0"/>
              <a:t>(B E) -&gt; A C D E</a:t>
            </a:r>
          </a:p>
          <a:p>
            <a:pPr marL="0" indent="0">
              <a:buNone/>
            </a:pPr>
            <a:r>
              <a:rPr lang="pt-BR" sz="900" b="1" dirty="0"/>
              <a:t>For map(C -&gt; A B D E) :</a:t>
            </a:r>
          </a:p>
          <a:p>
            <a:pPr marL="0" indent="0">
              <a:buNone/>
            </a:pPr>
            <a:r>
              <a:rPr lang="pt-BR" sz="900" b="1" dirty="0"/>
              <a:t>(A C) -&gt; A B D E</a:t>
            </a:r>
          </a:p>
          <a:p>
            <a:pPr marL="0" indent="0">
              <a:buNone/>
            </a:pPr>
            <a:r>
              <a:rPr lang="pt-BR" sz="900" b="1" dirty="0"/>
              <a:t>(B C) -&gt; A B D E</a:t>
            </a:r>
          </a:p>
          <a:p>
            <a:pPr marL="0" indent="0">
              <a:buNone/>
            </a:pPr>
            <a:r>
              <a:rPr lang="pt-BR" sz="900" b="1" dirty="0"/>
              <a:t>(C D) -&gt; A B D E</a:t>
            </a:r>
          </a:p>
          <a:p>
            <a:pPr marL="0" indent="0">
              <a:buNone/>
            </a:pPr>
            <a:r>
              <a:rPr lang="pt-BR" sz="900" b="1" dirty="0"/>
              <a:t>(C E) -&gt; A B D E</a:t>
            </a:r>
          </a:p>
          <a:p>
            <a:pPr marL="0" indent="0">
              <a:buNone/>
            </a:pPr>
            <a:r>
              <a:rPr lang="pt-BR" sz="900" b="1" dirty="0"/>
              <a:t>For map(D -&gt; A B C E) :</a:t>
            </a:r>
          </a:p>
          <a:p>
            <a:pPr marL="0" indent="0">
              <a:buNone/>
            </a:pPr>
            <a:r>
              <a:rPr lang="pt-BR" sz="900" b="1" dirty="0"/>
              <a:t>(A D) -&gt; A B C E</a:t>
            </a:r>
          </a:p>
          <a:p>
            <a:pPr marL="0" indent="0">
              <a:buNone/>
            </a:pPr>
            <a:r>
              <a:rPr lang="pt-BR" sz="900" b="1" dirty="0"/>
              <a:t>(B D) -&gt; A B C E</a:t>
            </a:r>
          </a:p>
          <a:p>
            <a:pPr marL="0" indent="0">
              <a:buNone/>
            </a:pPr>
            <a:r>
              <a:rPr lang="pt-BR" sz="900" b="1" dirty="0"/>
              <a:t>(C D) -&gt; A B C E</a:t>
            </a:r>
          </a:p>
          <a:p>
            <a:pPr marL="0" indent="0">
              <a:buNone/>
            </a:pPr>
            <a:r>
              <a:rPr lang="pt-BR" sz="900" b="1" dirty="0"/>
              <a:t>(D E) -&gt; A B C E</a:t>
            </a:r>
          </a:p>
          <a:p>
            <a:pPr marL="0" indent="0">
              <a:buNone/>
            </a:pPr>
            <a:r>
              <a:rPr lang="pt-BR" sz="900" b="1" dirty="0"/>
              <a:t>And finally for map(E -&gt; B C D):</a:t>
            </a:r>
          </a:p>
          <a:p>
            <a:pPr marL="0" indent="0">
              <a:buNone/>
            </a:pPr>
            <a:r>
              <a:rPr lang="pt-BR" sz="900" b="1" dirty="0"/>
              <a:t>(B E) -&gt; B C D</a:t>
            </a:r>
          </a:p>
          <a:p>
            <a:pPr marL="0" indent="0">
              <a:buNone/>
            </a:pPr>
            <a:r>
              <a:rPr lang="pt-BR" sz="900" b="1" dirty="0"/>
              <a:t>(C E) -&gt; B C D</a:t>
            </a:r>
          </a:p>
          <a:p>
            <a:pPr marL="0" indent="0">
              <a:buNone/>
            </a:pPr>
            <a:r>
              <a:rPr lang="pt-BR" sz="900" b="1" dirty="0"/>
              <a:t>(D E) -&gt; B C D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24897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  <a:br>
              <a:rPr lang="en-US" dirty="0"/>
            </a:br>
            <a:r>
              <a:rPr lang="en-US" sz="2000" b="1" dirty="0"/>
              <a:t>Toy Example: From: </a:t>
            </a:r>
            <a:r>
              <a:rPr lang="en-US" sz="2000" b="1" dirty="0">
                <a:hlinkClick r:id="rId2"/>
              </a:rPr>
              <a:t>http://stevekrenzel.com/finding-friends-with-mapreduce</a:t>
            </a:r>
            <a:r>
              <a:rPr lang="en-US" sz="20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After Shuffle/Sort (input to reducers) K/V, Friend Lists:</a:t>
            </a:r>
          </a:p>
          <a:p>
            <a:pPr marL="0" indent="0">
              <a:buNone/>
            </a:pPr>
            <a:r>
              <a:rPr lang="pt-BR" b="1" dirty="0"/>
              <a:t>(A B) -&gt; (A C D E) (B C D)</a:t>
            </a:r>
          </a:p>
          <a:p>
            <a:pPr marL="0" indent="0">
              <a:buNone/>
            </a:pPr>
            <a:r>
              <a:rPr lang="pt-BR" b="1" dirty="0"/>
              <a:t>(A C) -&gt; (A B D E) (B C D)</a:t>
            </a:r>
          </a:p>
          <a:p>
            <a:pPr marL="0" indent="0">
              <a:buNone/>
            </a:pPr>
            <a:r>
              <a:rPr lang="pt-BR" b="1" dirty="0"/>
              <a:t>(A D) -&gt; (A B C E) (B C D)</a:t>
            </a:r>
          </a:p>
          <a:p>
            <a:pPr marL="0" indent="0">
              <a:buNone/>
            </a:pPr>
            <a:r>
              <a:rPr lang="pt-BR" b="1" dirty="0"/>
              <a:t>(B C) -&gt; (A B D E) (A C D E)</a:t>
            </a:r>
          </a:p>
          <a:p>
            <a:pPr marL="0" indent="0">
              <a:buNone/>
            </a:pPr>
            <a:r>
              <a:rPr lang="pt-BR" b="1" dirty="0"/>
              <a:t>(B D) -&gt; (A B C E) (A C D E)</a:t>
            </a:r>
          </a:p>
          <a:p>
            <a:pPr marL="0" indent="0">
              <a:buNone/>
            </a:pPr>
            <a:r>
              <a:rPr lang="pt-BR" b="1" dirty="0"/>
              <a:t>(B E) -&gt; (A C D E) (B C D)</a:t>
            </a:r>
          </a:p>
          <a:p>
            <a:pPr marL="0" indent="0">
              <a:buNone/>
            </a:pPr>
            <a:r>
              <a:rPr lang="pt-BR" b="1" dirty="0"/>
              <a:t>(C D) -&gt; (A B C E) (A B D E)</a:t>
            </a:r>
          </a:p>
          <a:p>
            <a:pPr marL="0" indent="0">
              <a:buNone/>
            </a:pPr>
            <a:r>
              <a:rPr lang="pt-BR" b="1" dirty="0"/>
              <a:t>(C E) -&gt; (A B D E) (B C D)</a:t>
            </a:r>
          </a:p>
          <a:p>
            <a:pPr marL="0" indent="0">
              <a:buNone/>
            </a:pPr>
            <a:r>
              <a:rPr lang="pt-BR" b="1" dirty="0"/>
              <a:t>(D E) -&gt; (A B C E) (B C D)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965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  <a:br>
              <a:rPr lang="en-US" dirty="0"/>
            </a:br>
            <a:r>
              <a:rPr lang="en-US" sz="2000" b="1" dirty="0"/>
              <a:t>Toy Example: From: </a:t>
            </a:r>
            <a:r>
              <a:rPr lang="en-US" sz="2000" b="1" dirty="0">
                <a:hlinkClick r:id="rId2"/>
              </a:rPr>
              <a:t>http://stevekrenzel.com/finding-friends-with-mapreduce</a:t>
            </a:r>
            <a:r>
              <a:rPr lang="en-US" sz="20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Results , Common Friend Lists:</a:t>
            </a:r>
          </a:p>
          <a:p>
            <a:pPr marL="0" indent="0">
              <a:buNone/>
            </a:pPr>
            <a:r>
              <a:rPr lang="pt-BR" b="1" dirty="0"/>
              <a:t>(A B) -&gt; (C D)</a:t>
            </a:r>
          </a:p>
          <a:p>
            <a:pPr marL="0" indent="0">
              <a:buNone/>
            </a:pPr>
            <a:r>
              <a:rPr lang="pt-BR" b="1" dirty="0"/>
              <a:t>(A C) -&gt; (B D)</a:t>
            </a:r>
          </a:p>
          <a:p>
            <a:pPr marL="0" indent="0">
              <a:buNone/>
            </a:pPr>
            <a:r>
              <a:rPr lang="pt-BR" b="1" dirty="0"/>
              <a:t>(A D) -&gt; (B C)</a:t>
            </a:r>
          </a:p>
          <a:p>
            <a:pPr marL="0" indent="0">
              <a:buNone/>
            </a:pPr>
            <a:r>
              <a:rPr lang="pt-BR" b="1" dirty="0"/>
              <a:t>(B C) -&gt; (A D E)</a:t>
            </a:r>
          </a:p>
          <a:p>
            <a:pPr marL="0" indent="0">
              <a:buNone/>
            </a:pPr>
            <a:r>
              <a:rPr lang="pt-BR" b="1" dirty="0"/>
              <a:t>(B D) -&gt; (A C E)</a:t>
            </a:r>
          </a:p>
          <a:p>
            <a:pPr marL="0" indent="0">
              <a:buNone/>
            </a:pPr>
            <a:r>
              <a:rPr lang="pt-BR" b="1" dirty="0"/>
              <a:t>(B E) -&gt; (C D)</a:t>
            </a:r>
          </a:p>
          <a:p>
            <a:pPr marL="0" indent="0">
              <a:buNone/>
            </a:pPr>
            <a:r>
              <a:rPr lang="pt-BR" b="1" dirty="0"/>
              <a:t>(C D) -&gt; (A B E)</a:t>
            </a:r>
          </a:p>
          <a:p>
            <a:pPr marL="0" indent="0">
              <a:buNone/>
            </a:pPr>
            <a:r>
              <a:rPr lang="pt-BR" b="1" dirty="0"/>
              <a:t>(C E) -&gt; (B D)</a:t>
            </a:r>
          </a:p>
          <a:p>
            <a:pPr marL="0" indent="0">
              <a:buNone/>
            </a:pPr>
            <a:r>
              <a:rPr lang="pt-BR" b="1" dirty="0"/>
              <a:t>(D E) -&gt; (B C)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5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 4  - 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424" y="1066801"/>
            <a:ext cx="10216376" cy="4525963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Administrative Stuff: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Formation of teams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Discussion of potential paper topics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Readings coming up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Guest Speaker: 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Yifan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Hu, Visualization and Machine Learning, April 30.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Assignment #1 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Readings (due 3/5):</a:t>
            </a:r>
          </a:p>
          <a:p>
            <a:pPr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CAP, IEEE Computer V45 N2 2/2012 pp. 21-58.,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21, 23, 30, 37, 43.Lynch &amp; Gilbert, “Perspectives on the CAP Theorem”, http://groups.csail.mit.edu/tds/papers/Gilbert/Brewer2.pdf , 2012</a:t>
            </a:r>
          </a:p>
          <a:p>
            <a:pPr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 Abadi, et al, “Column-Stores vs. Row-Stores:  How Different are they Really,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http://db.csail.mit.edu/projects/cstore/abadi-sigmod08.pdf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Systems homework (Due 2/26):  Load Hadoop and Spark onto your laptop.  Demonstrate success by doing “ls” on HDFS as in slides 6 and 7 of the Hadoop and Spark Installation slides.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Term Paper Abstract (Due 2/26).  Short title and ¼ to ½ page abstract of proposed Term Paper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Due 3/5:  Programming assignment: Count digits in e (odd student #) or sqrt(2) (even) using Hadoop.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Activity #2 – MapReduce Examples and Questions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Activity #3 – Start discussion of RDD/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and Data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How Many Friends in Common</a:t>
            </a:r>
            <a:br>
              <a:rPr lang="en-US" dirty="0"/>
            </a:br>
            <a:r>
              <a:rPr lang="en-US" sz="2000" b="1" dirty="0"/>
              <a:t>Toy Example: From: </a:t>
            </a:r>
            <a:r>
              <a:rPr lang="en-US" sz="2000" b="1" dirty="0">
                <a:hlinkClick r:id="rId2"/>
              </a:rPr>
              <a:t>http://stevekrenzel.com/finding-friends-with-mapreduce</a:t>
            </a:r>
            <a:r>
              <a:rPr lang="en-US" sz="20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But what if the input file only had the individual edges?  E.g. A -&gt; 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124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  Given two rectangular matrices, A which is </a:t>
            </a:r>
            <a:r>
              <a:rPr lang="en-US" b="1" dirty="0" err="1"/>
              <a:t>mxn</a:t>
            </a:r>
            <a:r>
              <a:rPr lang="en-US" b="1" dirty="0"/>
              <a:t>, and B which is </a:t>
            </a:r>
            <a:r>
              <a:rPr lang="en-US" b="1" dirty="0" err="1"/>
              <a:t>nxp</a:t>
            </a:r>
            <a:r>
              <a:rPr lang="en-US" b="1" dirty="0"/>
              <a:t>, calculate C an </a:t>
            </a:r>
            <a:r>
              <a:rPr lang="en-US" b="1" dirty="0" err="1"/>
              <a:t>mxp</a:t>
            </a:r>
            <a:r>
              <a:rPr lang="en-US" b="1" dirty="0"/>
              <a:t> matrix which is the product of the two.</a:t>
            </a:r>
          </a:p>
          <a:p>
            <a:r>
              <a:rPr lang="en-US" b="1" dirty="0"/>
              <a:t>Input:  Two matrices A and B, with rows and column data that may be distributed across many sites.</a:t>
            </a:r>
          </a:p>
        </p:txBody>
      </p:sp>
    </p:spTree>
    <p:extLst>
      <p:ext uri="{BB962C8B-B14F-4D97-AF65-F5344CB8AC3E}">
        <p14:creationId xmlns:p14="http://schemas.microsoft.com/office/powerpoint/2010/main" val="399945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Mapper:</a:t>
            </a:r>
          </a:p>
          <a:p>
            <a:pPr lvl="1"/>
            <a:r>
              <a:rPr lang="en-US" b="1" dirty="0"/>
              <a:t>Consider that the k/v pairs that will be sent to the Reducer must:</a:t>
            </a:r>
          </a:p>
          <a:p>
            <a:pPr lvl="2"/>
            <a:r>
              <a:rPr lang="en-US" b="1" dirty="0"/>
              <a:t>Allow each reducer much have the data to calculate </a:t>
            </a:r>
            <a:r>
              <a:rPr lang="en-US" b="1" dirty="0" err="1"/>
              <a:t>C</a:t>
            </a:r>
            <a:r>
              <a:rPr lang="en-US" b="1" baseline="-25000" dirty="0" err="1"/>
              <a:t>ij</a:t>
            </a:r>
            <a:r>
              <a:rPr lang="en-US" b="1" dirty="0"/>
              <a:t> for the some any (</a:t>
            </a:r>
            <a:r>
              <a:rPr lang="en-US" b="1" dirty="0" err="1"/>
              <a:t>I,j</a:t>
            </a:r>
            <a:r>
              <a:rPr lang="en-US" b="1" dirty="0"/>
              <a:t>) assigned to it, and the set of reducers must cover all of the (</a:t>
            </a:r>
            <a:r>
              <a:rPr lang="en-US" b="1" dirty="0" err="1"/>
              <a:t>I,j</a:t>
            </a:r>
            <a:r>
              <a:rPr lang="en-US" b="1" dirty="0"/>
              <a:t>) pairs.</a:t>
            </a:r>
          </a:p>
          <a:p>
            <a:pPr lvl="1"/>
            <a:r>
              <a:rPr lang="en-US" b="1" dirty="0"/>
              <a:t>So, a mapper should output  k/v pairs who’s keys are either 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b="1" baseline="-25000" dirty="0"/>
              <a:t>*</a:t>
            </a:r>
            <a:r>
              <a:rPr lang="en-US" b="1" dirty="0"/>
              <a:t> or b</a:t>
            </a:r>
            <a:r>
              <a:rPr lang="en-US" b="1" baseline="-25000" dirty="0"/>
              <a:t>*j</a:t>
            </a:r>
            <a:r>
              <a:rPr lang="en-US" b="1" dirty="0"/>
              <a:t> .  That is, they have a constant “</a:t>
            </a:r>
            <a:r>
              <a:rPr lang="en-US" b="1" dirty="0" err="1"/>
              <a:t>i</a:t>
            </a:r>
            <a:r>
              <a:rPr lang="en-US" b="1" dirty="0"/>
              <a:t>” for the a values and a constant “j” for the b values.</a:t>
            </a:r>
          </a:p>
        </p:txBody>
      </p:sp>
    </p:spTree>
    <p:extLst>
      <p:ext uri="{BB962C8B-B14F-4D97-AF65-F5344CB8AC3E}">
        <p14:creationId xmlns:p14="http://schemas.microsoft.com/office/powerpoint/2010/main" val="54912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 of Mappers:  A set of &lt;key, value&gt; pairs of the form: </a:t>
            </a:r>
          </a:p>
          <a:p>
            <a:pPr lvl="1"/>
            <a:r>
              <a:rPr lang="en-US" b="1" dirty="0"/>
              <a:t>If an “A” value  &lt;(</a:t>
            </a:r>
            <a:r>
              <a:rPr lang="en-US" b="1" dirty="0" err="1"/>
              <a:t>i</a:t>
            </a:r>
            <a:r>
              <a:rPr lang="en-US" b="1" dirty="0"/>
              <a:t>, k), where “</a:t>
            </a:r>
            <a:r>
              <a:rPr lang="en-US" b="1" dirty="0" err="1"/>
              <a:t>i</a:t>
            </a:r>
            <a:r>
              <a:rPr lang="en-US" b="1" dirty="0"/>
              <a:t>” is the A index, and “k” is each of the possible B indices.&gt;  One K/V for each pair, and</a:t>
            </a:r>
          </a:p>
          <a:p>
            <a:pPr lvl="1"/>
            <a:r>
              <a:rPr lang="en-US" b="1" dirty="0"/>
              <a:t>If an “B” value  &lt;(k, j), where “j” is the B index, and “k” is each of the possible A indices.&gt;  One K/V for each pair</a:t>
            </a:r>
          </a:p>
          <a:p>
            <a:r>
              <a:rPr lang="en-US" b="1" dirty="0"/>
              <a:t>Reducers:</a:t>
            </a:r>
          </a:p>
          <a:p>
            <a:pPr lvl="1"/>
            <a:r>
              <a:rPr lang="en-US" sz="2000" b="1" dirty="0"/>
              <a:t> Input the Mappers’ key/value pairs, and</a:t>
            </a:r>
          </a:p>
          <a:p>
            <a:pPr lvl="1"/>
            <a:r>
              <a:rPr lang="en-US" sz="2000" b="1" dirty="0"/>
              <a:t> For each c(</a:t>
            </a:r>
            <a:r>
              <a:rPr lang="en-US" sz="2000" b="1" dirty="0" err="1"/>
              <a:t>I,j</a:t>
            </a:r>
            <a:r>
              <a:rPr lang="en-US" sz="2000" b="1" dirty="0"/>
              <a:t>) </a:t>
            </a:r>
            <a:r>
              <a:rPr lang="en-US" sz="2000" b="1" dirty="0" err="1"/>
              <a:t>calcualate</a:t>
            </a:r>
            <a:r>
              <a:rPr lang="en-US" sz="2000" b="1" dirty="0"/>
              <a:t> SUM over all k of a(</a:t>
            </a:r>
            <a:r>
              <a:rPr lang="en-US" sz="2000" b="1" dirty="0" err="1"/>
              <a:t>I,k</a:t>
            </a:r>
            <a:r>
              <a:rPr lang="en-US" sz="2000" b="1" dirty="0"/>
              <a:t>)*b(</a:t>
            </a:r>
            <a:r>
              <a:rPr lang="en-US" sz="2000" b="1" dirty="0" err="1"/>
              <a:t>k,j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 For each c(</a:t>
            </a:r>
            <a:r>
              <a:rPr lang="en-US" sz="2000" b="1" dirty="0" err="1"/>
              <a:t>I,j</a:t>
            </a:r>
            <a:r>
              <a:rPr lang="en-US" sz="2000" b="1" dirty="0"/>
              <a:t>) output its value</a:t>
            </a:r>
          </a:p>
        </p:txBody>
      </p:sp>
    </p:spTree>
    <p:extLst>
      <p:ext uri="{BB962C8B-B14F-4D97-AF65-F5344CB8AC3E}">
        <p14:creationId xmlns:p14="http://schemas.microsoft.com/office/powerpoint/2010/main" val="339218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Example 3: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6986" y="1373832"/>
                <a:ext cx="7326365" cy="2025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ea typeface="Cambria Math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600" i="1" dirty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86" y="1373832"/>
                <a:ext cx="7326365" cy="2025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931103" y="2951766"/>
            <a:ext cx="7070309" cy="2797633"/>
            <a:chOff x="1082985" y="3003727"/>
            <a:chExt cx="7070309" cy="2797633"/>
          </a:xfrm>
        </p:grpSpPr>
        <p:pic>
          <p:nvPicPr>
            <p:cNvPr id="1026" name="Picture 2" descr="C:\Users\zzheng\Google Drive\Big Data Seminar\ppt materials\Matrix_multiplication_diagram_2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985" y="3003727"/>
              <a:ext cx="3184215" cy="279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476484" y="3925489"/>
                  <a:ext cx="3676810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12 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FFC000"/>
                      </a:solidFill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22 </m:t>
                          </m:r>
                        </m:sub>
                      </m:sSub>
                    </m:oMath>
                  </a14:m>
                  <a:r>
                    <a:rPr lang="en-US" sz="2800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13 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00B050"/>
                      </a:solidFill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23 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484" y="3925489"/>
                  <a:ext cx="3676810" cy="9541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732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7521" y="5794539"/>
                <a:ext cx="8077200" cy="1025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Matrix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Has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values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𝑒𝑎𝑐h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&lt;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𝑢𝑠𝑒𝑑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𝑀𝑎𝑝𝑅𝑒𝑑𝑢𝑐𝑒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𝑘𝑒𝑦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eqAr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21" y="5794539"/>
                <a:ext cx="8077200" cy="1025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276602" y="912168"/>
            <a:ext cx="5528481" cy="491459"/>
            <a:chOff x="1752600" y="912167"/>
            <a:chExt cx="5528481" cy="491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48" r="-24138"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448" r="-27586"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747681" y="912209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681" y="912209"/>
                  <a:ext cx="533400" cy="49141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448" r="-12644"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30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Matrix Multiplication: Map Phase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499576" y="4191000"/>
            <a:ext cx="7326365" cy="2025876"/>
            <a:chOff x="975575" y="4191000"/>
            <a:chExt cx="7326364" cy="2025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75575" y="4191000"/>
                  <a:ext cx="7326364" cy="20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dirty="0"/>
                    <a:t> 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latin typeface="Cambria Math"/>
                          <a:ea typeface="Cambria Math"/>
                        </a:rPr>
                        <m:t>∙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3600" dirty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3600" i="1" dirty="0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575" y="4191000"/>
                  <a:ext cx="7278275" cy="20258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630168" y="4903195"/>
              <a:ext cx="548640" cy="365760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309056" y="4843759"/>
              <a:ext cx="2091744" cy="484632"/>
            </a:xfrm>
            <a:prstGeom prst="rightArrow">
              <a:avLst/>
            </a:prstGeom>
            <a:solidFill>
              <a:srgbClr val="0070C0">
                <a:alpha val="85000"/>
              </a:srgbClr>
            </a:solidFill>
            <a:ln w="76200" cap="flat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4251960"/>
              <a:ext cx="530352" cy="365760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29400" y="4773168"/>
              <a:ext cx="530352" cy="365760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33693" y="5312664"/>
              <a:ext cx="530352" cy="365760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33693" y="5839540"/>
              <a:ext cx="530352" cy="365760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99575" y="1518893"/>
            <a:ext cx="7326365" cy="2025876"/>
            <a:chOff x="961621" y="1295400"/>
            <a:chExt cx="7326365" cy="2025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1621" y="1295400"/>
                  <a:ext cx="7326365" cy="20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dirty="0"/>
                    <a:t> 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latin typeface="Cambria Math"/>
                          <a:ea typeface="Cambria Math"/>
                        </a:rPr>
                        <m:t>∙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3600" dirty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3600" i="1" dirty="0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21" y="1295400"/>
                  <a:ext cx="7278275" cy="20258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1109191" y="2374879"/>
              <a:ext cx="530352" cy="329184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51575" y="2423647"/>
              <a:ext cx="493776" cy="347472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828799" y="2309411"/>
              <a:ext cx="3810000" cy="484632"/>
            </a:xfrm>
            <a:prstGeom prst="rightArrow">
              <a:avLst/>
            </a:prstGeom>
            <a:solidFill>
              <a:srgbClr val="FFC000">
                <a:alpha val="85000"/>
              </a:srgbClr>
            </a:solidFill>
            <a:ln w="76200" cap="flat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9399" y="2423647"/>
              <a:ext cx="475488" cy="347472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88895" y="2423647"/>
              <a:ext cx="493776" cy="347472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259914" y="3544772"/>
                <a:ext cx="8077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sz="2400" i="1">
                        <a:solidFill>
                          <a:srgbClr val="FFC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C00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i="1" dirty="0">
                    <a:solidFill>
                      <a:srgbClr val="FFC000"/>
                    </a:solidFill>
                    <a:latin typeface="Cambria Math"/>
                  </a:rPr>
                  <a:t>ill  be sent 3 times with key &lt;3,1&gt;, &lt;3,2&gt;, &lt;3,3&gt;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14" y="3544772"/>
                <a:ext cx="80772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912402" y="6251319"/>
                <a:ext cx="84247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i="1" dirty="0">
                    <a:solidFill>
                      <a:srgbClr val="0070C0"/>
                    </a:solidFill>
                    <a:latin typeface="Cambria Math"/>
                  </a:rPr>
                  <a:t>ill  be sent 4 times with key &lt;1,2&gt;, &lt;2,2&gt;, &lt;3,2&gt;, &lt;4,2&gt;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02" y="6251319"/>
                <a:ext cx="8424712" cy="461665"/>
              </a:xfrm>
              <a:prstGeom prst="rect">
                <a:avLst/>
              </a:prstGeom>
              <a:blipFill>
                <a:blip r:embed="rId5"/>
                <a:stretch>
                  <a:fillRect l="-21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3125445" y="1027437"/>
            <a:ext cx="5562600" cy="491459"/>
            <a:chOff x="1752600" y="912167"/>
            <a:chExt cx="5562600" cy="491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48" r="-24138"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448" r="-27586"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781800" y="912209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12209"/>
                  <a:ext cx="533400" cy="49141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448" r="-12644"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92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Multiplication: Reduce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828802" y="3733800"/>
                <a:ext cx="8534399" cy="2729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𝐾𝑒𝑦</m:t>
                    </m:r>
                    <m:r>
                      <a:rPr lang="en-US" sz="2800" i="1">
                        <a:latin typeface="Cambria Math"/>
                      </a:rPr>
                      <m:t>&lt;3,2&gt; </m:t>
                    </m:r>
                    <m:r>
                      <a:rPr lang="en-US" sz="2800" i="1"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i="1" dirty="0">
                    <a:latin typeface="Cambria Math"/>
                  </a:rPr>
                  <a:t>ill be: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latin typeface="Cambria Math"/>
                  </a:rPr>
                  <a:t>Received 4 times  with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/>
                  </a:rPr>
                  <a:t>,</a:t>
                </a:r>
                <a:r>
                  <a:rPr lang="en-US" sz="2800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latin typeface="Cambria Math"/>
                  </a:rPr>
                  <a:t>Used to calculate: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800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32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latin typeface="Cambria Math"/>
                  </a:rPr>
                  <a:t>Repeat for each </a:t>
                </a:r>
                <a:r>
                  <a:rPr lang="en-US" sz="2800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2" y="3733800"/>
                <a:ext cx="8534399" cy="2729722"/>
              </a:xfrm>
              <a:prstGeom prst="rect">
                <a:avLst/>
              </a:prstGeom>
              <a:blipFill>
                <a:blip r:embed="rId2"/>
                <a:stretch>
                  <a:fillRect l="-1286" b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85622" y="1406772"/>
            <a:ext cx="7326365" cy="2121538"/>
            <a:chOff x="961621" y="1406772"/>
            <a:chExt cx="7326364" cy="2121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1621" y="1406772"/>
                  <a:ext cx="7326364" cy="20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dirty="0"/>
                    <a:t>  </a:t>
                  </a:r>
                  <a14:m>
                    <m:oMath xmlns:m="http://schemas.openxmlformats.org/officeDocument/2006/math">
                      <m:r>
                        <a:rPr lang="en-US" sz="2400" b="1" i="1" dirty="0">
                          <a:latin typeface="Cambria Math"/>
                          <a:ea typeface="Cambria Math"/>
                        </a:rPr>
                        <m:t>∙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3600" dirty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3600" i="1" dirty="0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21" y="1406772"/>
                  <a:ext cx="7278275" cy="20258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1109190" y="2486251"/>
              <a:ext cx="1329210" cy="329184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9399" y="2535019"/>
              <a:ext cx="475488" cy="347472"/>
            </a:xfrm>
            <a:prstGeom prst="rect">
              <a:avLst/>
            </a:prstGeom>
            <a:noFill/>
            <a:ln w="76200" cap="flat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07558" y="2016372"/>
              <a:ext cx="533400" cy="866119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343400" y="2477350"/>
              <a:ext cx="2091744" cy="484632"/>
            </a:xfrm>
            <a:prstGeom prst="rightArrow">
              <a:avLst/>
            </a:prstGeom>
            <a:solidFill>
              <a:srgbClr val="0070C0">
                <a:alpha val="85000"/>
              </a:srgbClr>
            </a:solidFill>
            <a:ln w="76200" cap="flat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-Turn Arrow 7"/>
            <p:cNvSpPr/>
            <p:nvPr/>
          </p:nvSpPr>
          <p:spPr>
            <a:xfrm flipV="1">
              <a:off x="1773795" y="2961982"/>
              <a:ext cx="5331092" cy="566328"/>
            </a:xfrm>
            <a:prstGeom prst="uturnArrow">
              <a:avLst>
                <a:gd name="adj1" fmla="val 26555"/>
                <a:gd name="adj2" fmla="val 25000"/>
                <a:gd name="adj3" fmla="val 29664"/>
                <a:gd name="adj4" fmla="val 43750"/>
                <a:gd name="adj5" fmla="val 97893"/>
              </a:avLst>
            </a:prstGeom>
            <a:solidFill>
              <a:srgbClr val="FFC000">
                <a:alpha val="85000"/>
              </a:srgbClr>
            </a:solidFill>
            <a:ln w="76200" cap="flat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03818" y="915356"/>
            <a:ext cx="5562600" cy="491459"/>
            <a:chOff x="1752600" y="912167"/>
            <a:chExt cx="5562600" cy="491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273" r="-23864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73" r="-27273" b="-9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6781800" y="912209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12209"/>
                  <a:ext cx="533400" cy="49141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273" r="-12500" b="-9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62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37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Matrix Multiplication: Real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6095" y="990600"/>
                <a:ext cx="579658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dirty="0">
                        <a:latin typeface="Cambria Math"/>
                        <a:ea typeface="Cambria Math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352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443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252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405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680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400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95" y="990600"/>
                <a:ext cx="5796587" cy="1452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33600" y="2895600"/>
          <a:ext cx="1981200" cy="36576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7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029200" y="3873787"/>
          <a:ext cx="1905000" cy="18288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7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924800" y="3142267"/>
          <a:ext cx="1905000" cy="32918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06534" y="4495802"/>
                <a:ext cx="6046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34" y="4495802"/>
                <a:ext cx="6046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70065" y="4434244"/>
                <a:ext cx="45397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65" y="4434244"/>
                <a:ext cx="45397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15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69722" y="838200"/>
          <a:ext cx="1289115" cy="25908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3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845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881669" y="1600200"/>
            <a:ext cx="4498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69722" y="4461671"/>
          <a:ext cx="1289115" cy="1372984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3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659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 marL="45720" marR="4572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 marL="45720" marR="4572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45720" marR="4572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25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27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28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70923" y="163704"/>
              <a:ext cx="2943735" cy="3342513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64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58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45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89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65085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A.C</a:t>
                          </a:r>
                          <a:r>
                            <a:rPr lang="en-US" sz="1400" b="0" baseline="0" dirty="0" err="1">
                              <a:solidFill>
                                <a:schemeClr val="tx1"/>
                              </a:solidFill>
                            </a:rPr>
                            <a:t>ol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en-US" sz="1400" b="0" baseline="0" dirty="0" err="1">
                              <a:solidFill>
                                <a:schemeClr val="tx1"/>
                              </a:solidFill>
                            </a:rPr>
                            <a:t>Col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3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3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70923" y="163704"/>
              <a:ext cx="2943735" cy="3342513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64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58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45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89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6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>
                          <a:blip r:embed="rId2"/>
                          <a:stretch>
                            <a:fillRect t="-10811" r="-538158" b="-6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A.C</a:t>
                          </a:r>
                          <a:r>
                            <a:rPr lang="en-US" sz="1400" b="0" baseline="0" dirty="0" err="1">
                              <a:solidFill>
                                <a:schemeClr val="tx1"/>
                              </a:solidFill>
                            </a:rPr>
                            <a:t>ol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>
                          <a:blip r:embed="rId2"/>
                          <a:stretch>
                            <a:fillRect l="-315584" t="-10811" r="-214286" b="-6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en-US" sz="1400" b="0" baseline="0" dirty="0" err="1">
                              <a:solidFill>
                                <a:schemeClr val="tx1"/>
                              </a:solidFill>
                            </a:rPr>
                            <a:t>Col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3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3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476667" y="2043752"/>
          <a:ext cx="1151955" cy="26314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38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680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45411" y="3849435"/>
              <a:ext cx="3006980" cy="2763393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64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89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45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89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65085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B.row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B.row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3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3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26)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26)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45411" y="3849435"/>
              <a:ext cx="3006980" cy="2763393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64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89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45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89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6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>
                          <a:blip r:embed="rId3"/>
                          <a:stretch>
                            <a:fillRect t="-12329" r="-552632" b="-532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B.row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>
                          <a:blip r:embed="rId3"/>
                          <a:stretch>
                            <a:fillRect l="-326316" t="-12329" r="-226316" b="-532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B.row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3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3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26)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26)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895601" y="5486403"/>
            <a:ext cx="449810" cy="3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62187" y="316548"/>
              <a:ext cx="2164651" cy="5320856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40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4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99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5085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Value List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200" b="0" dirty="0" err="1">
                              <a:solidFill>
                                <a:schemeClr val="tx1"/>
                              </a:solidFill>
                            </a:rPr>
                            <a:t>A.C</a:t>
                          </a:r>
                          <a:r>
                            <a:rPr lang="en-US" sz="1200" b="0" baseline="0" dirty="0" err="1">
                              <a:solidFill>
                                <a:schemeClr val="tx1"/>
                              </a:solidFill>
                            </a:rPr>
                            <a:t>ol</a:t>
                          </a:r>
                          <a:r>
                            <a:rPr lang="en-US" sz="1200" b="0" baseline="0" dirty="0">
                              <a:solidFill>
                                <a:schemeClr val="tx1"/>
                              </a:solidFill>
                            </a:rPr>
                            <a:t>, V) |</a:t>
                          </a:r>
                          <a:r>
                            <a:rPr lang="en-US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200" b="0" dirty="0" err="1">
                              <a:solidFill>
                                <a:schemeClr val="tx1"/>
                              </a:solidFill>
                            </a:rPr>
                            <a:t>B.row</a:t>
                          </a:r>
                          <a:r>
                            <a:rPr lang="en-US" sz="12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62187" y="316548"/>
              <a:ext cx="2164651" cy="5320856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40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4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99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30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>
                          <a:blip r:embed="rId4"/>
                          <a:stretch>
                            <a:fillRect t="-11111" r="-395833" b="-13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Value List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200" b="0" dirty="0" err="1">
                              <a:solidFill>
                                <a:schemeClr val="tx1"/>
                              </a:solidFill>
                            </a:rPr>
                            <a:t>A.C</a:t>
                          </a:r>
                          <a:r>
                            <a:rPr lang="en-US" sz="1200" b="0" baseline="0" dirty="0" err="1">
                              <a:solidFill>
                                <a:schemeClr val="tx1"/>
                              </a:solidFill>
                            </a:rPr>
                            <a:t>ol</a:t>
                          </a:r>
                          <a:r>
                            <a:rPr lang="en-US" sz="1200" b="0" baseline="0" dirty="0">
                              <a:solidFill>
                                <a:schemeClr val="tx1"/>
                              </a:solidFill>
                            </a:rPr>
                            <a:t>, V) |</a:t>
                          </a:r>
                          <a:r>
                            <a:rPr lang="en-US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200" b="0" dirty="0" err="1">
                              <a:solidFill>
                                <a:schemeClr val="tx1"/>
                              </a:solidFill>
                            </a:rPr>
                            <a:t>B.row</a:t>
                          </a:r>
                          <a:r>
                            <a:rPr lang="en-US" sz="12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</a:t>
                          </a:r>
                          <a:r>
                            <a:rPr lang="en-US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8)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9)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10)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(4,1)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(4,2)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16)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17)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</a:t>
                          </a:r>
                          <a:r>
                            <a:rPr lang="en-US" sz="12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3,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9011679" y="3291385"/>
            <a:ext cx="4507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48775" y="1096209"/>
            <a:ext cx="5134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48775" y="5715000"/>
            <a:ext cx="5134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49869" y="1719606"/>
            <a:ext cx="513410" cy="3682409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 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MAP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48775" y="1089385"/>
            <a:ext cx="513410" cy="494284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SORT &amp; SHUFFLE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011677" y="2258988"/>
            <a:ext cx="513410" cy="2064796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REDUCE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108317"/>
            <a:ext cx="2818262" cy="74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874697" y="312581"/>
            <a:ext cx="3775017" cy="2692749"/>
            <a:chOff x="5350695" y="312579"/>
            <a:chExt cx="3775017" cy="2692749"/>
          </a:xfrm>
        </p:grpSpPr>
        <p:sp>
          <p:nvSpPr>
            <p:cNvPr id="23" name="Rectangle 22"/>
            <p:cNvSpPr/>
            <p:nvPr/>
          </p:nvSpPr>
          <p:spPr>
            <a:xfrm>
              <a:off x="8104409" y="312579"/>
              <a:ext cx="83706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rgbClr val="00B050"/>
                  </a:solidFill>
                  <a:latin typeface="Cambria Math"/>
                </a:rPr>
                <a:t>6 * 26 </a:t>
              </a:r>
            </a:p>
            <a:p>
              <a:r>
                <a:rPr lang="en-US" sz="1600" i="1" dirty="0">
                  <a:solidFill>
                    <a:srgbClr val="00B050"/>
                  </a:solidFill>
                  <a:latin typeface="Cambria Math"/>
                </a:rPr>
                <a:t>+</a:t>
              </a:r>
            </a:p>
            <a:p>
              <a:r>
                <a:rPr lang="en-US" sz="1600" i="1" dirty="0">
                  <a:solidFill>
                    <a:srgbClr val="00B050"/>
                  </a:solidFill>
                  <a:latin typeface="Cambria Math"/>
                </a:rPr>
                <a:t> 7 * 28</a:t>
              </a:r>
            </a:p>
            <a:p>
              <a:r>
                <a:rPr lang="en-US" sz="1600" i="1" dirty="0">
                  <a:solidFill>
                    <a:srgbClr val="00B050"/>
                  </a:solidFill>
                  <a:latin typeface="Cambria Math"/>
                </a:rPr>
                <a:t>=352 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7681216" y="838200"/>
              <a:ext cx="356239" cy="20869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16200000" flipH="1">
              <a:off x="8344821" y="1521526"/>
              <a:ext cx="356239" cy="20869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50695" y="1426464"/>
              <a:ext cx="2149492" cy="685800"/>
            </a:xfrm>
            <a:prstGeom prst="rect">
              <a:avLst/>
            </a:prstGeom>
            <a:solidFill>
              <a:srgbClr val="00B050">
                <a:alpha val="4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55280" y="2721864"/>
              <a:ext cx="1170432" cy="283464"/>
            </a:xfrm>
            <a:prstGeom prst="rect">
              <a:avLst/>
            </a:prstGeom>
            <a:solidFill>
              <a:srgbClr val="00B050">
                <a:alpha val="4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0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9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Code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Matrix Multiplication</a:t>
            </a:r>
          </a:p>
          <a:p>
            <a:pPr lvl="1"/>
            <a:r>
              <a:rPr lang="en-US" dirty="0"/>
              <a:t>https://github.com/dgleich/matrix-hadoop-tutorial.git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067300" y="2743200"/>
          <a:ext cx="2362200" cy="52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3" imgW="1836234" imgH="394010" progId="Package">
                  <p:embed/>
                </p:oleObj>
              </mc:Choice>
              <mc:Fallback>
                <p:oleObj name="包装程序外壳对象" showAsIcon="1" r:id="rId3" imgW="1836234" imgH="394010" progId="Packag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743200"/>
                        <a:ext cx="2362200" cy="522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48" y="3574293"/>
            <a:ext cx="2752725" cy="160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390525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94706"/>
            <a:ext cx="782955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6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Simple Statistics – Count/Mean/Variance</a:t>
            </a:r>
          </a:p>
        </p:txBody>
      </p:sp>
      <p:sp>
        <p:nvSpPr>
          <p:cNvPr id="5" name="AutoShape 2" descr="http://sciencesoft.at/image/latexurl/image.png?dpi=85&amp;template=inlinemath&amp;src=n_%7bab%7d=n_%7ba%7d+n_%7bb%7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48" y="2016232"/>
            <a:ext cx="3254807" cy="49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08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495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Pairwise Variance Algorithm: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08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3505200"/>
            <a:ext cx="327755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29202"/>
            <a:ext cx="4648200" cy="63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352800" y="4898960"/>
            <a:ext cx="5334000" cy="99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43701" y="3362327"/>
            <a:ext cx="5334000" cy="99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1834742"/>
            <a:ext cx="5334000" cy="99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 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BIA 676</a:t>
            </a:r>
            <a:br>
              <a:rPr lang="en-US" dirty="0"/>
            </a:br>
            <a:r>
              <a:rPr lang="en-US" dirty="0"/>
              <a:t>Spring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Adapted from Jimmy Zheng’s </a:t>
            </a:r>
            <a:r>
              <a:rPr lang="en-US" dirty="0" err="1"/>
              <a:t>MapReduce</a:t>
            </a:r>
            <a:r>
              <a:rPr lang="en-US" dirty="0"/>
              <a:t> slides (2014-01-23)</a:t>
            </a:r>
          </a:p>
        </p:txBody>
      </p:sp>
    </p:spTree>
    <p:extLst>
      <p:ext uri="{BB962C8B-B14F-4D97-AF65-F5344CB8AC3E}">
        <p14:creationId xmlns:p14="http://schemas.microsoft.com/office/powerpoint/2010/main" val="23297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6985" y="1373832"/>
                <a:ext cx="7278275" cy="2025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ea typeface="Cambria Math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600" i="1" dirty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84" y="1373832"/>
                <a:ext cx="7278275" cy="20258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931102" y="2951764"/>
            <a:ext cx="6861025" cy="2797633"/>
            <a:chOff x="1082985" y="3003727"/>
            <a:chExt cx="6861025" cy="2797633"/>
          </a:xfrm>
        </p:grpSpPr>
        <p:pic>
          <p:nvPicPr>
            <p:cNvPr id="1026" name="Picture 2" descr="C:\Users\zzheng\Google Drive\Big Data Seminar\ppt materials\Matrix_multiplication_diagram_2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985" y="3003727"/>
              <a:ext cx="3184215" cy="279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267200" y="4075495"/>
                  <a:ext cx="3676810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12 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FFC000"/>
                      </a:solidFill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22 </m:t>
                          </m:r>
                        </m:sub>
                      </m:sSub>
                    </m:oMath>
                  </a14:m>
                  <a:r>
                    <a:rPr lang="en-US" sz="2800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13 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00B050"/>
                      </a:solidFill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23 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075495"/>
                  <a:ext cx="3676810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732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9782" y="5819555"/>
                <a:ext cx="3068081" cy="578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82" y="5819555"/>
                <a:ext cx="3068081" cy="578428"/>
              </a:xfrm>
              <a:prstGeom prst="rect">
                <a:avLst/>
              </a:prstGeom>
              <a:blipFill rotWithShape="0">
                <a:blip r:embed="rId5"/>
                <a:stretch>
                  <a:fillRect t="-12632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276601" y="912168"/>
            <a:ext cx="5528481" cy="491459"/>
            <a:chOff x="1752600" y="912167"/>
            <a:chExt cx="5528481" cy="491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912167"/>
                  <a:ext cx="5334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48" r="-24138"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912167"/>
                  <a:ext cx="533400" cy="49141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448" r="-27586"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747681" y="912209"/>
                  <a:ext cx="533400" cy="4914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24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681" y="912209"/>
                  <a:ext cx="533400" cy="49141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448" r="-12644"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135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1071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Matrix Multiplication: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676835" y="3286200"/>
                <a:ext cx="3068081" cy="578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35" y="3286200"/>
                <a:ext cx="3068081" cy="578428"/>
              </a:xfrm>
              <a:prstGeom prst="rect">
                <a:avLst/>
              </a:prstGeom>
              <a:blipFill rotWithShape="0">
                <a:blip r:embed="rId2"/>
                <a:stretch>
                  <a:fillRect t="-11579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76835" y="1690338"/>
                <a:ext cx="367681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12 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C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22 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13 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23 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35" y="1690338"/>
                <a:ext cx="3676810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85021" y="1483826"/>
            <a:ext cx="4499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Values from matrix A and B will only be multiplied for the same </a:t>
            </a:r>
            <a:r>
              <a:rPr lang="en-US" i="1" dirty="0"/>
              <a:t>k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(i.e., the column index of A has to match the row index of B)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row index of A and the column index of B becomes the row and column index of C,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96188" y="2900497"/>
            <a:ext cx="44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generally,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3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patterns to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Pattern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39788" y="2505075"/>
            <a:ext cx="515778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Values from matrix A and B will only be multiplied for the same </a:t>
            </a:r>
            <a:r>
              <a:rPr lang="en-US" sz="2000" i="1" dirty="0"/>
              <a:t>k</a:t>
            </a:r>
            <a:r>
              <a:rPr lang="en-US" sz="2000" dirty="0"/>
              <a:t>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(i.e., the column index of A has to match the row index of B)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row index of A and the column index of B becomes the row and column index of C, respectively.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For every </a:t>
            </a:r>
            <a:r>
              <a:rPr lang="en-US" sz="2000" i="1" dirty="0"/>
              <a:t>k</a:t>
            </a:r>
            <a:r>
              <a:rPr lang="en-US" sz="2000" dirty="0"/>
              <a:t>, A and B are multiplied for all possible values of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and</a:t>
            </a:r>
            <a:r>
              <a:rPr lang="en-US" sz="2000" i="1" dirty="0"/>
              <a:t> j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70621" cy="368458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For every element in each matrix, map to: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dirty="0"/>
              <a:t>k</a:t>
            </a:r>
            <a:r>
              <a:rPr lang="en-US" sz="2000" dirty="0"/>
              <a:t>, (‘A’, </a:t>
            </a:r>
            <a:r>
              <a:rPr lang="en-US" sz="2000" i="1" dirty="0" err="1"/>
              <a:t>i</a:t>
            </a:r>
            <a:r>
              <a:rPr lang="en-US" sz="2000" dirty="0"/>
              <a:t>, value)&gt;, where </a:t>
            </a:r>
            <a:r>
              <a:rPr lang="en-US" sz="2000" i="1" dirty="0"/>
              <a:t>k </a:t>
            </a:r>
            <a:r>
              <a:rPr lang="en-US" sz="2000" dirty="0"/>
              <a:t>= </a:t>
            </a:r>
            <a:r>
              <a:rPr lang="en-US" sz="2000" dirty="0" err="1"/>
              <a:t>A.col</a:t>
            </a:r>
            <a:r>
              <a:rPr lang="en-US" sz="2000" dirty="0"/>
              <a:t> and </a:t>
            </a:r>
            <a:r>
              <a:rPr lang="en-US" sz="2000" i="1" dirty="0"/>
              <a:t>i</a:t>
            </a:r>
            <a:r>
              <a:rPr lang="en-US" sz="2000" dirty="0"/>
              <a:t> = </a:t>
            </a:r>
            <a:r>
              <a:rPr lang="en-US" sz="2000" dirty="0" err="1"/>
              <a:t>A.row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dirty="0"/>
              <a:t>k, </a:t>
            </a:r>
            <a:r>
              <a:rPr lang="en-US" sz="2000" dirty="0"/>
              <a:t>(‘B’, </a:t>
            </a:r>
            <a:r>
              <a:rPr lang="en-US" sz="2000" i="1" dirty="0"/>
              <a:t>j</a:t>
            </a:r>
            <a:r>
              <a:rPr lang="en-US" sz="2000" dirty="0"/>
              <a:t>, value)&gt;, where </a:t>
            </a:r>
            <a:r>
              <a:rPr lang="en-US" sz="2000" i="1" dirty="0"/>
              <a:t>k</a:t>
            </a:r>
            <a:r>
              <a:rPr lang="en-US" sz="2000" dirty="0"/>
              <a:t> = </a:t>
            </a:r>
            <a:r>
              <a:rPr lang="en-US" sz="2000" dirty="0" err="1"/>
              <a:t>B.row</a:t>
            </a:r>
            <a:r>
              <a:rPr lang="en-US" sz="2000" dirty="0"/>
              <a:t> and </a:t>
            </a:r>
            <a:r>
              <a:rPr lang="en-US" sz="2000" i="1" dirty="0"/>
              <a:t>j = </a:t>
            </a:r>
            <a:r>
              <a:rPr lang="en-US" sz="2000" dirty="0" err="1"/>
              <a:t>B.col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For every key </a:t>
            </a:r>
            <a:r>
              <a:rPr lang="en-US" sz="2000" i="1" dirty="0"/>
              <a:t>k</a:t>
            </a:r>
            <a:r>
              <a:rPr lang="en-US" sz="2000" dirty="0"/>
              <a:t>, reduce values to:</a:t>
            </a:r>
            <a:br>
              <a:rPr lang="en-US" sz="2000" dirty="0"/>
            </a:br>
            <a:r>
              <a:rPr lang="en-US" sz="2000" i="1" dirty="0"/>
              <a:t>&lt;(</a:t>
            </a:r>
            <a:r>
              <a:rPr lang="en-US" sz="2000" i="1" dirty="0" err="1"/>
              <a:t>i</a:t>
            </a:r>
            <a:r>
              <a:rPr lang="en-US" sz="2000" i="1" dirty="0"/>
              <a:t>, j),</a:t>
            </a:r>
            <a:r>
              <a:rPr lang="en-US" sz="2000" dirty="0"/>
              <a:t> (list of every possible permutation of A*B)&gt;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To get final answer, add the list of A*B’s.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14819" y="1514691"/>
                <a:ext cx="3068081" cy="578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19" y="1514691"/>
                <a:ext cx="3068081" cy="578428"/>
              </a:xfrm>
              <a:prstGeom prst="rect">
                <a:avLst/>
              </a:prstGeom>
              <a:blipFill rotWithShape="0">
                <a:blip r:embed="rId2"/>
                <a:stretch>
                  <a:fillRect t="-11579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37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Matrix Multiplication: Real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6094" y="990600"/>
                <a:ext cx="576452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dirty="0">
                        <a:latin typeface="Cambria Math"/>
                        <a:ea typeface="Cambria Math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352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443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252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405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680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400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93" y="990600"/>
                <a:ext cx="5764527" cy="14529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33600" y="2895600"/>
          <a:ext cx="1981200" cy="36576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7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029200" y="3873787"/>
          <a:ext cx="1905000" cy="18288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7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924800" y="3142267"/>
          <a:ext cx="1905000" cy="32918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06533" y="4495800"/>
                <a:ext cx="5838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532" y="4495799"/>
                <a:ext cx="583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70065" y="4434244"/>
                <a:ext cx="44435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65" y="4434244"/>
                <a:ext cx="426719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9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0626" y="838201"/>
          <a:ext cx="1289115" cy="25908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3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845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8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5720" marR="4572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92937" y="1647208"/>
            <a:ext cx="4498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02658" y="4470975"/>
          <a:ext cx="1289115" cy="1372984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3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659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 marL="45720" marR="4572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 marL="45720" marR="4572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B.</a:t>
                      </a:r>
                    </a:p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45720" marR="4572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25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27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18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28</a:t>
                      </a:r>
                    </a:p>
                  </a:txBody>
                  <a:tcPr marL="45720" marR="4572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36996" y="366138"/>
              <a:ext cx="1480313" cy="3032760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64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58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65085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col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A.row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</a:t>
                          </a:r>
                          <a:r>
                            <a:rPr lang="en-US" sz="13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1, 6)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</a:t>
                          </a:r>
                          <a:r>
                            <a:rPr lang="en-US" sz="13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8)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9)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10)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16)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8590879"/>
                  </p:ext>
                </p:extLst>
              </p:nvPr>
            </p:nvGraphicFramePr>
            <p:xfrm>
              <a:off x="2636996" y="366138"/>
              <a:ext cx="1480313" cy="3032760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464503"/>
                    <a:gridCol w="1015810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 rotWithShape="0">
                          <a:blip r:embed="rId2"/>
                          <a:stretch>
                            <a:fillRect t="-12857" r="-218182" b="-6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400" b="0" dirty="0" err="1" smtClean="0">
                              <a:solidFill>
                                <a:schemeClr val="tx1"/>
                              </a:solidFill>
                            </a:rPr>
                            <a:t>A.row</a:t>
                          </a:r>
                          <a:r>
                            <a:rPr 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</a:t>
                          </a:r>
                          <a:r>
                            <a:rPr lang="en-US" sz="13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1, 6)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7)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</a:t>
                          </a:r>
                          <a:r>
                            <a:rPr lang="en-US" sz="13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8)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9)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10)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16)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17)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848600" y="1925382"/>
          <a:ext cx="1688085" cy="26314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38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5*25,7*27 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6*26, 1*28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8*25, 9*27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9*28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15*27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10*26,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15*28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16*25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17*26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74790" y="4630868"/>
              <a:ext cx="1649032" cy="1584960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6100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89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65085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row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B.col</a:t>
                          </a:r>
                          <a:r>
                            <a:rPr lang="en-US" sz="14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26)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27)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334998"/>
                  </p:ext>
                </p:extLst>
              </p:nvPr>
            </p:nvGraphicFramePr>
            <p:xfrm>
              <a:off x="2574790" y="4630868"/>
              <a:ext cx="1649032" cy="1584960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610045"/>
                    <a:gridCol w="1038987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 rotWithShape="0">
                          <a:blip r:embed="rId3"/>
                          <a:stretch>
                            <a:fillRect l="-1000" t="-12857" r="-172000" b="-28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  <a:p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400" b="0" dirty="0" err="1" smtClean="0">
                              <a:solidFill>
                                <a:schemeClr val="tx1"/>
                              </a:solidFill>
                            </a:rPr>
                            <a:t>B.col</a:t>
                          </a:r>
                          <a:r>
                            <a:rPr 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400" b="0" baseline="0" dirty="0" smtClean="0">
                              <a:solidFill>
                                <a:schemeClr val="tx1"/>
                              </a:solidFill>
                            </a:rPr>
                            <a:t>V)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26)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27)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28)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1924737" y="5513371"/>
            <a:ext cx="449810" cy="3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13689" y="1647208"/>
              <a:ext cx="2384640" cy="3444240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6606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62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7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788">
                    <a:tc>
                      <a:txBody>
                        <a:bodyPr/>
                        <a:lstStyle/>
                        <a:p>
                          <a:r>
                            <a:rPr lang="en-US" sz="1300" b="1" dirty="0">
                              <a:solidFill>
                                <a:schemeClr val="tx1"/>
                              </a:solidFill>
                            </a:rPr>
                            <a:t>Key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300" b="1" dirty="0">
                              <a:solidFill>
                                <a:schemeClr val="tx1"/>
                              </a:solidFill>
                            </a:rPr>
                            <a:t> (either </a:t>
                          </a:r>
                          <a:r>
                            <a:rPr lang="en-US" sz="1300" b="1" dirty="0" err="1">
                              <a:solidFill>
                                <a:schemeClr val="tx1"/>
                              </a:solidFill>
                            </a:rPr>
                            <a:t>A.col</a:t>
                          </a:r>
                          <a:r>
                            <a:rPr lang="en-US" sz="1300" b="1" dirty="0">
                              <a:solidFill>
                                <a:schemeClr val="tx1"/>
                              </a:solidFill>
                            </a:rPr>
                            <a:t> or </a:t>
                          </a:r>
                          <a:r>
                            <a:rPr lang="en-US" sz="1300" b="1" dirty="0" err="1">
                              <a:solidFill>
                                <a:schemeClr val="tx1"/>
                              </a:solidFill>
                            </a:rPr>
                            <a:t>B.row</a:t>
                          </a:r>
                          <a:r>
                            <a:rPr lang="en-US" sz="13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>
                              <a:solidFill>
                                <a:schemeClr val="tx1"/>
                              </a:solidFill>
                            </a:rPr>
                            <a:t>Value List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200" b="0" dirty="0" err="1">
                              <a:solidFill>
                                <a:schemeClr val="tx1"/>
                              </a:solidFill>
                            </a:rPr>
                            <a:t>A.row</a:t>
                          </a:r>
                          <a:r>
                            <a:rPr lang="en-US" sz="1200" b="0" baseline="0" dirty="0">
                              <a:solidFill>
                                <a:schemeClr val="tx1"/>
                              </a:solidFill>
                            </a:rPr>
                            <a:t>, V) |</a:t>
                          </a:r>
                          <a:r>
                            <a:rPr lang="en-US" sz="13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200" b="0" dirty="0" err="1">
                              <a:solidFill>
                                <a:schemeClr val="tx1"/>
                              </a:solidFill>
                            </a:rPr>
                            <a:t>B.col</a:t>
                          </a:r>
                          <a:r>
                            <a:rPr lang="en-US" sz="1200" b="0" baseline="0" dirty="0">
                              <a:solidFill>
                                <a:schemeClr val="tx1"/>
                              </a:solidFill>
                            </a:rPr>
                            <a:t>, V)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8)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</a:t>
                          </a:r>
                          <a:r>
                            <a:rPr lang="en-US" sz="13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10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17)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</a:t>
                          </a:r>
                          <a:r>
                            <a:rPr lang="en-US" sz="13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26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91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7)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9)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27)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28)</a:t>
                          </a: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42057"/>
                  </p:ext>
                </p:extLst>
              </p:nvPr>
            </p:nvGraphicFramePr>
            <p:xfrm>
              <a:off x="4813689" y="1647208"/>
              <a:ext cx="2384640" cy="3444240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660679"/>
                    <a:gridCol w="866274"/>
                    <a:gridCol w="857687"/>
                  </a:tblGrid>
                  <a:tr h="990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>
                        <a:blipFill rotWithShape="0">
                          <a:blip r:embed="rId4"/>
                          <a:stretch>
                            <a:fillRect t="-4908" r="-260550" b="-25214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 smtClean="0">
                              <a:solidFill>
                                <a:schemeClr val="tx1"/>
                              </a:solidFill>
                            </a:rPr>
                            <a:t>Value List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(A, </a:t>
                          </a:r>
                          <a:r>
                            <a:rPr lang="en-US" sz="1200" b="0" dirty="0" err="1" smtClean="0">
                              <a:solidFill>
                                <a:schemeClr val="tx1"/>
                              </a:solidFill>
                            </a:rPr>
                            <a:t>A.row</a:t>
                          </a:r>
                          <a:r>
                            <a:rPr 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V) |</a:t>
                          </a:r>
                          <a:r>
                            <a:rPr lang="en-US" sz="1300" b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(B, </a:t>
                          </a:r>
                          <a:r>
                            <a:rPr lang="en-US" sz="1200" b="0" dirty="0" err="1" smtClean="0">
                              <a:solidFill>
                                <a:schemeClr val="tx1"/>
                              </a:solidFill>
                            </a:rPr>
                            <a:t>B.col</a:t>
                          </a:r>
                          <a:r>
                            <a:rPr 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V)</a:t>
                          </a:r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0820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8)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3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25)</a:t>
                          </a:r>
                        </a:p>
                      </a:txBody>
                      <a:tcPr marL="45720" marR="45720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6)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</a:t>
                          </a:r>
                          <a:r>
                            <a:rPr lang="en-US" sz="13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10</a:t>
                          </a: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4, 17)</a:t>
                          </a:r>
                          <a:endParaRPr lang="en-US" sz="13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</a:t>
                          </a:r>
                          <a:r>
                            <a:rPr lang="en-US" sz="13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26</a:t>
                          </a: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45720" marR="45720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1, 7)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2, 9)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(‘A’, 3, 15)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1, 27)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(‘B’, 2, 28)</a:t>
                          </a:r>
                          <a:endParaRPr lang="en-US" sz="13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5720" marR="45720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299916" y="3105644"/>
            <a:ext cx="4507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00279" y="1035846"/>
            <a:ext cx="5134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00279" y="5654637"/>
            <a:ext cx="5134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2937" y="1740939"/>
            <a:ext cx="513410" cy="3682409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MAP 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MAP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15438" y="995654"/>
            <a:ext cx="513410" cy="494284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SORT &amp; SHUFFLE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145881" y="2073246"/>
            <a:ext cx="513410" cy="2064796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REDUCE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63" y="5513371"/>
            <a:ext cx="2818262" cy="74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659291" y="697917"/>
            <a:ext cx="245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A.row</a:t>
            </a:r>
            <a:r>
              <a:rPr lang="en-US" dirty="0"/>
              <a:t> and </a:t>
            </a:r>
            <a:r>
              <a:rPr lang="en-US" dirty="0" err="1"/>
              <a:t>B.col</a:t>
            </a:r>
            <a:r>
              <a:rPr lang="en-US" dirty="0"/>
              <a:t> correspond to the same</a:t>
            </a:r>
          </a:p>
          <a:p>
            <a:r>
              <a:rPr lang="en-US" dirty="0" err="1"/>
              <a:t>C.Row</a:t>
            </a:r>
            <a:r>
              <a:rPr lang="en-US" dirty="0"/>
              <a:t> and </a:t>
            </a:r>
            <a:r>
              <a:rPr lang="en-US" dirty="0" err="1"/>
              <a:t>C.col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596313" y="2073246"/>
            <a:ext cx="513410" cy="2064796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REDUCE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627644" y="3105644"/>
            <a:ext cx="4507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0109722" y="1945435"/>
          <a:ext cx="1688085" cy="26314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38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4572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680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442</a:t>
                      </a:r>
                    </a:p>
                  </a:txBody>
                  <a:tcPr marL="4572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9" grpId="0"/>
      <p:bldP spid="51" grpId="0"/>
      <p:bldP spid="31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and 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MRJOB on </a:t>
            </a:r>
            <a:r>
              <a:rPr lang="en-US" dirty="0" err="1"/>
              <a:t>cloudera</a:t>
            </a:r>
            <a:r>
              <a:rPr lang="en-US" dirty="0"/>
              <a:t> (to at least 0.4.3):</a:t>
            </a:r>
          </a:p>
          <a:p>
            <a:pPr lvl="1"/>
            <a:r>
              <a:rPr lang="en-US" dirty="0"/>
              <a:t>$ pip install </a:t>
            </a:r>
            <a:r>
              <a:rPr lang="en-US" dirty="0" err="1"/>
              <a:t>mrjob</a:t>
            </a:r>
            <a:r>
              <a:rPr lang="en-US" dirty="0"/>
              <a:t> --upgrade</a:t>
            </a:r>
          </a:p>
          <a:p>
            <a:r>
              <a:rPr lang="en-US" dirty="0"/>
              <a:t>Run Python job for matrix multiplication</a:t>
            </a:r>
          </a:p>
          <a:p>
            <a:pPr lvl="1"/>
            <a:r>
              <a:rPr lang="en-US" dirty="0"/>
              <a:t>Get code and data from:</a:t>
            </a:r>
            <a:br>
              <a:rPr lang="en-US" dirty="0"/>
            </a:br>
            <a:r>
              <a:rPr lang="en-US" dirty="0">
                <a:hlinkClick r:id="rId2"/>
              </a:rPr>
              <a:t>https://gist.github.com/syju/dcaf55454dbe8b6d157c</a:t>
            </a:r>
            <a:endParaRPr lang="en-US" dirty="0"/>
          </a:p>
          <a:p>
            <a:pPr lvl="1"/>
            <a:r>
              <a:rPr lang="en-US" dirty="0"/>
              <a:t>$ export HADOOP_HOME=/</a:t>
            </a:r>
            <a:r>
              <a:rPr lang="en-US" dirty="0" err="1"/>
              <a:t>usr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$ python MatrixMultiplication.py -r </a:t>
            </a:r>
            <a:r>
              <a:rPr lang="en-US" dirty="0" err="1"/>
              <a:t>hadoop</a:t>
            </a:r>
            <a:r>
              <a:rPr lang="en-US" dirty="0"/>
              <a:t> smat_10_5_A.txt mat_5_5.txt -o /user/</a:t>
            </a:r>
            <a:r>
              <a:rPr lang="en-US" dirty="0" err="1"/>
              <a:t>cloudera</a:t>
            </a:r>
            <a:r>
              <a:rPr lang="en-US" dirty="0"/>
              <a:t>/results/</a:t>
            </a:r>
            <a:r>
              <a:rPr lang="en-US" dirty="0" err="1"/>
              <a:t>MatrixMultiplication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0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345" y="2067950"/>
            <a:ext cx="7427604" cy="28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9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Multi Term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  Given many sets of documents, which might be, for example, web pages, logs, or text, and a set of terms for matching; return a list of “lines” from the input data that match that set.  In the case of web pages it could be URLs that are returned.</a:t>
            </a:r>
          </a:p>
          <a:p>
            <a:r>
              <a:rPr lang="en-US" b="1" dirty="0"/>
              <a:t>Input:  A large set of documents containing words that can be matched.  Words could be in a natural language, or could be, for example, IP addresses.</a:t>
            </a:r>
          </a:p>
        </p:txBody>
      </p:sp>
    </p:spTree>
    <p:extLst>
      <p:ext uri="{BB962C8B-B14F-4D97-AF65-F5344CB8AC3E}">
        <p14:creationId xmlns:p14="http://schemas.microsoft.com/office/powerpoint/2010/main" val="1578202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Multi Term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Mapper:</a:t>
            </a:r>
          </a:p>
          <a:p>
            <a:pPr lvl="1"/>
            <a:r>
              <a:rPr lang="en-US" b="1" dirty="0"/>
              <a:t>Consider that the k/v pairs that will be sent to the Reducer must:</a:t>
            </a:r>
          </a:p>
          <a:p>
            <a:pPr lvl="2"/>
            <a:r>
              <a:rPr lang="en-US" b="1" dirty="0"/>
              <a:t>Simply provide the output that the reducer will produce to identify that selected “lines”</a:t>
            </a:r>
          </a:p>
          <a:p>
            <a:pPr lvl="1"/>
            <a:r>
              <a:rPr lang="en-US" b="1" dirty="0"/>
              <a:t>So, a mapper should output  k/v pairs who’s keys are of the form:  &lt; anything, selected line&gt;</a:t>
            </a:r>
          </a:p>
        </p:txBody>
      </p:sp>
    </p:spTree>
    <p:extLst>
      <p:ext uri="{BB962C8B-B14F-4D97-AF65-F5344CB8AC3E}">
        <p14:creationId xmlns:p14="http://schemas.microsoft.com/office/powerpoint/2010/main" val="12628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Simple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14177" y="1584802"/>
          <a:ext cx="5363648" cy="4556760"/>
        </p:xfrm>
        <a:graphic>
          <a:graphicData uri="http://schemas.openxmlformats.org/drawingml/2006/table">
            <a:tbl>
              <a:tblPr/>
              <a:tblGrid>
                <a:gridCol w="25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7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8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9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10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11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12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13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14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15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16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17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18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19</a:t>
                      </a:r>
                    </a:p>
                    <a:p>
                      <a:pPr algn="r" rtl="0" fontAlgn="base"/>
                      <a:r>
                        <a:rPr lang="en-US" sz="1300" b="0" i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import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numpy</a:t>
                      </a:r>
                      <a:endParaRPr lang="en-US" sz="1300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300" b="0" i="0" dirty="0" err="1">
                          <a:effectLst/>
                          <a:latin typeface="Consolas"/>
                        </a:rPr>
                        <a:t>def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mapFunc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(row):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"Calculate the statistics for a single row of data."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return 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numpy.size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(row),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numpy.mean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(row),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numpy.var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(row))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300" b="0" i="0" dirty="0" err="1">
                          <a:effectLst/>
                          <a:latin typeface="Consolas"/>
                        </a:rPr>
                        <a:t>def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reduceFunc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(row1, row2):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"Calculate the combined statistics from two rows of data."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var_a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= row1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var_b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= row2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=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+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n_b</a:t>
                      </a:r>
                      <a:endParaRPr lang="en-US" sz="1300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= ((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*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 + 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*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)) /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n_ab</a:t>
                      </a:r>
                      <a:endParaRPr lang="en-US" sz="1300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var_ab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= (((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*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var_a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 + 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*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var_b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)) /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 + ((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*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 * ((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-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mean_a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 /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)**2)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   return 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mean_ab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var_ab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300" b="0" i="0" dirty="0" err="1">
                          <a:effectLst/>
                          <a:latin typeface="Consolas"/>
                        </a:rPr>
                        <a:t>numRows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= 100</a:t>
                      </a:r>
                    </a:p>
                    <a:p>
                      <a:pPr algn="l" rtl="0" fontAlgn="base"/>
                      <a:r>
                        <a:rPr lang="en-US" sz="1300" b="0" i="0" dirty="0" err="1">
                          <a:effectLst/>
                          <a:latin typeface="Consolas"/>
                        </a:rPr>
                        <a:t>numSamplesPerRow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 = 500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x =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numpy.random.rand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numRows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numSamplesPerRow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y = reduce(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reduceFunc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map(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mapFunc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, x))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Consolas"/>
                        </a:rPr>
                        <a:t>print "n=%d, mean=%f, </a:t>
                      </a:r>
                      <a:r>
                        <a:rPr lang="en-US" sz="1300" b="0" i="0" dirty="0" err="1">
                          <a:effectLst/>
                          <a:latin typeface="Consolas"/>
                        </a:rPr>
                        <a:t>var</a:t>
                      </a:r>
                      <a:r>
                        <a:rPr lang="en-US" sz="1300" b="0" i="0" dirty="0">
                          <a:effectLst/>
                          <a:latin typeface="Consolas"/>
                        </a:rPr>
                        <a:t>=%f" % 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8203" y="6315547"/>
            <a:ext cx="8991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http://blog.cordiner.net/2010/06/16/calculating-variance-and-mean-with-mapreduce-python/</a:t>
            </a:r>
          </a:p>
        </p:txBody>
      </p:sp>
    </p:spTree>
    <p:extLst>
      <p:ext uri="{BB962C8B-B14F-4D97-AF65-F5344CB8AC3E}">
        <p14:creationId xmlns:p14="http://schemas.microsoft.com/office/powerpoint/2010/main" val="380925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Multi Term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 of Mappers:  A set of &lt;key, value&gt; pairs of the form: </a:t>
            </a:r>
          </a:p>
          <a:p>
            <a:pPr lvl="1"/>
            <a:r>
              <a:rPr lang="en-US" b="1" dirty="0"/>
              <a:t>K/V pairs of the form &lt; anything, selected “line”&gt;</a:t>
            </a:r>
          </a:p>
          <a:p>
            <a:r>
              <a:rPr lang="en-US" b="1" dirty="0"/>
              <a:t>Reducers:</a:t>
            </a:r>
          </a:p>
          <a:p>
            <a:pPr lvl="1"/>
            <a:r>
              <a:rPr lang="en-US" sz="2000" b="1" dirty="0"/>
              <a:t>Output the selected lines (no page ranking, etc. requested for this problem).</a:t>
            </a:r>
          </a:p>
        </p:txBody>
      </p:sp>
    </p:spTree>
    <p:extLst>
      <p:ext uri="{BB962C8B-B14F-4D97-AF65-F5344CB8AC3E}">
        <p14:creationId xmlns:p14="http://schemas.microsoft.com/office/powerpoint/2010/main" val="110929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Retail 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  A retail establishment, on/off line, wishes to determine what “types” of products are most often purchased together (e.g. if on-line, in a single cart).  The plan is to use this information to recommend additional purchases as in “Customers who purchased these, also purchased”. </a:t>
            </a:r>
          </a:p>
          <a:p>
            <a:r>
              <a:rPr lang="en-US" b="1" dirty="0"/>
              <a:t>Input:  A collection of records of the form:</a:t>
            </a:r>
          </a:p>
          <a:p>
            <a:pPr lvl="1"/>
            <a:r>
              <a:rPr lang="en-US" b="1" dirty="0"/>
              <a:t> Unique identifier (possibly anonymized) for the purchasing session; lists of items purchased (probably be item number); date, time, dollar value.</a:t>
            </a:r>
          </a:p>
        </p:txBody>
      </p:sp>
    </p:spTree>
    <p:extLst>
      <p:ext uri="{BB962C8B-B14F-4D97-AF65-F5344CB8AC3E}">
        <p14:creationId xmlns:p14="http://schemas.microsoft.com/office/powerpoint/2010/main" val="1728927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Retail 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Mapper:</a:t>
            </a:r>
          </a:p>
          <a:p>
            <a:pPr lvl="1"/>
            <a:r>
              <a:rPr lang="en-US" b="1" dirty="0"/>
              <a:t>Consider that the k/v pairs that will be sent to the Reducer must:</a:t>
            </a:r>
          </a:p>
          <a:p>
            <a:pPr lvl="2"/>
            <a:r>
              <a:rPr lang="en-US" b="1" dirty="0"/>
              <a:t>Identify the most common lists of purchases bought in the same session,</a:t>
            </a:r>
          </a:p>
          <a:p>
            <a:pPr lvl="2"/>
            <a:r>
              <a:rPr lang="en-US" b="1" dirty="0"/>
              <a:t>Insure that similar lists go to the same reducer</a:t>
            </a:r>
          </a:p>
          <a:p>
            <a:pPr lvl="2"/>
            <a:r>
              <a:rPr lang="en-US" b="1" dirty="0"/>
              <a:t>Challenges include the fact that some of the lists could be quite long.</a:t>
            </a:r>
          </a:p>
          <a:p>
            <a:pPr lvl="1"/>
            <a:r>
              <a:rPr lang="en-US" b="1" dirty="0"/>
              <a:t>A possible Mapper output could have as Key (a sorted list of the first X products in a given session).  Limiting X to address the long list issue.  There are many possible refinements.</a:t>
            </a:r>
          </a:p>
          <a:p>
            <a:pPr lvl="1"/>
            <a:r>
              <a:rPr lang="en-US" b="1" dirty="0"/>
              <a:t>Another possibility would be to output pairs, triples, quadruples, etc. as key, with the frequency of </a:t>
            </a:r>
            <a:r>
              <a:rPr lang="en-US" b="1" dirty="0" err="1"/>
              <a:t>occurence</a:t>
            </a:r>
            <a:r>
              <a:rPr lang="en-US" b="1" dirty="0"/>
              <a:t>.  Could cause an explosion of output.</a:t>
            </a:r>
          </a:p>
        </p:txBody>
      </p:sp>
    </p:spTree>
    <p:extLst>
      <p:ext uri="{BB962C8B-B14F-4D97-AF65-F5344CB8AC3E}">
        <p14:creationId xmlns:p14="http://schemas.microsoft.com/office/powerpoint/2010/main" val="3923522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Retail 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 of Mappers:  Assuming the first approach with a defined X, a set of &lt;key, value&gt; pairs of the form: </a:t>
            </a:r>
          </a:p>
          <a:p>
            <a:pPr lvl="1"/>
            <a:r>
              <a:rPr lang="en-US" b="1" dirty="0"/>
              <a:t>K/V pairs of the form &lt; sorted list of first X products, total sorted list for a session&gt;</a:t>
            </a:r>
          </a:p>
          <a:p>
            <a:r>
              <a:rPr lang="en-US" b="1" dirty="0"/>
              <a:t>Reducers:</a:t>
            </a:r>
          </a:p>
          <a:p>
            <a:pPr lvl="1"/>
            <a:r>
              <a:rPr lang="en-US" sz="2000" b="1" dirty="0"/>
              <a:t>Reducer now has several problems:</a:t>
            </a:r>
          </a:p>
          <a:p>
            <a:pPr lvl="2"/>
            <a:r>
              <a:rPr lang="en-US" sz="1600" b="1" dirty="0"/>
              <a:t>First, of course there will be some items not counted because X is too small.</a:t>
            </a:r>
          </a:p>
          <a:p>
            <a:pPr lvl="2"/>
            <a:r>
              <a:rPr lang="en-US" sz="1600" b="1" dirty="0"/>
              <a:t>Second, reducer must take all product intersections and count them.</a:t>
            </a:r>
          </a:p>
          <a:p>
            <a:r>
              <a:rPr lang="en-US" sz="2400" b="1" dirty="0"/>
              <a:t>Output:  A set of lists of products, with their frequency of occurrence.</a:t>
            </a:r>
          </a:p>
        </p:txBody>
      </p:sp>
    </p:spTree>
    <p:extLst>
      <p:ext uri="{BB962C8B-B14F-4D97-AF65-F5344CB8AC3E}">
        <p14:creationId xmlns:p14="http://schemas.microsoft.com/office/powerpoint/2010/main" val="1994187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Influence Calculation in the </a:t>
            </a:r>
            <a:r>
              <a:rPr lang="en-US" dirty="0" err="1"/>
              <a:t>Erdos</a:t>
            </a:r>
            <a:r>
              <a:rPr lang="en-US" dirty="0"/>
              <a:t>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BIA 676</a:t>
            </a:r>
            <a:br>
              <a:rPr lang="en-US" dirty="0"/>
            </a:br>
            <a:r>
              <a:rPr lang="en-US" dirty="0"/>
              <a:t>Spring 2015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1590" y="5377934"/>
            <a:ext cx="574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https://files.oakland.edu/users/grossman/enp/Erdos1.html</a:t>
            </a:r>
          </a:p>
        </p:txBody>
      </p:sp>
    </p:spTree>
    <p:extLst>
      <p:ext uri="{BB962C8B-B14F-4D97-AF65-F5344CB8AC3E}">
        <p14:creationId xmlns:p14="http://schemas.microsoft.com/office/powerpoint/2010/main" val="1719493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 for a node can be calculated by counting all of its connections of length 1 and length 2</a:t>
            </a:r>
          </a:p>
          <a:p>
            <a:r>
              <a:rPr lang="en-US" dirty="0"/>
              <a:t>We can simplify the connections for a node such that all connections of length 1 and length 2 are represented as connections of length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5" name="Oval 4"/>
          <p:cNvSpPr/>
          <p:nvPr/>
        </p:nvSpPr>
        <p:spPr>
          <a:xfrm>
            <a:off x="3373855" y="4592056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58458" y="3712537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52134" y="4598947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18877" y="4592055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31336" y="5390791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52134" y="3680628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52134" y="5547132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8606" y="4703034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70013" y="3816627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39620" y="5494879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3182" y="4706095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4408" y="3784717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4408" y="5649333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49629" y="4703034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23" name="Straight Connector 22"/>
          <p:cNvCxnSpPr>
            <a:stCxn id="8" idx="6"/>
            <a:endCxn id="5" idx="2"/>
          </p:cNvCxnSpPr>
          <p:nvPr/>
        </p:nvCxnSpPr>
        <p:spPr>
          <a:xfrm>
            <a:off x="3052014" y="4880813"/>
            <a:ext cx="321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8" idx="0"/>
          </p:cNvCxnSpPr>
          <p:nvPr/>
        </p:nvCxnSpPr>
        <p:spPr>
          <a:xfrm>
            <a:off x="2775027" y="4290054"/>
            <a:ext cx="60418" cy="30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7"/>
            <a:endCxn id="8" idx="3"/>
          </p:cNvCxnSpPr>
          <p:nvPr/>
        </p:nvCxnSpPr>
        <p:spPr>
          <a:xfrm flipV="1">
            <a:off x="2501040" y="5084995"/>
            <a:ext cx="181268" cy="39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10" idx="4"/>
          </p:cNvCxnSpPr>
          <p:nvPr/>
        </p:nvCxnSpPr>
        <p:spPr>
          <a:xfrm flipV="1">
            <a:off x="4268702" y="4258144"/>
            <a:ext cx="0" cy="34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  <a:endCxn id="11" idx="0"/>
          </p:cNvCxnSpPr>
          <p:nvPr/>
        </p:nvCxnSpPr>
        <p:spPr>
          <a:xfrm flipH="1">
            <a:off x="4268704" y="5176458"/>
            <a:ext cx="1" cy="37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6"/>
            <a:endCxn id="7" idx="2"/>
          </p:cNvCxnSpPr>
          <p:nvPr/>
        </p:nvCxnSpPr>
        <p:spPr>
          <a:xfrm>
            <a:off x="3806993" y="4880814"/>
            <a:ext cx="245143" cy="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893840" y="4482214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428990" y="3772046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572120" y="4489105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138861" y="4482213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7348881" y="5230889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375458" y="3831781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417131" y="5230889"/>
            <a:ext cx="433136" cy="577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88591" y="4593192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31262" y="3876135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56375" y="5334975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53167" y="4596253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477731" y="3915586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508960" y="5348483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669614" y="4593192"/>
            <a:ext cx="3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86" name="Straight Connector 85"/>
          <p:cNvCxnSpPr>
            <a:stCxn id="75" idx="6"/>
            <a:endCxn id="72" idx="2"/>
          </p:cNvCxnSpPr>
          <p:nvPr/>
        </p:nvCxnSpPr>
        <p:spPr>
          <a:xfrm>
            <a:off x="7571999" y="4770971"/>
            <a:ext cx="321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3" idx="5"/>
            <a:endCxn id="72" idx="1"/>
          </p:cNvCxnSpPr>
          <p:nvPr/>
        </p:nvCxnSpPr>
        <p:spPr>
          <a:xfrm>
            <a:off x="7798695" y="4264988"/>
            <a:ext cx="158578" cy="30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6" idx="7"/>
            <a:endCxn id="72" idx="3"/>
          </p:cNvCxnSpPr>
          <p:nvPr/>
        </p:nvCxnSpPr>
        <p:spPr>
          <a:xfrm flipV="1">
            <a:off x="7718587" y="4975150"/>
            <a:ext cx="238687" cy="34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7"/>
            <a:endCxn id="77" idx="3"/>
          </p:cNvCxnSpPr>
          <p:nvPr/>
        </p:nvCxnSpPr>
        <p:spPr>
          <a:xfrm flipV="1">
            <a:off x="8263548" y="4324724"/>
            <a:ext cx="175343" cy="24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5"/>
            <a:endCxn id="78" idx="1"/>
          </p:cNvCxnSpPr>
          <p:nvPr/>
        </p:nvCxnSpPr>
        <p:spPr>
          <a:xfrm>
            <a:off x="8263546" y="4975150"/>
            <a:ext cx="217016" cy="34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2" idx="6"/>
            <a:endCxn id="74" idx="2"/>
          </p:cNvCxnSpPr>
          <p:nvPr/>
        </p:nvCxnSpPr>
        <p:spPr>
          <a:xfrm>
            <a:off x="8326979" y="4770972"/>
            <a:ext cx="245143" cy="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/>
          <p:cNvSpPr/>
          <p:nvPr/>
        </p:nvSpPr>
        <p:spPr>
          <a:xfrm>
            <a:off x="5070315" y="4256245"/>
            <a:ext cx="1669382" cy="111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04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and 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MRJOB on </a:t>
            </a:r>
            <a:r>
              <a:rPr lang="en-US" dirty="0" err="1"/>
              <a:t>cloudera</a:t>
            </a:r>
            <a:r>
              <a:rPr lang="en-US" dirty="0"/>
              <a:t> (you will need version 0.4.3):</a:t>
            </a:r>
          </a:p>
          <a:p>
            <a:pPr lvl="1"/>
            <a:r>
              <a:rPr lang="en-US" dirty="0"/>
              <a:t>$ pip install </a:t>
            </a:r>
            <a:r>
              <a:rPr lang="en-US" dirty="0" err="1"/>
              <a:t>mrjob</a:t>
            </a:r>
            <a:r>
              <a:rPr lang="en-US" dirty="0"/>
              <a:t> --upgrade</a:t>
            </a:r>
          </a:p>
          <a:p>
            <a:r>
              <a:rPr lang="en-US" dirty="0"/>
              <a:t>Run Python job for influence calculation</a:t>
            </a:r>
          </a:p>
          <a:p>
            <a:pPr lvl="1"/>
            <a:r>
              <a:rPr lang="en-US" dirty="0"/>
              <a:t>Get code and data from: </a:t>
            </a:r>
            <a:r>
              <a:rPr lang="en-US" dirty="0">
                <a:hlinkClick r:id="rId2"/>
              </a:rPr>
              <a:t>https://gist.github.com/syju/df6b8018dd5b3331a155</a:t>
            </a:r>
            <a:endParaRPr lang="en-US" dirty="0"/>
          </a:p>
          <a:p>
            <a:pPr lvl="1"/>
            <a:r>
              <a:rPr lang="en-US" dirty="0"/>
              <a:t>$ export HADOOP_HOME=/</a:t>
            </a:r>
            <a:r>
              <a:rPr lang="en-US" dirty="0" err="1"/>
              <a:t>usr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$ python InfluenceCalculation.py -r </a:t>
            </a:r>
            <a:r>
              <a:rPr lang="en-US" dirty="0" err="1"/>
              <a:t>hadoop</a:t>
            </a:r>
            <a:r>
              <a:rPr lang="en-US" dirty="0"/>
              <a:t> erdos1graph_data.txt -o /user/</a:t>
            </a:r>
            <a:r>
              <a:rPr lang="en-US" dirty="0" err="1"/>
              <a:t>cloudera</a:t>
            </a:r>
            <a:r>
              <a:rPr lang="en-US" dirty="0"/>
              <a:t>/results/</a:t>
            </a:r>
            <a:r>
              <a:rPr lang="en-US" dirty="0" err="1"/>
              <a:t>InfluenceGraph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0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Step 1: Read in Edges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Mapper Code: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1735" y="2666207"/>
            <a:ext cx="3321844" cy="19907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50" y="3259138"/>
            <a:ext cx="300038" cy="11239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14987" y="3105485"/>
            <a:ext cx="1200150" cy="926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738" y="3259139"/>
            <a:ext cx="635794" cy="120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45091" y="3384035"/>
            <a:ext cx="9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maps 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1232" y="2595975"/>
            <a:ext cx="135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List of Edges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69262" y="2621391"/>
            <a:ext cx="1354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Output:</a:t>
            </a:r>
          </a:p>
          <a:p>
            <a:r>
              <a:rPr lang="en-US" dirty="0">
                <a:solidFill>
                  <a:prstClr val="black"/>
                </a:solidFill>
              </a:rPr>
              <a:t>(Node, Edge)</a:t>
            </a:r>
          </a:p>
        </p:txBody>
      </p:sp>
    </p:spTree>
    <p:extLst>
      <p:ext uri="{BB962C8B-B14F-4D97-AF65-F5344CB8AC3E}">
        <p14:creationId xmlns:p14="http://schemas.microsoft.com/office/powerpoint/2010/main" val="1313487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Step 2: Simplify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Reducer Code: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966676" y="2813276"/>
            <a:ext cx="1200150" cy="926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2914" y="3090277"/>
            <a:ext cx="9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Reduces to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6952" y="2505075"/>
            <a:ext cx="2962120" cy="3684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73416" y="2875553"/>
            <a:ext cx="204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(Node, All of Node’s Edges)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66827" y="2443946"/>
            <a:ext cx="1530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Output:</a:t>
            </a:r>
          </a:p>
          <a:p>
            <a:r>
              <a:rPr lang="en-US" dirty="0">
                <a:solidFill>
                  <a:prstClr val="black"/>
                </a:solidFill>
              </a:rPr>
              <a:t>List of edges (all connections that were originally of length 2 are now of length 1)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1" b="53988"/>
          <a:stretch/>
        </p:blipFill>
        <p:spPr>
          <a:xfrm>
            <a:off x="6542023" y="5521136"/>
            <a:ext cx="971550" cy="1577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934" y="4317984"/>
            <a:ext cx="278606" cy="2066925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>
            <a:off x="9247040" y="4347369"/>
            <a:ext cx="171685" cy="939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9247039" y="5377743"/>
            <a:ext cx="171685" cy="939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" name="Curved Connector 19"/>
          <p:cNvCxnSpPr>
            <a:stCxn id="15" idx="3"/>
            <a:endCxn id="17" idx="1"/>
          </p:cNvCxnSpPr>
          <p:nvPr/>
        </p:nvCxnSpPr>
        <p:spPr>
          <a:xfrm flipV="1">
            <a:off x="7513575" y="4817279"/>
            <a:ext cx="1733465" cy="7827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47181"/>
          <a:stretch/>
        </p:blipFill>
        <p:spPr>
          <a:xfrm>
            <a:off x="6542023" y="5687117"/>
            <a:ext cx="971550" cy="181116"/>
          </a:xfrm>
          <a:prstGeom prst="rect">
            <a:avLst/>
          </a:prstGeom>
        </p:spPr>
      </p:pic>
      <p:cxnSp>
        <p:nvCxnSpPr>
          <p:cNvPr id="23" name="Curved Connector 22"/>
          <p:cNvCxnSpPr>
            <a:stCxn id="21" idx="3"/>
            <a:endCxn id="18" idx="1"/>
          </p:cNvCxnSpPr>
          <p:nvPr/>
        </p:nvCxnSpPr>
        <p:spPr>
          <a:xfrm>
            <a:off x="7513574" y="5777675"/>
            <a:ext cx="1733464" cy="699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27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Step 3: Count Connections (Ignoring Duplicates)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Reducer Code: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614987" y="3105485"/>
            <a:ext cx="1200150" cy="926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3272" y="3384037"/>
            <a:ext cx="9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Reduces 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1232" y="2595973"/>
            <a:ext cx="1354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Node, (Edges)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5642" y="2424735"/>
            <a:ext cx="211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Output:</a:t>
            </a:r>
          </a:p>
          <a:p>
            <a:r>
              <a:rPr lang="en-US" dirty="0">
                <a:solidFill>
                  <a:prstClr val="black"/>
                </a:solidFill>
              </a:rPr>
              <a:t>(Node, #of </a:t>
            </a:r>
            <a:r>
              <a:rPr lang="en-US" dirty="0" err="1">
                <a:solidFill>
                  <a:prstClr val="black"/>
                </a:solidFill>
              </a:rPr>
              <a:t>conenctions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52081" y="2621393"/>
            <a:ext cx="3471863" cy="1666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44" y="3415233"/>
            <a:ext cx="621506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176" y="3267720"/>
            <a:ext cx="17859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 Find the mean of a set of numbers.</a:t>
            </a:r>
          </a:p>
          <a:p>
            <a:r>
              <a:rPr lang="en-US" dirty="0"/>
              <a:t>Input:  A set of numbers in the form: </a:t>
            </a:r>
          </a:p>
          <a:p>
            <a:pPr marL="0" indent="0">
              <a:buNone/>
            </a:pPr>
            <a:r>
              <a:rPr lang="en-US" dirty="0"/>
              <a:t>	&lt;key, Number&gt;.</a:t>
            </a:r>
          </a:p>
          <a:p>
            <a:r>
              <a:rPr lang="en-US" dirty="0"/>
              <a:t>Mapper:</a:t>
            </a:r>
          </a:p>
          <a:p>
            <a:pPr lvl="1"/>
            <a:r>
              <a:rPr lang="en-US" dirty="0"/>
              <a:t> Sum = 0</a:t>
            </a:r>
          </a:p>
          <a:p>
            <a:pPr lvl="1"/>
            <a:r>
              <a:rPr lang="en-US" dirty="0"/>
              <a:t>Count = 0</a:t>
            </a:r>
          </a:p>
          <a:p>
            <a:pPr lvl="1"/>
            <a:r>
              <a:rPr lang="en-US" dirty="0"/>
              <a:t>Until end of number list</a:t>
            </a:r>
          </a:p>
          <a:p>
            <a:pPr lvl="2"/>
            <a:r>
              <a:rPr lang="en-US" dirty="0"/>
              <a:t>Read next &lt;key, value&gt; </a:t>
            </a:r>
          </a:p>
          <a:p>
            <a:pPr lvl="2"/>
            <a:r>
              <a:rPr lang="en-US" dirty="0"/>
              <a:t>Sum = Sum + value</a:t>
            </a:r>
          </a:p>
          <a:p>
            <a:pPr lvl="2"/>
            <a:r>
              <a:rPr lang="en-US" dirty="0"/>
              <a:t>Count =  Count + 1</a:t>
            </a:r>
          </a:p>
          <a:p>
            <a:pPr lvl="1"/>
            <a:r>
              <a:rPr lang="en-US" dirty="0"/>
              <a:t>Output &lt;1, Value of Sum Value of Count&gt;</a:t>
            </a:r>
          </a:p>
        </p:txBody>
      </p:sp>
    </p:spTree>
    <p:extLst>
      <p:ext uri="{BB962C8B-B14F-4D97-AF65-F5344CB8AC3E}">
        <p14:creationId xmlns:p14="http://schemas.microsoft.com/office/powerpoint/2010/main" val="2487798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8898" y="1734185"/>
            <a:ext cx="3402266" cy="435133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Left column = nodes</a:t>
            </a:r>
          </a:p>
          <a:p>
            <a:r>
              <a:rPr lang="en-US" dirty="0"/>
              <a:t>Right column = influence</a:t>
            </a:r>
          </a:p>
        </p:txBody>
      </p:sp>
    </p:spTree>
    <p:extLst>
      <p:ext uri="{BB962C8B-B14F-4D97-AF65-F5344CB8AC3E}">
        <p14:creationId xmlns:p14="http://schemas.microsoft.com/office/powerpoint/2010/main" val="2275520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Alternative Abstraction for Distributed Processing</a:t>
            </a:r>
            <a:br>
              <a:rPr lang="en-US" sz="3200" b="1" dirty="0"/>
            </a:br>
            <a:r>
              <a:rPr lang="en-US" sz="3200" b="1" dirty="0"/>
              <a:t>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Map Reduce:</a:t>
            </a:r>
          </a:p>
          <a:p>
            <a:pPr lvl="1"/>
            <a:r>
              <a:rPr lang="en-US" dirty="0"/>
              <a:t> Batch Orientation</a:t>
            </a:r>
          </a:p>
          <a:p>
            <a:pPr lvl="1"/>
            <a:r>
              <a:rPr lang="en-US" dirty="0"/>
              <a:t> Reuse of Output for Iterative Processes</a:t>
            </a:r>
          </a:p>
          <a:p>
            <a:pPr lvl="2"/>
            <a:r>
              <a:rPr lang="en-US" dirty="0"/>
              <a:t>Examples include many ML algorithms such as:</a:t>
            </a:r>
          </a:p>
          <a:p>
            <a:pPr lvl="3"/>
            <a:r>
              <a:rPr lang="en-US" dirty="0"/>
              <a:t> K Means</a:t>
            </a:r>
          </a:p>
          <a:p>
            <a:pPr lvl="3"/>
            <a:r>
              <a:rPr lang="en-US" dirty="0"/>
              <a:t> Logistic Regression</a:t>
            </a:r>
          </a:p>
          <a:p>
            <a:pPr lvl="3"/>
            <a:r>
              <a:rPr lang="en-US" dirty="0"/>
              <a:t> Random Forest</a:t>
            </a:r>
          </a:p>
          <a:p>
            <a:pPr lvl="3"/>
            <a:r>
              <a:rPr lang="en-US" dirty="0"/>
              <a:t> Page Rank</a:t>
            </a:r>
          </a:p>
          <a:p>
            <a:pPr lvl="2"/>
            <a:r>
              <a:rPr lang="en-US" dirty="0"/>
              <a:t> Interactive ML using multiple activities on same dataset.</a:t>
            </a:r>
          </a:p>
          <a:p>
            <a:pPr lvl="1"/>
            <a:r>
              <a:rPr lang="en-US" dirty="0"/>
              <a:t> That is: in-memory abstractions for distributed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59D6-5EBA-4FCF-AA72-FD1DCFE5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 Quick Introduction to Spark</a:t>
            </a:r>
          </a:p>
        </p:txBody>
      </p:sp>
    </p:spTree>
    <p:extLst>
      <p:ext uri="{BB962C8B-B14F-4D97-AF65-F5344CB8AC3E}">
        <p14:creationId xmlns:p14="http://schemas.microsoft.com/office/powerpoint/2010/main" val="593908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Hadoop</a:t>
            </a:r>
            <a:r>
              <a:rPr lang="en-US" sz="3600" dirty="0"/>
              <a:t> Ecosystem</a:t>
            </a:r>
          </a:p>
        </p:txBody>
      </p:sp>
      <p:pic>
        <p:nvPicPr>
          <p:cNvPr id="4" name="Content Placeholder 3" descr="Screen Shot 2016-07-20 at 10.19.1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1" r="1517" b="5363"/>
          <a:stretch/>
        </p:blipFill>
        <p:spPr>
          <a:xfrm>
            <a:off x="2483307" y="3262752"/>
            <a:ext cx="6971082" cy="284842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2906989" y="1349875"/>
            <a:ext cx="696426" cy="348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6989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3994785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6989" y="2598005"/>
            <a:ext cx="1784223" cy="3984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19388" y="1875637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69373" y="2451380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3255202" y="1698110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02031" y="2296658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55202" y="2296658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62006" y="1584125"/>
            <a:ext cx="324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Diagram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45306" y="1795799"/>
            <a:ext cx="523542" cy="7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45521A-BFDE-473A-B579-4B8AE6D3352E}"/>
              </a:ext>
            </a:extLst>
          </p:cNvPr>
          <p:cNvSpPr txBox="1"/>
          <p:nvPr/>
        </p:nvSpPr>
        <p:spPr>
          <a:xfrm>
            <a:off x="1752600" y="6444863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Apache Hadoop and Spark: Introduction and Use Cases for Data Analytics; Afzal </a:t>
            </a:r>
            <a:r>
              <a:rPr lang="en-US" sz="1200" dirty="0" err="1"/>
              <a:t>Godil</a:t>
            </a:r>
            <a:r>
              <a:rPr lang="en-US" sz="1200" dirty="0"/>
              <a:t>, ITL, NIST</a:t>
            </a:r>
          </a:p>
        </p:txBody>
      </p:sp>
    </p:spTree>
    <p:extLst>
      <p:ext uri="{BB962C8B-B14F-4D97-AF65-F5344CB8AC3E}">
        <p14:creationId xmlns:p14="http://schemas.microsoft.com/office/powerpoint/2010/main" val="545472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Spark Uses Memory instead of Disk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9" r="2802" b="4116"/>
          <a:stretch/>
        </p:blipFill>
        <p:spPr>
          <a:xfrm>
            <a:off x="4655208" y="5151694"/>
            <a:ext cx="1212250" cy="408587"/>
          </a:xfrm>
        </p:spPr>
      </p:pic>
      <p:sp>
        <p:nvSpPr>
          <p:cNvPr id="4" name="Can 3"/>
          <p:cNvSpPr/>
          <p:nvPr/>
        </p:nvSpPr>
        <p:spPr>
          <a:xfrm>
            <a:off x="1897264" y="4965388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3189" y="5184430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6823" y="5186647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Iteration2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/>
          <a:srcRect l="1109" r="2802" b="4116"/>
          <a:stretch/>
        </p:blipFill>
        <p:spPr>
          <a:xfrm>
            <a:off x="8388073" y="5186647"/>
            <a:ext cx="1212250" cy="40858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2295345" y="5364498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3970562" y="5364498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5867459" y="5355988"/>
            <a:ext cx="989365" cy="10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7994195" y="5366716"/>
            <a:ext cx="434846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73901" y="4562218"/>
            <a:ext cx="124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read</a:t>
            </a:r>
          </a:p>
        </p:txBody>
      </p:sp>
      <p:sp>
        <p:nvSpPr>
          <p:cNvPr id="40" name="Can 39"/>
          <p:cNvSpPr/>
          <p:nvPr/>
        </p:nvSpPr>
        <p:spPr>
          <a:xfrm>
            <a:off x="1981200" y="2698627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17125" y="2917669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0732" y="2929054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Iteration2</a:t>
            </a:r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 flipV="1">
            <a:off x="2379281" y="3097737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4054498" y="3097737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4"/>
            <a:endCxn id="42" idx="1"/>
          </p:cNvCxnSpPr>
          <p:nvPr/>
        </p:nvCxnSpPr>
        <p:spPr>
          <a:xfrm>
            <a:off x="5253554" y="3089226"/>
            <a:ext cx="737178" cy="19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3"/>
            <a:endCxn id="50" idx="2"/>
          </p:cNvCxnSpPr>
          <p:nvPr/>
        </p:nvCxnSpPr>
        <p:spPr>
          <a:xfrm>
            <a:off x="7128104" y="3109123"/>
            <a:ext cx="882484" cy="3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79280" y="2052297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read</a:t>
            </a:r>
          </a:p>
        </p:txBody>
      </p:sp>
      <p:sp>
        <p:nvSpPr>
          <p:cNvPr id="49" name="Can 48"/>
          <p:cNvSpPr/>
          <p:nvPr/>
        </p:nvSpPr>
        <p:spPr>
          <a:xfrm>
            <a:off x="4855474" y="2743305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8010588" y="2795246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408669" y="3152628"/>
            <a:ext cx="866091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64191" y="2052297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Write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44939" y="2036507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read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28104" y="2208628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Write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24319" y="3883107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Spark: In-Memory Data Sharing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55709" y="1538785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Hadoop</a:t>
            </a:r>
            <a:r>
              <a:rPr lang="en-US" dirty="0"/>
              <a:t>: Use Disk for Data Sharing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498756" y="5330795"/>
            <a:ext cx="927574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0F6C49-E7A9-4BAE-A661-7A8FB8B5E1D3}"/>
              </a:ext>
            </a:extLst>
          </p:cNvPr>
          <p:cNvSpPr txBox="1"/>
          <p:nvPr/>
        </p:nvSpPr>
        <p:spPr>
          <a:xfrm>
            <a:off x="1752600" y="6444863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Apache Hadoop and Spark: Introduction and Use Cases for Data Analytics; Afzal </a:t>
            </a:r>
            <a:r>
              <a:rPr lang="en-US" sz="1200" dirty="0" err="1"/>
              <a:t>Godil</a:t>
            </a:r>
            <a:r>
              <a:rPr lang="en-US" sz="1200" dirty="0"/>
              <a:t>, ITL, NIST</a:t>
            </a:r>
          </a:p>
        </p:txBody>
      </p:sp>
    </p:spTree>
    <p:extLst>
      <p:ext uri="{BB962C8B-B14F-4D97-AF65-F5344CB8AC3E}">
        <p14:creationId xmlns:p14="http://schemas.microsoft.com/office/powerpoint/2010/main" val="1525177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Sort competition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2053179" y="1619061"/>
          <a:ext cx="7004430" cy="40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41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Hadoop MR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>
                          <a:latin typeface="Tahoma" panose="020B0604030504040204" pitchFamily="34" charset="0"/>
                        </a:rPr>
                        <a:t>Record (2013)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Spark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>
                          <a:latin typeface="Tahoma" panose="020B0604030504040204" pitchFamily="34" charset="0"/>
                        </a:rPr>
                        <a:t>Record (2014)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Data Size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102.5 TB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100 TB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Elapsed Time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72 mins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23 mins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Nodes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2100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206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Cores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50400 physical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6592 virtualized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Cluster disk throughput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3150 GB/s</a:t>
                      </a:r>
                      <a:br>
                        <a:rPr lang="en-US" sz="1800" dirty="0">
                          <a:latin typeface="Tahoma" panose="020B0604030504040204" pitchFamily="34" charset="0"/>
                        </a:rPr>
                      </a:br>
                      <a:r>
                        <a:rPr lang="en-US" sz="1800" dirty="0">
                          <a:latin typeface="Tahoma" panose="020B0604030504040204" pitchFamily="34" charset="0"/>
                        </a:rPr>
                        <a:t>(est.)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618 GB/s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Network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dedicated data center, 10Gbps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virtualized (EC2) 10Gbps network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1.42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4.27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rate/node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0.67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20.7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1067" y="6263850"/>
            <a:ext cx="7649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Sort benchmark, Daytona Gray: sort of 100 TB of data (1 trillion records)</a:t>
            </a:r>
          </a:p>
          <a:p>
            <a:r>
              <a:rPr lang="en-US" sz="1400" dirty="0"/>
              <a:t>http://</a:t>
            </a:r>
            <a:r>
              <a:rPr lang="en-US" sz="1400" dirty="0" err="1"/>
              <a:t>databricks.com</a:t>
            </a:r>
            <a:r>
              <a:rPr lang="en-US" sz="1400" dirty="0"/>
              <a:t>/blog/2014/11/05/spark-officially-sets-a-new-record-in-large-scale-</a:t>
            </a:r>
            <a:r>
              <a:rPr lang="en-US" sz="1400" dirty="0" err="1"/>
              <a:t>sorting.html</a:t>
            </a:r>
            <a:endParaRPr lang="en-US" sz="1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5557" y="1857025"/>
            <a:ext cx="155867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Spark, 3x faster with 1/10 the nodes</a:t>
            </a:r>
          </a:p>
        </p:txBody>
      </p:sp>
    </p:spTree>
    <p:extLst>
      <p:ext uri="{BB962C8B-B14F-4D97-AF65-F5344CB8AC3E}">
        <p14:creationId xmlns:p14="http://schemas.microsoft.com/office/powerpoint/2010/main" val="103961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of Mappers:  A set of &lt;key, value&gt; pairs of the form &lt;1, Value of Sum, Value of Count&gt;</a:t>
            </a:r>
          </a:p>
          <a:p>
            <a:r>
              <a:rPr lang="en-US" dirty="0"/>
              <a:t>Reducer:</a:t>
            </a:r>
          </a:p>
          <a:p>
            <a:pPr lvl="1"/>
            <a:r>
              <a:rPr lang="en-US" dirty="0"/>
              <a:t> Total-Sum = 0</a:t>
            </a:r>
          </a:p>
          <a:p>
            <a:pPr lvl="1"/>
            <a:r>
              <a:rPr lang="en-US" dirty="0"/>
              <a:t> Total-Count = 0</a:t>
            </a:r>
          </a:p>
          <a:p>
            <a:pPr lvl="1"/>
            <a:r>
              <a:rPr lang="en-US" dirty="0"/>
              <a:t>Until end of &lt;</a:t>
            </a:r>
            <a:r>
              <a:rPr lang="en-US" dirty="0" err="1"/>
              <a:t>k,v</a:t>
            </a:r>
            <a:r>
              <a:rPr lang="en-US" dirty="0"/>
              <a:t>&gt; pairs from mappers</a:t>
            </a:r>
          </a:p>
          <a:p>
            <a:pPr lvl="2"/>
            <a:r>
              <a:rPr lang="en-US" dirty="0"/>
              <a:t>Read next &lt;key, value&gt; </a:t>
            </a:r>
          </a:p>
          <a:p>
            <a:pPr lvl="2"/>
            <a:r>
              <a:rPr lang="en-US" dirty="0"/>
              <a:t>Total-Sum= Total-Sum + Value of Sum</a:t>
            </a:r>
          </a:p>
          <a:p>
            <a:pPr lvl="2"/>
            <a:r>
              <a:rPr lang="en-US" dirty="0"/>
              <a:t>Total-Count = Total-Count + Value of Count</a:t>
            </a:r>
          </a:p>
          <a:p>
            <a:pPr lvl="1"/>
            <a:r>
              <a:rPr lang="en-US" dirty="0"/>
              <a:t>Output Total-Sum/Total-Count</a:t>
            </a:r>
          </a:p>
        </p:txBody>
      </p:sp>
    </p:spTree>
    <p:extLst>
      <p:ext uri="{BB962C8B-B14F-4D97-AF65-F5344CB8AC3E}">
        <p14:creationId xmlns:p14="http://schemas.microsoft.com/office/powerpoint/2010/main" val="82436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 Find the variance of a set of numbers.</a:t>
            </a:r>
          </a:p>
          <a:p>
            <a:r>
              <a:rPr lang="en-US" dirty="0"/>
              <a:t>Input:  A set of numbers in the form: </a:t>
            </a:r>
          </a:p>
          <a:p>
            <a:pPr marL="0" indent="0">
              <a:buNone/>
            </a:pPr>
            <a:r>
              <a:rPr lang="en-US" dirty="0"/>
              <a:t>	&lt;key, Number&gt; from several distributed 	datasets.</a:t>
            </a:r>
          </a:p>
          <a:p>
            <a:r>
              <a:rPr lang="en-US" dirty="0"/>
              <a:t>Mapper:</a:t>
            </a:r>
          </a:p>
          <a:p>
            <a:pPr lvl="1"/>
            <a:r>
              <a:rPr lang="en-US" dirty="0"/>
              <a:t>Until end of number list</a:t>
            </a:r>
          </a:p>
          <a:p>
            <a:pPr lvl="2"/>
            <a:r>
              <a:rPr lang="en-US" dirty="0"/>
              <a:t>Read key value pairs &lt;key, value&gt; </a:t>
            </a:r>
          </a:p>
          <a:p>
            <a:pPr lvl="2"/>
            <a:r>
              <a:rPr lang="en-US" dirty="0"/>
              <a:t>Calculate Count, Mean and  Variance of the dataset.</a:t>
            </a:r>
          </a:p>
          <a:p>
            <a:pPr lvl="1"/>
            <a:r>
              <a:rPr lang="en-US" dirty="0"/>
              <a:t>Output &lt;1, Count Mean Variance&gt;  That is:  the “value” in this key value pair is the tuple count mean, variance.</a:t>
            </a:r>
          </a:p>
        </p:txBody>
      </p:sp>
    </p:spTree>
    <p:extLst>
      <p:ext uri="{BB962C8B-B14F-4D97-AF65-F5344CB8AC3E}">
        <p14:creationId xmlns:p14="http://schemas.microsoft.com/office/powerpoint/2010/main" val="36523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of Mappers:  A set of &lt;key, value&gt; pairs of the form &lt;1, count mean variance&gt;</a:t>
            </a:r>
          </a:p>
          <a:p>
            <a:r>
              <a:rPr lang="en-US" dirty="0"/>
              <a:t>Reducer:</a:t>
            </a:r>
          </a:p>
          <a:p>
            <a:pPr lvl="1"/>
            <a:r>
              <a:rPr lang="en-US" sz="2000" b="1" dirty="0"/>
              <a:t> Input the Mappers’ key/value pairs, and</a:t>
            </a:r>
          </a:p>
          <a:p>
            <a:pPr lvl="1"/>
            <a:r>
              <a:rPr lang="en-US" sz="2000" b="1" dirty="0"/>
              <a:t> Using the formula at the bottom of this slide, calculate the total variance – warning: due to round-off error care much be taken.</a:t>
            </a:r>
          </a:p>
          <a:p>
            <a:pPr lvl="1"/>
            <a:r>
              <a:rPr lang="en-US" sz="2000" b="1" dirty="0"/>
              <a:t>Output Total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86" y="5858014"/>
            <a:ext cx="4810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68285" y="4819788"/>
            <a:ext cx="82296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Formula for  calculating the Total Variance of a set of n numbers divided into g sets with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variance V</a:t>
            </a:r>
            <a:r>
              <a: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and mean  m ( X</a:t>
            </a:r>
            <a:r>
              <a: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), and  Total Mean m(X), then: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2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Very popular example to explain how Map-Reduce works</a:t>
            </a:r>
          </a:p>
          <a:p>
            <a:r>
              <a:rPr lang="en-US" altLang="en-US"/>
              <a:t>Demo program comes with Nutch (where Hadoop originated)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C5F2A0-9148-475E-B8E3-262A4160CBED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314576" y="203200"/>
            <a:ext cx="76073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5000"/>
              </a:lnSpc>
              <a:defRPr/>
            </a:pPr>
            <a:r>
              <a:rPr lang="en-US" sz="4300" b="1" kern="0">
                <a:solidFill>
                  <a:schemeClr val="accent3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Distributed Grep</a:t>
            </a:r>
            <a:endParaRPr lang="en-US" sz="4300" b="1" kern="0" dirty="0">
              <a:solidFill>
                <a:schemeClr val="accent3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98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16167</TotalTime>
  <Words>4402</Words>
  <Application>Microsoft Office PowerPoint</Application>
  <PresentationFormat>Widescreen</PresentationFormat>
  <Paragraphs>1012</Paragraphs>
  <Slides>55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Tahoma</vt:lpstr>
      <vt:lpstr>Times New Roman</vt:lpstr>
      <vt:lpstr>Office Theme</vt:lpstr>
      <vt:lpstr>包装程序外壳对象</vt:lpstr>
      <vt:lpstr>PowerPoint Presentation</vt:lpstr>
      <vt:lpstr>Class 4  -  Outline</vt:lpstr>
      <vt:lpstr>Example 4: Simple Statistics – Count/Mean/Variance</vt:lpstr>
      <vt:lpstr>Python for Simple Statistics</vt:lpstr>
      <vt:lpstr>Map Reduce Example Mean</vt:lpstr>
      <vt:lpstr>Map Reduce Example Mean</vt:lpstr>
      <vt:lpstr>Map Reduce Example Variance</vt:lpstr>
      <vt:lpstr>Map Reduce Example Variance</vt:lpstr>
      <vt:lpstr>PowerPoint Presentation</vt:lpstr>
      <vt:lpstr>PowerPoint Presentation</vt:lpstr>
      <vt:lpstr>PowerPoint Presentation</vt:lpstr>
      <vt:lpstr>PowerPoint Presentation</vt:lpstr>
      <vt:lpstr>Map Reduce Example How Many Friends in Common</vt:lpstr>
      <vt:lpstr>Map Reduce Example How Many Friends in Common</vt:lpstr>
      <vt:lpstr>Map Reduce Example How Many Friends in Common</vt:lpstr>
      <vt:lpstr>Map Reduce Example How Many Friends in Common Toy Example: From: http://stevekrenzel.com/finding-friends-with-mapreduce </vt:lpstr>
      <vt:lpstr>Map Reduce Example How Many Friends in Common Toy Example: From: http://stevekrenzel.com/finding-friends-with-mapreduce </vt:lpstr>
      <vt:lpstr>Map Reduce Example How Many Friends in Common Toy Example: From: http://stevekrenzel.com/finding-friends-with-mapreduce </vt:lpstr>
      <vt:lpstr>Map Reduce Example How Many Friends in Common Toy Example: From: http://stevekrenzel.com/finding-friends-with-mapreduce </vt:lpstr>
      <vt:lpstr>Map Reduce Example How Many Friends in Common Toy Example: From: http://stevekrenzel.com/finding-friends-with-mapreduce </vt:lpstr>
      <vt:lpstr>Map Reduce Example Matrix Multiplication</vt:lpstr>
      <vt:lpstr>Map Reduce Example Matrix Multiplication</vt:lpstr>
      <vt:lpstr>Map Reduce Example Matrix Multiplication</vt:lpstr>
      <vt:lpstr>Example 3: Matrix Multiplication</vt:lpstr>
      <vt:lpstr>Matrix Multiplication: Map Phase</vt:lpstr>
      <vt:lpstr>Matrix Multiplication: Reduce Phase</vt:lpstr>
      <vt:lpstr>Matrix Multiplication: Real Case</vt:lpstr>
      <vt:lpstr>PowerPoint Presentation</vt:lpstr>
      <vt:lpstr>Python Code for Matrix Multiplication</vt:lpstr>
      <vt:lpstr>Matrix Multiplication Using MapReduce</vt:lpstr>
      <vt:lpstr>Matrix Multiplication</vt:lpstr>
      <vt:lpstr>Matrix Multiplication: Patterns</vt:lpstr>
      <vt:lpstr>Converting patterns to MapReduce</vt:lpstr>
      <vt:lpstr>Matrix Multiplication: Real Case</vt:lpstr>
      <vt:lpstr>PowerPoint Presentation</vt:lpstr>
      <vt:lpstr>Obtaining and Running Code</vt:lpstr>
      <vt:lpstr>Final Output</vt:lpstr>
      <vt:lpstr>Map Reduce Example Multi Term Search</vt:lpstr>
      <vt:lpstr>Map Reduce Example Multi Term Search</vt:lpstr>
      <vt:lpstr>Map Reduce Example Multi Term Search</vt:lpstr>
      <vt:lpstr>Map Reduce Example Retail Purchases</vt:lpstr>
      <vt:lpstr>Map Reduce Example Retail Purchases</vt:lpstr>
      <vt:lpstr>Map Reduce Example Retail Purchases</vt:lpstr>
      <vt:lpstr>Influence Calculation in the Erdos Graph</vt:lpstr>
      <vt:lpstr>One Approach</vt:lpstr>
      <vt:lpstr>Obtaining and Running Code</vt:lpstr>
      <vt:lpstr>MapReduce Step 1: Read in Edges</vt:lpstr>
      <vt:lpstr>MapReduce Step 2: Simplify Graph</vt:lpstr>
      <vt:lpstr>MapReduce Step 3: Count Connections (Ignoring Duplicates)</vt:lpstr>
      <vt:lpstr>Output</vt:lpstr>
      <vt:lpstr>An Alternative Abstraction for Distributed Processing Resilient Distributed Datasets</vt:lpstr>
      <vt:lpstr>A Quick Introduction to Spark</vt:lpstr>
      <vt:lpstr>Hadoop Ecosystem</vt:lpstr>
      <vt:lpstr>Spark Uses Memory instead of Disk</vt:lpstr>
      <vt:lpstr>Sort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Belanger</dc:creator>
  <cp:lastModifiedBy>David Belanger</cp:lastModifiedBy>
  <cp:revision>15</cp:revision>
  <cp:lastPrinted>2018-09-17T17:56:55Z</cp:lastPrinted>
  <dcterms:created xsi:type="dcterms:W3CDTF">2018-09-10T17:07:38Z</dcterms:created>
  <dcterms:modified xsi:type="dcterms:W3CDTF">2019-02-27T19:57:49Z</dcterms:modified>
</cp:coreProperties>
</file>