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64"/>
  </p:notesMasterIdLst>
  <p:handoutMasterIdLst>
    <p:handoutMasterId r:id="rId65"/>
  </p:handoutMasterIdLst>
  <p:sldIdLst>
    <p:sldId id="354" r:id="rId2"/>
    <p:sldId id="883" r:id="rId3"/>
    <p:sldId id="929" r:id="rId4"/>
    <p:sldId id="888" r:id="rId5"/>
    <p:sldId id="889" r:id="rId6"/>
    <p:sldId id="890" r:id="rId7"/>
    <p:sldId id="891" r:id="rId8"/>
    <p:sldId id="892" r:id="rId9"/>
    <p:sldId id="893" r:id="rId10"/>
    <p:sldId id="894" r:id="rId11"/>
    <p:sldId id="895" r:id="rId12"/>
    <p:sldId id="896" r:id="rId13"/>
    <p:sldId id="897" r:id="rId14"/>
    <p:sldId id="898" r:id="rId15"/>
    <p:sldId id="899" r:id="rId16"/>
    <p:sldId id="900" r:id="rId17"/>
    <p:sldId id="902" r:id="rId18"/>
    <p:sldId id="901" r:id="rId19"/>
    <p:sldId id="903" r:id="rId20"/>
    <p:sldId id="904" r:id="rId21"/>
    <p:sldId id="829" r:id="rId22"/>
    <p:sldId id="875" r:id="rId23"/>
    <p:sldId id="876" r:id="rId24"/>
    <p:sldId id="830" r:id="rId25"/>
    <p:sldId id="831" r:id="rId26"/>
    <p:sldId id="832" r:id="rId27"/>
    <p:sldId id="834" r:id="rId28"/>
    <p:sldId id="835" r:id="rId29"/>
    <p:sldId id="836" r:id="rId30"/>
    <p:sldId id="837" r:id="rId31"/>
    <p:sldId id="885" r:id="rId32"/>
    <p:sldId id="886" r:id="rId33"/>
    <p:sldId id="839" r:id="rId34"/>
    <p:sldId id="840" r:id="rId35"/>
    <p:sldId id="841" r:id="rId36"/>
    <p:sldId id="859" r:id="rId37"/>
    <p:sldId id="845" r:id="rId38"/>
    <p:sldId id="846" r:id="rId39"/>
    <p:sldId id="851" r:id="rId40"/>
    <p:sldId id="852" r:id="rId41"/>
    <p:sldId id="853" r:id="rId42"/>
    <p:sldId id="854" r:id="rId43"/>
    <p:sldId id="855" r:id="rId44"/>
    <p:sldId id="856" r:id="rId45"/>
    <p:sldId id="857" r:id="rId46"/>
    <p:sldId id="860" r:id="rId47"/>
    <p:sldId id="861" r:id="rId48"/>
    <p:sldId id="678" r:id="rId49"/>
    <p:sldId id="679" r:id="rId50"/>
    <p:sldId id="680" r:id="rId51"/>
    <p:sldId id="681" r:id="rId52"/>
    <p:sldId id="682" r:id="rId53"/>
    <p:sldId id="683" r:id="rId54"/>
    <p:sldId id="684" r:id="rId55"/>
    <p:sldId id="685" r:id="rId56"/>
    <p:sldId id="686" r:id="rId57"/>
    <p:sldId id="687" r:id="rId58"/>
    <p:sldId id="928" r:id="rId59"/>
    <p:sldId id="691" r:id="rId60"/>
    <p:sldId id="692" r:id="rId61"/>
    <p:sldId id="693" r:id="rId62"/>
    <p:sldId id="752" r:id="rId63"/>
  </p:sldIdLst>
  <p:sldSz cx="9144000" cy="6858000" type="screen4x3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008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-220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Belanger" userId="1196c6d2e2e9fdee" providerId="LiveId" clId="{9B73F41A-4F61-487B-A410-3F0C86A599F0}"/>
    <pc:docChg chg="custSel delSld">
      <pc:chgData name="David Belanger" userId="1196c6d2e2e9fdee" providerId="LiveId" clId="{9B73F41A-4F61-487B-A410-3F0C86A599F0}" dt="2019-04-10T19:58:41.979" v="37" actId="2696"/>
      <pc:docMkLst>
        <pc:docMk/>
      </pc:docMkLst>
      <pc:sldChg chg="del">
        <pc:chgData name="David Belanger" userId="1196c6d2e2e9fdee" providerId="LiveId" clId="{9B73F41A-4F61-487B-A410-3F0C86A599F0}" dt="2019-04-10T19:58:41.463" v="2" actId="2696"/>
        <pc:sldMkLst>
          <pc:docMk/>
          <pc:sldMk cId="620743550" sldId="699"/>
        </pc:sldMkLst>
      </pc:sldChg>
      <pc:sldChg chg="del">
        <pc:chgData name="David Belanger" userId="1196c6d2e2e9fdee" providerId="LiveId" clId="{9B73F41A-4F61-487B-A410-3F0C86A599F0}" dt="2019-04-10T19:58:41.479" v="3" actId="2696"/>
        <pc:sldMkLst>
          <pc:docMk/>
          <pc:sldMk cId="2425505761" sldId="700"/>
        </pc:sldMkLst>
      </pc:sldChg>
      <pc:sldChg chg="del">
        <pc:chgData name="David Belanger" userId="1196c6d2e2e9fdee" providerId="LiveId" clId="{9B73F41A-4F61-487B-A410-3F0C86A599F0}" dt="2019-04-10T19:58:41.416" v="0" actId="2696"/>
        <pc:sldMkLst>
          <pc:docMk/>
          <pc:sldMk cId="2611811856" sldId="753"/>
        </pc:sldMkLst>
      </pc:sldChg>
      <pc:sldChg chg="del">
        <pc:chgData name="David Belanger" userId="1196c6d2e2e9fdee" providerId="LiveId" clId="{9B73F41A-4F61-487B-A410-3F0C86A599F0}" dt="2019-04-10T19:58:41.432" v="1" actId="2696"/>
        <pc:sldMkLst>
          <pc:docMk/>
          <pc:sldMk cId="3759587518" sldId="780"/>
        </pc:sldMkLst>
      </pc:sldChg>
      <pc:sldChg chg="del">
        <pc:chgData name="David Belanger" userId="1196c6d2e2e9fdee" providerId="LiveId" clId="{9B73F41A-4F61-487B-A410-3F0C86A599F0}" dt="2019-04-10T19:58:41.494" v="4" actId="2696"/>
        <pc:sldMkLst>
          <pc:docMk/>
          <pc:sldMk cId="3176766399" sldId="797"/>
        </pc:sldMkLst>
      </pc:sldChg>
      <pc:sldChg chg="del">
        <pc:chgData name="David Belanger" userId="1196c6d2e2e9fdee" providerId="LiveId" clId="{9B73F41A-4F61-487B-A410-3F0C86A599F0}" dt="2019-04-10T19:58:41.526" v="5" actId="2696"/>
        <pc:sldMkLst>
          <pc:docMk/>
          <pc:sldMk cId="539163201" sldId="798"/>
        </pc:sldMkLst>
      </pc:sldChg>
      <pc:sldChg chg="del">
        <pc:chgData name="David Belanger" userId="1196c6d2e2e9fdee" providerId="LiveId" clId="{9B73F41A-4F61-487B-A410-3F0C86A599F0}" dt="2019-04-10T19:58:41.526" v="6" actId="2696"/>
        <pc:sldMkLst>
          <pc:docMk/>
          <pc:sldMk cId="1492545798" sldId="799"/>
        </pc:sldMkLst>
      </pc:sldChg>
      <pc:sldChg chg="del">
        <pc:chgData name="David Belanger" userId="1196c6d2e2e9fdee" providerId="LiveId" clId="{9B73F41A-4F61-487B-A410-3F0C86A599F0}" dt="2019-04-10T19:58:41.541" v="7" actId="2696"/>
        <pc:sldMkLst>
          <pc:docMk/>
          <pc:sldMk cId="2402657672" sldId="800"/>
        </pc:sldMkLst>
      </pc:sldChg>
      <pc:sldChg chg="del">
        <pc:chgData name="David Belanger" userId="1196c6d2e2e9fdee" providerId="LiveId" clId="{9B73F41A-4F61-487B-A410-3F0C86A599F0}" dt="2019-04-10T19:58:41.557" v="8" actId="2696"/>
        <pc:sldMkLst>
          <pc:docMk/>
          <pc:sldMk cId="1988591442" sldId="801"/>
        </pc:sldMkLst>
      </pc:sldChg>
      <pc:sldChg chg="del">
        <pc:chgData name="David Belanger" userId="1196c6d2e2e9fdee" providerId="LiveId" clId="{9B73F41A-4F61-487B-A410-3F0C86A599F0}" dt="2019-04-10T19:58:41.572" v="9" actId="2696"/>
        <pc:sldMkLst>
          <pc:docMk/>
          <pc:sldMk cId="3757217668" sldId="802"/>
        </pc:sldMkLst>
      </pc:sldChg>
      <pc:sldChg chg="del">
        <pc:chgData name="David Belanger" userId="1196c6d2e2e9fdee" providerId="LiveId" clId="{9B73F41A-4F61-487B-A410-3F0C86A599F0}" dt="2019-04-10T19:58:41.604" v="10" actId="2696"/>
        <pc:sldMkLst>
          <pc:docMk/>
          <pc:sldMk cId="3744399485" sldId="803"/>
        </pc:sldMkLst>
      </pc:sldChg>
      <pc:sldChg chg="del">
        <pc:chgData name="David Belanger" userId="1196c6d2e2e9fdee" providerId="LiveId" clId="{9B73F41A-4F61-487B-A410-3F0C86A599F0}" dt="2019-04-10T19:58:41.619" v="11" actId="2696"/>
        <pc:sldMkLst>
          <pc:docMk/>
          <pc:sldMk cId="1598583930" sldId="804"/>
        </pc:sldMkLst>
      </pc:sldChg>
      <pc:sldChg chg="del">
        <pc:chgData name="David Belanger" userId="1196c6d2e2e9fdee" providerId="LiveId" clId="{9B73F41A-4F61-487B-A410-3F0C86A599F0}" dt="2019-04-10T19:58:41.635" v="12" actId="2696"/>
        <pc:sldMkLst>
          <pc:docMk/>
          <pc:sldMk cId="1063402889" sldId="805"/>
        </pc:sldMkLst>
      </pc:sldChg>
      <pc:sldChg chg="del">
        <pc:chgData name="David Belanger" userId="1196c6d2e2e9fdee" providerId="LiveId" clId="{9B73F41A-4F61-487B-A410-3F0C86A599F0}" dt="2019-04-10T19:58:41.635" v="13" actId="2696"/>
        <pc:sldMkLst>
          <pc:docMk/>
          <pc:sldMk cId="3909341850" sldId="806"/>
        </pc:sldMkLst>
      </pc:sldChg>
      <pc:sldChg chg="del">
        <pc:chgData name="David Belanger" userId="1196c6d2e2e9fdee" providerId="LiveId" clId="{9B73F41A-4F61-487B-A410-3F0C86A599F0}" dt="2019-04-10T19:58:41.651" v="14" actId="2696"/>
        <pc:sldMkLst>
          <pc:docMk/>
          <pc:sldMk cId="2590060320" sldId="807"/>
        </pc:sldMkLst>
      </pc:sldChg>
      <pc:sldChg chg="del">
        <pc:chgData name="David Belanger" userId="1196c6d2e2e9fdee" providerId="LiveId" clId="{9B73F41A-4F61-487B-A410-3F0C86A599F0}" dt="2019-04-10T19:58:41.666" v="15" actId="2696"/>
        <pc:sldMkLst>
          <pc:docMk/>
          <pc:sldMk cId="2953362994" sldId="808"/>
        </pc:sldMkLst>
      </pc:sldChg>
      <pc:sldChg chg="del">
        <pc:chgData name="David Belanger" userId="1196c6d2e2e9fdee" providerId="LiveId" clId="{9B73F41A-4F61-487B-A410-3F0C86A599F0}" dt="2019-04-10T19:58:41.729" v="19" actId="2696"/>
        <pc:sldMkLst>
          <pc:docMk/>
          <pc:sldMk cId="3514752884" sldId="809"/>
        </pc:sldMkLst>
      </pc:sldChg>
      <pc:sldChg chg="del">
        <pc:chgData name="David Belanger" userId="1196c6d2e2e9fdee" providerId="LiveId" clId="{9B73F41A-4F61-487B-A410-3F0C86A599F0}" dt="2019-04-10T19:58:41.760" v="21" actId="2696"/>
        <pc:sldMkLst>
          <pc:docMk/>
          <pc:sldMk cId="899332346" sldId="810"/>
        </pc:sldMkLst>
      </pc:sldChg>
      <pc:sldChg chg="del">
        <pc:chgData name="David Belanger" userId="1196c6d2e2e9fdee" providerId="LiveId" clId="{9B73F41A-4F61-487B-A410-3F0C86A599F0}" dt="2019-04-10T19:58:41.776" v="22" actId="2696"/>
        <pc:sldMkLst>
          <pc:docMk/>
          <pc:sldMk cId="2808778181" sldId="811"/>
        </pc:sldMkLst>
      </pc:sldChg>
      <pc:sldChg chg="del">
        <pc:chgData name="David Belanger" userId="1196c6d2e2e9fdee" providerId="LiveId" clId="{9B73F41A-4F61-487B-A410-3F0C86A599F0}" dt="2019-04-10T19:58:41.791" v="23" actId="2696"/>
        <pc:sldMkLst>
          <pc:docMk/>
          <pc:sldMk cId="3556331314" sldId="812"/>
        </pc:sldMkLst>
      </pc:sldChg>
      <pc:sldChg chg="del">
        <pc:chgData name="David Belanger" userId="1196c6d2e2e9fdee" providerId="LiveId" clId="{9B73F41A-4F61-487B-A410-3F0C86A599F0}" dt="2019-04-10T19:58:41.791" v="24" actId="2696"/>
        <pc:sldMkLst>
          <pc:docMk/>
          <pc:sldMk cId="2268594979" sldId="813"/>
        </pc:sldMkLst>
      </pc:sldChg>
      <pc:sldChg chg="del">
        <pc:chgData name="David Belanger" userId="1196c6d2e2e9fdee" providerId="LiveId" clId="{9B73F41A-4F61-487B-A410-3F0C86A599F0}" dt="2019-04-10T19:58:41.807" v="25" actId="2696"/>
        <pc:sldMkLst>
          <pc:docMk/>
          <pc:sldMk cId="2035416576" sldId="814"/>
        </pc:sldMkLst>
      </pc:sldChg>
      <pc:sldChg chg="del">
        <pc:chgData name="David Belanger" userId="1196c6d2e2e9fdee" providerId="LiveId" clId="{9B73F41A-4F61-487B-A410-3F0C86A599F0}" dt="2019-04-10T19:58:41.822" v="26" actId="2696"/>
        <pc:sldMkLst>
          <pc:docMk/>
          <pc:sldMk cId="990073612" sldId="815"/>
        </pc:sldMkLst>
      </pc:sldChg>
      <pc:sldChg chg="del">
        <pc:chgData name="David Belanger" userId="1196c6d2e2e9fdee" providerId="LiveId" clId="{9B73F41A-4F61-487B-A410-3F0C86A599F0}" dt="2019-04-10T19:58:41.822" v="27" actId="2696"/>
        <pc:sldMkLst>
          <pc:docMk/>
          <pc:sldMk cId="3840842151" sldId="816"/>
        </pc:sldMkLst>
      </pc:sldChg>
      <pc:sldChg chg="del">
        <pc:chgData name="David Belanger" userId="1196c6d2e2e9fdee" providerId="LiveId" clId="{9B73F41A-4F61-487B-A410-3F0C86A599F0}" dt="2019-04-10T19:58:41.838" v="28" actId="2696"/>
        <pc:sldMkLst>
          <pc:docMk/>
          <pc:sldMk cId="3933774010" sldId="817"/>
        </pc:sldMkLst>
      </pc:sldChg>
      <pc:sldChg chg="del">
        <pc:chgData name="David Belanger" userId="1196c6d2e2e9fdee" providerId="LiveId" clId="{9B73F41A-4F61-487B-A410-3F0C86A599F0}" dt="2019-04-10T19:58:41.854" v="29" actId="2696"/>
        <pc:sldMkLst>
          <pc:docMk/>
          <pc:sldMk cId="4043800110" sldId="818"/>
        </pc:sldMkLst>
      </pc:sldChg>
      <pc:sldChg chg="del">
        <pc:chgData name="David Belanger" userId="1196c6d2e2e9fdee" providerId="LiveId" clId="{9B73F41A-4F61-487B-A410-3F0C86A599F0}" dt="2019-04-10T19:58:41.854" v="30" actId="2696"/>
        <pc:sldMkLst>
          <pc:docMk/>
          <pc:sldMk cId="714933625" sldId="819"/>
        </pc:sldMkLst>
      </pc:sldChg>
      <pc:sldChg chg="del">
        <pc:chgData name="David Belanger" userId="1196c6d2e2e9fdee" providerId="LiveId" clId="{9B73F41A-4F61-487B-A410-3F0C86A599F0}" dt="2019-04-10T19:58:41.885" v="31" actId="2696"/>
        <pc:sldMkLst>
          <pc:docMk/>
          <pc:sldMk cId="374707437" sldId="820"/>
        </pc:sldMkLst>
      </pc:sldChg>
      <pc:sldChg chg="del">
        <pc:chgData name="David Belanger" userId="1196c6d2e2e9fdee" providerId="LiveId" clId="{9B73F41A-4F61-487B-A410-3F0C86A599F0}" dt="2019-04-10T19:58:41.901" v="32" actId="2696"/>
        <pc:sldMkLst>
          <pc:docMk/>
          <pc:sldMk cId="47101725" sldId="821"/>
        </pc:sldMkLst>
      </pc:sldChg>
      <pc:sldChg chg="del">
        <pc:chgData name="David Belanger" userId="1196c6d2e2e9fdee" providerId="LiveId" clId="{9B73F41A-4F61-487B-A410-3F0C86A599F0}" dt="2019-04-10T19:58:41.916" v="33" actId="2696"/>
        <pc:sldMkLst>
          <pc:docMk/>
          <pc:sldMk cId="3781875271" sldId="822"/>
        </pc:sldMkLst>
      </pc:sldChg>
      <pc:sldChg chg="del">
        <pc:chgData name="David Belanger" userId="1196c6d2e2e9fdee" providerId="LiveId" clId="{9B73F41A-4F61-487B-A410-3F0C86A599F0}" dt="2019-04-10T19:58:41.932" v="34" actId="2696"/>
        <pc:sldMkLst>
          <pc:docMk/>
          <pc:sldMk cId="3680566521" sldId="823"/>
        </pc:sldMkLst>
      </pc:sldChg>
      <pc:sldChg chg="del">
        <pc:chgData name="David Belanger" userId="1196c6d2e2e9fdee" providerId="LiveId" clId="{9B73F41A-4F61-487B-A410-3F0C86A599F0}" dt="2019-04-10T19:58:41.963" v="36" actId="2696"/>
        <pc:sldMkLst>
          <pc:docMk/>
          <pc:sldMk cId="2455442341" sldId="827"/>
        </pc:sldMkLst>
      </pc:sldChg>
      <pc:sldChg chg="del">
        <pc:chgData name="David Belanger" userId="1196c6d2e2e9fdee" providerId="LiveId" clId="{9B73F41A-4F61-487B-A410-3F0C86A599F0}" dt="2019-04-10T19:58:41.979" v="37" actId="2696"/>
        <pc:sldMkLst>
          <pc:docMk/>
          <pc:sldMk cId="1270778646" sldId="828"/>
        </pc:sldMkLst>
      </pc:sldChg>
      <pc:sldChg chg="del">
        <pc:chgData name="David Belanger" userId="1196c6d2e2e9fdee" providerId="LiveId" clId="{9B73F41A-4F61-487B-A410-3F0C86A599F0}" dt="2019-04-10T19:58:41.947" v="35" actId="2696"/>
        <pc:sldMkLst>
          <pc:docMk/>
          <pc:sldMk cId="4162413721" sldId="877"/>
        </pc:sldMkLst>
      </pc:sldChg>
      <pc:sldChg chg="del">
        <pc:chgData name="David Belanger" userId="1196c6d2e2e9fdee" providerId="LiveId" clId="{9B73F41A-4F61-487B-A410-3F0C86A599F0}" dt="2019-04-10T19:58:41.666" v="16" actId="2696"/>
        <pc:sldMkLst>
          <pc:docMk/>
          <pc:sldMk cId="2026026041" sldId="878"/>
        </pc:sldMkLst>
      </pc:sldChg>
      <pc:sldChg chg="del">
        <pc:chgData name="David Belanger" userId="1196c6d2e2e9fdee" providerId="LiveId" clId="{9B73F41A-4F61-487B-A410-3F0C86A599F0}" dt="2019-04-10T19:58:41.682" v="17" actId="2696"/>
        <pc:sldMkLst>
          <pc:docMk/>
          <pc:sldMk cId="2001050259" sldId="879"/>
        </pc:sldMkLst>
      </pc:sldChg>
      <pc:sldChg chg="del">
        <pc:chgData name="David Belanger" userId="1196c6d2e2e9fdee" providerId="LiveId" clId="{9B73F41A-4F61-487B-A410-3F0C86A599F0}" dt="2019-04-10T19:58:41.713" v="18" actId="2696"/>
        <pc:sldMkLst>
          <pc:docMk/>
          <pc:sldMk cId="1706011575" sldId="882"/>
        </pc:sldMkLst>
      </pc:sldChg>
      <pc:sldChg chg="del">
        <pc:chgData name="David Belanger" userId="1196c6d2e2e9fdee" providerId="LiveId" clId="{9B73F41A-4F61-487B-A410-3F0C86A599F0}" dt="2019-04-10T19:58:41.744" v="20" actId="2696"/>
        <pc:sldMkLst>
          <pc:docMk/>
          <pc:sldMk cId="3836115411" sldId="92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E:\Ram\Stevens\Semester%202%20-%20Spring%2015\Big%20Data%20Seminar%20BIA%20678\Project\SystemTime1.xlsx" TargetMode="External"/><Relationship Id="rId1" Type="http://schemas.openxmlformats.org/officeDocument/2006/relationships/image" Target="../media/image20.jpeg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E:\Ram\Stevens\Semester%202%20-%20Spring%2015\Big%20Data%20Seminar%20BIA%20678\Project\SystemTime1.xlsx" TargetMode="External"/><Relationship Id="rId1" Type="http://schemas.openxmlformats.org/officeDocument/2006/relationships/image" Target="../media/image20.jpe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12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sz="1400"/>
              <a:t>Algorithm Comparison on Nursery Dataset (LOCAL)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[SystemTime1.xlsx]CART!$B$2</c:f>
              <c:strCache>
                <c:ptCount val="1"/>
                <c:pt idx="0">
                  <c:v>CART (LOCAL)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'[SystemTime1.xlsx]FUZZY C-MEANS'!$B$5:$B$8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10000</c:v>
                </c:pt>
              </c:numCache>
            </c:numRef>
          </c:cat>
          <c:val>
            <c:numRef>
              <c:f>[SystemTime1.xlsx]CART!$E$5:$E$8</c:f>
              <c:numCache>
                <c:formatCode>General</c:formatCode>
                <c:ptCount val="4"/>
                <c:pt idx="0">
                  <c:v>0.06</c:v>
                </c:pt>
                <c:pt idx="1">
                  <c:v>0.06</c:v>
                </c:pt>
                <c:pt idx="2">
                  <c:v>0.08</c:v>
                </c:pt>
                <c:pt idx="3">
                  <c:v>0.09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48-4BA1-84F2-4D4E2BA105AE}"/>
            </c:ext>
          </c:extLst>
        </c:ser>
        <c:ser>
          <c:idx val="1"/>
          <c:order val="1"/>
          <c:tx>
            <c:strRef>
              <c:f>'[SystemTime1.xlsx]RANDOM FOREST'!$B$2:$E$2</c:f>
              <c:strCache>
                <c:ptCount val="1"/>
                <c:pt idx="0">
                  <c:v>RANDOM FOREST (LOCAL)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'[SystemTime1.xlsx]FUZZY C-MEANS'!$B$5:$B$8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10000</c:v>
                </c:pt>
              </c:numCache>
            </c:numRef>
          </c:cat>
          <c:val>
            <c:numRef>
              <c:f>'[SystemTime1.xlsx]RANDOM FOREST'!$E$5:$E$8</c:f>
              <c:numCache>
                <c:formatCode>General</c:formatCode>
                <c:ptCount val="4"/>
                <c:pt idx="0">
                  <c:v>0.04</c:v>
                </c:pt>
                <c:pt idx="1">
                  <c:v>7.0000000000000007E-2</c:v>
                </c:pt>
                <c:pt idx="2">
                  <c:v>0.18</c:v>
                </c:pt>
                <c:pt idx="3">
                  <c:v>6.13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48-4BA1-84F2-4D4E2BA105AE}"/>
            </c:ext>
          </c:extLst>
        </c:ser>
        <c:ser>
          <c:idx val="2"/>
          <c:order val="2"/>
          <c:tx>
            <c:strRef>
              <c:f>'[SystemTime1.xlsx]K-NN'!$B$2:$E$2</c:f>
              <c:strCache>
                <c:ptCount val="1"/>
                <c:pt idx="0">
                  <c:v>K-NN (LOCAL)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'[SystemTime1.xlsx]FUZZY C-MEANS'!$B$5:$B$8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10000</c:v>
                </c:pt>
              </c:numCache>
            </c:numRef>
          </c:cat>
          <c:val>
            <c:numRef>
              <c:f>'[SystemTime1.xlsx]K-NN'!$E$5:$E$8</c:f>
              <c:numCache>
                <c:formatCode>General</c:formatCode>
                <c:ptCount val="4"/>
                <c:pt idx="0">
                  <c:v>0.02</c:v>
                </c:pt>
                <c:pt idx="1">
                  <c:v>0.02</c:v>
                </c:pt>
                <c:pt idx="2">
                  <c:v>0.06</c:v>
                </c:pt>
                <c:pt idx="3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548-4BA1-84F2-4D4E2BA105AE}"/>
            </c:ext>
          </c:extLst>
        </c:ser>
        <c:ser>
          <c:idx val="3"/>
          <c:order val="3"/>
          <c:tx>
            <c:strRef>
              <c:f>'[SystemTime1.xlsx]NAIVE BAYES'!$B$2:$E$2</c:f>
              <c:strCache>
                <c:ptCount val="1"/>
                <c:pt idx="0">
                  <c:v>NAÏVE BAYES (LOCAL)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numRef>
              <c:f>'[SystemTime1.xlsx]FUZZY C-MEANS'!$B$5:$B$8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10000</c:v>
                </c:pt>
              </c:numCache>
            </c:numRef>
          </c:cat>
          <c:val>
            <c:numRef>
              <c:f>'[SystemTime1.xlsx]NAIVE BAYES'!$E$5:$E$8</c:f>
              <c:numCache>
                <c:formatCode>General</c:formatCode>
                <c:ptCount val="4"/>
                <c:pt idx="0">
                  <c:v>0.01</c:v>
                </c:pt>
                <c:pt idx="1">
                  <c:v>0.01</c:v>
                </c:pt>
                <c:pt idx="2">
                  <c:v>0.03</c:v>
                </c:pt>
                <c:pt idx="3">
                  <c:v>0.03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548-4BA1-84F2-4D4E2BA105AE}"/>
            </c:ext>
          </c:extLst>
        </c:ser>
        <c:ser>
          <c:idx val="4"/>
          <c:order val="4"/>
          <c:tx>
            <c:strRef>
              <c:f>'[SystemTime1.xlsx]LOGISTIC REGRESSION'!$B$2:$E$2</c:f>
              <c:strCache>
                <c:ptCount val="1"/>
                <c:pt idx="0">
                  <c:v>LOGISTIC REGRESSION (LOCAL)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'[SystemTime1.xlsx]FUZZY C-MEANS'!$B$5:$B$8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10000</c:v>
                </c:pt>
              </c:numCache>
            </c:numRef>
          </c:cat>
          <c:val>
            <c:numRef>
              <c:f>'[SystemTime1.xlsx]LOGISTIC REGRESSION'!$E$5:$E$8</c:f>
              <c:numCache>
                <c:formatCode>General</c:formatCode>
                <c:ptCount val="4"/>
                <c:pt idx="0">
                  <c:v>0.02</c:v>
                </c:pt>
                <c:pt idx="1">
                  <c:v>0.02</c:v>
                </c:pt>
                <c:pt idx="2">
                  <c:v>0.03</c:v>
                </c:pt>
                <c:pt idx="3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548-4BA1-84F2-4D4E2BA105AE}"/>
            </c:ext>
          </c:extLst>
        </c:ser>
        <c:ser>
          <c:idx val="5"/>
          <c:order val="5"/>
          <c:tx>
            <c:strRef>
              <c:f>'[SystemTime1.xlsx]K-MEANS'!$B$2:$E$2</c:f>
              <c:strCache>
                <c:ptCount val="1"/>
                <c:pt idx="0">
                  <c:v>K-MEANS (LOCAL)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numRef>
              <c:f>'[SystemTime1.xlsx]FUZZY C-MEANS'!$B$5:$B$8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10000</c:v>
                </c:pt>
              </c:numCache>
            </c:numRef>
          </c:cat>
          <c:val>
            <c:numRef>
              <c:f>'[SystemTime1.xlsx]K-MEANS'!$E$5:$E$8</c:f>
              <c:numCache>
                <c:formatCode>General</c:formatCode>
                <c:ptCount val="4"/>
                <c:pt idx="0">
                  <c:v>0.01</c:v>
                </c:pt>
                <c:pt idx="1">
                  <c:v>0.01</c:v>
                </c:pt>
                <c:pt idx="2">
                  <c:v>0.02</c:v>
                </c:pt>
                <c:pt idx="3">
                  <c:v>0.36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548-4BA1-84F2-4D4E2BA105AE}"/>
            </c:ext>
          </c:extLst>
        </c:ser>
        <c:ser>
          <c:idx val="6"/>
          <c:order val="6"/>
          <c:tx>
            <c:strRef>
              <c:f>'[SystemTime1.xlsx]HEIRARCHICAL CLUSTERING'!$B$2:$E$2</c:f>
              <c:strCache>
                <c:ptCount val="1"/>
                <c:pt idx="0">
                  <c:v>HEIRARCHICAL CLUSTERING (LOCAL)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cat>
            <c:numRef>
              <c:f>'[SystemTime1.xlsx]FUZZY C-MEANS'!$B$5:$B$8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10000</c:v>
                </c:pt>
              </c:numCache>
            </c:numRef>
          </c:cat>
          <c:val>
            <c:numRef>
              <c:f>'[SystemTime1.xlsx]HEIRARCHICAL CLUSTERING'!$E$5:$E$8</c:f>
              <c:numCache>
                <c:formatCode>General</c:formatCode>
                <c:ptCount val="4"/>
                <c:pt idx="0">
                  <c:v>0.03</c:v>
                </c:pt>
                <c:pt idx="1">
                  <c:v>0.11</c:v>
                </c:pt>
                <c:pt idx="2">
                  <c:v>0.75</c:v>
                </c:pt>
                <c:pt idx="3">
                  <c:v>4.72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548-4BA1-84F2-4D4E2BA105AE}"/>
            </c:ext>
          </c:extLst>
        </c:ser>
        <c:ser>
          <c:idx val="7"/>
          <c:order val="7"/>
          <c:tx>
            <c:strRef>
              <c:f>'[SystemTime1.xlsx]FUZZY C-MEANS'!$B$2:$E$2</c:f>
              <c:strCache>
                <c:ptCount val="1"/>
                <c:pt idx="0">
                  <c:v>FUZZY C-MEANS (LOCAL)</c:v>
                </c:pt>
              </c:strCache>
            </c:strRef>
          </c:tx>
          <c:spPr>
            <a:ln w="2222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cat>
            <c:numRef>
              <c:f>'[SystemTime1.xlsx]FUZZY C-MEANS'!$B$5:$B$8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10000</c:v>
                </c:pt>
              </c:numCache>
            </c:numRef>
          </c:cat>
          <c:val>
            <c:numRef>
              <c:f>'[SystemTime1.xlsx]FUZZY C-MEANS'!$E$5:$E$8</c:f>
              <c:numCache>
                <c:formatCode>General</c:formatCode>
                <c:ptCount val="4"/>
                <c:pt idx="0">
                  <c:v>0.05</c:v>
                </c:pt>
                <c:pt idx="1">
                  <c:v>0.09</c:v>
                </c:pt>
                <c:pt idx="2">
                  <c:v>0.14000000000000001</c:v>
                </c:pt>
                <c:pt idx="3">
                  <c:v>0.76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548-4BA1-84F2-4D4E2BA105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8478080"/>
        <c:axId val="198497024"/>
      </c:lineChart>
      <c:catAx>
        <c:axId val="198478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Scale: Number of Instances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497024"/>
        <c:crosses val="autoZero"/>
        <c:auto val="1"/>
        <c:lblAlgn val="ctr"/>
        <c:lblOffset val="100"/>
        <c:noMultiLvlLbl val="0"/>
      </c:catAx>
      <c:valAx>
        <c:axId val="198497024"/>
        <c:scaling>
          <c:logBase val="10"/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CPU 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478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blipFill>
      <a:blip xmlns:r="http://schemas.openxmlformats.org/officeDocument/2006/relationships" r:embed="rId1"/>
      <a:tile tx="0" ty="0" sx="100000" sy="100000" flip="none" algn="tl"/>
    </a:blipFill>
    <a:ln w="25400" cap="flat" cmpd="sng" algn="ctr">
      <a:solidFill>
        <a:schemeClr val="dk1"/>
      </a:solidFill>
      <a:prstDash val="solid"/>
      <a:round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12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sz="1400"/>
              <a:t>Algorithm Comparison on Nursery Dataset (SERVER)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[SystemTime1.xlsx]CART!$B$17</c:f>
              <c:strCache>
                <c:ptCount val="1"/>
                <c:pt idx="0">
                  <c:v>CART (SERVER)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'[SystemTime1.xlsx]FUZZY C-MEANS'!$B$5:$B$8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10000</c:v>
                </c:pt>
              </c:numCache>
            </c:numRef>
          </c:cat>
          <c:val>
            <c:numRef>
              <c:f>[SystemTime1.xlsx]CART!$E$20:$E$23</c:f>
              <c:numCache>
                <c:formatCode>General</c:formatCode>
                <c:ptCount val="4"/>
                <c:pt idx="0">
                  <c:v>2.1000000000000001E-2</c:v>
                </c:pt>
                <c:pt idx="1">
                  <c:v>0.04</c:v>
                </c:pt>
                <c:pt idx="2">
                  <c:v>2.3E-2</c:v>
                </c:pt>
                <c:pt idx="3">
                  <c:v>4.4999999999999998E-2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A5-4DB1-A635-8CD80177AC2F}"/>
            </c:ext>
          </c:extLst>
        </c:ser>
        <c:ser>
          <c:idx val="1"/>
          <c:order val="1"/>
          <c:tx>
            <c:strRef>
              <c:f>'[SystemTime1.xlsx]RANDOM FOREST'!$B$17:$E$17</c:f>
              <c:strCache>
                <c:ptCount val="1"/>
                <c:pt idx="0">
                  <c:v>RANDOM FOREST (SERVER)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'[SystemTime1.xlsx]FUZZY C-MEANS'!$B$5:$B$8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10000</c:v>
                </c:pt>
              </c:numCache>
            </c:numRef>
          </c:cat>
          <c:val>
            <c:numRef>
              <c:f>'[SystemTime1.xlsx]RANDOM FOREST'!$E$20:$E$23</c:f>
              <c:numCache>
                <c:formatCode>General</c:formatCode>
                <c:ptCount val="4"/>
                <c:pt idx="0">
                  <c:v>0.55100000000000005</c:v>
                </c:pt>
                <c:pt idx="1">
                  <c:v>1.1120000000000001</c:v>
                </c:pt>
                <c:pt idx="2">
                  <c:v>2.794</c:v>
                </c:pt>
                <c:pt idx="3">
                  <c:v>5.6379999999999981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BA5-4DB1-A635-8CD80177AC2F}"/>
            </c:ext>
          </c:extLst>
        </c:ser>
        <c:ser>
          <c:idx val="2"/>
          <c:order val="2"/>
          <c:tx>
            <c:strRef>
              <c:f>'[SystemTime1.xlsx]K-NN'!$B$17:$E$17</c:f>
              <c:strCache>
                <c:ptCount val="1"/>
                <c:pt idx="0">
                  <c:v>K-NN (SERVER)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'[SystemTime1.xlsx]FUZZY C-MEANS'!$B$5:$B$8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10000</c:v>
                </c:pt>
              </c:numCache>
            </c:numRef>
          </c:cat>
          <c:val>
            <c:numRef>
              <c:f>'[SystemTime1.xlsx]K-NN'!$E$20:$E$23</c:f>
              <c:numCache>
                <c:formatCode>General</c:formatCode>
                <c:ptCount val="4"/>
                <c:pt idx="0">
                  <c:v>4.0000000000000001E-3</c:v>
                </c:pt>
                <c:pt idx="1">
                  <c:v>1.2E-2</c:v>
                </c:pt>
                <c:pt idx="2">
                  <c:v>5.8000000000000003E-2</c:v>
                </c:pt>
                <c:pt idx="3">
                  <c:v>0.21299999999999999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BA5-4DB1-A635-8CD80177AC2F}"/>
            </c:ext>
          </c:extLst>
        </c:ser>
        <c:ser>
          <c:idx val="3"/>
          <c:order val="3"/>
          <c:tx>
            <c:strRef>
              <c:f>'[SystemTime1.xlsx]NAIVE BAYES'!$B$17:$E$17</c:f>
              <c:strCache>
                <c:ptCount val="1"/>
                <c:pt idx="0">
                  <c:v>NAÏVE BAYES (SERVER)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numRef>
              <c:f>'[SystemTime1.xlsx]FUZZY C-MEANS'!$B$5:$B$8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10000</c:v>
                </c:pt>
              </c:numCache>
            </c:numRef>
          </c:cat>
          <c:val>
            <c:numRef>
              <c:f>'[SystemTime1.xlsx]NAIVE BAYES'!$E$20:$E$23</c:f>
              <c:numCache>
                <c:formatCode>General</c:formatCode>
                <c:ptCount val="4"/>
                <c:pt idx="0">
                  <c:v>1.6E-2</c:v>
                </c:pt>
                <c:pt idx="1">
                  <c:v>2.4E-2</c:v>
                </c:pt>
                <c:pt idx="2">
                  <c:v>5.0999999999999997E-2</c:v>
                </c:pt>
                <c:pt idx="3">
                  <c:v>9.7000000000000003E-2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BA5-4DB1-A635-8CD80177AC2F}"/>
            </c:ext>
          </c:extLst>
        </c:ser>
        <c:ser>
          <c:idx val="4"/>
          <c:order val="4"/>
          <c:tx>
            <c:strRef>
              <c:f>'[SystemTime1.xlsx]LOGISTIC REGRESSION'!$B$17:$E$17</c:f>
              <c:strCache>
                <c:ptCount val="1"/>
                <c:pt idx="0">
                  <c:v>LOGISTIC REGRESSION (SERVER)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'[SystemTime1.xlsx]FUZZY C-MEANS'!$B$5:$B$8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10000</c:v>
                </c:pt>
              </c:numCache>
            </c:numRef>
          </c:cat>
          <c:val>
            <c:numRef>
              <c:f>'[SystemTime1.xlsx]LOGISTIC REGRESSION'!$E$20:$E$23</c:f>
              <c:numCache>
                <c:formatCode>General</c:formatCode>
                <c:ptCount val="4"/>
                <c:pt idx="0">
                  <c:v>8.9999999999999993E-3</c:v>
                </c:pt>
                <c:pt idx="1">
                  <c:v>1.4999999999999999E-2</c:v>
                </c:pt>
                <c:pt idx="2">
                  <c:v>3.2000000000000001E-2</c:v>
                </c:pt>
                <c:pt idx="3">
                  <c:v>6.0999999999999999E-2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BA5-4DB1-A635-8CD80177AC2F}"/>
            </c:ext>
          </c:extLst>
        </c:ser>
        <c:ser>
          <c:idx val="5"/>
          <c:order val="5"/>
          <c:tx>
            <c:strRef>
              <c:f>'[SystemTime1.xlsx]K-MEANS'!$B$17:$E$17</c:f>
              <c:strCache>
                <c:ptCount val="1"/>
                <c:pt idx="0">
                  <c:v>K-MEANS (SERVER)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numRef>
              <c:f>'[SystemTime1.xlsx]FUZZY C-MEANS'!$B$5:$B$8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10000</c:v>
                </c:pt>
              </c:numCache>
            </c:numRef>
          </c:cat>
          <c:val>
            <c:numRef>
              <c:f>'[SystemTime1.xlsx]K-MEANS'!$E$20:$E$23</c:f>
              <c:numCache>
                <c:formatCode>General</c:formatCode>
                <c:ptCount val="4"/>
                <c:pt idx="0">
                  <c:v>2E-3</c:v>
                </c:pt>
                <c:pt idx="1">
                  <c:v>2E-3</c:v>
                </c:pt>
                <c:pt idx="2">
                  <c:v>6.0000000000000001E-3</c:v>
                </c:pt>
                <c:pt idx="3">
                  <c:v>1.7000000000000001E-2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BA5-4DB1-A635-8CD80177AC2F}"/>
            </c:ext>
          </c:extLst>
        </c:ser>
        <c:ser>
          <c:idx val="6"/>
          <c:order val="6"/>
          <c:tx>
            <c:strRef>
              <c:f>'[SystemTime1.xlsx]HEIRARCHICAL CLUSTERING'!$B$17:$E$17</c:f>
              <c:strCache>
                <c:ptCount val="1"/>
                <c:pt idx="0">
                  <c:v>HEIRARCHICAL CLUSTERING (SERVER)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cat>
            <c:numRef>
              <c:f>'[SystemTime1.xlsx]FUZZY C-MEANS'!$B$5:$B$8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10000</c:v>
                </c:pt>
              </c:numCache>
            </c:numRef>
          </c:cat>
          <c:val>
            <c:numRef>
              <c:f>'[SystemTime1.xlsx]HEIRARCHICAL CLUSTERING'!$E$20:$E$23</c:f>
              <c:numCache>
                <c:formatCode>General</c:formatCode>
                <c:ptCount val="4"/>
                <c:pt idx="0">
                  <c:v>2.4E-2</c:v>
                </c:pt>
                <c:pt idx="1">
                  <c:v>0.125</c:v>
                </c:pt>
                <c:pt idx="2">
                  <c:v>0.93600000000000005</c:v>
                </c:pt>
                <c:pt idx="3">
                  <c:v>3.8450000000000002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BA5-4DB1-A635-8CD80177AC2F}"/>
            </c:ext>
          </c:extLst>
        </c:ser>
        <c:ser>
          <c:idx val="7"/>
          <c:order val="7"/>
          <c:tx>
            <c:strRef>
              <c:f>'[SystemTime1.xlsx]FUZZY C-MEANS'!$B$17:$E$17</c:f>
              <c:strCache>
                <c:ptCount val="1"/>
                <c:pt idx="0">
                  <c:v>FUZZY C-MEANS (SERVER)</c:v>
                </c:pt>
              </c:strCache>
            </c:strRef>
          </c:tx>
          <c:spPr>
            <a:ln w="2222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cat>
            <c:numRef>
              <c:f>'[SystemTime1.xlsx]FUZZY C-MEANS'!$B$5:$B$8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10000</c:v>
                </c:pt>
              </c:numCache>
            </c:numRef>
          </c:cat>
          <c:val>
            <c:numRef>
              <c:f>'[SystemTime1.xlsx]FUZZY C-MEANS'!$E$20:$E$23</c:f>
              <c:numCache>
                <c:formatCode>General</c:formatCode>
                <c:ptCount val="4"/>
                <c:pt idx="0">
                  <c:v>2.3E-2</c:v>
                </c:pt>
                <c:pt idx="1">
                  <c:v>2.5000000000000001E-2</c:v>
                </c:pt>
                <c:pt idx="2">
                  <c:v>6.6000000000000003E-2</c:v>
                </c:pt>
                <c:pt idx="3">
                  <c:v>0.11600000000000001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BA5-4DB1-A635-8CD80177AC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8535424"/>
        <c:axId val="198550272"/>
      </c:lineChart>
      <c:catAx>
        <c:axId val="1985354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Scale: Number of Instances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550272"/>
        <c:crosses val="autoZero"/>
        <c:auto val="1"/>
        <c:lblAlgn val="ctr"/>
        <c:lblOffset val="100"/>
        <c:noMultiLvlLbl val="0"/>
      </c:catAx>
      <c:valAx>
        <c:axId val="198550272"/>
        <c:scaling>
          <c:logBase val="10"/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CPU 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53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blipFill>
      <a:blip xmlns:r="http://schemas.openxmlformats.org/officeDocument/2006/relationships" r:embed="rId1"/>
      <a:tile tx="0" ty="0" sx="100000" sy="100000" flip="none" algn="tl"/>
    </a:blipFill>
    <a:ln w="25400" cap="flat" cmpd="sng" algn="ctr">
      <a:solidFill>
        <a:schemeClr val="dk1"/>
      </a:solidFill>
      <a:prstDash val="solid"/>
      <a:round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3066733" cy="452596"/>
          </a:xfrm>
          <a:prstGeom prst="rect">
            <a:avLst/>
          </a:prstGeom>
        </p:spPr>
        <p:txBody>
          <a:bodyPr vert="horz" lIns="92989" tIns="46494" rIns="92989" bIns="4649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7" y="3"/>
            <a:ext cx="3066733" cy="452596"/>
          </a:xfrm>
          <a:prstGeom prst="rect">
            <a:avLst/>
          </a:prstGeom>
        </p:spPr>
        <p:txBody>
          <a:bodyPr vert="horz" lIns="92989" tIns="46494" rIns="92989" bIns="46494" rtlCol="0"/>
          <a:lstStyle>
            <a:lvl1pPr algn="r">
              <a:defRPr sz="1200"/>
            </a:lvl1pPr>
          </a:lstStyle>
          <a:p>
            <a:fld id="{349D5D3F-F024-473C-AFCD-E59B4952D7DB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597757"/>
            <a:ext cx="3066733" cy="452596"/>
          </a:xfrm>
          <a:prstGeom prst="rect">
            <a:avLst/>
          </a:prstGeom>
        </p:spPr>
        <p:txBody>
          <a:bodyPr vert="horz" lIns="92989" tIns="46494" rIns="92989" bIns="4649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7" y="8597757"/>
            <a:ext cx="3066733" cy="452596"/>
          </a:xfrm>
          <a:prstGeom prst="rect">
            <a:avLst/>
          </a:prstGeom>
        </p:spPr>
        <p:txBody>
          <a:bodyPr vert="horz" lIns="92989" tIns="46494" rIns="92989" bIns="46494" rtlCol="0" anchor="b"/>
          <a:lstStyle>
            <a:lvl1pPr algn="r">
              <a:defRPr sz="1200"/>
            </a:lvl1pPr>
          </a:lstStyle>
          <a:p>
            <a:fld id="{B06C1655-EFB6-4C60-928F-89BACAB6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84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3066733" cy="452596"/>
          </a:xfrm>
          <a:prstGeom prst="rect">
            <a:avLst/>
          </a:prstGeom>
        </p:spPr>
        <p:txBody>
          <a:bodyPr vert="horz" lIns="92989" tIns="46494" rIns="92989" bIns="4649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7" y="3"/>
            <a:ext cx="3066733" cy="452596"/>
          </a:xfrm>
          <a:prstGeom prst="rect">
            <a:avLst/>
          </a:prstGeom>
        </p:spPr>
        <p:txBody>
          <a:bodyPr vert="horz" lIns="92989" tIns="46494" rIns="92989" bIns="46494" rtlCol="0"/>
          <a:lstStyle>
            <a:lvl1pPr algn="r">
              <a:defRPr sz="1200"/>
            </a:lvl1pPr>
          </a:lstStyle>
          <a:p>
            <a:fld id="{C69BA735-5FEA-4787-9672-30F010B2237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6350" y="684213"/>
            <a:ext cx="4525963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89" tIns="46494" rIns="92989" bIns="4649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299668"/>
            <a:ext cx="5661660" cy="4073367"/>
          </a:xfrm>
          <a:prstGeom prst="rect">
            <a:avLst/>
          </a:prstGeom>
        </p:spPr>
        <p:txBody>
          <a:bodyPr vert="horz" lIns="92989" tIns="46494" rIns="92989" bIns="4649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8597757"/>
            <a:ext cx="3066733" cy="452596"/>
          </a:xfrm>
          <a:prstGeom prst="rect">
            <a:avLst/>
          </a:prstGeom>
        </p:spPr>
        <p:txBody>
          <a:bodyPr vert="horz" lIns="92989" tIns="46494" rIns="92989" bIns="4649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7" y="8597757"/>
            <a:ext cx="3066733" cy="452596"/>
          </a:xfrm>
          <a:prstGeom prst="rect">
            <a:avLst/>
          </a:prstGeom>
        </p:spPr>
        <p:txBody>
          <a:bodyPr vert="horz" lIns="92989" tIns="46494" rIns="92989" bIns="46494" rtlCol="0" anchor="b"/>
          <a:lstStyle>
            <a:lvl1pPr algn="r">
              <a:defRPr sz="1200"/>
            </a:lvl1pPr>
          </a:lstStyle>
          <a:p>
            <a:fld id="{8A707794-E621-4150-8B32-62C6BEA2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15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4008709" y="8597757"/>
            <a:ext cx="3066733" cy="452596"/>
          </a:xfrm>
          <a:prstGeom prst="rect">
            <a:avLst/>
          </a:prstGeom>
        </p:spPr>
        <p:txBody>
          <a:bodyPr lIns="92684" tIns="46342" rIns="92684" bIns="46342"/>
          <a:lstStyle/>
          <a:p>
            <a:pPr>
              <a:defRPr/>
            </a:pPr>
            <a:fld id="{1F65394D-1D49-6C4A-9D2A-889B1288060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829" y="2750154"/>
            <a:ext cx="3586045" cy="2646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6693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76350" y="679450"/>
            <a:ext cx="4524375" cy="3394075"/>
          </a:xfrm>
          <a:ln/>
        </p:spPr>
      </p:sp>
      <p:sp>
        <p:nvSpPr>
          <p:cNvPr id="76803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6804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671779" indent="-258376" defTabSz="8957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033506" indent="-206701" defTabSz="8957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446908" indent="-206701" defTabSz="8957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860310" indent="-206701" defTabSz="8957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273713" indent="-206701" defTabSz="8957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687115" indent="-206701" defTabSz="8957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100518" indent="-206701" defTabSz="8957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513920" indent="-206701" defTabSz="8957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C6B7A70B-2BE0-4D7E-9133-28E22459A903}" type="slidenum">
              <a:rPr lang="de-DE" altLang="en-US" b="0">
                <a:latin typeface="Arial" panose="020B0604020202020204" pitchFamily="34" charset="0"/>
              </a:rPr>
              <a:pPr eaLnBrk="1" hangingPunct="1"/>
              <a:t>41</a:t>
            </a:fld>
            <a:endParaRPr lang="de-DE" altLang="en-US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714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76350" y="679450"/>
            <a:ext cx="4524375" cy="3394075"/>
          </a:xfrm>
          <a:ln/>
        </p:spPr>
      </p:sp>
      <p:sp>
        <p:nvSpPr>
          <p:cNvPr id="77827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782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671779" indent="-258376" defTabSz="8957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033506" indent="-206701" defTabSz="8957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446908" indent="-206701" defTabSz="8957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860310" indent="-206701" defTabSz="8957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273713" indent="-206701" defTabSz="8957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687115" indent="-206701" defTabSz="8957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100518" indent="-206701" defTabSz="8957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513920" indent="-206701" defTabSz="8957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91EB764B-B687-486F-872E-FCD4915D9F12}" type="slidenum">
              <a:rPr lang="de-DE" altLang="en-US" b="0">
                <a:latin typeface="Arial" panose="020B0604020202020204" pitchFamily="34" charset="0"/>
              </a:rPr>
              <a:pPr eaLnBrk="1" hangingPunct="1"/>
              <a:t>42</a:t>
            </a:fld>
            <a:endParaRPr lang="de-DE" altLang="en-US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975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76350" y="679450"/>
            <a:ext cx="4524375" cy="3394075"/>
          </a:xfrm>
          <a:ln/>
        </p:spPr>
      </p:sp>
      <p:sp>
        <p:nvSpPr>
          <p:cNvPr id="78851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8852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671779" indent="-258376" defTabSz="8957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033506" indent="-206701" defTabSz="8957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446908" indent="-206701" defTabSz="8957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860310" indent="-206701" defTabSz="8957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273713" indent="-206701" defTabSz="8957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687115" indent="-206701" defTabSz="8957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100518" indent="-206701" defTabSz="8957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513920" indent="-206701" defTabSz="8957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4EDC44A2-B357-4D2A-8991-573836E697BD}" type="slidenum">
              <a:rPr lang="de-DE" altLang="en-US" b="0">
                <a:latin typeface="Arial" panose="020B0604020202020204" pitchFamily="34" charset="0"/>
              </a:rPr>
              <a:pPr eaLnBrk="1" hangingPunct="1"/>
              <a:t>43</a:t>
            </a:fld>
            <a:endParaRPr lang="de-DE" altLang="en-US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42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76350" y="679450"/>
            <a:ext cx="4524375" cy="3394075"/>
          </a:xfrm>
          <a:ln/>
        </p:spPr>
      </p:sp>
      <p:sp>
        <p:nvSpPr>
          <p:cNvPr id="79875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9876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671779" indent="-258376" defTabSz="8957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033506" indent="-206701" defTabSz="8957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446908" indent="-206701" defTabSz="8957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860310" indent="-206701" defTabSz="8957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273713" indent="-206701" defTabSz="8957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687115" indent="-206701" defTabSz="8957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100518" indent="-206701" defTabSz="8957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513920" indent="-206701" defTabSz="8957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18EC9C86-863B-4C79-8BC9-2657494DFC10}" type="slidenum">
              <a:rPr lang="de-DE" altLang="en-US" b="0">
                <a:latin typeface="Arial" panose="020B0604020202020204" pitchFamily="34" charset="0"/>
              </a:rPr>
              <a:pPr eaLnBrk="1" hangingPunct="1"/>
              <a:t>44</a:t>
            </a:fld>
            <a:endParaRPr lang="de-DE" altLang="en-US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509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76350" y="679450"/>
            <a:ext cx="4524375" cy="3394075"/>
          </a:xfrm>
          <a:ln/>
        </p:spPr>
      </p:sp>
      <p:sp>
        <p:nvSpPr>
          <p:cNvPr id="8089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671779" indent="-258376" defTabSz="8957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033506" indent="-206701" defTabSz="8957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446908" indent="-206701" defTabSz="8957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860310" indent="-206701" defTabSz="8957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273713" indent="-206701" defTabSz="8957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687115" indent="-206701" defTabSz="8957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100518" indent="-206701" defTabSz="8957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513920" indent="-206701" defTabSz="8957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A1FCF059-54B7-44B2-AE9C-31EDDE941B48}" type="slidenum">
              <a:rPr lang="de-DE" altLang="en-US" b="0">
                <a:latin typeface="Arial" panose="020B0604020202020204" pitchFamily="34" charset="0"/>
              </a:rPr>
              <a:pPr eaLnBrk="1" hangingPunct="1"/>
              <a:t>45</a:t>
            </a:fld>
            <a:endParaRPr lang="de-DE" altLang="en-US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0024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76350" y="679450"/>
            <a:ext cx="4524375" cy="3392488"/>
          </a:xfrm>
          <a:ln/>
        </p:spPr>
      </p:sp>
      <p:sp>
        <p:nvSpPr>
          <p:cNvPr id="89091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9092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591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691193" indent="-265843" defTabSz="921591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063374" indent="-212675" defTabSz="921591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488725" indent="-212675" defTabSz="921591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914073" indent="-212675" defTabSz="921591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339423" indent="-212675" defTabSz="92159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764772" indent="-212675" defTabSz="92159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190123" indent="-212675" defTabSz="92159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615472" indent="-212675" defTabSz="92159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45B2D9C7-6EB7-4FB8-BA24-F07EF317CF65}" type="slidenum">
              <a:rPr lang="de-DE" altLang="en-US" b="0">
                <a:latin typeface="Arial" panose="020B0604020202020204" pitchFamily="34" charset="0"/>
              </a:rPr>
              <a:pPr eaLnBrk="1" hangingPunct="1"/>
              <a:t>46</a:t>
            </a:fld>
            <a:endParaRPr lang="de-DE" altLang="en-US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3267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76350" y="679450"/>
            <a:ext cx="4524375" cy="3392488"/>
          </a:xfrm>
          <a:ln/>
        </p:spPr>
      </p:sp>
      <p:sp>
        <p:nvSpPr>
          <p:cNvPr id="89091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9092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591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691193" indent="-265843" defTabSz="921591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063374" indent="-212675" defTabSz="921591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488725" indent="-212675" defTabSz="921591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914073" indent="-212675" defTabSz="921591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339423" indent="-212675" defTabSz="92159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764772" indent="-212675" defTabSz="92159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190123" indent="-212675" defTabSz="92159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615472" indent="-212675" defTabSz="92159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45B2D9C7-6EB7-4FB8-BA24-F07EF317CF65}" type="slidenum">
              <a:rPr lang="de-DE" altLang="en-US" b="0">
                <a:latin typeface="Arial" panose="020B0604020202020204" pitchFamily="34" charset="0"/>
              </a:rPr>
              <a:pPr eaLnBrk="1" hangingPunct="1"/>
              <a:t>47</a:t>
            </a:fld>
            <a:endParaRPr lang="de-DE" altLang="en-US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326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8343080" indent="-37880924" eaLnBrk="0" hangingPunct="0">
              <a:defRPr sz="2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6215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2431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8647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4863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27678E8-3526-4582-93E1-FEEF127F7C5F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634594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76350" y="679450"/>
            <a:ext cx="4524375" cy="3392488"/>
          </a:xfrm>
          <a:ln/>
        </p:spPr>
      </p:sp>
      <p:sp>
        <p:nvSpPr>
          <p:cNvPr id="102403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404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591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691193" indent="-265843" defTabSz="921591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063374" indent="-212675" defTabSz="921591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488725" indent="-212675" defTabSz="921591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914073" indent="-212675" defTabSz="921591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339423" indent="-212675" defTabSz="92159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764772" indent="-212675" defTabSz="92159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190123" indent="-212675" defTabSz="92159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615472" indent="-212675" defTabSz="92159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019E6629-52EB-4151-95D3-52C25DE14AEC}" type="slidenum">
              <a:rPr lang="de-DE" altLang="en-US" b="0">
                <a:latin typeface="Arial" panose="020B0604020202020204" pitchFamily="34" charset="0"/>
              </a:rPr>
              <a:pPr eaLnBrk="1" hangingPunct="1"/>
              <a:t>22</a:t>
            </a:fld>
            <a:endParaRPr lang="de-DE" altLang="en-US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188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76350" y="679450"/>
            <a:ext cx="4524375" cy="3392488"/>
          </a:xfrm>
          <a:ln/>
        </p:spPr>
      </p:sp>
      <p:sp>
        <p:nvSpPr>
          <p:cNvPr id="103427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342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591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691193" indent="-265843" defTabSz="921591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063374" indent="-212675" defTabSz="921591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488725" indent="-212675" defTabSz="921591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914073" indent="-212675" defTabSz="921591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339423" indent="-212675" defTabSz="92159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764772" indent="-212675" defTabSz="92159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190123" indent="-212675" defTabSz="92159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615472" indent="-212675" defTabSz="92159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C20E9B40-978A-4308-978F-9FBAC418FCDA}" type="slidenum">
              <a:rPr lang="de-DE" altLang="en-US" b="0">
                <a:latin typeface="Arial" panose="020B0604020202020204" pitchFamily="34" charset="0"/>
              </a:rPr>
              <a:pPr eaLnBrk="1" hangingPunct="1"/>
              <a:t>23</a:t>
            </a:fld>
            <a:endParaRPr lang="de-DE" altLang="en-US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522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Grey sheep :</a:t>
            </a:r>
            <a:r>
              <a:rPr kumimoji="1" lang="zh-CN" altLang="en-US" dirty="0"/>
              <a:t>孤独用户的存在问题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48030-ED36-9F43-8201-3D19458A1E69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883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76350" y="679450"/>
            <a:ext cx="4524375" cy="3394075"/>
          </a:xfrm>
          <a:ln/>
        </p:spPr>
      </p:sp>
      <p:sp>
        <p:nvSpPr>
          <p:cNvPr id="68611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8612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671779" indent="-258376" defTabSz="8957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033506" indent="-206701" defTabSz="8957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446908" indent="-206701" defTabSz="8957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860310" indent="-206701" defTabSz="8957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273713" indent="-206701" defTabSz="8957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687115" indent="-206701" defTabSz="8957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100518" indent="-206701" defTabSz="8957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513920" indent="-206701" defTabSz="8957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D7E27FB2-E55E-4B1A-9727-D63D01AAD980}" type="slidenum">
              <a:rPr lang="de-DE" altLang="en-US" b="0">
                <a:latin typeface="Arial" panose="020B0604020202020204" pitchFamily="34" charset="0"/>
              </a:rPr>
              <a:pPr eaLnBrk="1" hangingPunct="1"/>
              <a:t>37</a:t>
            </a:fld>
            <a:endParaRPr lang="de-DE" altLang="en-US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34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76350" y="679450"/>
            <a:ext cx="4524375" cy="3394075"/>
          </a:xfrm>
          <a:ln/>
        </p:spPr>
      </p:sp>
      <p:sp>
        <p:nvSpPr>
          <p:cNvPr id="69635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9636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671779" indent="-258376" defTabSz="8957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033506" indent="-206701" defTabSz="8957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446908" indent="-206701" defTabSz="8957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860310" indent="-206701" defTabSz="8957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273713" indent="-206701" defTabSz="8957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687115" indent="-206701" defTabSz="8957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100518" indent="-206701" defTabSz="8957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513920" indent="-206701" defTabSz="8957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D204D176-DB53-4602-A4A4-08E21A93DC07}" type="slidenum">
              <a:rPr lang="de-DE" altLang="en-US" b="0">
                <a:latin typeface="Arial" panose="020B0604020202020204" pitchFamily="34" charset="0"/>
              </a:rPr>
              <a:pPr eaLnBrk="1" hangingPunct="1"/>
              <a:t>38</a:t>
            </a:fld>
            <a:endParaRPr lang="de-DE" altLang="en-US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182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76350" y="679450"/>
            <a:ext cx="4524375" cy="3394075"/>
          </a:xfrm>
          <a:ln/>
        </p:spPr>
      </p:sp>
      <p:sp>
        <p:nvSpPr>
          <p:cNvPr id="74755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4756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671779" indent="-258376" defTabSz="8957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033506" indent="-206701" defTabSz="8957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446908" indent="-206701" defTabSz="8957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860310" indent="-206701" defTabSz="8957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273713" indent="-206701" defTabSz="8957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687115" indent="-206701" defTabSz="8957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100518" indent="-206701" defTabSz="8957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513920" indent="-206701" defTabSz="8957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C6278BDA-05DA-4226-A2FE-5C4DDA11E658}" type="slidenum">
              <a:rPr lang="de-DE" altLang="en-US" b="0">
                <a:latin typeface="Arial" panose="020B0604020202020204" pitchFamily="34" charset="0"/>
              </a:rPr>
              <a:pPr eaLnBrk="1" hangingPunct="1"/>
              <a:t>39</a:t>
            </a:fld>
            <a:endParaRPr lang="de-DE" altLang="en-US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751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76350" y="679450"/>
            <a:ext cx="4524375" cy="3394075"/>
          </a:xfrm>
          <a:ln/>
        </p:spPr>
      </p:sp>
      <p:sp>
        <p:nvSpPr>
          <p:cNvPr id="7577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578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7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671779" indent="-258376" defTabSz="8957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033506" indent="-206701" defTabSz="8957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446908" indent="-206701" defTabSz="8957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860310" indent="-206701" defTabSz="8957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273713" indent="-206701" defTabSz="8957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687115" indent="-206701" defTabSz="8957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100518" indent="-206701" defTabSz="8957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513920" indent="-206701" defTabSz="8957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9E448EB4-51DD-4F0F-AFFE-2D1BCD359868}" type="slidenum">
              <a:rPr lang="de-DE" altLang="en-US" b="0">
                <a:latin typeface="Arial" panose="020B0604020202020204" pitchFamily="34" charset="0"/>
              </a:rPr>
              <a:pPr eaLnBrk="1" hangingPunct="1"/>
              <a:t>40</a:t>
            </a:fld>
            <a:endParaRPr lang="de-DE" altLang="en-US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363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0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1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9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6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2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0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43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8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8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0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DGB 5/2013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A0634-974A-46A7-B268-05D2A189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5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evens.edu/sit/about/innova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hyperlink" Target="http://www.stevens.edu/sit/about/minutes-from-manhattan" TargetMode="Externa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03.02754.pdf" TargetMode="External"/><Relationship Id="rId2" Type="http://schemas.openxmlformats.org/officeDocument/2006/relationships/hyperlink" Target="http://rob.schapire.net/papers/Schapire99c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ableau.com/academic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grouplens.org/datasets/movielens/" TargetMode="External"/><Relationship Id="rId3" Type="http://schemas.openxmlformats.org/officeDocument/2006/relationships/hyperlink" Target="http://www.di.unipi.it/~cardillo/AA0304/fabio/boosting.pdf" TargetMode="External"/><Relationship Id="rId7" Type="http://schemas.openxmlformats.org/officeDocument/2006/relationships/hyperlink" Target="http://www.nanocubes.net/" TargetMode="External"/><Relationship Id="rId2" Type="http://schemas.openxmlformats.org/officeDocument/2006/relationships/hyperlink" Target="https://arxiv.org/pdf/1603.02754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anocubes.net/assets/pdf/nanocubes_paper.pdf" TargetMode="External"/><Relationship Id="rId5" Type="http://schemas.openxmlformats.org/officeDocument/2006/relationships/hyperlink" Target="http://www.cs.umd.edu/~ben/papers/Shneiderman2008Extreme.pdf" TargetMode="External"/><Relationship Id="rId4" Type="http://schemas.openxmlformats.org/officeDocument/2006/relationships/hyperlink" Target="https://cseweb.ucsd.edu/~yfreund/papers/adaboost.pdf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jpe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wmf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E534E3D2-D0EA-9A43-94A0-E47E2B6BBB0B}" type="slidenum">
              <a:rPr lang="en-US" smtClean="0"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94199" y="3352800"/>
            <a:ext cx="8153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Big Data Seminar – BIA 678</a:t>
            </a:r>
          </a:p>
          <a:p>
            <a:pPr algn="ctr"/>
            <a:r>
              <a:rPr lang="en-US" sz="36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Big Data Analytics - Recommenders</a:t>
            </a:r>
            <a:endParaRPr lang="en-US" sz="32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David Belanger PhD</a:t>
            </a:r>
          </a:p>
          <a:p>
            <a:r>
              <a:rPr lang="en-US" sz="2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Senior Research Fellow – Stevens Institute of Technology</a:t>
            </a:r>
          </a:p>
          <a:p>
            <a:r>
              <a:rPr lang="en-US" sz="2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dbelange@stevens.edu</a:t>
            </a:r>
          </a:p>
        </p:txBody>
      </p:sp>
      <p:pic>
        <p:nvPicPr>
          <p:cNvPr id="3074" name="Picture 2" descr="http://www.stevens.edu/news/sites/default/files/images/banners/home_banner01_1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533400"/>
            <a:ext cx="8130619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stevens.edu/news/sites/default/files/images/banners/SIT_banners-city08.jp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64" y="685800"/>
            <a:ext cx="6637887" cy="214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http://us.123rf.com/400wm/400/400/bluewren/bluewren1101/bluewren110100008/8671240-bright-green-shamrock-isolated-over-white-backgroun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://us.123rf.com/400wm/400/400/bluewren/bluewren1101/bluewren110100008/8671240-bright-green-shamrock-isolated-over-white-background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7" descr="http://www.examiner.com/images/blog/EXID1827/images/shamrock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9042" y="6611779"/>
            <a:ext cx="73913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http://www.examiner.com/images/blog/EXID1827/images/shamrock.jpg</a:t>
            </a:r>
          </a:p>
        </p:txBody>
      </p:sp>
    </p:spTree>
    <p:extLst>
      <p:ext uri="{BB962C8B-B14F-4D97-AF65-F5344CB8AC3E}">
        <p14:creationId xmlns:p14="http://schemas.microsoft.com/office/powerpoint/2010/main" val="250833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K-means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Computing the Euclidean distance between sample vectors and centroids</a:t>
            </a:r>
          </a:p>
          <a:p>
            <a:pPr eaLnBrk="1" hangingPunct="1"/>
            <a:r>
              <a:rPr lang="en-US" altLang="en-US" sz="2400"/>
              <a:t>Recalculating the centroids</a:t>
            </a:r>
          </a:p>
          <a:p>
            <a:pPr eaLnBrk="1" hangingPunct="1"/>
            <a:r>
              <a:rPr lang="en-US" altLang="en-US" sz="2400"/>
              <a:t>Divide the computation to subgroups to be handled by map-reduce</a:t>
            </a:r>
          </a:p>
          <a:p>
            <a:pPr eaLnBrk="1" hangingPunct="1"/>
            <a:endParaRPr lang="en-US" altLang="en-US" sz="2400"/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DF8E6E3-08D2-483A-A912-9B21E8421AF2}" type="slidenum">
              <a:rPr lang="en-US" altLang="en-US" sz="1200">
                <a:solidFill>
                  <a:srgbClr val="404924"/>
                </a:solidFill>
              </a:rPr>
              <a:pPr eaLnBrk="1" hangingPunct="1"/>
              <a:t>10</a:t>
            </a:fld>
            <a:endParaRPr lang="en-US" altLang="en-US" sz="1200">
              <a:solidFill>
                <a:srgbClr val="40492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605248"/>
            <a:ext cx="6019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eecs.wsu.edu/~cook/.../</a:t>
            </a:r>
            <a:r>
              <a:rPr lang="en-US" sz="1000" b="1" dirty="0"/>
              <a:t>presentation</a:t>
            </a:r>
            <a:r>
              <a:rPr lang="en-US" sz="1000" dirty="0"/>
              <a:t>s/</a:t>
            </a:r>
            <a:r>
              <a:rPr lang="en-US" sz="1000" b="1" dirty="0"/>
              <a:t>inna</a:t>
            </a:r>
            <a:r>
              <a:rPr lang="en-US" sz="1000" dirty="0"/>
              <a:t>.</a:t>
            </a:r>
            <a:r>
              <a:rPr lang="en-US" sz="1000" b="1" dirty="0"/>
              <a:t>pp</a:t>
            </a:r>
            <a:r>
              <a:rPr lang="en-US" sz="1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337407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400"/>
              <a:t>Principal Components Analysis (PCA)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133600"/>
            <a:ext cx="8229600" cy="4389438"/>
          </a:xfrm>
        </p:spPr>
        <p:txBody>
          <a:bodyPr/>
          <a:lstStyle/>
          <a:p>
            <a:pPr eaLnBrk="1" hangingPunct="1"/>
            <a:r>
              <a:rPr lang="en-US" altLang="en-US" sz="2000"/>
              <a:t>Compute the principle eigenvectors of the covariance matrix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 sz="2000"/>
              <a:t> </a:t>
            </a:r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Clearly, we can compute the summation form using map-reduce</a:t>
            </a:r>
          </a:p>
          <a:p>
            <a:pPr lvl="1" eaLnBrk="1" hangingPunct="1"/>
            <a:r>
              <a:rPr lang="en-US" altLang="en-US" sz="1800">
                <a:ea typeface="ＭＳ Ｐゴシック" pitchFamily="34" charset="-128"/>
              </a:rPr>
              <a:t>Express the mean vector as a sum</a:t>
            </a:r>
          </a:p>
        </p:txBody>
      </p:sp>
      <p:sp>
        <p:nvSpPr>
          <p:cNvPr id="48134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13D9986-2962-4843-8207-B19ED25A577B}" type="slidenum">
              <a:rPr lang="en-US" altLang="en-US" sz="1200">
                <a:solidFill>
                  <a:srgbClr val="404924"/>
                </a:solidFill>
              </a:rPr>
              <a:pPr eaLnBrk="1" hangingPunct="1"/>
              <a:t>11</a:t>
            </a:fld>
            <a:endParaRPr lang="en-US" altLang="en-US" sz="1200">
              <a:solidFill>
                <a:srgbClr val="404924"/>
              </a:solidFill>
            </a:endParaRP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3276600" y="4419600"/>
          <a:ext cx="200025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952500" imgH="368300" progId="Equation.3">
                  <p:embed/>
                </p:oleObj>
              </mc:Choice>
              <mc:Fallback>
                <p:oleObj name="Equation" r:id="rId3" imgW="952500" imgH="368300" progId="Equation.3">
                  <p:embed/>
                  <p:pic>
                    <p:nvPicPr>
                      <p:cNvPr id="481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419600"/>
                        <a:ext cx="2000250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2819400" y="2667000"/>
          <a:ext cx="32004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1524000" imgH="368300" progId="Equation.3">
                  <p:embed/>
                </p:oleObj>
              </mc:Choice>
              <mc:Fallback>
                <p:oleObj name="Equation" r:id="rId5" imgW="1524000" imgH="368300" progId="Equation.3">
                  <p:embed/>
                  <p:pic>
                    <p:nvPicPr>
                      <p:cNvPr id="481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667000"/>
                        <a:ext cx="3200400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6605248"/>
            <a:ext cx="6019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eecs.wsu.edu/~cook/.../</a:t>
            </a:r>
            <a:r>
              <a:rPr lang="en-US" sz="1000" b="1" dirty="0"/>
              <a:t>presentation</a:t>
            </a:r>
            <a:r>
              <a:rPr lang="en-US" sz="1000" dirty="0"/>
              <a:t>s/</a:t>
            </a:r>
            <a:r>
              <a:rPr lang="en-US" sz="1000" b="1" dirty="0"/>
              <a:t>inna</a:t>
            </a:r>
            <a:r>
              <a:rPr lang="en-US" sz="1000" dirty="0"/>
              <a:t>.</a:t>
            </a:r>
            <a:r>
              <a:rPr lang="en-US" sz="1000" b="1" dirty="0"/>
              <a:t>pp</a:t>
            </a:r>
            <a:r>
              <a:rPr lang="en-US" sz="1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192425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Other Algorithms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Logistic Regression</a:t>
            </a:r>
          </a:p>
          <a:p>
            <a:pPr eaLnBrk="1" hangingPunct="1"/>
            <a:r>
              <a:rPr lang="en-US" altLang="en-US"/>
              <a:t>Independent Component Analysis</a:t>
            </a:r>
          </a:p>
          <a:p>
            <a:pPr eaLnBrk="1" hangingPunct="1"/>
            <a:r>
              <a:rPr lang="en-US" altLang="en-US"/>
              <a:t>Support Vector Machine</a:t>
            </a:r>
          </a:p>
          <a:p>
            <a:pPr eaLnBrk="1" hangingPunct="1"/>
            <a:r>
              <a:rPr lang="en-US" altLang="en-US"/>
              <a:t>Expectation Maximization (EM)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C3D5D84-46A0-44EA-AAFA-88B84387CC10}" type="slidenum">
              <a:rPr lang="en-US" altLang="en-US" sz="1200">
                <a:solidFill>
                  <a:srgbClr val="404924"/>
                </a:solidFill>
              </a:rPr>
              <a:pPr eaLnBrk="1" hangingPunct="1"/>
              <a:t>12</a:t>
            </a:fld>
            <a:endParaRPr lang="en-US" altLang="en-US" sz="1200">
              <a:solidFill>
                <a:srgbClr val="40492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605248"/>
            <a:ext cx="6019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eecs.wsu.edu/~cook/.../</a:t>
            </a:r>
            <a:r>
              <a:rPr lang="en-US" sz="1000" b="1" dirty="0"/>
              <a:t>presentation</a:t>
            </a:r>
            <a:r>
              <a:rPr lang="en-US" sz="1000" dirty="0"/>
              <a:t>s/</a:t>
            </a:r>
            <a:r>
              <a:rPr lang="en-US" sz="1000" b="1" dirty="0"/>
              <a:t>inna</a:t>
            </a:r>
            <a:r>
              <a:rPr lang="en-US" sz="1000" dirty="0"/>
              <a:t>.</a:t>
            </a:r>
            <a:r>
              <a:rPr lang="en-US" sz="1000" b="1" dirty="0"/>
              <a:t>pp</a:t>
            </a:r>
            <a:r>
              <a:rPr lang="en-US" sz="1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676869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305800" cy="1143000"/>
          </a:xfrm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Time Complexity</a:t>
            </a: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CAAF89D-9B66-4491-849F-B96A05C5F407}" type="slidenum">
              <a:rPr lang="en-US" altLang="en-US" sz="1200">
                <a:solidFill>
                  <a:srgbClr val="404924"/>
                </a:solidFill>
              </a:rPr>
              <a:pPr eaLnBrk="1" hangingPunct="1"/>
              <a:t>13</a:t>
            </a:fld>
            <a:endParaRPr lang="en-US" altLang="en-US" sz="1200">
              <a:solidFill>
                <a:srgbClr val="404924"/>
              </a:solidFill>
            </a:endParaRPr>
          </a:p>
        </p:txBody>
      </p:sp>
      <p:pic>
        <p:nvPicPr>
          <p:cNvPr id="501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7234238" cy="439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800600" y="1600200"/>
            <a:ext cx="3124200" cy="59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>
            <a:normAutofit fontScale="77500" lnSpcReduction="2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pPr>
              <a:defRPr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Basically: Linear speed up with increasing number of cores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605248"/>
            <a:ext cx="6019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eecs.wsu.edu/~cook/.../</a:t>
            </a:r>
            <a:r>
              <a:rPr lang="en-US" sz="1000" b="1" dirty="0"/>
              <a:t>presentation</a:t>
            </a:r>
            <a:r>
              <a:rPr lang="en-US" sz="1000" dirty="0"/>
              <a:t>s/</a:t>
            </a:r>
            <a:r>
              <a:rPr lang="en-US" sz="1000" b="1" dirty="0"/>
              <a:t>inna</a:t>
            </a:r>
            <a:r>
              <a:rPr lang="en-US" sz="1000" dirty="0"/>
              <a:t>.</a:t>
            </a:r>
            <a:r>
              <a:rPr lang="en-US" sz="1000" b="1" dirty="0"/>
              <a:t>pp</a:t>
            </a:r>
            <a:r>
              <a:rPr lang="en-US" sz="1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202133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Setup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Compare map-reduce version and sequential version</a:t>
            </a:r>
          </a:p>
          <a:p>
            <a:pPr eaLnBrk="1" hangingPunct="1"/>
            <a:r>
              <a:rPr lang="en-US" altLang="en-US" sz="2400"/>
              <a:t>10 data sets</a:t>
            </a:r>
          </a:p>
          <a:p>
            <a:pPr eaLnBrk="1" hangingPunct="1"/>
            <a:r>
              <a:rPr lang="en-US" altLang="en-US" sz="2400"/>
              <a:t>Machines:</a:t>
            </a:r>
          </a:p>
          <a:p>
            <a:pPr lvl="1" eaLnBrk="1" hangingPunct="1"/>
            <a:r>
              <a:rPr lang="en-US" altLang="en-US" sz="2000">
                <a:ea typeface="ＭＳ Ｐゴシック" pitchFamily="34" charset="-128"/>
              </a:rPr>
              <a:t>Dual-processor Pentium-III 700MHz, 1GB RAM</a:t>
            </a:r>
          </a:p>
          <a:p>
            <a:pPr lvl="1" eaLnBrk="1" hangingPunct="1"/>
            <a:r>
              <a:rPr lang="en-US" altLang="en-US" sz="2000">
                <a:ea typeface="ＭＳ Ｐゴシック" pitchFamily="34" charset="-128"/>
              </a:rPr>
              <a:t>16-way Sun Enterprise 6000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E495748-C820-4AC3-B82F-A4DBA9BC68B1}" type="slidenum">
              <a:rPr lang="en-US" altLang="en-US" sz="1200">
                <a:solidFill>
                  <a:srgbClr val="404924"/>
                </a:solidFill>
              </a:rPr>
              <a:pPr eaLnBrk="1" hangingPunct="1"/>
              <a:t>14</a:t>
            </a:fld>
            <a:endParaRPr lang="en-US" altLang="en-US" sz="1200">
              <a:solidFill>
                <a:srgbClr val="40492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605248"/>
            <a:ext cx="6019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eecs.wsu.edu/~cook/.../</a:t>
            </a:r>
            <a:r>
              <a:rPr lang="en-US" sz="1000" b="1" dirty="0"/>
              <a:t>presentation</a:t>
            </a:r>
            <a:r>
              <a:rPr lang="en-US" sz="1000" dirty="0"/>
              <a:t>s/</a:t>
            </a:r>
            <a:r>
              <a:rPr lang="en-US" sz="1000" b="1" dirty="0"/>
              <a:t>inna</a:t>
            </a:r>
            <a:r>
              <a:rPr lang="en-US" sz="1000" dirty="0"/>
              <a:t>.</a:t>
            </a:r>
            <a:r>
              <a:rPr lang="en-US" sz="1000" b="1" dirty="0"/>
              <a:t>pp</a:t>
            </a:r>
            <a:r>
              <a:rPr lang="en-US" sz="1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040218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/>
              <a:t>Dual-Processor SpeedUps</a:t>
            </a: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5CCD9D5-AF51-43A5-97B4-315E5702597D}" type="slidenum">
              <a:rPr lang="en-US" altLang="en-US" sz="1200">
                <a:solidFill>
                  <a:srgbClr val="404924"/>
                </a:solidFill>
              </a:rPr>
              <a:pPr eaLnBrk="1" hangingPunct="1"/>
              <a:t>15</a:t>
            </a:fld>
            <a:endParaRPr lang="en-US" altLang="en-US" sz="1200">
              <a:solidFill>
                <a:srgbClr val="404924"/>
              </a:solidFill>
            </a:endParaRPr>
          </a:p>
        </p:txBody>
      </p:sp>
      <p:pic>
        <p:nvPicPr>
          <p:cNvPr id="5325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1981200"/>
            <a:ext cx="8763000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605248"/>
            <a:ext cx="6019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eecs.wsu.edu/~cook/.../</a:t>
            </a:r>
            <a:r>
              <a:rPr lang="en-US" sz="1000" b="1" dirty="0"/>
              <a:t>presentation</a:t>
            </a:r>
            <a:r>
              <a:rPr lang="en-US" sz="1000" dirty="0"/>
              <a:t>s/</a:t>
            </a:r>
            <a:r>
              <a:rPr lang="en-US" sz="1000" b="1" dirty="0"/>
              <a:t>inna</a:t>
            </a:r>
            <a:r>
              <a:rPr lang="en-US" sz="1000" dirty="0"/>
              <a:t>.</a:t>
            </a:r>
            <a:r>
              <a:rPr lang="en-US" sz="1000" b="1" dirty="0"/>
              <a:t>pp</a:t>
            </a:r>
            <a:r>
              <a:rPr lang="en-US" sz="1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897231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SpeedUp</a:t>
            </a:r>
            <a:r>
              <a:rPr lang="en-US" dirty="0"/>
              <a:t> for 2-16 processors</a:t>
            </a:r>
          </a:p>
        </p:txBody>
      </p:sp>
      <p:sp>
        <p:nvSpPr>
          <p:cNvPr id="54276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7BEFD8E-8762-469B-83C4-BBCD51A2E4B5}" type="slidenum">
              <a:rPr lang="en-US" altLang="en-US" sz="1200">
                <a:solidFill>
                  <a:srgbClr val="404924"/>
                </a:solidFill>
              </a:rPr>
              <a:pPr eaLnBrk="1" hangingPunct="1"/>
              <a:t>16</a:t>
            </a:fld>
            <a:endParaRPr lang="en-US" altLang="en-US" sz="1200">
              <a:solidFill>
                <a:srgbClr val="404924"/>
              </a:solidFill>
            </a:endParaRPr>
          </a:p>
        </p:txBody>
      </p:sp>
      <p:pic>
        <p:nvPicPr>
          <p:cNvPr id="5427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5614988" cy="401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6248400" y="2590800"/>
            <a:ext cx="2438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>
            <a:normAutofit fontScale="40000" lnSpcReduction="2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pPr>
              <a:defRPr/>
            </a:pPr>
            <a:r>
              <a:rPr 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Bold – average</a:t>
            </a:r>
          </a:p>
          <a:p>
            <a:pPr>
              <a:defRPr/>
            </a:pPr>
            <a:r>
              <a:rPr 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Error Bars – max/min</a:t>
            </a:r>
          </a:p>
          <a:p>
            <a:pPr>
              <a:defRPr/>
            </a:pPr>
            <a:r>
              <a:rPr 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Dashed - variance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605248"/>
            <a:ext cx="6019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eecs.wsu.edu/~cook/.../</a:t>
            </a:r>
            <a:r>
              <a:rPr lang="en-US" sz="1000" b="1" dirty="0"/>
              <a:t>presentation</a:t>
            </a:r>
            <a:r>
              <a:rPr lang="en-US" sz="1000" dirty="0"/>
              <a:t>s/</a:t>
            </a:r>
            <a:r>
              <a:rPr lang="en-US" sz="1000" b="1" dirty="0"/>
              <a:t>inna</a:t>
            </a:r>
            <a:r>
              <a:rPr lang="en-US" sz="1000" dirty="0"/>
              <a:t>.</a:t>
            </a:r>
            <a:r>
              <a:rPr lang="en-US" sz="1000" b="1" dirty="0"/>
              <a:t>pp</a:t>
            </a:r>
            <a:r>
              <a:rPr lang="en-US" sz="1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9546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17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54" y="1571629"/>
            <a:ext cx="8274146" cy="5264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8596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18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81000"/>
            <a:ext cx="7315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519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19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33" y="1447805"/>
            <a:ext cx="8681969" cy="4035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257808"/>
            <a:ext cx="81534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2272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Class 12 – Analytics  I– Outline</a:t>
            </a:r>
            <a:br>
              <a:rPr lang="en-US" sz="3200" b="1" dirty="0"/>
            </a:br>
            <a:r>
              <a:rPr lang="en-US" sz="1600" b="1" dirty="0"/>
              <a:t>Occam’s Razor</a:t>
            </a:r>
            <a:br>
              <a:rPr lang="en-US" sz="1600" b="1" dirty="0"/>
            </a:br>
            <a:r>
              <a:rPr lang="en-US" sz="1600" b="1" dirty="0"/>
              <a:t>“Everything Should Be As Simple As Possible, But Not Simpler” – Albert Einstein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Administrative Stuff:</a:t>
            </a:r>
          </a:p>
          <a:p>
            <a:pPr lvl="1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Team Project Questions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Assignment #1– Readings on big data Analytics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Classification: A Comparative Study of Collaborative Filtering Algorithms, Lee, Sun, Lebanon, 2012  </a:t>
            </a:r>
          </a:p>
          <a:p>
            <a:pPr lvl="1"/>
            <a:r>
              <a:rPr lang="en-US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Survey of Collaborative Filtering Techniques : </a:t>
            </a:r>
            <a:r>
              <a:rPr lang="en-US" sz="18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18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Khoshgoftaar</a:t>
            </a:r>
            <a:r>
              <a:rPr lang="en-US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on canvas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Activity #1 – Lecture for Analytics I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Assignment :</a:t>
            </a:r>
          </a:p>
          <a:p>
            <a:pPr lvl="1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“A Brief Introduction to Boosting” Rob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Schipire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http://rob.schapire.net/papers/Schapire99c.pdf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sz="1800" b="1" dirty="0"/>
              <a:t>“</a:t>
            </a:r>
            <a:r>
              <a:rPr lang="en-US" sz="1800" b="1" dirty="0" err="1"/>
              <a:t>XGBoost</a:t>
            </a:r>
            <a:r>
              <a:rPr lang="en-US" sz="1800" b="1" dirty="0"/>
              <a:t>: A Scalable Tree Boosting System:”, Chen and </a:t>
            </a:r>
            <a:r>
              <a:rPr lang="en-US" sz="1800" b="1" dirty="0" err="1"/>
              <a:t>Guestrin</a:t>
            </a:r>
            <a:r>
              <a:rPr lang="en-US" sz="1800" b="1" dirty="0"/>
              <a:t>, </a:t>
            </a:r>
            <a:r>
              <a:rPr lang="en-US" sz="1800" b="1" dirty="0">
                <a:hlinkClick r:id="rId3"/>
              </a:rPr>
              <a:t>https://arxiv.org/pdf/1603.02754.pdf</a:t>
            </a:r>
            <a:r>
              <a:rPr lang="en-US" sz="1800" b="1" dirty="0"/>
              <a:t>,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Source #1 -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www.tableau.com/academic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1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00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Impact of Scale:  A Example of Classification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Performance Results #3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Study by: Prashanth Ashok Ramkumar, Ram Kharawala, Qing Wei</a:t>
            </a:r>
            <a:endParaRPr lang="en-US" sz="28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97157" y="2050921"/>
          <a:ext cx="4437313" cy="4609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/>
          </p:nvPr>
        </p:nvGraphicFramePr>
        <p:xfrm>
          <a:off x="4586696" y="2050921"/>
          <a:ext cx="4441299" cy="4609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9654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</p:pic>
      <p:sp>
        <p:nvSpPr>
          <p:cNvPr id="2" name="TextBox 1"/>
          <p:cNvSpPr txBox="1"/>
          <p:nvPr/>
        </p:nvSpPr>
        <p:spPr>
          <a:xfrm>
            <a:off x="1036474" y="587829"/>
            <a:ext cx="5958747" cy="606135"/>
          </a:xfrm>
          <a:prstGeom prst="rect">
            <a:avLst/>
          </a:prstGeom>
          <a:noFill/>
        </p:spPr>
        <p:txBody>
          <a:bodyPr wrap="none" lIns="0" tIns="0" rIns="0" bIns="41473" rtlCol="0">
            <a:spAutoFit/>
          </a:bodyPr>
          <a:lstStyle/>
          <a:p>
            <a:pPr>
              <a:lnSpc>
                <a:spcPts val="4354"/>
              </a:lnSpc>
            </a:pPr>
            <a:r>
              <a:rPr lang="en-US" altLang="zh-CN" sz="3800" b="1" dirty="0">
                <a:solidFill>
                  <a:srgbClr val="F57900"/>
                </a:solidFill>
                <a:latin typeface="Segoe UI" pitchFamily="18" charset="0"/>
                <a:cs typeface="Segoe UI" pitchFamily="18" charset="0"/>
              </a:rPr>
              <a:t>Recommendation</a:t>
            </a:r>
            <a:r>
              <a:rPr lang="en-US" altLang="zh-CN" sz="3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00" b="1" dirty="0">
                <a:solidFill>
                  <a:srgbClr val="F57900"/>
                </a:solidFill>
                <a:latin typeface="Segoe UI" pitchFamily="18" charset="0"/>
                <a:cs typeface="Segoe UI" pitchFamily="18" charset="0"/>
              </a:rPr>
              <a:t>systems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771597" y="1705855"/>
            <a:ext cx="8453596" cy="477895"/>
          </a:xfrm>
          <a:prstGeom prst="rect">
            <a:avLst/>
          </a:prstGeom>
          <a:noFill/>
        </p:spPr>
        <p:txBody>
          <a:bodyPr wrap="none" lIns="0" tIns="0" rIns="0" bIns="41473" rtlCol="0">
            <a:spAutoFit/>
          </a:bodyPr>
          <a:lstStyle/>
          <a:p>
            <a:pPr>
              <a:lnSpc>
                <a:spcPts val="3447"/>
              </a:lnSpc>
            </a:pPr>
            <a:r>
              <a:rPr lang="en-US" altLang="zh-CN" sz="2900" dirty="0">
                <a:solidFill>
                  <a:srgbClr val="1A1A1A"/>
                </a:solidFill>
                <a:latin typeface="Segoe UI" pitchFamily="18" charset="0"/>
                <a:cs typeface="Segoe UI" pitchFamily="18" charset="0"/>
              </a:rPr>
              <a:t>Can we recommend books, films, products to users 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452988" y="2155371"/>
            <a:ext cx="5084341" cy="477895"/>
          </a:xfrm>
          <a:prstGeom prst="rect">
            <a:avLst/>
          </a:prstGeom>
          <a:noFill/>
        </p:spPr>
        <p:txBody>
          <a:bodyPr wrap="none" lIns="0" tIns="0" rIns="0" bIns="41473" rtlCol="0">
            <a:spAutoFit/>
          </a:bodyPr>
          <a:lstStyle/>
          <a:p>
            <a:pPr>
              <a:lnSpc>
                <a:spcPts val="3447"/>
              </a:lnSpc>
            </a:pPr>
            <a:r>
              <a:rPr lang="en-US" altLang="zh-CN" sz="2900" dirty="0">
                <a:solidFill>
                  <a:srgbClr val="1A1A1A"/>
                </a:solidFill>
                <a:latin typeface="Segoe UI" pitchFamily="18" charset="0"/>
                <a:cs typeface="Segoe UI" pitchFamily="18" charset="0"/>
              </a:rPr>
              <a:t>based on their personal tastes?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90982" y="3342555"/>
            <a:ext cx="102592" cy="477895"/>
          </a:xfrm>
          <a:prstGeom prst="rect">
            <a:avLst/>
          </a:prstGeom>
          <a:noFill/>
        </p:spPr>
        <p:txBody>
          <a:bodyPr wrap="none" lIns="0" tIns="0" rIns="0" bIns="41473" rtlCol="0">
            <a:spAutoFit/>
          </a:bodyPr>
          <a:lstStyle/>
          <a:p>
            <a:pPr>
              <a:lnSpc>
                <a:spcPts val="3447"/>
              </a:lnSpc>
            </a:pPr>
            <a:r>
              <a:rPr lang="en-US" altLang="zh-CN" sz="2900" dirty="0">
                <a:solidFill>
                  <a:srgbClr val="1A1A1A"/>
                </a:solidFill>
                <a:latin typeface="Segoe UI" pitchFamily="18" charset="0"/>
                <a:cs typeface="Segoe UI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76982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2008: 	</a:t>
            </a:r>
            <a:r>
              <a:rPr lang="en-US" altLang="en-US" sz="2000" i="1">
                <a:solidFill>
                  <a:schemeClr val="tx2"/>
                </a:solidFill>
              </a:rPr>
              <a:t>Factorization meets the neighborhood: a multifaceted collaborative </a:t>
            </a:r>
            <a:br>
              <a:rPr lang="en-US" altLang="en-US" sz="2000" i="1">
                <a:solidFill>
                  <a:schemeClr val="tx2"/>
                </a:solidFill>
              </a:rPr>
            </a:br>
            <a:r>
              <a:rPr lang="en-US" altLang="en-US" sz="2000" i="1">
                <a:solidFill>
                  <a:schemeClr val="tx2"/>
                </a:solidFill>
              </a:rPr>
              <a:t>	filtering model</a:t>
            </a:r>
            <a:r>
              <a:rPr lang="en-US" altLang="en-US" sz="2000">
                <a:solidFill>
                  <a:schemeClr val="tx2"/>
                </a:solidFill>
              </a:rPr>
              <a:t>, Y. Koren, ACM SIGKDD</a:t>
            </a:r>
            <a:endParaRPr lang="en-US" altLang="en-US" sz="2000"/>
          </a:p>
        </p:txBody>
      </p:sp>
      <p:pic>
        <p:nvPicPr>
          <p:cNvPr id="5427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1484313"/>
            <a:ext cx="2252663" cy="205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Inhaltsplatzhalter 2"/>
          <p:cNvSpPr txBox="1">
            <a:spLocks/>
          </p:cNvSpPr>
          <p:nvPr/>
        </p:nvSpPr>
        <p:spPr bwMode="auto">
          <a:xfrm>
            <a:off x="611188" y="1685925"/>
            <a:ext cx="6121400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sz="2000">
                <a:solidFill>
                  <a:srgbClr val="003366"/>
                </a:solidFill>
                <a:latin typeface="Calibri" panose="020F0502020204030204" pitchFamily="34" charset="0"/>
              </a:rPr>
              <a:t>Stimulated by work on Netflix competition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sz="1600">
                <a:solidFill>
                  <a:srgbClr val="003366"/>
                </a:solidFill>
                <a:latin typeface="Calibri" panose="020F0502020204030204" pitchFamily="34" charset="0"/>
              </a:rPr>
              <a:t>Prize of $1,000,000 for accuracy improvement of 10% RMSE compared to own Cinematch system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sz="1600">
                <a:solidFill>
                  <a:srgbClr val="003366"/>
                </a:solidFill>
                <a:latin typeface="Calibri" panose="020F0502020204030204" pitchFamily="34" charset="0"/>
              </a:rPr>
              <a:t>Very large dataset (~100M ratings, ~480K users , ~18K movies)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sz="1600">
                <a:solidFill>
                  <a:srgbClr val="003366"/>
                </a:solidFill>
                <a:latin typeface="Calibri" panose="020F0502020204030204" pitchFamily="34" charset="0"/>
              </a:rPr>
              <a:t>Last ratings/user withheld (set K)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sz="2000">
                <a:solidFill>
                  <a:srgbClr val="003366"/>
                </a:solidFill>
                <a:latin typeface="Calibri" panose="020F0502020204030204" pitchFamily="34" charset="0"/>
              </a:rPr>
              <a:t>Root mean squared error metric optimized to 0.8567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sz="2000">
                <a:solidFill>
                  <a:srgbClr val="003366"/>
                </a:solidFill>
                <a:latin typeface="Calibri" panose="020F0502020204030204" pitchFamily="34" charset="0"/>
              </a:rPr>
              <a:t>Metrics measure error rate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>
                <a:solidFill>
                  <a:srgbClr val="003366"/>
                </a:solidFill>
                <a:latin typeface="Calibri" panose="020F0502020204030204" pitchFamily="34" charset="0"/>
              </a:rPr>
              <a:t>Mean Absolute Error (</a:t>
            </a:r>
            <a:r>
              <a:rPr lang="en-US" altLang="en-US" i="1">
                <a:solidFill>
                  <a:srgbClr val="003366"/>
                </a:solidFill>
                <a:latin typeface="Calibri" panose="020F0502020204030204" pitchFamily="34" charset="0"/>
              </a:rPr>
              <a:t>MAE</a:t>
            </a:r>
            <a:r>
              <a:rPr lang="en-US" altLang="en-US">
                <a:solidFill>
                  <a:srgbClr val="003366"/>
                </a:solidFill>
                <a:latin typeface="Calibri" panose="020F0502020204030204" pitchFamily="34" charset="0"/>
              </a:rPr>
              <a:t>) computes the deviation between predicted ratings and actual ratings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endParaRPr lang="en-US" altLang="en-US">
              <a:solidFill>
                <a:srgbClr val="003366"/>
              </a:solidFill>
              <a:latin typeface="Calibri" panose="020F0502020204030204" pitchFamily="34" charset="0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>
                <a:solidFill>
                  <a:srgbClr val="003366"/>
                </a:solidFill>
                <a:latin typeface="Calibri" panose="020F0502020204030204" pitchFamily="34" charset="0"/>
              </a:rPr>
              <a:t>Root Mean Square Error (</a:t>
            </a:r>
            <a:r>
              <a:rPr lang="en-US" altLang="en-US" i="1">
                <a:solidFill>
                  <a:srgbClr val="003366"/>
                </a:solidFill>
                <a:latin typeface="Calibri" panose="020F0502020204030204" pitchFamily="34" charset="0"/>
              </a:rPr>
              <a:t>RMSE</a:t>
            </a:r>
            <a:r>
              <a:rPr lang="en-US" altLang="en-US">
                <a:solidFill>
                  <a:srgbClr val="003366"/>
                </a:solidFill>
                <a:latin typeface="Calibri" panose="020F0502020204030204" pitchFamily="34" charset="0"/>
              </a:rPr>
              <a:t>) is similar to </a:t>
            </a:r>
            <a:r>
              <a:rPr lang="en-US" altLang="en-US" i="1">
                <a:solidFill>
                  <a:srgbClr val="003366"/>
                </a:solidFill>
                <a:latin typeface="Calibri" panose="020F0502020204030204" pitchFamily="34" charset="0"/>
              </a:rPr>
              <a:t>MAE</a:t>
            </a:r>
            <a:r>
              <a:rPr lang="en-US" altLang="en-US">
                <a:solidFill>
                  <a:srgbClr val="003366"/>
                </a:solidFill>
                <a:latin typeface="Calibri" panose="020F0502020204030204" pitchFamily="34" charset="0"/>
              </a:rPr>
              <a:t>,   but places more emphasis on larger deviation</a:t>
            </a:r>
          </a:p>
        </p:txBody>
      </p:sp>
      <p:pic>
        <p:nvPicPr>
          <p:cNvPr id="54277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4106863"/>
            <a:ext cx="20478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5016500"/>
            <a:ext cx="25431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8361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Inhaltsplatzhalter 2"/>
          <p:cNvSpPr txBox="1">
            <a:spLocks/>
          </p:cNvSpPr>
          <p:nvPr/>
        </p:nvSpPr>
        <p:spPr bwMode="auto">
          <a:xfrm>
            <a:off x="650875" y="1484313"/>
            <a:ext cx="8097838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sz="2000">
                <a:solidFill>
                  <a:srgbClr val="003366"/>
                </a:solidFill>
                <a:latin typeface="Calibri" panose="020F0502020204030204" pitchFamily="34" charset="0"/>
              </a:rPr>
              <a:t>Merges neighborhood models with latent factor models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rgbClr val="003366"/>
                </a:solidFill>
                <a:latin typeface="Calibri" panose="020F0502020204030204" pitchFamily="34" charset="0"/>
              </a:rPr>
              <a:t>Latent factor models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sz="1600">
                <a:solidFill>
                  <a:srgbClr val="003366"/>
                </a:solidFill>
                <a:latin typeface="Calibri" panose="020F0502020204030204" pitchFamily="34" charset="0"/>
              </a:rPr>
              <a:t>good to capture weak signals in the overall data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sz="2000">
                <a:solidFill>
                  <a:srgbClr val="003366"/>
                </a:solidFill>
                <a:latin typeface="Calibri" panose="020F0502020204030204" pitchFamily="34" charset="0"/>
              </a:rPr>
              <a:t>Neighborhood models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>
                <a:solidFill>
                  <a:srgbClr val="003366"/>
                </a:solidFill>
                <a:latin typeface="Calibri" panose="020F0502020204030204" pitchFamily="34" charset="0"/>
              </a:rPr>
              <a:t>good at detecting strong relationships between close items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sz="2000">
                <a:solidFill>
                  <a:srgbClr val="003366"/>
                </a:solidFill>
                <a:latin typeface="Calibri" panose="020F0502020204030204" pitchFamily="34" charset="0"/>
              </a:rPr>
              <a:t>Combination in one prediction single function 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b="0">
                <a:solidFill>
                  <a:srgbClr val="003366"/>
                </a:solidFill>
                <a:latin typeface="Calibri" panose="020F0502020204030204" pitchFamily="34" charset="0"/>
              </a:rPr>
              <a:t>Local search method such as stochastic gradient descent to determine parameters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b="0">
                <a:solidFill>
                  <a:srgbClr val="003366"/>
                </a:solidFill>
                <a:latin typeface="Calibri" panose="020F0502020204030204" pitchFamily="34" charset="0"/>
              </a:rPr>
              <a:t>Add penalty for high values to avoid over-fitting</a:t>
            </a:r>
          </a:p>
          <a:p>
            <a:pPr lvl="1">
              <a:spcBef>
                <a:spcPct val="20000"/>
              </a:spcBef>
              <a:buFontTx/>
              <a:buChar char="–"/>
            </a:pPr>
            <a:endParaRPr lang="en-US" altLang="en-US" b="0">
              <a:solidFill>
                <a:srgbClr val="003366"/>
              </a:solidFill>
              <a:latin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US" altLang="en-US" sz="2000">
              <a:solidFill>
                <a:srgbClr val="003366"/>
              </a:solidFill>
              <a:latin typeface="Calibri" panose="020F0502020204030204" pitchFamily="34" charset="0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endParaRPr lang="en-US" altLang="en-US">
              <a:solidFill>
                <a:srgbClr val="003366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Inhaltsplatzhalter 2"/>
          <p:cNvSpPr txBox="1">
            <a:spLocks/>
          </p:cNvSpPr>
          <p:nvPr/>
        </p:nvSpPr>
        <p:spPr bwMode="auto">
          <a:xfrm>
            <a:off x="688975" y="4652963"/>
            <a:ext cx="69850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b="0" kern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300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2008: 	</a:t>
            </a:r>
            <a:r>
              <a:rPr lang="en-US" altLang="en-US" sz="2000" i="1">
                <a:solidFill>
                  <a:schemeClr val="tx2"/>
                </a:solidFill>
              </a:rPr>
              <a:t>Factorization meets the neighborhood: a multifaceted collaborative </a:t>
            </a:r>
            <a:br>
              <a:rPr lang="en-US" altLang="en-US" sz="2000" i="1">
                <a:solidFill>
                  <a:schemeClr val="tx2"/>
                </a:solidFill>
              </a:rPr>
            </a:br>
            <a:r>
              <a:rPr lang="en-US" altLang="en-US" sz="2000" i="1">
                <a:solidFill>
                  <a:schemeClr val="tx2"/>
                </a:solidFill>
              </a:rPr>
              <a:t>	filtering model</a:t>
            </a:r>
            <a:r>
              <a:rPr lang="en-US" altLang="en-US" sz="2000">
                <a:solidFill>
                  <a:schemeClr val="tx2"/>
                </a:solidFill>
              </a:rPr>
              <a:t>, Y. Koren, ACM SIGKDD</a:t>
            </a:r>
            <a:endParaRPr lang="en-US" altLang="en-US" sz="2000"/>
          </a:p>
        </p:txBody>
      </p:sp>
      <p:graphicFrame>
        <p:nvGraphicFramePr>
          <p:cNvPr id="55301" name="Object 3"/>
          <p:cNvGraphicFramePr>
            <a:graphicFrameLocks noChangeAspect="1"/>
          </p:cNvGraphicFramePr>
          <p:nvPr/>
        </p:nvGraphicFramePr>
        <p:xfrm>
          <a:off x="1336675" y="5373688"/>
          <a:ext cx="5691188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Formel" r:id="rId4" imgW="3695400" imgH="380880" progId="Equation.3">
                  <p:embed/>
                </p:oleObj>
              </mc:Choice>
              <mc:Fallback>
                <p:oleObj name="Formel" r:id="rId4" imgW="3695400" imgH="380880" progId="Equation.3">
                  <p:embed/>
                  <p:pic>
                    <p:nvPicPr>
                      <p:cNvPr id="5530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5373688"/>
                        <a:ext cx="5691188" cy="5857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kt 1"/>
          <p:cNvGraphicFramePr>
            <a:graphicFrameLocks noChangeAspect="1"/>
          </p:cNvGraphicFramePr>
          <p:nvPr/>
        </p:nvGraphicFramePr>
        <p:xfrm>
          <a:off x="1344613" y="4813300"/>
          <a:ext cx="283686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Formel" r:id="rId6" imgW="1828800" imgH="304800" progId="Equation.3">
                  <p:embed/>
                </p:oleObj>
              </mc:Choice>
              <mc:Fallback>
                <p:oleObj name="Formel" r:id="rId6" imgW="1828800" imgH="304800" progId="Equation.3">
                  <p:embed/>
                  <p:pic>
                    <p:nvPicPr>
                      <p:cNvPr id="55302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4813300"/>
                        <a:ext cx="2836862" cy="4714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357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24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36474" y="587829"/>
            <a:ext cx="5958747" cy="606135"/>
          </a:xfrm>
          <a:prstGeom prst="rect">
            <a:avLst/>
          </a:prstGeom>
          <a:noFill/>
        </p:spPr>
        <p:txBody>
          <a:bodyPr wrap="none" lIns="0" tIns="0" rIns="0" bIns="41473" rtlCol="0">
            <a:spAutoFit/>
          </a:bodyPr>
          <a:lstStyle/>
          <a:p>
            <a:pPr>
              <a:lnSpc>
                <a:spcPts val="4354"/>
              </a:lnSpc>
            </a:pPr>
            <a:r>
              <a:rPr lang="en-US" altLang="zh-CN" sz="3800" b="1" dirty="0">
                <a:solidFill>
                  <a:srgbClr val="F57900"/>
                </a:solidFill>
                <a:latin typeface="Segoe UI" pitchFamily="18" charset="0"/>
                <a:cs typeface="Segoe UI" pitchFamily="18" charset="0"/>
              </a:rPr>
              <a:t>Recommendation</a:t>
            </a:r>
            <a:r>
              <a:rPr lang="en-US" altLang="zh-CN" sz="3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00" b="1" dirty="0">
                <a:solidFill>
                  <a:srgbClr val="F57900"/>
                </a:solidFill>
                <a:latin typeface="Segoe UI" pitchFamily="18" charset="0"/>
                <a:cs typeface="Segoe UI" pitchFamily="18" charset="0"/>
              </a:rPr>
              <a:t>systems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771597" y="1705855"/>
            <a:ext cx="8453596" cy="477895"/>
          </a:xfrm>
          <a:prstGeom prst="rect">
            <a:avLst/>
          </a:prstGeom>
          <a:noFill/>
        </p:spPr>
        <p:txBody>
          <a:bodyPr wrap="none" lIns="0" tIns="0" rIns="0" bIns="41473" rtlCol="0">
            <a:spAutoFit/>
          </a:bodyPr>
          <a:lstStyle/>
          <a:p>
            <a:pPr>
              <a:lnSpc>
                <a:spcPts val="3447"/>
              </a:lnSpc>
            </a:pPr>
            <a:r>
              <a:rPr lang="en-US" altLang="zh-CN" sz="2900" dirty="0">
                <a:solidFill>
                  <a:srgbClr val="1A1A1A"/>
                </a:solidFill>
                <a:latin typeface="Segoe UI" pitchFamily="18" charset="0"/>
                <a:cs typeface="Segoe UI" pitchFamily="18" charset="0"/>
              </a:rPr>
              <a:t>Can we recommend books, films, products to users 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452988" y="2155371"/>
            <a:ext cx="5084341" cy="477895"/>
          </a:xfrm>
          <a:prstGeom prst="rect">
            <a:avLst/>
          </a:prstGeom>
          <a:noFill/>
        </p:spPr>
        <p:txBody>
          <a:bodyPr wrap="none" lIns="0" tIns="0" rIns="0" bIns="41473" rtlCol="0">
            <a:spAutoFit/>
          </a:bodyPr>
          <a:lstStyle/>
          <a:p>
            <a:pPr>
              <a:lnSpc>
                <a:spcPts val="3447"/>
              </a:lnSpc>
            </a:pPr>
            <a:r>
              <a:rPr lang="en-US" altLang="zh-CN" sz="2900" dirty="0">
                <a:solidFill>
                  <a:srgbClr val="1A1A1A"/>
                </a:solidFill>
                <a:latin typeface="Segoe UI" pitchFamily="18" charset="0"/>
                <a:cs typeface="Segoe UI" pitchFamily="18" charset="0"/>
              </a:rPr>
              <a:t>based on their personal tastes?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90982" y="3342555"/>
            <a:ext cx="102592" cy="477895"/>
          </a:xfrm>
          <a:prstGeom prst="rect">
            <a:avLst/>
          </a:prstGeom>
          <a:noFill/>
        </p:spPr>
        <p:txBody>
          <a:bodyPr wrap="none" lIns="0" tIns="0" rIns="0" bIns="41473" rtlCol="0">
            <a:spAutoFit/>
          </a:bodyPr>
          <a:lstStyle/>
          <a:p>
            <a:pPr>
              <a:lnSpc>
                <a:spcPts val="3447"/>
              </a:lnSpc>
            </a:pPr>
            <a:r>
              <a:rPr lang="en-US" altLang="zh-CN" sz="2900" dirty="0">
                <a:solidFill>
                  <a:srgbClr val="1A1A1A"/>
                </a:solidFill>
                <a:latin typeface="Segoe UI" pitchFamily="18" charset="0"/>
                <a:cs typeface="Segoe UI" pitchFamily="18" charset="0"/>
              </a:rPr>
              <a:t>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6474" y="3200400"/>
            <a:ext cx="78027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Common Approaches: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Content Filtering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Collaborative Filtering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Memory Based Algorithms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Model Based Algorithms</a:t>
            </a:r>
          </a:p>
        </p:txBody>
      </p:sp>
    </p:spTree>
    <p:extLst>
      <p:ext uri="{BB962C8B-B14F-4D97-AF65-F5344CB8AC3E}">
        <p14:creationId xmlns:p14="http://schemas.microsoft.com/office/powerpoint/2010/main" val="1481134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75244" y="1544491"/>
            <a:ext cx="455253" cy="208590"/>
          </a:xfrm>
          <a:prstGeom prst="rect">
            <a:avLst/>
          </a:prstGeom>
          <a:noFill/>
        </p:spPr>
        <p:txBody>
          <a:bodyPr wrap="none" lIns="0" tIns="0" rIns="0" bIns="41473" rtlCol="0">
            <a:spAutoFit/>
          </a:bodyPr>
          <a:lstStyle/>
          <a:p>
            <a:pPr marL="285750" indent="-285750">
              <a:lnSpc>
                <a:spcPts val="1270"/>
              </a:lnSpc>
              <a:buFont typeface="Arial" panose="020B0604020202020204" pitchFamily="34" charset="0"/>
              <a:buChar char="•"/>
            </a:pPr>
            <a:r>
              <a:rPr lang="en-US" altLang="zh-CN" sz="1300" dirty="0">
                <a:solidFill>
                  <a:srgbClr val="F57900"/>
                </a:solidFill>
                <a:latin typeface="Symbol" pitchFamily="18" charset="0"/>
                <a:cs typeface="Symbol" pitchFamily="18" charset="0"/>
              </a:rPr>
              <a:t>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74670" y="610880"/>
            <a:ext cx="5590377" cy="1337104"/>
          </a:xfrm>
          <a:prstGeom prst="rect">
            <a:avLst/>
          </a:prstGeom>
          <a:noFill/>
        </p:spPr>
        <p:txBody>
          <a:bodyPr wrap="none" lIns="0" tIns="0" rIns="0" bIns="41473" rtlCol="0">
            <a:spAutoFit/>
          </a:bodyPr>
          <a:lstStyle/>
          <a:p>
            <a:pPr>
              <a:lnSpc>
                <a:spcPts val="4354"/>
              </a:lnSpc>
              <a:tabLst>
                <a:tab pos="253444" algn="l"/>
              </a:tabLst>
            </a:pPr>
            <a:r>
              <a:rPr lang="en-US" altLang="zh-CN" dirty="0"/>
              <a:t>	</a:t>
            </a:r>
            <a:r>
              <a:rPr lang="en-US" altLang="zh-CN" sz="3800" b="1" dirty="0">
                <a:solidFill>
                  <a:srgbClr val="F57900"/>
                </a:solidFill>
                <a:latin typeface="Segoe UI" pitchFamily="18" charset="0"/>
                <a:cs typeface="Segoe UI" pitchFamily="18" charset="0"/>
              </a:rPr>
              <a:t>Content-based</a:t>
            </a:r>
            <a:r>
              <a:rPr lang="en-US" altLang="zh-CN" sz="3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00" b="1" dirty="0">
                <a:solidFill>
                  <a:srgbClr val="F57900"/>
                </a:solidFill>
                <a:latin typeface="Segoe UI" pitchFamily="18" charset="0"/>
                <a:cs typeface="Segoe UI" pitchFamily="18" charset="0"/>
              </a:rPr>
              <a:t>filtering</a:t>
            </a:r>
          </a:p>
          <a:p>
            <a:pPr>
              <a:lnSpc>
                <a:spcPts val="907"/>
              </a:lnSpc>
            </a:pPr>
            <a:endParaRPr lang="en-US" altLang="zh-CN" dirty="0"/>
          </a:p>
          <a:p>
            <a:pPr>
              <a:lnSpc>
                <a:spcPts val="907"/>
              </a:lnSpc>
            </a:pPr>
            <a:endParaRPr lang="en-US" altLang="zh-CN" dirty="0"/>
          </a:p>
          <a:p>
            <a:pPr marL="457200" indent="-457200">
              <a:lnSpc>
                <a:spcPts val="3901"/>
              </a:lnSpc>
              <a:buFont typeface="Arial" panose="020B0604020202020204" pitchFamily="34" charset="0"/>
              <a:buChar char="•"/>
              <a:tabLst>
                <a:tab pos="253444" algn="l"/>
              </a:tabLst>
            </a:pPr>
            <a:r>
              <a:rPr lang="en-US" altLang="zh-CN" sz="2900" dirty="0">
                <a:solidFill>
                  <a:srgbClr val="1A1A1A"/>
                </a:solidFill>
                <a:latin typeface="Segoe UI" pitchFamily="18" charset="0"/>
                <a:cs typeface="Segoe UI" pitchFamily="18" charset="0"/>
              </a:rPr>
              <a:t>Extract features from content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727456" y="2236054"/>
            <a:ext cx="455253" cy="2516915"/>
          </a:xfrm>
          <a:prstGeom prst="rect">
            <a:avLst/>
          </a:prstGeom>
          <a:noFill/>
        </p:spPr>
        <p:txBody>
          <a:bodyPr wrap="none" lIns="0" tIns="0" rIns="0" bIns="41473" rtlCol="0">
            <a:spAutoFit/>
          </a:bodyPr>
          <a:lstStyle/>
          <a:p>
            <a:pPr marL="285750" indent="-285750">
              <a:lnSpc>
                <a:spcPts val="1270"/>
              </a:lnSpc>
              <a:buFont typeface="Arial" panose="020B0604020202020204" pitchFamily="34" charset="0"/>
              <a:buChar char="•"/>
            </a:pPr>
            <a:r>
              <a:rPr lang="en-US" altLang="zh-CN" sz="1300" dirty="0">
                <a:solidFill>
                  <a:srgbClr val="F57900"/>
                </a:solidFill>
                <a:latin typeface="Symbol" pitchFamily="18" charset="0"/>
                <a:cs typeface="Symbol" pitchFamily="18" charset="0"/>
              </a:rPr>
              <a:t></a:t>
            </a:r>
          </a:p>
          <a:p>
            <a:pPr marL="285750" indent="-285750">
              <a:lnSpc>
                <a:spcPts val="907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ts val="907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ts val="907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ts val="1814"/>
              </a:lnSpc>
              <a:buFont typeface="Arial" panose="020B0604020202020204" pitchFamily="34" charset="0"/>
              <a:buChar char="•"/>
            </a:pPr>
            <a:r>
              <a:rPr lang="en-US" altLang="zh-CN" sz="1300" dirty="0">
                <a:solidFill>
                  <a:srgbClr val="F57900"/>
                </a:solidFill>
                <a:latin typeface="Symbol" pitchFamily="18" charset="0"/>
                <a:cs typeface="Symbol" pitchFamily="18" charset="0"/>
              </a:rPr>
              <a:t></a:t>
            </a:r>
          </a:p>
          <a:p>
            <a:pPr marL="285750" indent="-285750">
              <a:lnSpc>
                <a:spcPts val="907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ts val="907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ts val="907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ts val="1814"/>
              </a:lnSpc>
              <a:buFont typeface="Arial" panose="020B0604020202020204" pitchFamily="34" charset="0"/>
              <a:buChar char="•"/>
            </a:pPr>
            <a:r>
              <a:rPr lang="en-US" altLang="zh-CN" sz="1300" dirty="0">
                <a:solidFill>
                  <a:srgbClr val="F57900"/>
                </a:solidFill>
                <a:latin typeface="Symbol" pitchFamily="18" charset="0"/>
                <a:cs typeface="Symbol" pitchFamily="18" charset="0"/>
              </a:rPr>
              <a:t></a:t>
            </a:r>
          </a:p>
          <a:p>
            <a:pPr marL="285750" indent="-285750">
              <a:lnSpc>
                <a:spcPts val="907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ts val="907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ts val="907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ts val="1814"/>
              </a:lnSpc>
              <a:buFont typeface="Arial" panose="020B0604020202020204" pitchFamily="34" charset="0"/>
              <a:buChar char="•"/>
            </a:pPr>
            <a:r>
              <a:rPr lang="en-US" altLang="zh-CN" sz="1300" dirty="0">
                <a:solidFill>
                  <a:srgbClr val="F57900"/>
                </a:solidFill>
                <a:latin typeface="Symbol" pitchFamily="18" charset="0"/>
                <a:cs typeface="Symbol" pitchFamily="18" charset="0"/>
              </a:rPr>
              <a:t></a:t>
            </a:r>
          </a:p>
          <a:p>
            <a:pPr marL="285750" indent="-285750">
              <a:lnSpc>
                <a:spcPts val="907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ts val="907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ts val="907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ts val="1814"/>
              </a:lnSpc>
              <a:buFont typeface="Arial" panose="020B0604020202020204" pitchFamily="34" charset="0"/>
              <a:buChar char="•"/>
            </a:pPr>
            <a:r>
              <a:rPr lang="en-US" altLang="zh-CN" sz="1300" dirty="0">
                <a:solidFill>
                  <a:srgbClr val="F57900"/>
                </a:solidFill>
                <a:latin typeface="Symbol" pitchFamily="18" charset="0"/>
                <a:cs typeface="Symbol" pitchFamily="18" charset="0"/>
              </a:rPr>
              <a:t>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992333" y="2109267"/>
            <a:ext cx="4781630" cy="2786219"/>
          </a:xfrm>
          <a:prstGeom prst="rect">
            <a:avLst/>
          </a:prstGeom>
          <a:noFill/>
        </p:spPr>
        <p:txBody>
          <a:bodyPr wrap="none" lIns="0" tIns="0" rIns="0" bIns="41473" rtlCol="0">
            <a:spAutoFit/>
          </a:bodyPr>
          <a:lstStyle/>
          <a:p>
            <a:pPr marL="457200" indent="-457200">
              <a:lnSpc>
                <a:spcPts val="3447"/>
              </a:lnSpc>
              <a:buFont typeface="Arial" panose="020B0604020202020204" pitchFamily="34" charset="0"/>
              <a:buChar char="•"/>
            </a:pPr>
            <a:r>
              <a:rPr lang="en-US" altLang="zh-CN" sz="2900" dirty="0">
                <a:solidFill>
                  <a:srgbClr val="1A1A1A"/>
                </a:solidFill>
                <a:latin typeface="Segoe UI" pitchFamily="18" charset="0"/>
                <a:cs typeface="Segoe UI" pitchFamily="18" charset="0"/>
              </a:rPr>
              <a:t>actors</a:t>
            </a:r>
          </a:p>
          <a:p>
            <a:pPr marL="285750" indent="-285750">
              <a:lnSpc>
                <a:spcPts val="907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457200" indent="-457200">
              <a:lnSpc>
                <a:spcPts val="3628"/>
              </a:lnSpc>
              <a:buFont typeface="Arial" panose="020B0604020202020204" pitchFamily="34" charset="0"/>
              <a:buChar char="•"/>
            </a:pPr>
            <a:r>
              <a:rPr lang="en-US" altLang="zh-CN" sz="2900" dirty="0">
                <a:solidFill>
                  <a:srgbClr val="1A1A1A"/>
                </a:solidFill>
                <a:latin typeface="Segoe UI" pitchFamily="18" charset="0"/>
                <a:cs typeface="Segoe UI" pitchFamily="18" charset="0"/>
              </a:rPr>
              <a:t>director</a:t>
            </a:r>
          </a:p>
          <a:p>
            <a:pPr marL="285750" indent="-285750">
              <a:lnSpc>
                <a:spcPts val="907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457200" indent="-457200">
              <a:lnSpc>
                <a:spcPts val="3628"/>
              </a:lnSpc>
              <a:buFont typeface="Arial" panose="020B0604020202020204" pitchFamily="34" charset="0"/>
              <a:buChar char="•"/>
            </a:pPr>
            <a:r>
              <a:rPr lang="en-US" altLang="zh-CN" sz="2900" dirty="0">
                <a:solidFill>
                  <a:srgbClr val="1A1A1A"/>
                </a:solidFill>
                <a:latin typeface="Segoe UI" pitchFamily="18" charset="0"/>
                <a:cs typeface="Segoe UI" pitchFamily="18" charset="0"/>
              </a:rPr>
              <a:t>genre</a:t>
            </a:r>
          </a:p>
          <a:p>
            <a:pPr marL="285750" indent="-285750">
              <a:lnSpc>
                <a:spcPts val="907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457200" indent="-457200">
              <a:lnSpc>
                <a:spcPts val="3628"/>
              </a:lnSpc>
              <a:buFont typeface="Arial" panose="020B0604020202020204" pitchFamily="34" charset="0"/>
              <a:buChar char="•"/>
            </a:pPr>
            <a:r>
              <a:rPr lang="en-US" altLang="zh-CN" sz="2900" dirty="0">
                <a:solidFill>
                  <a:srgbClr val="1A1A1A"/>
                </a:solidFill>
                <a:latin typeface="Segoe UI" pitchFamily="18" charset="0"/>
                <a:cs typeface="Segoe UI" pitchFamily="18" charset="0"/>
              </a:rPr>
              <a:t>keywords in plot summary</a:t>
            </a:r>
          </a:p>
          <a:p>
            <a:pPr marL="285750" indent="-285750">
              <a:lnSpc>
                <a:spcPts val="907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457200" indent="-457200">
              <a:lnSpc>
                <a:spcPts val="3628"/>
              </a:lnSpc>
              <a:buFont typeface="Arial" panose="020B0604020202020204" pitchFamily="34" charset="0"/>
              <a:buChar char="•"/>
            </a:pPr>
            <a:r>
              <a:rPr lang="en-US" altLang="zh-CN" sz="2900" dirty="0">
                <a:solidFill>
                  <a:srgbClr val="1A1A1A"/>
                </a:solidFill>
                <a:latin typeface="Segoe UI" pitchFamily="18" charset="0"/>
                <a:cs typeface="Segoe UI" pitchFamily="18" charset="0"/>
              </a:rPr>
              <a:t>etc. 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75244" y="5048410"/>
            <a:ext cx="455253" cy="208590"/>
          </a:xfrm>
          <a:prstGeom prst="rect">
            <a:avLst/>
          </a:prstGeom>
          <a:noFill/>
        </p:spPr>
        <p:txBody>
          <a:bodyPr wrap="none" lIns="0" tIns="0" rIns="0" bIns="41473" rtlCol="0">
            <a:spAutoFit/>
          </a:bodyPr>
          <a:lstStyle/>
          <a:p>
            <a:pPr marL="285750" indent="-285750">
              <a:lnSpc>
                <a:spcPts val="1270"/>
              </a:lnSpc>
              <a:buFont typeface="Arial" panose="020B0604020202020204" pitchFamily="34" charset="0"/>
              <a:buChar char="•"/>
            </a:pPr>
            <a:r>
              <a:rPr lang="en-US" altLang="zh-CN" sz="1300" dirty="0">
                <a:solidFill>
                  <a:srgbClr val="F57900"/>
                </a:solidFill>
                <a:latin typeface="Symbol" pitchFamily="18" charset="0"/>
                <a:cs typeface="Symbol" pitchFamily="18" charset="0"/>
              </a:rPr>
              <a:t>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74670" y="4933149"/>
            <a:ext cx="6887719" cy="1529465"/>
          </a:xfrm>
          <a:prstGeom prst="rect">
            <a:avLst/>
          </a:prstGeom>
          <a:noFill/>
        </p:spPr>
        <p:txBody>
          <a:bodyPr wrap="none" lIns="0" tIns="0" rIns="0" bIns="41473" rtlCol="0">
            <a:spAutoFit/>
          </a:bodyPr>
          <a:lstStyle/>
          <a:p>
            <a:pPr marL="457200" indent="-457200">
              <a:lnSpc>
                <a:spcPts val="3447"/>
              </a:lnSpc>
              <a:buFont typeface="Arial" panose="020B0604020202020204" pitchFamily="34" charset="0"/>
              <a:buChar char="•"/>
            </a:pPr>
            <a:r>
              <a:rPr lang="en-US" altLang="zh-CN" sz="2900" dirty="0">
                <a:solidFill>
                  <a:srgbClr val="1A1A1A"/>
                </a:solidFill>
                <a:latin typeface="Segoe UI" pitchFamily="18" charset="0"/>
                <a:cs typeface="Segoe UI" pitchFamily="18" charset="0"/>
              </a:rPr>
              <a:t>Find nearest ­neighbours to what a user </a:t>
            </a:r>
          </a:p>
          <a:p>
            <a:pPr>
              <a:lnSpc>
                <a:spcPts val="3447"/>
              </a:lnSpc>
            </a:pPr>
            <a:r>
              <a:rPr lang="en-US" altLang="zh-CN" sz="2900" dirty="0">
                <a:solidFill>
                  <a:srgbClr val="1A1A1A"/>
                </a:solidFill>
                <a:latin typeface="Segoe UI" pitchFamily="18" charset="0"/>
                <a:cs typeface="Segoe UI" pitchFamily="18" charset="0"/>
              </a:rPr>
              <a:t>likes or buys</a:t>
            </a:r>
          </a:p>
          <a:p>
            <a:pPr>
              <a:lnSpc>
                <a:spcPts val="907"/>
              </a:lnSpc>
            </a:pPr>
            <a:endParaRPr lang="en-US" altLang="zh-CN" dirty="0"/>
          </a:p>
          <a:p>
            <a:pPr>
              <a:lnSpc>
                <a:spcPts val="3901"/>
              </a:lnSpc>
            </a:pPr>
            <a:r>
              <a:rPr lang="en-US" altLang="zh-CN" sz="2900" dirty="0">
                <a:solidFill>
                  <a:srgbClr val="1A1A1A"/>
                </a:solidFill>
                <a:latin typeface="Segoe UI" pitchFamily="18" charset="0"/>
                <a:cs typeface="Segoe UI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45493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1174670" y="610880"/>
            <a:ext cx="5590377" cy="836967"/>
          </a:xfrm>
          <a:prstGeom prst="rect">
            <a:avLst/>
          </a:prstGeom>
          <a:noFill/>
        </p:spPr>
        <p:txBody>
          <a:bodyPr wrap="none" lIns="0" tIns="0" rIns="0" bIns="41473" rtlCol="0">
            <a:spAutoFit/>
          </a:bodyPr>
          <a:lstStyle/>
          <a:p>
            <a:pPr>
              <a:lnSpc>
                <a:spcPts val="4354"/>
              </a:lnSpc>
              <a:tabLst>
                <a:tab pos="253444" algn="l"/>
              </a:tabLst>
            </a:pPr>
            <a:r>
              <a:rPr lang="en-US" altLang="zh-CN" dirty="0"/>
              <a:t>	</a:t>
            </a:r>
            <a:r>
              <a:rPr lang="en-US" altLang="zh-CN" sz="3800" b="1" dirty="0">
                <a:solidFill>
                  <a:srgbClr val="F57900"/>
                </a:solidFill>
                <a:latin typeface="Segoe UI" pitchFamily="18" charset="0"/>
                <a:cs typeface="Segoe UI" pitchFamily="18" charset="0"/>
              </a:rPr>
              <a:t>Content-based</a:t>
            </a:r>
            <a:r>
              <a:rPr lang="en-US" altLang="zh-CN" sz="3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00" b="1" dirty="0">
                <a:solidFill>
                  <a:srgbClr val="F57900"/>
                </a:solidFill>
                <a:latin typeface="Segoe UI" pitchFamily="18" charset="0"/>
                <a:cs typeface="Segoe UI" pitchFamily="18" charset="0"/>
              </a:rPr>
              <a:t>filtering</a:t>
            </a:r>
          </a:p>
          <a:p>
            <a:pPr>
              <a:lnSpc>
                <a:spcPts val="907"/>
              </a:lnSpc>
            </a:pPr>
            <a:endParaRPr lang="en-US" altLang="zh-CN" dirty="0"/>
          </a:p>
          <a:p>
            <a:pPr>
              <a:lnSpc>
                <a:spcPts val="907"/>
              </a:lnSpc>
            </a:pPr>
            <a:endParaRPr lang="en-US" altLang="zh-CN" sz="2900" dirty="0">
              <a:solidFill>
                <a:srgbClr val="1A1A1A"/>
              </a:solidFill>
              <a:latin typeface="Segoe UI" pitchFamily="18" charset="0"/>
              <a:cs typeface="Segoe UI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875244" y="5048410"/>
            <a:ext cx="455253" cy="208590"/>
          </a:xfrm>
          <a:prstGeom prst="rect">
            <a:avLst/>
          </a:prstGeom>
          <a:noFill/>
        </p:spPr>
        <p:txBody>
          <a:bodyPr wrap="none" lIns="0" tIns="0" rIns="0" bIns="41473" rtlCol="0">
            <a:spAutoFit/>
          </a:bodyPr>
          <a:lstStyle/>
          <a:p>
            <a:pPr marL="285750" indent="-285750">
              <a:lnSpc>
                <a:spcPts val="1270"/>
              </a:lnSpc>
              <a:buFont typeface="Arial" panose="020B0604020202020204" pitchFamily="34" charset="0"/>
              <a:buChar char="•"/>
            </a:pPr>
            <a:r>
              <a:rPr lang="en-US" altLang="zh-CN" sz="1300" dirty="0">
                <a:solidFill>
                  <a:srgbClr val="F57900"/>
                </a:solidFill>
                <a:latin typeface="Symbol" pitchFamily="18" charset="0"/>
                <a:cs typeface="Symbol" pitchFamily="18" charset="0"/>
              </a:rPr>
              <a:t>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0497" y="1752600"/>
            <a:ext cx="65181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Positives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Rate New Items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No Herding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No User Information Exposed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Negatives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Features may not be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relavent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Recommendations may be boring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Feature “bubble”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940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1174670" y="610880"/>
            <a:ext cx="5280356" cy="836967"/>
          </a:xfrm>
          <a:prstGeom prst="rect">
            <a:avLst/>
          </a:prstGeom>
          <a:noFill/>
        </p:spPr>
        <p:txBody>
          <a:bodyPr wrap="none" lIns="0" tIns="0" rIns="0" bIns="41473" rtlCol="0">
            <a:spAutoFit/>
          </a:bodyPr>
          <a:lstStyle/>
          <a:p>
            <a:pPr>
              <a:lnSpc>
                <a:spcPts val="4354"/>
              </a:lnSpc>
              <a:tabLst>
                <a:tab pos="253444" algn="l"/>
              </a:tabLst>
            </a:pPr>
            <a:r>
              <a:rPr lang="en-US" altLang="zh-CN" sz="3800" b="1" dirty="0">
                <a:solidFill>
                  <a:srgbClr val="F57900"/>
                </a:solidFill>
                <a:latin typeface="Segoe UI" pitchFamily="18" charset="0"/>
                <a:cs typeface="Segoe UI" pitchFamily="18" charset="0"/>
              </a:rPr>
              <a:t>Collaborative Filtering</a:t>
            </a:r>
          </a:p>
          <a:p>
            <a:pPr>
              <a:lnSpc>
                <a:spcPts val="907"/>
              </a:lnSpc>
            </a:pPr>
            <a:endParaRPr lang="en-US" altLang="zh-CN" dirty="0"/>
          </a:p>
          <a:p>
            <a:pPr>
              <a:lnSpc>
                <a:spcPts val="907"/>
              </a:lnSpc>
            </a:pPr>
            <a:endParaRPr lang="en-US" altLang="zh-CN" sz="2900" dirty="0">
              <a:solidFill>
                <a:srgbClr val="1A1A1A"/>
              </a:solidFill>
              <a:latin typeface="Segoe UI" pitchFamily="18" charset="0"/>
              <a:cs typeface="Segoe UI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875244" y="5048410"/>
            <a:ext cx="455253" cy="208590"/>
          </a:xfrm>
          <a:prstGeom prst="rect">
            <a:avLst/>
          </a:prstGeom>
          <a:noFill/>
        </p:spPr>
        <p:txBody>
          <a:bodyPr wrap="none" lIns="0" tIns="0" rIns="0" bIns="41473" rtlCol="0">
            <a:spAutoFit/>
          </a:bodyPr>
          <a:lstStyle/>
          <a:p>
            <a:pPr marL="285750" indent="-285750">
              <a:lnSpc>
                <a:spcPts val="1270"/>
              </a:lnSpc>
              <a:buFont typeface="Arial" panose="020B0604020202020204" pitchFamily="34" charset="0"/>
              <a:buChar char="•"/>
            </a:pPr>
            <a:r>
              <a:rPr lang="en-US" altLang="zh-CN" sz="1300" dirty="0">
                <a:solidFill>
                  <a:srgbClr val="F57900"/>
                </a:solidFill>
                <a:latin typeface="Symbol" pitchFamily="18" charset="0"/>
                <a:cs typeface="Symbol" pitchFamily="18" charset="0"/>
              </a:rPr>
              <a:t>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0497" y="1752600"/>
            <a:ext cx="65181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Features are user/item interactions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Purchases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Explicit ratings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Need lots of cleanup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Scaling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User/User Filtering, find common users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Suggest users with similar tastes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Item/Item Filtering, find similar items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Suggest similar items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856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1174670" y="610880"/>
            <a:ext cx="5280356" cy="836967"/>
          </a:xfrm>
          <a:prstGeom prst="rect">
            <a:avLst/>
          </a:prstGeom>
          <a:noFill/>
        </p:spPr>
        <p:txBody>
          <a:bodyPr wrap="none" lIns="0" tIns="0" rIns="0" bIns="41473" rtlCol="0">
            <a:spAutoFit/>
          </a:bodyPr>
          <a:lstStyle/>
          <a:p>
            <a:pPr>
              <a:lnSpc>
                <a:spcPts val="4354"/>
              </a:lnSpc>
              <a:tabLst>
                <a:tab pos="253444" algn="l"/>
              </a:tabLst>
            </a:pPr>
            <a:r>
              <a:rPr lang="en-US" altLang="zh-CN" sz="3800" b="1" dirty="0">
                <a:solidFill>
                  <a:srgbClr val="F57900"/>
                </a:solidFill>
                <a:latin typeface="Segoe UI" pitchFamily="18" charset="0"/>
                <a:cs typeface="Segoe UI" pitchFamily="18" charset="0"/>
              </a:rPr>
              <a:t>Collaborative Filtering</a:t>
            </a:r>
          </a:p>
          <a:p>
            <a:pPr>
              <a:lnSpc>
                <a:spcPts val="907"/>
              </a:lnSpc>
            </a:pPr>
            <a:endParaRPr lang="en-US" altLang="zh-CN" dirty="0"/>
          </a:p>
          <a:p>
            <a:pPr>
              <a:lnSpc>
                <a:spcPts val="907"/>
              </a:lnSpc>
            </a:pPr>
            <a:endParaRPr lang="en-US" altLang="zh-CN" sz="2900" dirty="0">
              <a:solidFill>
                <a:srgbClr val="1A1A1A"/>
              </a:solidFill>
              <a:latin typeface="Segoe UI" pitchFamily="18" charset="0"/>
              <a:cs typeface="Segoe UI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875244" y="5048410"/>
            <a:ext cx="455253" cy="208590"/>
          </a:xfrm>
          <a:prstGeom prst="rect">
            <a:avLst/>
          </a:prstGeom>
          <a:noFill/>
        </p:spPr>
        <p:txBody>
          <a:bodyPr wrap="none" lIns="0" tIns="0" rIns="0" bIns="41473" rtlCol="0">
            <a:spAutoFit/>
          </a:bodyPr>
          <a:lstStyle/>
          <a:p>
            <a:pPr marL="285750" indent="-285750">
              <a:lnSpc>
                <a:spcPts val="1270"/>
              </a:lnSpc>
              <a:buFont typeface="Arial" panose="020B0604020202020204" pitchFamily="34" charset="0"/>
              <a:buChar char="•"/>
            </a:pPr>
            <a:r>
              <a:rPr lang="en-US" altLang="zh-CN" sz="1300" dirty="0">
                <a:solidFill>
                  <a:srgbClr val="F57900"/>
                </a:solidFill>
                <a:latin typeface="Symbol" pitchFamily="18" charset="0"/>
                <a:cs typeface="Symbol" pitchFamily="18" charset="0"/>
              </a:rPr>
              <a:t>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0497" y="1752600"/>
            <a:ext cx="65181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Positives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Automatic Feature Extraction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Surprising Recommendations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Negatives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Ratings for new users/items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Herding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Privacy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48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14015" y="587829"/>
            <a:ext cx="6526146" cy="606135"/>
          </a:xfrm>
          <a:prstGeom prst="rect">
            <a:avLst/>
          </a:prstGeom>
          <a:noFill/>
        </p:spPr>
        <p:txBody>
          <a:bodyPr wrap="none" lIns="0" tIns="0" rIns="0" bIns="41473" rtlCol="0">
            <a:spAutoFit/>
          </a:bodyPr>
          <a:lstStyle/>
          <a:p>
            <a:pPr>
              <a:lnSpc>
                <a:spcPts val="4354"/>
              </a:lnSpc>
            </a:pPr>
            <a:r>
              <a:rPr lang="en-US" altLang="zh-CN" sz="3800" b="1" dirty="0">
                <a:solidFill>
                  <a:srgbClr val="F57900"/>
                </a:solidFill>
                <a:latin typeface="Segoe UI" pitchFamily="18" charset="0"/>
                <a:cs typeface="Segoe UI" pitchFamily="18" charset="0"/>
              </a:rPr>
              <a:t>Item-item</a:t>
            </a:r>
            <a:r>
              <a:rPr lang="en-US" altLang="zh-CN" sz="3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00" b="1" dirty="0">
                <a:solidFill>
                  <a:srgbClr val="F57900"/>
                </a:solidFill>
                <a:latin typeface="Segoe UI" pitchFamily="18" charset="0"/>
                <a:cs typeface="Segoe UI" pitchFamily="18" charset="0"/>
              </a:rPr>
              <a:t>filtering</a:t>
            </a:r>
            <a:r>
              <a:rPr lang="en-US" altLang="zh-CN" sz="3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00" b="1" dirty="0">
                <a:solidFill>
                  <a:srgbClr val="F57900"/>
                </a:solidFill>
                <a:latin typeface="Segoe UI" pitchFamily="18" charset="0"/>
                <a:cs typeface="Segoe UI" pitchFamily="18" charset="0"/>
              </a:rPr>
              <a:t>preferred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6092161" y="6489166"/>
            <a:ext cx="2170915" cy="247062"/>
          </a:xfrm>
          <a:prstGeom prst="rect">
            <a:avLst/>
          </a:prstGeom>
          <a:noFill/>
        </p:spPr>
        <p:txBody>
          <a:bodyPr wrap="none" lIns="0" tIns="0" rIns="0" bIns="41473" rtlCol="0">
            <a:spAutoFit/>
          </a:bodyPr>
          <a:lstStyle/>
          <a:p>
            <a:pPr>
              <a:lnSpc>
                <a:spcPts val="1633"/>
              </a:lnSpc>
            </a:pPr>
            <a:r>
              <a:rPr lang="en-US" altLang="zh-CN" sz="1500" dirty="0">
                <a:solidFill>
                  <a:srgbClr val="1A1A1A"/>
                </a:solidFill>
                <a:latin typeface="Segoe UI" pitchFamily="18" charset="0"/>
                <a:cs typeface="Segoe UI" pitchFamily="18" charset="0"/>
              </a:rPr>
              <a:t>Koren,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1A1A1A"/>
                </a:solidFill>
                <a:latin typeface="Segoe UI" pitchFamily="18" charset="0"/>
                <a:cs typeface="Segoe UI" pitchFamily="18" charset="0"/>
              </a:rPr>
              <a:t>Bell,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1A1A1A"/>
                </a:solidFill>
                <a:latin typeface="Segoe UI" pitchFamily="18" charset="0"/>
                <a:cs typeface="Segoe UI" pitchFamily="18" charset="0"/>
              </a:rPr>
              <a:t>Volinksy,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1A1A1A"/>
                </a:solidFill>
                <a:latin typeface="Segoe UI" pitchFamily="18" charset="0"/>
                <a:cs typeface="Segoe UI" pitchFamily="18" charset="0"/>
              </a:rPr>
              <a:t>2009</a:t>
            </a:r>
          </a:p>
        </p:txBody>
      </p:sp>
    </p:spTree>
    <p:extLst>
      <p:ext uri="{BB962C8B-B14F-4D97-AF65-F5344CB8AC3E}">
        <p14:creationId xmlns:p14="http://schemas.microsoft.com/office/powerpoint/2010/main" val="1858355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Class 10+ Looking Ahead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Autofit/>
          </a:bodyPr>
          <a:lstStyle/>
          <a:p>
            <a:r>
              <a:rPr lang="en-US" sz="1600" b="1" dirty="0"/>
              <a:t>Analytics: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b="1" dirty="0"/>
              <a:t>“</a:t>
            </a:r>
            <a:r>
              <a:rPr lang="en-US" sz="1600" b="1" dirty="0" err="1"/>
              <a:t>XGBoost</a:t>
            </a:r>
            <a:r>
              <a:rPr lang="en-US" sz="1600" b="1" dirty="0"/>
              <a:t>: A Scalable Tree Boosting System:”, Chen and </a:t>
            </a:r>
            <a:r>
              <a:rPr lang="en-US" sz="1600" b="1" dirty="0" err="1"/>
              <a:t>Guestrin</a:t>
            </a:r>
            <a:r>
              <a:rPr lang="en-US" sz="1600" b="1" dirty="0"/>
              <a:t>, </a:t>
            </a:r>
            <a:r>
              <a:rPr lang="en-US" sz="1600" b="1" dirty="0">
                <a:hlinkClick r:id="rId2"/>
              </a:rPr>
              <a:t>https://arxiv.org/pdf/1603.02754.pdf</a:t>
            </a:r>
            <a:r>
              <a:rPr lang="en-US" sz="1600" b="1" dirty="0"/>
              <a:t>,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b="1" dirty="0"/>
              <a:t> </a:t>
            </a:r>
            <a:r>
              <a:rPr lang="en-US" sz="1600" b="1" dirty="0">
                <a:hlinkClick r:id="rId3"/>
              </a:rPr>
              <a:t>http://www.di.unipi.it/~cardillo/AA0304/fabio/boosting.pdf</a:t>
            </a:r>
            <a:r>
              <a:rPr lang="en-US" sz="1600" b="1" dirty="0"/>
              <a:t>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b="1" dirty="0"/>
              <a:t>A Decision theoretic  generalization of on-line learning and application to boosting, Freund and </a:t>
            </a:r>
            <a:r>
              <a:rPr lang="en-US" sz="1600" b="1" dirty="0" err="1"/>
              <a:t>Schapire</a:t>
            </a:r>
            <a:r>
              <a:rPr lang="en-US" sz="1600" b="1" dirty="0"/>
              <a:t>  </a:t>
            </a:r>
            <a:r>
              <a:rPr lang="en-US" sz="1600" b="1" dirty="0">
                <a:hlinkClick r:id="rId4"/>
              </a:rPr>
              <a:t>https://cseweb.ucsd.edu/~yfreund/papers/adaboost.pdf</a:t>
            </a:r>
            <a:r>
              <a:rPr lang="en-US" sz="1600" b="1" dirty="0"/>
              <a:t>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b="1" dirty="0"/>
              <a:t>Thomas </a:t>
            </a:r>
            <a:r>
              <a:rPr lang="en-US" sz="1600" b="1" dirty="0" err="1"/>
              <a:t>Wedell-Wedellsborg</a:t>
            </a:r>
            <a:r>
              <a:rPr lang="en-US" sz="1600" b="1" dirty="0"/>
              <a:t>, Are You Solving the Right Problems, Harvard Business Review, Jan-Feb 2017 </a:t>
            </a:r>
          </a:p>
          <a:p>
            <a:r>
              <a:rPr lang="en-US" sz="1600" b="1" dirty="0"/>
              <a:t>Visualization: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b="1" dirty="0" err="1"/>
              <a:t>Shneiderman</a:t>
            </a:r>
            <a:r>
              <a:rPr lang="en-US" sz="1600" b="1" dirty="0"/>
              <a:t>, Ben, Extreme Visualization: Squeezing a Billion Records into a Million Pixels </a:t>
            </a:r>
            <a:r>
              <a:rPr lang="en-US" sz="1600" b="1" dirty="0">
                <a:hlinkClick r:id="rId5"/>
              </a:rPr>
              <a:t>http://www.cs.umd.edu/~ben/papers/Shneiderman2008Extreme.pdf</a:t>
            </a:r>
            <a:endParaRPr lang="en-US" sz="1600" b="1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b="1" dirty="0" err="1"/>
              <a:t>Nanocubes</a:t>
            </a:r>
            <a:r>
              <a:rPr lang="en-US" sz="1600" b="1" dirty="0"/>
              <a:t> for Real-Time Exploration of Spatiotemporal Datasets </a:t>
            </a:r>
            <a:r>
              <a:rPr lang="en-US" sz="1600" b="1" dirty="0" err="1"/>
              <a:t>Lauro</a:t>
            </a:r>
            <a:r>
              <a:rPr lang="en-US" sz="1600" b="1" dirty="0"/>
              <a:t> </a:t>
            </a:r>
            <a:r>
              <a:rPr lang="en-US" sz="1600" b="1" dirty="0" err="1"/>
              <a:t>Lins</a:t>
            </a:r>
            <a:r>
              <a:rPr lang="en-US" sz="1600" b="1" dirty="0"/>
              <a:t>, James T. </a:t>
            </a:r>
            <a:r>
              <a:rPr lang="en-US" sz="1600" b="1" dirty="0" err="1"/>
              <a:t>Klosowski</a:t>
            </a:r>
            <a:r>
              <a:rPr lang="en-US" sz="1600" b="1" dirty="0"/>
              <a:t>, and Carlos </a:t>
            </a:r>
            <a:r>
              <a:rPr lang="en-US" sz="1600" b="1" dirty="0" err="1"/>
              <a:t>Scheidegger</a:t>
            </a:r>
            <a:r>
              <a:rPr lang="en-US" sz="1600" b="1" dirty="0"/>
              <a:t>; </a:t>
            </a:r>
            <a:r>
              <a:rPr lang="en-US" sz="1600" b="1" dirty="0">
                <a:hlinkClick r:id="rId6"/>
              </a:rPr>
              <a:t>http://nanocubes.net/assets/pdf/nanocubes_paper.pdf</a:t>
            </a:r>
            <a:r>
              <a:rPr lang="en-US" sz="1600" b="1" dirty="0"/>
              <a:t> , + </a:t>
            </a:r>
            <a:r>
              <a:rPr lang="en-US" sz="1600" b="1" dirty="0">
                <a:hlinkClick r:id="rId7"/>
              </a:rPr>
              <a:t>http://www.nanocubes.net/</a:t>
            </a:r>
            <a:r>
              <a:rPr lang="en-US" sz="1600" b="1" dirty="0"/>
              <a:t>  for demos and open source.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dirty="0"/>
              <a:t>A possibly useful dataset: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b="1" dirty="0">
                <a:hlinkClick r:id="rId8"/>
              </a:rPr>
              <a:t>http://grouplens.org/datasets/movielens/</a:t>
            </a:r>
            <a:r>
              <a:rPr lang="en-US" sz="1600" b="1" dirty="0"/>
              <a:t>  - Do a SVD Recommender for the smaller dataset, using Python or Java or R.</a:t>
            </a:r>
          </a:p>
          <a:p>
            <a:r>
              <a:rPr lang="en-US" sz="1600" b="1" dirty="0"/>
              <a:t>Security, Privacy, etc.</a:t>
            </a:r>
          </a:p>
          <a:p>
            <a:pPr lvl="1"/>
            <a:r>
              <a:rPr lang="en-US" sz="1600" b="1" dirty="0"/>
              <a:t>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Verizon  Data Breach Digest 2017 (on CANVAS)</a:t>
            </a:r>
            <a:endParaRPr lang="en-US" sz="1600" b="1" dirty="0"/>
          </a:p>
          <a:p>
            <a:pPr lvl="1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Article 29 Data Protection Working Party (Section 3 &amp; Annex) (on CANVAS)</a:t>
            </a:r>
          </a:p>
          <a:p>
            <a:pPr lvl="1"/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pPr lvl="1"/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76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37048" y="587829"/>
            <a:ext cx="6482031" cy="606135"/>
          </a:xfrm>
          <a:prstGeom prst="rect">
            <a:avLst/>
          </a:prstGeom>
          <a:noFill/>
        </p:spPr>
        <p:txBody>
          <a:bodyPr wrap="none" lIns="0" tIns="0" rIns="0" bIns="41473" rtlCol="0">
            <a:spAutoFit/>
          </a:bodyPr>
          <a:lstStyle/>
          <a:p>
            <a:pPr>
              <a:lnSpc>
                <a:spcPts val="4354"/>
              </a:lnSpc>
            </a:pPr>
            <a:r>
              <a:rPr lang="en-US" altLang="zh-CN" sz="3800" b="1" dirty="0">
                <a:solidFill>
                  <a:srgbClr val="F579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3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00" b="1" dirty="0">
                <a:solidFill>
                  <a:srgbClr val="F57900"/>
                </a:solidFill>
                <a:latin typeface="Segoe UI" pitchFamily="18" charset="0"/>
                <a:cs typeface="Segoe UI" pitchFamily="18" charset="0"/>
              </a:rPr>
              <a:t>Netflix</a:t>
            </a:r>
            <a:r>
              <a:rPr lang="en-US" altLang="zh-CN" sz="3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00" b="1" dirty="0">
                <a:solidFill>
                  <a:srgbClr val="F57900"/>
                </a:solidFill>
                <a:latin typeface="Segoe UI" pitchFamily="18" charset="0"/>
                <a:cs typeface="Segoe UI" pitchFamily="18" charset="0"/>
              </a:rPr>
              <a:t>Prize,</a:t>
            </a:r>
            <a:r>
              <a:rPr lang="en-US" altLang="zh-CN" sz="3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00" b="1" dirty="0">
                <a:solidFill>
                  <a:srgbClr val="F57900"/>
                </a:solidFill>
                <a:latin typeface="Segoe UI" pitchFamily="18" charset="0"/>
                <a:cs typeface="Segoe UI" pitchFamily="18" charset="0"/>
              </a:rPr>
              <a:t>2006-2009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875244" y="1567543"/>
            <a:ext cx="125034" cy="208590"/>
          </a:xfrm>
          <a:prstGeom prst="rect">
            <a:avLst/>
          </a:prstGeom>
          <a:noFill/>
        </p:spPr>
        <p:txBody>
          <a:bodyPr wrap="none" lIns="0" tIns="0" rIns="0" bIns="41473" rtlCol="0">
            <a:spAutoFit/>
          </a:bodyPr>
          <a:lstStyle/>
          <a:p>
            <a:pPr>
              <a:lnSpc>
                <a:spcPts val="1270"/>
              </a:lnSpc>
            </a:pPr>
            <a:r>
              <a:rPr lang="en-US" altLang="zh-CN" sz="1300" dirty="0">
                <a:solidFill>
                  <a:srgbClr val="F57900"/>
                </a:solidFill>
                <a:latin typeface="Symbol" pitchFamily="18" charset="0"/>
                <a:cs typeface="Symbol" pitchFamily="18" charset="0"/>
              </a:rPr>
              <a:t>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174670" y="1417704"/>
            <a:ext cx="5427448" cy="516367"/>
          </a:xfrm>
          <a:prstGeom prst="rect">
            <a:avLst/>
          </a:prstGeom>
          <a:noFill/>
        </p:spPr>
        <p:txBody>
          <a:bodyPr wrap="none" lIns="0" tIns="0" rIns="0" bIns="41473" rtlCol="0">
            <a:spAutoFit/>
          </a:bodyPr>
          <a:lstStyle/>
          <a:p>
            <a:pPr>
              <a:lnSpc>
                <a:spcPts val="3719"/>
              </a:lnSpc>
            </a:pPr>
            <a:r>
              <a:rPr lang="en-US" altLang="zh-CN" sz="2900" dirty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100M film ratings made available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727456" y="2247580"/>
            <a:ext cx="125034" cy="1414049"/>
          </a:xfrm>
          <a:prstGeom prst="rect">
            <a:avLst/>
          </a:prstGeom>
          <a:noFill/>
        </p:spPr>
        <p:txBody>
          <a:bodyPr wrap="none" lIns="0" tIns="0" rIns="0" bIns="41473" rtlCol="0">
            <a:spAutoFit/>
          </a:bodyPr>
          <a:lstStyle/>
          <a:p>
            <a:pPr>
              <a:lnSpc>
                <a:spcPts val="1270"/>
              </a:lnSpc>
            </a:pPr>
            <a:r>
              <a:rPr lang="en-US" altLang="zh-CN" sz="1300" dirty="0">
                <a:solidFill>
                  <a:srgbClr val="F57900"/>
                </a:solidFill>
                <a:latin typeface="Symbol" pitchFamily="18" charset="0"/>
                <a:cs typeface="Symbol" pitchFamily="18" charset="0"/>
              </a:rPr>
              <a:t></a:t>
            </a:r>
          </a:p>
          <a:p>
            <a:pPr>
              <a:lnSpc>
                <a:spcPts val="907"/>
              </a:lnSpc>
            </a:pPr>
            <a:endParaRPr lang="en-US" altLang="zh-CN" dirty="0"/>
          </a:p>
          <a:p>
            <a:pPr>
              <a:lnSpc>
                <a:spcPts val="907"/>
              </a:lnSpc>
            </a:pPr>
            <a:endParaRPr lang="en-US" altLang="zh-CN" dirty="0"/>
          </a:p>
          <a:p>
            <a:pPr>
              <a:lnSpc>
                <a:spcPts val="907"/>
              </a:lnSpc>
            </a:pPr>
            <a:endParaRPr lang="en-US" altLang="zh-CN" dirty="0"/>
          </a:p>
          <a:p>
            <a:pPr>
              <a:lnSpc>
                <a:spcPts val="2086"/>
              </a:lnSpc>
            </a:pPr>
            <a:r>
              <a:rPr lang="en-US" altLang="zh-CN" sz="1300" dirty="0">
                <a:solidFill>
                  <a:srgbClr val="F57900"/>
                </a:solidFill>
                <a:latin typeface="Symbol" pitchFamily="18" charset="0"/>
                <a:cs typeface="Symbol" pitchFamily="18" charset="0"/>
              </a:rPr>
              <a:t></a:t>
            </a:r>
          </a:p>
          <a:p>
            <a:pPr>
              <a:lnSpc>
                <a:spcPts val="907"/>
              </a:lnSpc>
            </a:pPr>
            <a:endParaRPr lang="en-US" altLang="zh-CN" dirty="0"/>
          </a:p>
          <a:p>
            <a:pPr>
              <a:lnSpc>
                <a:spcPts val="907"/>
              </a:lnSpc>
            </a:pPr>
            <a:endParaRPr lang="en-US" altLang="zh-CN" dirty="0"/>
          </a:p>
          <a:p>
            <a:pPr>
              <a:lnSpc>
                <a:spcPts val="907"/>
              </a:lnSpc>
            </a:pPr>
            <a:endParaRPr lang="en-US" altLang="zh-CN" dirty="0"/>
          </a:p>
          <a:p>
            <a:pPr>
              <a:lnSpc>
                <a:spcPts val="1905"/>
              </a:lnSpc>
            </a:pPr>
            <a:r>
              <a:rPr lang="en-US" altLang="zh-CN" sz="1300" dirty="0">
                <a:solidFill>
                  <a:srgbClr val="F57900"/>
                </a:solidFill>
                <a:latin typeface="Symbol" pitchFamily="18" charset="0"/>
                <a:cs typeface="Symbol" pitchFamily="18" charset="0"/>
              </a:rPr>
              <a:t>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992332" y="2109267"/>
            <a:ext cx="3698128" cy="1709001"/>
          </a:xfrm>
          <a:prstGeom prst="rect">
            <a:avLst/>
          </a:prstGeom>
          <a:noFill/>
        </p:spPr>
        <p:txBody>
          <a:bodyPr wrap="none" lIns="0" tIns="0" rIns="0" bIns="41473" rtlCol="0">
            <a:spAutoFit/>
          </a:bodyPr>
          <a:lstStyle/>
          <a:p>
            <a:pPr>
              <a:lnSpc>
                <a:spcPts val="3719"/>
              </a:lnSpc>
            </a:pPr>
            <a:r>
              <a:rPr lang="en-US" altLang="zh-CN" sz="2900" dirty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480k users</a:t>
            </a:r>
          </a:p>
          <a:p>
            <a:pPr>
              <a:lnSpc>
                <a:spcPts val="907"/>
              </a:lnSpc>
            </a:pPr>
            <a:endParaRPr lang="en-US" altLang="zh-CN" dirty="0"/>
          </a:p>
          <a:p>
            <a:pPr>
              <a:lnSpc>
                <a:spcPts val="3901"/>
              </a:lnSpc>
            </a:pPr>
            <a:r>
              <a:rPr lang="en-US" altLang="zh-CN" sz="2900" dirty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17k films</a:t>
            </a:r>
          </a:p>
          <a:p>
            <a:pPr>
              <a:lnSpc>
                <a:spcPts val="907"/>
              </a:lnSpc>
            </a:pPr>
            <a:endParaRPr lang="en-US" altLang="zh-CN" dirty="0"/>
          </a:p>
          <a:p>
            <a:pPr>
              <a:lnSpc>
                <a:spcPts val="3628"/>
              </a:lnSpc>
            </a:pPr>
            <a:r>
              <a:rPr lang="en-US" altLang="zh-CN" sz="2900" dirty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(shoddily) anonymised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75244" y="4011065"/>
            <a:ext cx="125034" cy="208590"/>
          </a:xfrm>
          <a:prstGeom prst="rect">
            <a:avLst/>
          </a:prstGeom>
          <a:noFill/>
        </p:spPr>
        <p:txBody>
          <a:bodyPr wrap="none" lIns="0" tIns="0" rIns="0" bIns="41473" rtlCol="0">
            <a:spAutoFit/>
          </a:bodyPr>
          <a:lstStyle/>
          <a:p>
            <a:pPr>
              <a:lnSpc>
                <a:spcPts val="1270"/>
              </a:lnSpc>
            </a:pPr>
            <a:r>
              <a:rPr lang="en-US" altLang="zh-CN" sz="1300" dirty="0">
                <a:solidFill>
                  <a:srgbClr val="F57900"/>
                </a:solidFill>
                <a:latin typeface="Symbol" pitchFamily="18" charset="0"/>
                <a:cs typeface="Symbol" pitchFamily="18" charset="0"/>
              </a:rPr>
              <a:t>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174670" y="3872753"/>
            <a:ext cx="4263796" cy="516367"/>
          </a:xfrm>
          <a:prstGeom prst="rect">
            <a:avLst/>
          </a:prstGeom>
          <a:noFill/>
        </p:spPr>
        <p:txBody>
          <a:bodyPr wrap="none" lIns="0" tIns="0" rIns="0" bIns="41473" rtlCol="0">
            <a:spAutoFit/>
          </a:bodyPr>
          <a:lstStyle/>
          <a:p>
            <a:pPr>
              <a:lnSpc>
                <a:spcPts val="3719"/>
              </a:lnSpc>
            </a:pPr>
            <a:r>
              <a:rPr lang="en-US" altLang="zh-CN" sz="2900" dirty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3M ratings held in reserve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727456" y="4668051"/>
            <a:ext cx="125034" cy="785671"/>
          </a:xfrm>
          <a:prstGeom prst="rect">
            <a:avLst/>
          </a:prstGeom>
          <a:noFill/>
        </p:spPr>
        <p:txBody>
          <a:bodyPr wrap="none" lIns="0" tIns="0" rIns="0" bIns="41473" rtlCol="0">
            <a:spAutoFit/>
          </a:bodyPr>
          <a:lstStyle/>
          <a:p>
            <a:pPr>
              <a:lnSpc>
                <a:spcPts val="1270"/>
              </a:lnSpc>
            </a:pPr>
            <a:r>
              <a:rPr lang="en-US" altLang="zh-CN" sz="1300" dirty="0">
                <a:solidFill>
                  <a:srgbClr val="F57900"/>
                </a:solidFill>
                <a:latin typeface="Symbol" pitchFamily="18" charset="0"/>
                <a:cs typeface="Symbol" pitchFamily="18" charset="0"/>
              </a:rPr>
              <a:t></a:t>
            </a:r>
          </a:p>
          <a:p>
            <a:pPr>
              <a:lnSpc>
                <a:spcPts val="907"/>
              </a:lnSpc>
            </a:pPr>
            <a:endParaRPr lang="en-US" altLang="zh-CN" dirty="0"/>
          </a:p>
          <a:p>
            <a:pPr>
              <a:lnSpc>
                <a:spcPts val="907"/>
              </a:lnSpc>
            </a:pPr>
            <a:endParaRPr lang="en-US" altLang="zh-CN" dirty="0"/>
          </a:p>
          <a:p>
            <a:pPr>
              <a:lnSpc>
                <a:spcPts val="907"/>
              </a:lnSpc>
            </a:pPr>
            <a:endParaRPr lang="en-US" altLang="zh-CN" dirty="0"/>
          </a:p>
          <a:p>
            <a:pPr>
              <a:lnSpc>
                <a:spcPts val="1814"/>
              </a:lnSpc>
            </a:pPr>
            <a:r>
              <a:rPr lang="en-US" altLang="zh-CN" sz="1300" dirty="0">
                <a:solidFill>
                  <a:srgbClr val="F57900"/>
                </a:solidFill>
                <a:latin typeface="Symbol" pitchFamily="18" charset="0"/>
                <a:cs typeface="Symbol" pitchFamily="18" charset="0"/>
              </a:rPr>
              <a:t>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992332" y="4529738"/>
            <a:ext cx="5465471" cy="1054976"/>
          </a:xfrm>
          <a:prstGeom prst="rect">
            <a:avLst/>
          </a:prstGeom>
          <a:noFill/>
        </p:spPr>
        <p:txBody>
          <a:bodyPr wrap="none" lIns="0" tIns="0" rIns="0" bIns="41473" rtlCol="0">
            <a:spAutoFit/>
          </a:bodyPr>
          <a:lstStyle/>
          <a:p>
            <a:pPr>
              <a:lnSpc>
                <a:spcPts val="3447"/>
              </a:lnSpc>
            </a:pPr>
            <a:r>
              <a:rPr lang="en-US" altLang="zh-CN" sz="2900" dirty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goal: improve predictions by 10%</a:t>
            </a:r>
          </a:p>
          <a:p>
            <a:pPr>
              <a:lnSpc>
                <a:spcPts val="907"/>
              </a:lnSpc>
            </a:pPr>
            <a:endParaRPr lang="en-US" altLang="zh-CN" dirty="0"/>
          </a:p>
          <a:p>
            <a:pPr>
              <a:lnSpc>
                <a:spcPts val="3628"/>
              </a:lnSpc>
            </a:pPr>
            <a:r>
              <a:rPr lang="en-US" altLang="zh-CN" sz="2900" dirty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measure by RMS error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75244" y="5820655"/>
            <a:ext cx="125034" cy="208590"/>
          </a:xfrm>
          <a:prstGeom prst="rect">
            <a:avLst/>
          </a:prstGeom>
          <a:noFill/>
        </p:spPr>
        <p:txBody>
          <a:bodyPr wrap="none" lIns="0" tIns="0" rIns="0" bIns="41473" rtlCol="0">
            <a:spAutoFit/>
          </a:bodyPr>
          <a:lstStyle/>
          <a:p>
            <a:pPr>
              <a:lnSpc>
                <a:spcPts val="1270"/>
              </a:lnSpc>
            </a:pPr>
            <a:r>
              <a:rPr lang="en-US" altLang="zh-CN" sz="1300" dirty="0">
                <a:solidFill>
                  <a:srgbClr val="F57900"/>
                </a:solidFill>
                <a:latin typeface="Symbol" pitchFamily="18" charset="0"/>
                <a:cs typeface="Symbol" pitchFamily="18" charset="0"/>
              </a:rPr>
              <a:t>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174670" y="5670817"/>
            <a:ext cx="2396490" cy="516367"/>
          </a:xfrm>
          <a:prstGeom prst="rect">
            <a:avLst/>
          </a:prstGeom>
          <a:noFill/>
        </p:spPr>
        <p:txBody>
          <a:bodyPr wrap="none" lIns="0" tIns="0" rIns="0" bIns="41473" rtlCol="0">
            <a:spAutoFit/>
          </a:bodyPr>
          <a:lstStyle/>
          <a:p>
            <a:pPr>
              <a:lnSpc>
                <a:spcPts val="3719"/>
              </a:lnSpc>
            </a:pPr>
            <a:r>
              <a:rPr lang="en-US" altLang="zh-CN" sz="2900" dirty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 US $1 M prize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727456" y="6466114"/>
            <a:ext cx="125034" cy="208590"/>
          </a:xfrm>
          <a:prstGeom prst="rect">
            <a:avLst/>
          </a:prstGeom>
          <a:noFill/>
        </p:spPr>
        <p:txBody>
          <a:bodyPr wrap="none" lIns="0" tIns="0" rIns="0" bIns="41473" rtlCol="0">
            <a:spAutoFit/>
          </a:bodyPr>
          <a:lstStyle/>
          <a:p>
            <a:pPr>
              <a:lnSpc>
                <a:spcPts val="1270"/>
              </a:lnSpc>
            </a:pPr>
            <a:r>
              <a:rPr lang="en-US" altLang="zh-CN" sz="1300" dirty="0">
                <a:solidFill>
                  <a:srgbClr val="F57900"/>
                </a:solidFill>
                <a:latin typeface="Symbol" pitchFamily="18" charset="0"/>
                <a:cs typeface="Symbol" pitchFamily="18" charset="0"/>
              </a:rPr>
              <a:t>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992333" y="6316276"/>
            <a:ext cx="4281685" cy="516367"/>
          </a:xfrm>
          <a:prstGeom prst="rect">
            <a:avLst/>
          </a:prstGeom>
          <a:noFill/>
        </p:spPr>
        <p:txBody>
          <a:bodyPr wrap="none" lIns="0" tIns="0" rIns="0" bIns="41473" rtlCol="0">
            <a:spAutoFit/>
          </a:bodyPr>
          <a:lstStyle/>
          <a:p>
            <a:pPr>
              <a:lnSpc>
                <a:spcPts val="3719"/>
              </a:lnSpc>
            </a:pPr>
            <a:r>
              <a:rPr lang="en-US" altLang="zh-CN" sz="2900" dirty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attracted over 2500 teams</a:t>
            </a:r>
          </a:p>
        </p:txBody>
      </p:sp>
    </p:spTree>
    <p:extLst>
      <p:ext uri="{BB962C8B-B14F-4D97-AF65-F5344CB8AC3E}">
        <p14:creationId xmlns:p14="http://schemas.microsoft.com/office/powerpoint/2010/main" val="1402736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rs-latent facto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11"/>
            <a:ext cx="9143999" cy="686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1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8798635"/>
              </p:ext>
            </p:extLst>
          </p:nvPr>
        </p:nvGraphicFramePr>
        <p:xfrm>
          <a:off x="0" y="247851"/>
          <a:ext cx="9144000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1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9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6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5637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CF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categories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Representative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techniques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Main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advantages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Main</a:t>
                      </a:r>
                      <a:r>
                        <a:rPr lang="zh-CN" altLang="en-US" sz="1600"/>
                        <a:t> </a:t>
                      </a:r>
                      <a:r>
                        <a:rPr lang="en-US" altLang="zh-CN" sz="1600" dirty="0"/>
                        <a:t>shortcomings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6684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Memory</a:t>
                      </a:r>
                      <a:r>
                        <a:rPr lang="zh-CN" altLang="en-US" sz="1600" dirty="0"/>
                        <a:t>-</a:t>
                      </a:r>
                      <a:r>
                        <a:rPr lang="en-US" altLang="zh-CN" sz="1600" dirty="0"/>
                        <a:t>based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CF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Neighbor-based CF</a:t>
                      </a:r>
                    </a:p>
                    <a:p>
                      <a:r>
                        <a:rPr lang="en-US" altLang="zh-CN" sz="1600" dirty="0"/>
                        <a:t>(Item-based/user-based CF algorithms with Pearson/vector cosine correlation)</a:t>
                      </a:r>
                    </a:p>
                    <a:p>
                      <a:r>
                        <a:rPr lang="en-US" altLang="zh-CN" sz="1600" dirty="0"/>
                        <a:t>Item-based</a:t>
                      </a:r>
                      <a:r>
                        <a:rPr lang="zh-CN" altLang="en-US" sz="1600" dirty="0"/>
                        <a:t>/</a:t>
                      </a:r>
                      <a:r>
                        <a:rPr lang="en-US" altLang="zh-CN" sz="1600" dirty="0"/>
                        <a:t>user-based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top</a:t>
                      </a:r>
                      <a:r>
                        <a:rPr lang="zh-CN" altLang="en-US" sz="1600" dirty="0"/>
                        <a:t>-</a:t>
                      </a:r>
                      <a:r>
                        <a:rPr lang="en-US" altLang="zh-CN" sz="1600" dirty="0"/>
                        <a:t>N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recommendations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Easy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implementation</a:t>
                      </a:r>
                    </a:p>
                    <a:p>
                      <a:r>
                        <a:rPr lang="en-US" altLang="zh-CN" sz="1600" dirty="0"/>
                        <a:t>New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data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can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be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add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easily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and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incrementally</a:t>
                      </a:r>
                    </a:p>
                    <a:p>
                      <a:r>
                        <a:rPr lang="en-US" altLang="zh-CN" sz="1600" dirty="0"/>
                        <a:t>Need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not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consider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the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content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of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the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items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being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recommended</a:t>
                      </a:r>
                    </a:p>
                    <a:p>
                      <a:r>
                        <a:rPr lang="en-US" altLang="zh-CN" sz="1600" dirty="0"/>
                        <a:t>Scale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well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with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co-rated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items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Dependent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on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human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ratings</a:t>
                      </a:r>
                    </a:p>
                    <a:p>
                      <a:r>
                        <a:rPr lang="en-US" altLang="zh-CN" sz="1600" dirty="0"/>
                        <a:t>Performance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decrease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when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data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are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sparse</a:t>
                      </a:r>
                    </a:p>
                    <a:p>
                      <a:r>
                        <a:rPr lang="en-US" altLang="zh-CN" sz="1600" dirty="0"/>
                        <a:t>Cannot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recommend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for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new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users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and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items</a:t>
                      </a:r>
                    </a:p>
                    <a:p>
                      <a:r>
                        <a:rPr lang="en-US" altLang="zh-CN" sz="1600" dirty="0"/>
                        <a:t>Have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limited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scalability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for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large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datasets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5589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Model</a:t>
                      </a:r>
                      <a:r>
                        <a:rPr lang="zh-CN" altLang="en-US" sz="1600" dirty="0"/>
                        <a:t>-</a:t>
                      </a:r>
                      <a:r>
                        <a:rPr lang="en-US" altLang="zh-CN" sz="1600" dirty="0"/>
                        <a:t>based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CF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Bayesian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belief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nets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CF</a:t>
                      </a:r>
                    </a:p>
                    <a:p>
                      <a:r>
                        <a:rPr lang="en-US" altLang="zh-CN" sz="1600" dirty="0"/>
                        <a:t>Clustering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CF</a:t>
                      </a:r>
                    </a:p>
                    <a:p>
                      <a:r>
                        <a:rPr lang="en-US" altLang="zh-CN" sz="1600" dirty="0"/>
                        <a:t>MDP-based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CF</a:t>
                      </a:r>
                    </a:p>
                    <a:p>
                      <a:r>
                        <a:rPr lang="en-US" altLang="zh-CN" sz="1600" dirty="0"/>
                        <a:t>Latent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semantic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CF</a:t>
                      </a:r>
                    </a:p>
                    <a:p>
                      <a:r>
                        <a:rPr lang="en-US" altLang="zh-CN" sz="1600" dirty="0"/>
                        <a:t>Sparse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factor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analysis</a:t>
                      </a:r>
                    </a:p>
                    <a:p>
                      <a:r>
                        <a:rPr lang="en-US" altLang="zh-CN" sz="1600" dirty="0"/>
                        <a:t>CF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using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dimensionality</a:t>
                      </a:r>
                    </a:p>
                    <a:p>
                      <a:r>
                        <a:rPr lang="en-US" altLang="zh-CN" sz="1600" dirty="0"/>
                        <a:t>Reduction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techniques, for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example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SVD,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Better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address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the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 err="1"/>
                        <a:t>sparsity</a:t>
                      </a:r>
                      <a:r>
                        <a:rPr lang="zh-CN" altLang="en-US" sz="1600" dirty="0"/>
                        <a:t>, </a:t>
                      </a:r>
                      <a:r>
                        <a:rPr lang="en-US" altLang="zh-CN" sz="1600" dirty="0"/>
                        <a:t>scalability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and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other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problems</a:t>
                      </a:r>
                    </a:p>
                    <a:p>
                      <a:r>
                        <a:rPr lang="en-US" altLang="zh-CN" sz="1600" dirty="0"/>
                        <a:t>Improve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prediction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performance</a:t>
                      </a:r>
                    </a:p>
                    <a:p>
                      <a:r>
                        <a:rPr lang="en-US" altLang="zh-CN" sz="1600" dirty="0"/>
                        <a:t>Give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an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intuitive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rationale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for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recommendations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Expensive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model-building</a:t>
                      </a:r>
                    </a:p>
                    <a:p>
                      <a:r>
                        <a:rPr lang="en-US" altLang="zh-CN" sz="1600" dirty="0"/>
                        <a:t>Have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trade-off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between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prediction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performance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and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scalability</a:t>
                      </a:r>
                    </a:p>
                    <a:p>
                      <a:r>
                        <a:rPr lang="en-US" altLang="zh-CN" sz="1600" dirty="0"/>
                        <a:t>Lose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useful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information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for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dimensionality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reduction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techniques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7984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Hybrid recommenders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Content-based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CF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recommender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for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example,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Fab</a:t>
                      </a:r>
                    </a:p>
                    <a:p>
                      <a:r>
                        <a:rPr lang="en-US" altLang="zh-CN" sz="1600" dirty="0"/>
                        <a:t>Content-boost CF</a:t>
                      </a:r>
                    </a:p>
                    <a:p>
                      <a:r>
                        <a:rPr lang="en-US" altLang="zh-CN" sz="1600" dirty="0"/>
                        <a:t>Hybrid CF combing memory-based CF algorithm, for example personality Diagnosis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Overcome limitations of CF and content-based or other recommenders</a:t>
                      </a:r>
                    </a:p>
                    <a:p>
                      <a:r>
                        <a:rPr lang="en-US" altLang="zh-CN" sz="1600" dirty="0"/>
                        <a:t>Improve prediction performance</a:t>
                      </a:r>
                    </a:p>
                    <a:p>
                      <a:r>
                        <a:rPr lang="en-US" altLang="zh-CN" sz="1600" dirty="0"/>
                        <a:t>Overcome CF problems such as </a:t>
                      </a:r>
                      <a:r>
                        <a:rPr lang="en-US" altLang="zh-CN" sz="1600" dirty="0" err="1"/>
                        <a:t>sparsity</a:t>
                      </a:r>
                      <a:r>
                        <a:rPr lang="en-US" altLang="zh-CN" sz="1600" dirty="0"/>
                        <a:t> and gray sheep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Have increased complexity and expense for implementation</a:t>
                      </a:r>
                    </a:p>
                    <a:p>
                      <a:r>
                        <a:rPr lang="en-US" altLang="zh-CN" sz="1600" dirty="0"/>
                        <a:t>Need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external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information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that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usually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not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available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936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1174670" y="610880"/>
            <a:ext cx="5291000" cy="836967"/>
          </a:xfrm>
          <a:prstGeom prst="rect">
            <a:avLst/>
          </a:prstGeom>
          <a:noFill/>
        </p:spPr>
        <p:txBody>
          <a:bodyPr wrap="none" lIns="0" tIns="0" rIns="0" bIns="41473" rtlCol="0">
            <a:spAutoFit/>
          </a:bodyPr>
          <a:lstStyle/>
          <a:p>
            <a:pPr>
              <a:lnSpc>
                <a:spcPts val="4354"/>
              </a:lnSpc>
              <a:tabLst>
                <a:tab pos="253444" algn="l"/>
              </a:tabLst>
            </a:pPr>
            <a:r>
              <a:rPr lang="en-US" altLang="zh-CN" sz="3800" b="1" dirty="0">
                <a:solidFill>
                  <a:srgbClr val="F57900"/>
                </a:solidFill>
                <a:latin typeface="Segoe UI" pitchFamily="18" charset="0"/>
                <a:cs typeface="Segoe UI" pitchFamily="18" charset="0"/>
              </a:rPr>
              <a:t>Recommender Systems</a:t>
            </a:r>
          </a:p>
          <a:p>
            <a:pPr>
              <a:lnSpc>
                <a:spcPts val="907"/>
              </a:lnSpc>
            </a:pPr>
            <a:endParaRPr lang="en-US" altLang="zh-CN" dirty="0"/>
          </a:p>
          <a:p>
            <a:pPr>
              <a:lnSpc>
                <a:spcPts val="907"/>
              </a:lnSpc>
            </a:pPr>
            <a:endParaRPr lang="en-US" altLang="zh-CN" sz="2900" dirty="0">
              <a:solidFill>
                <a:srgbClr val="1A1A1A"/>
              </a:solidFill>
              <a:latin typeface="Segoe UI" pitchFamily="18" charset="0"/>
              <a:cs typeface="Segoe UI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875244" y="5048410"/>
            <a:ext cx="455253" cy="208590"/>
          </a:xfrm>
          <a:prstGeom prst="rect">
            <a:avLst/>
          </a:prstGeom>
          <a:noFill/>
        </p:spPr>
        <p:txBody>
          <a:bodyPr wrap="none" lIns="0" tIns="0" rIns="0" bIns="41473" rtlCol="0">
            <a:spAutoFit/>
          </a:bodyPr>
          <a:lstStyle/>
          <a:p>
            <a:pPr marL="285750" indent="-285750">
              <a:lnSpc>
                <a:spcPts val="1270"/>
              </a:lnSpc>
              <a:buFont typeface="Arial" panose="020B0604020202020204" pitchFamily="34" charset="0"/>
              <a:buChar char="•"/>
            </a:pPr>
            <a:r>
              <a:rPr lang="en-US" altLang="zh-CN" sz="1300" dirty="0">
                <a:solidFill>
                  <a:srgbClr val="F57900"/>
                </a:solidFill>
                <a:latin typeface="Symbol" pitchFamily="18" charset="0"/>
                <a:cs typeface="Symbol" pitchFamily="18" charset="0"/>
              </a:rPr>
              <a:t>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0497" y="1752600"/>
            <a:ext cx="65181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Memory Based Algorithms: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Goal:  Find Users that are “similar” to other users, and use them to recommend items.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Find users who variations from their “average” ratings are similar.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Common “Similarity” Measures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Pearson Correlation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Coeficient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Cosine Distance Measure.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0762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1174670" y="610880"/>
            <a:ext cx="5092804" cy="836967"/>
          </a:xfrm>
          <a:prstGeom prst="rect">
            <a:avLst/>
          </a:prstGeom>
          <a:noFill/>
        </p:spPr>
        <p:txBody>
          <a:bodyPr wrap="none" lIns="0" tIns="0" rIns="0" bIns="41473" rtlCol="0">
            <a:spAutoFit/>
          </a:bodyPr>
          <a:lstStyle/>
          <a:p>
            <a:pPr>
              <a:lnSpc>
                <a:spcPts val="4354"/>
              </a:lnSpc>
              <a:tabLst>
                <a:tab pos="253444" algn="l"/>
              </a:tabLst>
            </a:pPr>
            <a:r>
              <a:rPr lang="en-US" altLang="zh-CN" sz="3800" b="1" dirty="0">
                <a:solidFill>
                  <a:srgbClr val="F57900"/>
                </a:solidFill>
                <a:latin typeface="Segoe UI" pitchFamily="18" charset="0"/>
                <a:cs typeface="Segoe UI" pitchFamily="18" charset="0"/>
              </a:rPr>
              <a:t>Collaborative Filtering</a:t>
            </a:r>
          </a:p>
          <a:p>
            <a:pPr>
              <a:lnSpc>
                <a:spcPts val="907"/>
              </a:lnSpc>
            </a:pPr>
            <a:endParaRPr lang="en-US" altLang="zh-CN" dirty="0"/>
          </a:p>
          <a:p>
            <a:pPr>
              <a:lnSpc>
                <a:spcPts val="907"/>
              </a:lnSpc>
            </a:pPr>
            <a:endParaRPr lang="en-US" altLang="zh-CN" sz="2900" dirty="0">
              <a:solidFill>
                <a:srgbClr val="1A1A1A"/>
              </a:solidFill>
              <a:latin typeface="Segoe UI" pitchFamily="18" charset="0"/>
              <a:cs typeface="Segoe UI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875244" y="5048410"/>
            <a:ext cx="455253" cy="208590"/>
          </a:xfrm>
          <a:prstGeom prst="rect">
            <a:avLst/>
          </a:prstGeom>
          <a:noFill/>
        </p:spPr>
        <p:txBody>
          <a:bodyPr wrap="none" lIns="0" tIns="0" rIns="0" bIns="41473" rtlCol="0">
            <a:spAutoFit/>
          </a:bodyPr>
          <a:lstStyle/>
          <a:p>
            <a:pPr marL="285750" indent="-285750">
              <a:lnSpc>
                <a:spcPts val="1270"/>
              </a:lnSpc>
              <a:buFont typeface="Arial" panose="020B0604020202020204" pitchFamily="34" charset="0"/>
              <a:buChar char="•"/>
            </a:pPr>
            <a:r>
              <a:rPr lang="en-US" altLang="zh-CN" sz="1300" dirty="0">
                <a:solidFill>
                  <a:srgbClr val="F57900"/>
                </a:solidFill>
                <a:latin typeface="Symbol" pitchFamily="18" charset="0"/>
                <a:cs typeface="Symbol" pitchFamily="18" charset="0"/>
              </a:rPr>
              <a:t>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7570" y="1295400"/>
            <a:ext cx="8305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Input:  Matrix of User/Item Ratings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Often modified to reflect deviations for user’s average ratings.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Goal:  A numeric prediction of the extent to which a user will like a given item.  Hence a recommendation for the items most likely to be “liked” be the user.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Approaches: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User Based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Item Based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Common Similarity Measures: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Pearson Correlation Coefficient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Cosine Similarity Measure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71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304801" y="152400"/>
            <a:ext cx="9659210" cy="1401224"/>
          </a:xfrm>
          <a:prstGeom prst="rect">
            <a:avLst/>
          </a:prstGeom>
          <a:noFill/>
        </p:spPr>
        <p:txBody>
          <a:bodyPr wrap="square" lIns="0" tIns="0" rIns="0" bIns="41473" rtlCol="0">
            <a:spAutoFit/>
          </a:bodyPr>
          <a:lstStyle/>
          <a:p>
            <a:pPr>
              <a:lnSpc>
                <a:spcPts val="4354"/>
              </a:lnSpc>
              <a:tabLst>
                <a:tab pos="253444" algn="l"/>
              </a:tabLst>
            </a:pPr>
            <a:r>
              <a:rPr lang="en-US" altLang="zh-CN" sz="3800" b="1" dirty="0">
                <a:solidFill>
                  <a:srgbClr val="F57900"/>
                </a:solidFill>
                <a:latin typeface="Segoe UI" pitchFamily="18" charset="0"/>
                <a:cs typeface="Segoe UI" pitchFamily="18" charset="0"/>
              </a:rPr>
              <a:t>Memory Based, Collaborative Filtering</a:t>
            </a:r>
          </a:p>
          <a:p>
            <a:pPr>
              <a:lnSpc>
                <a:spcPts val="4354"/>
              </a:lnSpc>
              <a:tabLst>
                <a:tab pos="253444" algn="l"/>
              </a:tabLst>
            </a:pPr>
            <a:r>
              <a:rPr lang="en-US" altLang="zh-CN" sz="3800" b="1" dirty="0">
                <a:solidFill>
                  <a:srgbClr val="F57900"/>
                </a:solidFill>
                <a:latin typeface="Segoe UI" pitchFamily="18" charset="0"/>
                <a:cs typeface="Segoe UI" pitchFamily="18" charset="0"/>
              </a:rPr>
              <a:t>Pearson Correlation Coefficient</a:t>
            </a:r>
          </a:p>
          <a:p>
            <a:pPr>
              <a:lnSpc>
                <a:spcPts val="907"/>
              </a:lnSpc>
            </a:pPr>
            <a:endParaRPr lang="en-US" altLang="zh-CN" dirty="0"/>
          </a:p>
          <a:p>
            <a:pPr>
              <a:lnSpc>
                <a:spcPts val="907"/>
              </a:lnSpc>
            </a:pPr>
            <a:endParaRPr lang="en-US" altLang="zh-CN" sz="2900" dirty="0">
              <a:solidFill>
                <a:srgbClr val="1A1A1A"/>
              </a:solidFill>
              <a:latin typeface="Segoe UI" pitchFamily="18" charset="0"/>
              <a:cs typeface="Segoe UI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875244" y="5048410"/>
            <a:ext cx="455253" cy="208590"/>
          </a:xfrm>
          <a:prstGeom prst="rect">
            <a:avLst/>
          </a:prstGeom>
          <a:noFill/>
        </p:spPr>
        <p:txBody>
          <a:bodyPr wrap="none" lIns="0" tIns="0" rIns="0" bIns="41473" rtlCol="0">
            <a:spAutoFit/>
          </a:bodyPr>
          <a:lstStyle/>
          <a:p>
            <a:pPr marL="285750" indent="-285750">
              <a:lnSpc>
                <a:spcPts val="1270"/>
              </a:lnSpc>
              <a:buFont typeface="Arial" panose="020B0604020202020204" pitchFamily="34" charset="0"/>
              <a:buChar char="•"/>
            </a:pPr>
            <a:r>
              <a:rPr lang="en-US" altLang="zh-CN" sz="1300" dirty="0">
                <a:solidFill>
                  <a:srgbClr val="F57900"/>
                </a:solidFill>
                <a:latin typeface="Symbol" pitchFamily="18" charset="0"/>
                <a:cs typeface="Symbol" pitchFamily="18" charset="0"/>
              </a:rPr>
              <a:t>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07782" y="1169225"/>
            <a:ext cx="65181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Create Matrix of deviation from average for each user.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Calculate Correlation Matrix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2600325"/>
            <a:ext cx="4010025" cy="165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409" y="4362773"/>
            <a:ext cx="6800850" cy="1847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1709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0" y="152400"/>
            <a:ext cx="9964011" cy="1456624"/>
          </a:xfrm>
          <a:prstGeom prst="rect">
            <a:avLst/>
          </a:prstGeom>
          <a:noFill/>
        </p:spPr>
        <p:txBody>
          <a:bodyPr wrap="square" lIns="0" tIns="0" rIns="0" bIns="41473" rtlCol="0">
            <a:spAutoFit/>
          </a:bodyPr>
          <a:lstStyle/>
          <a:p>
            <a:pPr algn="ctr">
              <a:lnSpc>
                <a:spcPts val="4354"/>
              </a:lnSpc>
              <a:tabLst>
                <a:tab pos="253444" algn="l"/>
              </a:tabLst>
            </a:pPr>
            <a:r>
              <a:rPr lang="en-US" altLang="zh-CN" sz="3200" b="1" dirty="0">
                <a:solidFill>
                  <a:srgbClr val="F57900"/>
                </a:solidFill>
                <a:latin typeface="Segoe UI" pitchFamily="18" charset="0"/>
                <a:cs typeface="Segoe UI" pitchFamily="18" charset="0"/>
              </a:rPr>
              <a:t>Memory Based, Collaborative Filtering</a:t>
            </a:r>
          </a:p>
          <a:p>
            <a:pPr algn="ctr">
              <a:lnSpc>
                <a:spcPts val="4354"/>
              </a:lnSpc>
              <a:tabLst>
                <a:tab pos="253444" algn="l"/>
              </a:tabLst>
            </a:pPr>
            <a:r>
              <a:rPr lang="en-US" altLang="zh-CN" sz="3200" b="1" dirty="0">
                <a:solidFill>
                  <a:srgbClr val="F57900"/>
                </a:solidFill>
                <a:latin typeface="Segoe UI" pitchFamily="18" charset="0"/>
                <a:cs typeface="Segoe UI" pitchFamily="18" charset="0"/>
              </a:rPr>
              <a:t>Cosine Similarity Measure</a:t>
            </a:r>
          </a:p>
          <a:p>
            <a:pPr algn="ctr">
              <a:lnSpc>
                <a:spcPts val="907"/>
              </a:lnSpc>
            </a:pPr>
            <a:endParaRPr lang="en-US" altLang="zh-CN" sz="3200" dirty="0"/>
          </a:p>
          <a:p>
            <a:pPr algn="ctr">
              <a:lnSpc>
                <a:spcPts val="907"/>
              </a:lnSpc>
            </a:pPr>
            <a:endParaRPr lang="en-US" altLang="zh-CN" sz="3200" dirty="0">
              <a:solidFill>
                <a:srgbClr val="1A1A1A"/>
              </a:solidFill>
              <a:latin typeface="Segoe UI" pitchFamily="18" charset="0"/>
              <a:cs typeface="Segoe UI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875244" y="5048410"/>
            <a:ext cx="455253" cy="208590"/>
          </a:xfrm>
          <a:prstGeom prst="rect">
            <a:avLst/>
          </a:prstGeom>
          <a:noFill/>
        </p:spPr>
        <p:txBody>
          <a:bodyPr wrap="none" lIns="0" tIns="0" rIns="0" bIns="41473" rtlCol="0">
            <a:spAutoFit/>
          </a:bodyPr>
          <a:lstStyle/>
          <a:p>
            <a:pPr marL="285750" indent="-285750">
              <a:lnSpc>
                <a:spcPts val="1270"/>
              </a:lnSpc>
              <a:buFont typeface="Arial" panose="020B0604020202020204" pitchFamily="34" charset="0"/>
              <a:buChar char="•"/>
            </a:pPr>
            <a:r>
              <a:rPr lang="en-US" altLang="zh-CN" sz="1300" dirty="0">
                <a:solidFill>
                  <a:srgbClr val="F57900"/>
                </a:solidFill>
                <a:latin typeface="Symbol" pitchFamily="18" charset="0"/>
                <a:cs typeface="Symbol" pitchFamily="18" charset="0"/>
              </a:rPr>
              <a:t>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07782" y="1169225"/>
            <a:ext cx="65181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Create Matrix of deviation from average for each user.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Calculate Cosine Distances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900" y="3285480"/>
            <a:ext cx="4856884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09193"/>
            <a:ext cx="4480285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1591" y="5255826"/>
            <a:ext cx="603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Cosine Distance (A,B) = 1 – Cosine Similarity (A.B)</a:t>
            </a:r>
          </a:p>
        </p:txBody>
      </p:sp>
    </p:spTree>
    <p:extLst>
      <p:ext uri="{BB962C8B-B14F-4D97-AF65-F5344CB8AC3E}">
        <p14:creationId xmlns:p14="http://schemas.microsoft.com/office/powerpoint/2010/main" val="33988491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User-based nearest-neighbor collaborative filtering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4139" y="1676400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Approach: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Create a rating for an active user and an item not yet seen.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Find a set of users (nearest neighbors) who liked the same items as the given user in the past and who have rated the item in question.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That is, create a similarity score between the target user and all other users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 this for all of the items missing from the target user’s row, and recommend the highest rated.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Some implicit assumptions: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Target’s preferences remain stable over time.</a:t>
            </a:r>
          </a:p>
        </p:txBody>
      </p:sp>
    </p:spTree>
    <p:extLst>
      <p:ext uri="{BB962C8B-B14F-4D97-AF65-F5344CB8AC3E}">
        <p14:creationId xmlns:p14="http://schemas.microsoft.com/office/powerpoint/2010/main" val="380279018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User-based nearest-neighbor collaborative filtering (2)</a:t>
            </a:r>
          </a:p>
        </p:txBody>
      </p:sp>
      <p:sp>
        <p:nvSpPr>
          <p:cNvPr id="21507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/>
              <a:t>Example</a:t>
            </a:r>
          </a:p>
          <a:p>
            <a:pPr lvl="1"/>
            <a:r>
              <a:rPr lang="en-US" altLang="en-US" dirty="0"/>
              <a:t>A database of ratings of the current user, Target, and some other users is given: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Determine whether Target will like or dislike </a:t>
            </a:r>
            <a:r>
              <a:rPr lang="en-US" altLang="en-US" i="1" dirty="0"/>
              <a:t>Item5</a:t>
            </a:r>
            <a:r>
              <a:rPr lang="en-US" altLang="en-US" dirty="0"/>
              <a:t>, which he/she has not yet rated or seen</a:t>
            </a:r>
          </a:p>
          <a:p>
            <a:pPr lvl="1"/>
            <a:r>
              <a:rPr lang="en-US" altLang="en-US" dirty="0"/>
              <a:t>See Spreadsheet</a:t>
            </a:r>
          </a:p>
          <a:p>
            <a:pPr lvl="1"/>
            <a:endParaRPr lang="en-US" alt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528604"/>
              </p:ext>
            </p:extLst>
          </p:nvPr>
        </p:nvGraphicFramePr>
        <p:xfrm>
          <a:off x="1828800" y="2514600"/>
          <a:ext cx="6096000" cy="22256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Item1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Item2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Item3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Item4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Item5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Target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?</a:t>
                      </a:r>
                    </a:p>
                  </a:txBody>
                  <a:tcPr marT="45733" marB="45733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User1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2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User2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User3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User4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2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692887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Making predictions</a:t>
            </a:r>
          </a:p>
        </p:txBody>
      </p:sp>
      <p:sp>
        <p:nvSpPr>
          <p:cNvPr id="3" name="Inhaltsplatzhalt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3"/>
            <a:stretch>
              <a:fillRect l="-593" t="-674" r="-444"/>
            </a:stretch>
          </a:blipFill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5" name="Textfeld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70466" y="2282637"/>
            <a:ext cx="5025670" cy="72109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" y="6324600"/>
            <a:ext cx="31983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Source:  Collaborative Filtering - David Breen, ICS.UCI.EDU</a:t>
            </a:r>
          </a:p>
        </p:txBody>
      </p:sp>
    </p:spTree>
    <p:extLst>
      <p:ext uri="{BB962C8B-B14F-4D97-AF65-F5344CB8AC3E}">
        <p14:creationId xmlns:p14="http://schemas.microsoft.com/office/powerpoint/2010/main" val="3016388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Parallelization – Map/Reduce Theorems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Valiant Theorem</a:t>
            </a:r>
          </a:p>
          <a:p>
            <a:r>
              <a:rPr lang="en-US" dirty="0"/>
              <a:t>Kearns – Statistical Query Model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973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Improving the metrics  / prediction function</a:t>
            </a:r>
          </a:p>
        </p:txBody>
      </p:sp>
      <p:sp>
        <p:nvSpPr>
          <p:cNvPr id="27651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/>
              <a:t>Not all neighbor ratings might be equally "valuable"</a:t>
            </a:r>
          </a:p>
          <a:p>
            <a:pPr lvl="1"/>
            <a:r>
              <a:rPr lang="en-US" altLang="en-US"/>
              <a:t>Agreement on commonly liked items is not so informative as agreement on controversial items</a:t>
            </a:r>
          </a:p>
          <a:p>
            <a:pPr lvl="1"/>
            <a:r>
              <a:rPr lang="en-US" altLang="en-US" b="1"/>
              <a:t>Possible solution</a:t>
            </a:r>
            <a:r>
              <a:rPr lang="en-US" altLang="en-US"/>
              <a:t>:  Give more weight to items that have a higher variance</a:t>
            </a:r>
          </a:p>
          <a:p>
            <a:r>
              <a:rPr lang="en-US" altLang="en-US"/>
              <a:t>Value of number of co-rated items</a:t>
            </a:r>
          </a:p>
          <a:p>
            <a:pPr lvl="1"/>
            <a:r>
              <a:rPr lang="en-US" altLang="en-US"/>
              <a:t>Use "significance weighting", by e.g., linearly reducing the weight when the number of co-rated items is low </a:t>
            </a:r>
          </a:p>
          <a:p>
            <a:r>
              <a:rPr lang="en-US" altLang="en-US"/>
              <a:t>Case amplification</a:t>
            </a:r>
          </a:p>
          <a:p>
            <a:pPr lvl="1"/>
            <a:r>
              <a:rPr lang="en-US" altLang="en-US"/>
              <a:t>Intuition: Give more weight to "very similar" neighbors, i.e., where the similarity value is close to 1.</a:t>
            </a:r>
          </a:p>
          <a:p>
            <a:r>
              <a:rPr lang="en-US" altLang="en-US"/>
              <a:t>Neighborhood selection</a:t>
            </a:r>
          </a:p>
          <a:p>
            <a:pPr lvl="1"/>
            <a:r>
              <a:rPr lang="en-US" altLang="en-US"/>
              <a:t>Use similarity threshold or fixed number of neighbors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6324600"/>
            <a:ext cx="31983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Source:  Collaborative Filtering - David Breen, ICS.UCI.EDU</a:t>
            </a:r>
          </a:p>
        </p:txBody>
      </p:sp>
    </p:spTree>
    <p:extLst>
      <p:ext uri="{BB962C8B-B14F-4D97-AF65-F5344CB8AC3E}">
        <p14:creationId xmlns:p14="http://schemas.microsoft.com/office/powerpoint/2010/main" val="446918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Memory-based and model-based approaches</a:t>
            </a:r>
          </a:p>
        </p:txBody>
      </p:sp>
      <p:sp>
        <p:nvSpPr>
          <p:cNvPr id="28675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/>
              <a:t>User-based CF is said to be "memory-based"</a:t>
            </a:r>
          </a:p>
          <a:p>
            <a:pPr lvl="1"/>
            <a:r>
              <a:rPr lang="en-US" altLang="en-US"/>
              <a:t>the rating matrix is directly used to find neighbors / make predictions</a:t>
            </a:r>
          </a:p>
          <a:p>
            <a:pPr lvl="1"/>
            <a:r>
              <a:rPr lang="en-US" altLang="en-US"/>
              <a:t>does not scale for most real-world scenarios</a:t>
            </a:r>
          </a:p>
          <a:p>
            <a:pPr lvl="1"/>
            <a:r>
              <a:rPr lang="en-US" altLang="en-US"/>
              <a:t>large e-commerce sites have tens of millions of customers and millions of items</a:t>
            </a:r>
          </a:p>
          <a:p>
            <a:r>
              <a:rPr lang="en-US" altLang="en-US"/>
              <a:t>Model-based approaches</a:t>
            </a:r>
          </a:p>
          <a:p>
            <a:pPr lvl="1"/>
            <a:r>
              <a:rPr lang="en-US" altLang="en-US"/>
              <a:t>based on an offline pre-processing or "model-learning" phase</a:t>
            </a:r>
          </a:p>
          <a:p>
            <a:pPr lvl="1"/>
            <a:r>
              <a:rPr lang="en-US" altLang="en-US"/>
              <a:t>at run-time, only the learned model is used to make predictions</a:t>
            </a:r>
          </a:p>
          <a:p>
            <a:pPr lvl="1"/>
            <a:r>
              <a:rPr lang="en-US" altLang="en-US"/>
              <a:t>models are updated / re-trained periodically</a:t>
            </a:r>
          </a:p>
          <a:p>
            <a:pPr lvl="1"/>
            <a:r>
              <a:rPr lang="en-US" altLang="en-US"/>
              <a:t>large variety of techniques used </a:t>
            </a:r>
          </a:p>
          <a:p>
            <a:pPr lvl="1"/>
            <a:r>
              <a:rPr lang="en-US" altLang="en-US"/>
              <a:t>model-building and updating can be computationally expensive</a:t>
            </a:r>
          </a:p>
          <a:p>
            <a:pPr lvl="1"/>
            <a:r>
              <a:rPr lang="en-US" altLang="en-US" i="1"/>
              <a:t>item</a:t>
            </a:r>
            <a:r>
              <a:rPr lang="en-US" altLang="en-US"/>
              <a:t>-based CF is an example for model-based approaches</a:t>
            </a:r>
          </a:p>
        </p:txBody>
      </p:sp>
    </p:spTree>
    <p:extLst>
      <p:ext uri="{BB962C8B-B14F-4D97-AF65-F5344CB8AC3E}">
        <p14:creationId xmlns:p14="http://schemas.microsoft.com/office/powerpoint/2010/main" val="11785255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Item-based collaborative filtering</a:t>
            </a:r>
          </a:p>
        </p:txBody>
      </p:sp>
      <p:sp>
        <p:nvSpPr>
          <p:cNvPr id="2969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Basic idea: </a:t>
            </a:r>
          </a:p>
          <a:p>
            <a:pPr lvl="1"/>
            <a:r>
              <a:rPr lang="en-US" altLang="en-US" dirty="0"/>
              <a:t>Use the similarity between items (and not users) to make predictions</a:t>
            </a:r>
          </a:p>
          <a:p>
            <a:r>
              <a:rPr lang="en-US" altLang="en-US" dirty="0"/>
              <a:t>Example: </a:t>
            </a:r>
          </a:p>
          <a:p>
            <a:endParaRPr lang="en-US" altLang="en-US" dirty="0"/>
          </a:p>
        </p:txBody>
      </p:sp>
      <p:graphicFrame>
        <p:nvGraphicFramePr>
          <p:cNvPr id="12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201482"/>
              </p:ext>
            </p:extLst>
          </p:nvPr>
        </p:nvGraphicFramePr>
        <p:xfrm>
          <a:off x="1752600" y="3733800"/>
          <a:ext cx="6096000" cy="22256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Item1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Item2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Item3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Item4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Item5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Target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?</a:t>
                      </a:r>
                    </a:p>
                  </a:txBody>
                  <a:tcPr marT="45733" marB="45733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User1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2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User2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User3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User4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2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8695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cosine similarity measure</a:t>
            </a:r>
          </a:p>
        </p:txBody>
      </p:sp>
      <p:sp>
        <p:nvSpPr>
          <p:cNvPr id="3" name="Inhaltsplatzhalt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3"/>
            <a:stretch>
              <a:fillRect l="-593" t="-674"/>
            </a:stretch>
          </a:blipFill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4" name="Textfeld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85557" y="2973977"/>
            <a:ext cx="2346283" cy="786369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0" name="Textfeld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62907" y="5048906"/>
            <a:ext cx="5537285" cy="972382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6324600"/>
            <a:ext cx="31983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Source:  Collaborative Filtering - David Breen, ICS.UCI.EDU</a:t>
            </a:r>
          </a:p>
        </p:txBody>
      </p:sp>
    </p:spTree>
    <p:extLst>
      <p:ext uri="{BB962C8B-B14F-4D97-AF65-F5344CB8AC3E}">
        <p14:creationId xmlns:p14="http://schemas.microsoft.com/office/powerpoint/2010/main" val="22132282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Making predictions</a:t>
            </a:r>
          </a:p>
        </p:txBody>
      </p:sp>
      <p:sp>
        <p:nvSpPr>
          <p:cNvPr id="31747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b="0"/>
              <a:t>A common prediction function:</a:t>
            </a:r>
          </a:p>
          <a:p>
            <a:endParaRPr lang="en-US" altLang="en-US" b="0"/>
          </a:p>
          <a:p>
            <a:endParaRPr lang="en-US" altLang="en-US" b="0"/>
          </a:p>
          <a:p>
            <a:endParaRPr lang="en-US" altLang="en-US" b="0"/>
          </a:p>
          <a:p>
            <a:r>
              <a:rPr lang="en-US" altLang="en-US" b="0"/>
              <a:t>Neighborhood size is typically also limited to a specific size</a:t>
            </a:r>
          </a:p>
          <a:p>
            <a:r>
              <a:rPr lang="en-US" altLang="en-US" b="0"/>
              <a:t>Not all neighbors are taken into account for the prediction</a:t>
            </a:r>
          </a:p>
          <a:p>
            <a:r>
              <a:rPr lang="en-US" altLang="en-US" b="0"/>
              <a:t>An analysis of the MovieLens dataset indicates that "in most real-world situations, a neighborhood of 20 to 50 neighbors seems reasonable" (Herlocker et al. 2002)</a:t>
            </a:r>
          </a:p>
        </p:txBody>
      </p:sp>
      <p:sp>
        <p:nvSpPr>
          <p:cNvPr id="5" name="Textfeld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70466" y="2282637"/>
            <a:ext cx="4629857" cy="753411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6324600"/>
            <a:ext cx="31983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Source:  Collaborative Filtering - David Breen, ICS.UCI.EDU</a:t>
            </a:r>
          </a:p>
        </p:txBody>
      </p:sp>
    </p:spTree>
    <p:extLst>
      <p:ext uri="{BB962C8B-B14F-4D97-AF65-F5344CB8AC3E}">
        <p14:creationId xmlns:p14="http://schemas.microsoft.com/office/powerpoint/2010/main" val="39238844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Pre-processing for item-based filtering</a:t>
            </a:r>
          </a:p>
        </p:txBody>
      </p:sp>
      <p:sp>
        <p:nvSpPr>
          <p:cNvPr id="32771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/>
              <a:t>Item-based filtering does not solve the scalability problem itself</a:t>
            </a:r>
          </a:p>
          <a:p>
            <a:r>
              <a:rPr lang="en-US" altLang="en-US"/>
              <a:t>Pre-processing approach by Amazon.com (in 2003)</a:t>
            </a:r>
          </a:p>
          <a:p>
            <a:pPr lvl="1"/>
            <a:r>
              <a:rPr lang="en-US" altLang="en-US"/>
              <a:t>Calculate all pair-wise item similarities in advance</a:t>
            </a:r>
          </a:p>
          <a:p>
            <a:pPr lvl="1"/>
            <a:r>
              <a:rPr lang="en-US" altLang="en-US"/>
              <a:t>The neighborhood to be used at run-time is typically rather small, because only items are taken into account which the user has rated</a:t>
            </a:r>
          </a:p>
          <a:p>
            <a:pPr lvl="1"/>
            <a:r>
              <a:rPr lang="en-US" altLang="en-US"/>
              <a:t>Item similarities are supposed to be more stable than user similarities</a:t>
            </a:r>
          </a:p>
          <a:p>
            <a:r>
              <a:rPr lang="en-US" altLang="en-US"/>
              <a:t>Memory requirements</a:t>
            </a:r>
          </a:p>
          <a:p>
            <a:pPr lvl="1"/>
            <a:r>
              <a:rPr lang="en-US" altLang="en-US"/>
              <a:t>Up to N</a:t>
            </a:r>
            <a:r>
              <a:rPr lang="en-US" altLang="en-US" baseline="30000"/>
              <a:t>2</a:t>
            </a:r>
            <a:r>
              <a:rPr lang="en-US" altLang="en-US"/>
              <a:t> pair-wise similarities to be memorized (N = number of items) in theory</a:t>
            </a:r>
          </a:p>
          <a:p>
            <a:pPr lvl="1"/>
            <a:r>
              <a:rPr lang="en-US" altLang="en-US"/>
              <a:t>In practice, this is significantly lower (items with no co-ratings)</a:t>
            </a:r>
          </a:p>
          <a:p>
            <a:pPr lvl="1"/>
            <a:r>
              <a:rPr lang="en-US" altLang="en-US"/>
              <a:t>Further reductions possible</a:t>
            </a:r>
          </a:p>
          <a:p>
            <a:pPr lvl="2"/>
            <a:r>
              <a:rPr lang="en-US" altLang="en-US"/>
              <a:t>Minimum threshold for co-ratings</a:t>
            </a:r>
          </a:p>
          <a:p>
            <a:pPr lvl="2"/>
            <a:r>
              <a:rPr lang="en-US" altLang="en-US"/>
              <a:t>Limit the neighborhood size (might affect recommendation accuracy)</a:t>
            </a:r>
          </a:p>
          <a:p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609600" y="6324600"/>
            <a:ext cx="31983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Source:  Collaborative Filtering - David Breen, ICS.UCI.EDU</a:t>
            </a:r>
          </a:p>
        </p:txBody>
      </p:sp>
    </p:spTree>
    <p:extLst>
      <p:ext uri="{BB962C8B-B14F-4D97-AF65-F5344CB8AC3E}">
        <p14:creationId xmlns:p14="http://schemas.microsoft.com/office/powerpoint/2010/main" val="15429936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Model-based approaches</a:t>
            </a:r>
          </a:p>
        </p:txBody>
      </p:sp>
      <p:sp>
        <p:nvSpPr>
          <p:cNvPr id="40963" name="Inhaltsplatzhalt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Advantages:</a:t>
            </a:r>
          </a:p>
          <a:p>
            <a:pPr lvl="1"/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</a:p>
          <a:p>
            <a:pPr lvl="1"/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Faster given preprocessed models</a:t>
            </a:r>
          </a:p>
          <a:p>
            <a:pPr lvl="1"/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Avoidance of Overfitting</a:t>
            </a:r>
          </a:p>
          <a:p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Drawbacks:</a:t>
            </a:r>
          </a:p>
          <a:p>
            <a:pPr lvl="1"/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Time to create models</a:t>
            </a:r>
          </a:p>
        </p:txBody>
      </p:sp>
    </p:spTree>
    <p:extLst>
      <p:ext uri="{BB962C8B-B14F-4D97-AF65-F5344CB8AC3E}">
        <p14:creationId xmlns:p14="http://schemas.microsoft.com/office/powerpoint/2010/main" val="22059858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Model-based approaches</a:t>
            </a:r>
            <a:br>
              <a:rPr lang="en-US" altLang="en-US" dirty="0"/>
            </a:br>
            <a:r>
              <a:rPr lang="en-US" altLang="en-US" dirty="0"/>
              <a:t>(Generally Item based due to scale)</a:t>
            </a:r>
          </a:p>
        </p:txBody>
      </p:sp>
      <p:sp>
        <p:nvSpPr>
          <p:cNvPr id="40963" name="Inhaltsplatzhalt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altLang="en-US" sz="1800" b="1" dirty="0"/>
              <a:t>Plethora of different techniques proposed in the last years, e.g.,</a:t>
            </a:r>
          </a:p>
          <a:p>
            <a:pPr lvl="1"/>
            <a:r>
              <a:rPr lang="en-US" altLang="en-US" sz="1800" b="1" dirty="0">
                <a:solidFill>
                  <a:srgbClr val="FF0000"/>
                </a:solidFill>
              </a:rPr>
              <a:t>Matrix factorization techniques, statistics</a:t>
            </a:r>
          </a:p>
          <a:p>
            <a:pPr lvl="2"/>
            <a:r>
              <a:rPr lang="en-US" altLang="en-US" sz="1800" b="1" dirty="0"/>
              <a:t>singular value decomposition, principal component analysis</a:t>
            </a:r>
          </a:p>
          <a:p>
            <a:pPr lvl="1"/>
            <a:r>
              <a:rPr lang="en-US" altLang="en-US" sz="1800" b="1" dirty="0"/>
              <a:t>Association rule mining</a:t>
            </a:r>
          </a:p>
          <a:p>
            <a:pPr lvl="2"/>
            <a:r>
              <a:rPr lang="en-US" altLang="en-US" sz="1800" b="1" dirty="0"/>
              <a:t>compare: shopping basket analysis</a:t>
            </a:r>
          </a:p>
          <a:p>
            <a:pPr lvl="1"/>
            <a:r>
              <a:rPr lang="en-US" altLang="en-US" sz="1800" b="1" dirty="0"/>
              <a:t>Probabilistic models</a:t>
            </a:r>
          </a:p>
          <a:p>
            <a:pPr lvl="2"/>
            <a:r>
              <a:rPr lang="en-US" altLang="en-US" sz="1800" b="1" dirty="0"/>
              <a:t>clustering models, Bayesian networks, probabilistic Latent Semantic Analysis</a:t>
            </a:r>
          </a:p>
          <a:p>
            <a:pPr lvl="1"/>
            <a:r>
              <a:rPr lang="en-US" altLang="en-US" sz="1800" b="1" dirty="0"/>
              <a:t>Various other machine learning approaches</a:t>
            </a:r>
          </a:p>
          <a:p>
            <a:r>
              <a:rPr lang="en-US" altLang="en-US" sz="1800" b="1" dirty="0"/>
              <a:t>Costs of pre-processing </a:t>
            </a:r>
          </a:p>
        </p:txBody>
      </p:sp>
    </p:spTree>
    <p:extLst>
      <p:ext uri="{BB962C8B-B14F-4D97-AF65-F5344CB8AC3E}">
        <p14:creationId xmlns:p14="http://schemas.microsoft.com/office/powerpoint/2010/main" val="38171815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39800" y="635000"/>
            <a:ext cx="6666890" cy="431656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ctr">
              <a:lnSpc>
                <a:spcPts val="3700"/>
              </a:lnSpc>
              <a:tabLst>
                <a:tab pos="292100" algn="l"/>
                <a:tab pos="2349500" algn="l"/>
              </a:tabLst>
            </a:pPr>
            <a:r>
              <a:rPr lang="en-US" altLang="zh-CN" dirty="0"/>
              <a:t>	</a:t>
            </a:r>
            <a:r>
              <a:rPr lang="en-US" altLang="zh-CN" sz="32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Dimension Reduction</a:t>
            </a:r>
          </a:p>
          <a:p>
            <a:pPr algn="ctr">
              <a:lnSpc>
                <a:spcPts val="3700"/>
              </a:lnSpc>
              <a:tabLst>
                <a:tab pos="292100" algn="l"/>
                <a:tab pos="2349500" algn="l"/>
              </a:tabLst>
            </a:pPr>
            <a:r>
              <a:rPr lang="en-US" altLang="zh-CN" sz="32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(aka Matrix Factorization Techniques)</a:t>
            </a:r>
          </a:p>
          <a:p>
            <a:pPr algn="ctr">
              <a:lnSpc>
                <a:spcPts val="3700"/>
              </a:lnSpc>
              <a:tabLst>
                <a:tab pos="292100" algn="l"/>
                <a:tab pos="2349500" algn="l"/>
              </a:tabLst>
            </a:pPr>
            <a:r>
              <a:rPr lang="en-US" altLang="zh-CN" sz="32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PCA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SVD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292100" algn="l"/>
                <a:tab pos="2349500" algn="l"/>
              </a:tabLst>
            </a:pP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PCA: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Principle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Components Analysis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292100" algn="l"/>
                <a:tab pos="2349500" algn="l"/>
              </a:tabLst>
            </a:pP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SVD: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Singular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Decomposition.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292100" algn="l"/>
                <a:tab pos="2349500" algn="l"/>
              </a:tabLst>
            </a:pP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SVD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PCA are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closely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related.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292100" algn="l"/>
                <a:tab pos="2349500" algn="l"/>
              </a:tabLst>
            </a:pP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Why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SVD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PCA?</a:t>
            </a:r>
          </a:p>
          <a:p>
            <a:pPr>
              <a:lnSpc>
                <a:spcPts val="3100"/>
              </a:lnSpc>
              <a:tabLst>
                <a:tab pos="292100" algn="l"/>
                <a:tab pos="2349500" algn="l"/>
              </a:tabLst>
            </a:pP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powerful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tool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analyzing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finding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patterns.</a:t>
            </a:r>
          </a:p>
          <a:p>
            <a:pPr>
              <a:lnSpc>
                <a:spcPts val="3100"/>
              </a:lnSpc>
              <a:tabLst>
                <a:tab pos="292100" algn="l"/>
                <a:tab pos="2349500" algn="l"/>
              </a:tabLst>
            </a:pP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compression.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reduce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2600"/>
              </a:lnSpc>
              <a:tabLst>
                <a:tab pos="292100" algn="l"/>
                <a:tab pos="2349500" algn="l"/>
              </a:tabLst>
            </a:pPr>
            <a:r>
              <a:rPr lang="en-US" altLang="zh-CN" dirty="0"/>
              <a:t>	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dimensions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without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much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loss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information.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4267200" y="6477000"/>
            <a:ext cx="596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898989"/>
                </a:solidFill>
                <a:latin typeface="Calibri" pitchFamily="18" charset="0"/>
                <a:cs typeface="Calibri" pitchFamily="18" charset="0"/>
              </a:rPr>
              <a:t>IyadBatal</a:t>
            </a:r>
          </a:p>
        </p:txBody>
      </p:sp>
    </p:spTree>
    <p:extLst>
      <p:ext uri="{BB962C8B-B14F-4D97-AF65-F5344CB8AC3E}">
        <p14:creationId xmlns:p14="http://schemas.microsoft.com/office/powerpoint/2010/main" val="35242952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114800" y="685800"/>
            <a:ext cx="7747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79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PCA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736600" y="1244600"/>
            <a:ext cx="73406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2207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Objective: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onto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lower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dimensional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linear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space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/>
            </a:pP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such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variance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projected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maximized.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736600" y="2057400"/>
            <a:ext cx="7518400" cy="105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Equivalently,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linear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projection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minimizes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average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/>
            </a:pP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projection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cost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(mean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squared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distance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points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/>
            </a:pP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their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projections).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36600" y="3302000"/>
            <a:ext cx="50165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feature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subset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selection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!!!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36600" y="3797300"/>
            <a:ext cx="7772400" cy="105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solve: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high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dimensional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space,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need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large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/>
            </a:pP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parameters.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Thus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dataset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small,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/>
            </a:pP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large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variance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over-fitting.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36600" y="5054600"/>
            <a:ext cx="7772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want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represent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space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(p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dimensional)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36600" y="5448300"/>
            <a:ext cx="66929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orthonormal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vectors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</a:t>
            </a:r>
            <a:r>
              <a:rPr lang="en-US" altLang="zh-CN" sz="1607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principle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36600" y="5892800"/>
            <a:ext cx="1409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component).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267200" y="6477000"/>
            <a:ext cx="596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898989"/>
                </a:solidFill>
                <a:latin typeface="Calibri" pitchFamily="18" charset="0"/>
                <a:cs typeface="Calibri" pitchFamily="18" charset="0"/>
              </a:rPr>
              <a:t>IyadBatal</a:t>
            </a:r>
          </a:p>
        </p:txBody>
      </p:sp>
    </p:spTree>
    <p:extLst>
      <p:ext uri="{BB962C8B-B14F-4D97-AF65-F5344CB8AC3E}">
        <p14:creationId xmlns:p14="http://schemas.microsoft.com/office/powerpoint/2010/main" val="182169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Valiant Model [Valiant’84]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x is the input</a:t>
            </a:r>
          </a:p>
          <a:p>
            <a:pPr eaLnBrk="1" hangingPunct="1"/>
            <a:r>
              <a:rPr lang="en-US" altLang="en-US"/>
              <a:t>y is a function of x that we want to learn</a:t>
            </a:r>
          </a:p>
          <a:p>
            <a:pPr eaLnBrk="1" hangingPunct="1"/>
            <a:r>
              <a:rPr lang="en-US" altLang="en-US"/>
              <a:t>In Valiant model, the learning algorithm uses randomly drawn examples &lt;x, y&gt; to learn the target function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BC8EDAF-73BB-4C4D-9040-D2C0E68534BE}" type="slidenum">
              <a:rPr lang="en-US" altLang="en-US" sz="1200">
                <a:solidFill>
                  <a:srgbClr val="404924"/>
                </a:solidFill>
              </a:rPr>
              <a:pPr eaLnBrk="1" hangingPunct="1"/>
              <a:t>5</a:t>
            </a:fld>
            <a:endParaRPr lang="en-US" altLang="en-US" sz="1200">
              <a:solidFill>
                <a:srgbClr val="40492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605248"/>
            <a:ext cx="6019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eecs.wsu.edu/~cook/.../</a:t>
            </a:r>
            <a:r>
              <a:rPr lang="en-US" sz="1000" b="1" dirty="0"/>
              <a:t>presentation</a:t>
            </a:r>
            <a:r>
              <a:rPr lang="en-US" sz="1000" dirty="0"/>
              <a:t>s/</a:t>
            </a:r>
            <a:r>
              <a:rPr lang="en-US" sz="1000" b="1" dirty="0"/>
              <a:t>inna</a:t>
            </a:r>
            <a:r>
              <a:rPr lang="en-US" sz="1000" dirty="0"/>
              <a:t>.</a:t>
            </a:r>
            <a:r>
              <a:rPr lang="en-US" sz="1000" b="1" dirty="0"/>
              <a:t>pp</a:t>
            </a:r>
            <a:r>
              <a:rPr lang="en-US" sz="1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6145921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9500" y="3416300"/>
            <a:ext cx="4902200" cy="2921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267200" y="6477000"/>
            <a:ext cx="596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898989"/>
                </a:solidFill>
                <a:latin typeface="Calibri" pitchFamily="18" charset="0"/>
                <a:cs typeface="Calibri" pitchFamily="18" charset="0"/>
              </a:rPr>
              <a:t>IyadBatal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17500" y="762000"/>
            <a:ext cx="8289129" cy="27392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342900" algn="l"/>
                <a:tab pos="3797300" algn="l"/>
              </a:tabLst>
            </a:pPr>
            <a:r>
              <a:rPr lang="en-US" altLang="zh-CN" dirty="0"/>
              <a:t>		</a:t>
            </a:r>
            <a:r>
              <a:rPr lang="en-US" altLang="zh-CN" sz="379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PCA</a:t>
            </a:r>
          </a:p>
          <a:p>
            <a:pPr>
              <a:lnSpc>
                <a:spcPts val="2600"/>
              </a:lnSpc>
              <a:tabLst>
                <a:tab pos="342900" algn="l"/>
                <a:tab pos="3797300" algn="l"/>
              </a:tabLst>
            </a:pPr>
            <a:r>
              <a:rPr lang="en-US" altLang="zh-CN" sz="2402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perform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PCA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402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>
                <a:tab pos="342900" algn="l"/>
                <a:tab pos="3797300" algn="l"/>
              </a:tabLst>
            </a:pPr>
            <a:r>
              <a:rPr lang="en-US" altLang="zh-CN" sz="2210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10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Step 1: get some data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342900" algn="l"/>
                <a:tab pos="3797300" algn="l"/>
              </a:tabLst>
            </a:pPr>
            <a:r>
              <a:rPr lang="en-US" altLang="zh-CN" dirty="0"/>
              <a:t>	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LetA(N,n)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matrix: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points,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600"/>
              </a:lnSpc>
              <a:tabLst>
                <a:tab pos="342900" algn="l"/>
                <a:tab pos="3797300" algn="l"/>
              </a:tabLst>
            </a:pPr>
            <a:r>
              <a:rPr lang="en-US" altLang="zh-CN" dirty="0"/>
              <a:t>	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dimensions.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could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represent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patients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numerical</a:t>
            </a:r>
          </a:p>
          <a:p>
            <a:pPr>
              <a:lnSpc>
                <a:spcPts val="2600"/>
              </a:lnSpc>
              <a:tabLst>
                <a:tab pos="342900" algn="l"/>
                <a:tab pos="3797300" algn="l"/>
              </a:tabLst>
            </a:pPr>
            <a:r>
              <a:rPr lang="en-US" altLang="zh-CN" dirty="0"/>
              <a:t>	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symptoms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(blood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pressure,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cholesterol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level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etc)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documents</a:t>
            </a:r>
          </a:p>
          <a:p>
            <a:pPr>
              <a:lnSpc>
                <a:spcPts val="2600"/>
              </a:lnSpc>
              <a:tabLst>
                <a:tab pos="342900" algn="l"/>
                <a:tab pos="3797300" algn="l"/>
              </a:tabLst>
            </a:pPr>
            <a:r>
              <a:rPr lang="en-US" altLang="zh-CN" dirty="0"/>
              <a:t>	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terms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document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(used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IR).</a:t>
            </a:r>
          </a:p>
        </p:txBody>
      </p:sp>
    </p:spTree>
    <p:extLst>
      <p:ext uri="{BB962C8B-B14F-4D97-AF65-F5344CB8AC3E}">
        <p14:creationId xmlns:p14="http://schemas.microsoft.com/office/powerpoint/2010/main" val="27335669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9300" y="2654300"/>
            <a:ext cx="2679700" cy="4826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9900" y="3822700"/>
            <a:ext cx="215900" cy="6350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44700" y="4737100"/>
            <a:ext cx="3378200" cy="1155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36600" y="6019800"/>
            <a:ext cx="57531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3530600" algn="l"/>
              </a:tabLst>
            </a:pP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Notice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non-diagonal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positive,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why?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35306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898989"/>
                </a:solidFill>
                <a:latin typeface="Calibri" pitchFamily="18" charset="0"/>
                <a:cs typeface="Calibri" pitchFamily="18" charset="0"/>
              </a:rPr>
              <a:t>IyadBatal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93700" y="749300"/>
            <a:ext cx="7658100" cy="405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342900" algn="l"/>
                <a:tab pos="3721100" algn="l"/>
              </a:tabLst>
            </a:pPr>
            <a:r>
              <a:rPr lang="en-US" altLang="zh-CN" dirty="0"/>
              <a:t>		</a:t>
            </a:r>
            <a:r>
              <a:rPr lang="en-US" altLang="zh-CN" sz="379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PCA</a:t>
            </a:r>
          </a:p>
          <a:p>
            <a:pPr>
              <a:lnSpc>
                <a:spcPts val="3100"/>
              </a:lnSpc>
              <a:tabLst>
                <a:tab pos="342900" algn="l"/>
                <a:tab pos="3721100" algn="l"/>
              </a:tabLst>
            </a:pPr>
            <a:r>
              <a:rPr lang="en-US" altLang="zh-CN" sz="2402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perform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PCA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402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500"/>
              </a:lnSpc>
              <a:tabLst>
                <a:tab pos="342900" algn="l"/>
                <a:tab pos="3721100" algn="l"/>
              </a:tabLst>
            </a:pPr>
            <a:r>
              <a:rPr lang="en-US" altLang="zh-CN" sz="199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99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4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Step 2: Subtract the mean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>
                <a:tab pos="342900" algn="l"/>
                <a:tab pos="3721100" algn="l"/>
              </a:tabLst>
            </a:pPr>
            <a:r>
              <a:rPr lang="en-US" altLang="zh-CN" dirty="0"/>
              <a:t>	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Intuitively,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translate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origin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center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gravity.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obtain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400"/>
              </a:lnSpc>
              <a:tabLst>
                <a:tab pos="342900" algn="l"/>
                <a:tab pos="3721100" algn="l"/>
              </a:tabLst>
            </a:pPr>
            <a:r>
              <a:rPr lang="en-US" altLang="zh-CN" dirty="0"/>
              <a:t>	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(N,n):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700"/>
              </a:lnSpc>
              <a:tabLst>
                <a:tab pos="342900" algn="l"/>
                <a:tab pos="3721100" algn="l"/>
              </a:tabLst>
            </a:pPr>
            <a:r>
              <a:rPr lang="en-US" altLang="zh-CN" dirty="0"/>
              <a:t>	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produces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zero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mean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(the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column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averages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zero).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>
                <a:tab pos="342900" algn="l"/>
                <a:tab pos="3721100" algn="l"/>
              </a:tabLst>
            </a:pPr>
            <a:r>
              <a:rPr lang="en-US" altLang="zh-CN" sz="1992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2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Step 3: Calculate the covariance matrix C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>
                <a:tab pos="342900" algn="l"/>
                <a:tab pos="3721100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C(n,n)=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[B</a:t>
            </a:r>
            <a:r>
              <a:rPr lang="en-US" altLang="zh-CN" sz="2400" baseline="30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</a:t>
            </a:r>
            <a:r>
              <a:rPr lang="en-US" altLang="zh-CN" sz="24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(n,N)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B(N,n)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]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: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transpose.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>
                <a:tab pos="342900" algn="l"/>
                <a:tab pos="3721100" algn="l"/>
              </a:tabLst>
            </a:pPr>
            <a:r>
              <a:rPr lang="en-US" altLang="zh-CN" dirty="0"/>
              <a:t>	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Since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our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2D,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covariance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2).</a:t>
            </a:r>
          </a:p>
        </p:txBody>
      </p:sp>
    </p:spTree>
    <p:extLst>
      <p:ext uri="{BB962C8B-B14F-4D97-AF65-F5344CB8AC3E}">
        <p14:creationId xmlns:p14="http://schemas.microsoft.com/office/powerpoint/2010/main" val="37969504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51200" y="2857500"/>
            <a:ext cx="4673600" cy="3606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93700" y="812800"/>
            <a:ext cx="8026400" cy="481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50800" algn="l"/>
                <a:tab pos="342900" algn="l"/>
                <a:tab pos="3721100" algn="l"/>
              </a:tabLst>
            </a:pPr>
            <a:r>
              <a:rPr lang="en-US" altLang="zh-CN" dirty="0"/>
              <a:t>			</a:t>
            </a:r>
            <a:r>
              <a:rPr lang="en-US" altLang="zh-CN" sz="379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PCA</a:t>
            </a:r>
          </a:p>
          <a:p>
            <a:pPr>
              <a:lnSpc>
                <a:spcPts val="2800"/>
              </a:lnSpc>
              <a:tabLst>
                <a:tab pos="50800" algn="l"/>
                <a:tab pos="342900" algn="l"/>
                <a:tab pos="3721100" algn="l"/>
              </a:tabLst>
            </a:pPr>
            <a:r>
              <a:rPr lang="en-US" altLang="zh-CN" sz="2402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perform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PCA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50800" algn="l"/>
                <a:tab pos="342900" algn="l"/>
                <a:tab pos="3721100" algn="l"/>
              </a:tabLst>
            </a:pPr>
            <a:r>
              <a:rPr lang="en-US" altLang="zh-CN" dirty="0"/>
              <a:t>	</a:t>
            </a:r>
            <a:r>
              <a:rPr lang="en-US" altLang="zh-CN" sz="199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9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Step 4: Calculate the eigenvectors and eigenvalues of the covariance matrix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200"/>
              </a:lnSpc>
              <a:tabLst>
                <a:tab pos="50800" algn="l"/>
                <a:tab pos="342900" algn="l"/>
                <a:tab pos="3721100" algn="l"/>
              </a:tabLst>
            </a:pPr>
            <a:r>
              <a:rPr lang="en-US" altLang="zh-CN" dirty="0"/>
              <a:t>		</a:t>
            </a:r>
            <a:r>
              <a:rPr lang="en-US" altLang="zh-CN" sz="199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Since</a:t>
            </a:r>
            <a:r>
              <a:rPr lang="en-US" altLang="zh-CN" sz="19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covariance</a:t>
            </a:r>
            <a:r>
              <a:rPr lang="en-US" altLang="zh-CN" sz="19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  <a:r>
              <a:rPr lang="en-US" altLang="zh-CN" sz="19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9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square,</a:t>
            </a:r>
            <a:r>
              <a:rPr lang="en-US" altLang="zh-CN" sz="19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9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19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calculate</a:t>
            </a:r>
            <a:r>
              <a:rPr lang="en-US" altLang="zh-CN" sz="19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eigenvectors</a:t>
            </a:r>
          </a:p>
          <a:p>
            <a:pPr>
              <a:lnSpc>
                <a:spcPts val="3500"/>
              </a:lnSpc>
              <a:tabLst>
                <a:tab pos="50800" algn="l"/>
                <a:tab pos="342900" algn="l"/>
                <a:tab pos="3721100" algn="l"/>
              </a:tabLst>
            </a:pPr>
            <a:r>
              <a:rPr lang="en-US" altLang="zh-CN" dirty="0"/>
              <a:t>	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λ</a:t>
            </a:r>
            <a:r>
              <a:rPr lang="en-US" altLang="zh-CN" sz="134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≈1.28,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</a:t>
            </a:r>
            <a:r>
              <a:rPr lang="en-US" altLang="zh-CN" sz="134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≈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[-0.677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-0.735]</a:t>
            </a:r>
            <a:r>
              <a:rPr lang="en-US" altLang="zh-CN" baseline="30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λ</a:t>
            </a:r>
            <a:r>
              <a:rPr lang="en-US" altLang="zh-CN" sz="134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≈0.49,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</a:t>
            </a:r>
            <a:r>
              <a:rPr lang="en-US" altLang="zh-CN" sz="134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≈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[-0.735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0.677]</a:t>
            </a:r>
            <a:r>
              <a:rPr lang="en-US" altLang="zh-CN" baseline="30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>
                <a:tab pos="50800" algn="l"/>
                <a:tab pos="342900" algn="l"/>
                <a:tab pos="3721100" algn="l"/>
              </a:tabLst>
            </a:pPr>
            <a:r>
              <a:rPr lang="en-US" altLang="zh-CN" dirty="0"/>
              <a:t>		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Notice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</a:t>
            </a:r>
            <a:r>
              <a:rPr lang="en-US" altLang="zh-CN" sz="146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</a:t>
            </a:r>
            <a:r>
              <a:rPr lang="en-US" altLang="zh-CN" sz="146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</a:p>
          <a:p>
            <a:pPr>
              <a:lnSpc>
                <a:spcPts val="2400"/>
              </a:lnSpc>
              <a:tabLst>
                <a:tab pos="50800" algn="l"/>
                <a:tab pos="342900" algn="l"/>
                <a:tab pos="3721100" algn="l"/>
              </a:tabLst>
            </a:pPr>
            <a:r>
              <a:rPr lang="en-US" altLang="zh-CN" dirty="0"/>
              <a:t>		</a:t>
            </a:r>
            <a:r>
              <a:rPr lang="en-US" altLang="zh-CN" sz="199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9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orthonormal,</a:t>
            </a:r>
            <a:r>
              <a:rPr lang="en-US" altLang="zh-CN" sz="19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why?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100"/>
              </a:lnSpc>
              <a:tabLst>
                <a:tab pos="50800" algn="l"/>
                <a:tab pos="342900" algn="l"/>
                <a:tab pos="3721100" algn="l"/>
              </a:tabLst>
            </a:pPr>
            <a:r>
              <a:rPr lang="en-US" altLang="zh-CN" dirty="0"/>
              <a:t>		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34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34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00"/>
              </a:lnSpc>
              <a:tabLst>
                <a:tab pos="50800" algn="l"/>
                <a:tab pos="342900" algn="l"/>
                <a:tab pos="3721100" algn="l"/>
              </a:tabLst>
            </a:pPr>
            <a:r>
              <a:rPr lang="en-US" altLang="zh-CN" dirty="0"/>
              <a:t>		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|V</a:t>
            </a:r>
            <a:r>
              <a:rPr lang="en-US" altLang="zh-CN" sz="134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|=1</a:t>
            </a:r>
          </a:p>
          <a:p>
            <a:pPr>
              <a:lnSpc>
                <a:spcPts val="2800"/>
              </a:lnSpc>
              <a:tabLst>
                <a:tab pos="50800" algn="l"/>
                <a:tab pos="342900" algn="l"/>
                <a:tab pos="3721100" algn="l"/>
              </a:tabLst>
            </a:pPr>
            <a:r>
              <a:rPr lang="en-US" altLang="zh-CN" dirty="0"/>
              <a:t>		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|V</a:t>
            </a:r>
            <a:r>
              <a:rPr lang="en-US" altLang="zh-CN" sz="134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|=1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4267200" y="6477000"/>
            <a:ext cx="596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898989"/>
                </a:solidFill>
                <a:latin typeface="Calibri" pitchFamily="18" charset="0"/>
                <a:cs typeface="Calibri" pitchFamily="18" charset="0"/>
              </a:rPr>
              <a:t>IyadBatal</a:t>
            </a:r>
          </a:p>
        </p:txBody>
      </p:sp>
    </p:spTree>
    <p:extLst>
      <p:ext uri="{BB962C8B-B14F-4D97-AF65-F5344CB8AC3E}">
        <p14:creationId xmlns:p14="http://schemas.microsoft.com/office/powerpoint/2010/main" val="33454375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178300" y="660400"/>
            <a:ext cx="7747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79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PCA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469900" y="1270000"/>
            <a:ext cx="3316614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perform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PCA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469900" y="1790700"/>
            <a:ext cx="69342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10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10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Step 5: Choosing components and forming a feature vector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12800" y="2387600"/>
            <a:ext cx="7340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221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Objective: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dimensional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dimensional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sub-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12800" y="2806700"/>
            <a:ext cx="68453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space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(p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n),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minimizing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projections(sum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12800" y="3327400"/>
            <a:ext cx="2235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squared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difference).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812800" y="3886200"/>
            <a:ext cx="77089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Here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reduce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dimensionality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(for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example,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/>
            </a:pP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compression).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812800" y="4902200"/>
            <a:ext cx="74041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How: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Order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eigenvalues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highest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lowest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/>
            </a:pP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components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order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significance.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eigenvectors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/>
            </a:pP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corresponds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highest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eigenvalues.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267200" y="6477000"/>
            <a:ext cx="596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898989"/>
                </a:solidFill>
                <a:latin typeface="Calibri" pitchFamily="18" charset="0"/>
                <a:cs typeface="Calibri" pitchFamily="18" charset="0"/>
              </a:rPr>
              <a:t>IyadBatal</a:t>
            </a:r>
          </a:p>
        </p:txBody>
      </p:sp>
    </p:spTree>
    <p:extLst>
      <p:ext uri="{BB962C8B-B14F-4D97-AF65-F5344CB8AC3E}">
        <p14:creationId xmlns:p14="http://schemas.microsoft.com/office/powerpoint/2010/main" val="33909751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700" y="4864100"/>
            <a:ext cx="2311400" cy="1244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68300" y="787400"/>
            <a:ext cx="8123827" cy="417550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92100" algn="l"/>
                <a:tab pos="3810000" algn="l"/>
              </a:tabLst>
            </a:pPr>
            <a:r>
              <a:rPr lang="en-US" altLang="zh-CN" dirty="0"/>
              <a:t>		</a:t>
            </a:r>
            <a:r>
              <a:rPr lang="en-US" altLang="zh-CN" sz="379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PCA</a:t>
            </a:r>
          </a:p>
          <a:p>
            <a:pPr>
              <a:lnSpc>
                <a:spcPts val="3000"/>
              </a:lnSpc>
              <a:tabLst>
                <a:tab pos="292100" algn="l"/>
                <a:tab pos="3810000" algn="l"/>
              </a:tabLst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perform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PCA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500"/>
              </a:lnSpc>
              <a:tabLst>
                <a:tab pos="292100" algn="l"/>
                <a:tab pos="3810000" algn="l"/>
              </a:tabLst>
            </a:pPr>
            <a:r>
              <a:rPr lang="en-US" altLang="zh-CN" sz="2210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10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Step 5 (continue)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400"/>
              </a:lnSpc>
              <a:tabLst>
                <a:tab pos="292100" algn="l"/>
                <a:tab pos="3810000" algn="l"/>
              </a:tabLst>
            </a:pPr>
            <a:r>
              <a:rPr lang="en-US" altLang="zh-CN" dirty="0"/>
              <a:t>	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eigenvector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highest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eigenvalue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principle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>
                <a:tab pos="292100" algn="l"/>
                <a:tab pos="3810000" algn="l"/>
              </a:tabLst>
            </a:pPr>
            <a:r>
              <a:rPr lang="en-US" altLang="zh-CN" dirty="0"/>
              <a:t>	</a:t>
            </a:r>
            <a:r>
              <a:rPr lang="en-US" altLang="zh-CN" sz="221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component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400"/>
              </a:lnSpc>
              <a:tabLst>
                <a:tab pos="292100" algn="l"/>
                <a:tab pos="3810000" algn="l"/>
              </a:tabLst>
            </a:pPr>
            <a:r>
              <a:rPr lang="en-US" altLang="zh-CN" dirty="0"/>
              <a:t>	</a:t>
            </a: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allowed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pick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dimension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it,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>
                <a:tab pos="292100" algn="l"/>
                <a:tab pos="3810000" algn="l"/>
              </a:tabLst>
            </a:pPr>
            <a:r>
              <a:rPr lang="en-US" altLang="zh-CN" dirty="0"/>
              <a:t>	</a:t>
            </a: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principle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component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best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direction.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400"/>
              </a:lnSpc>
              <a:tabLst>
                <a:tab pos="292100" algn="l"/>
                <a:tab pos="3810000" algn="l"/>
              </a:tabLst>
            </a:pPr>
            <a:r>
              <a:rPr lang="en-US" altLang="zh-CN" dirty="0"/>
              <a:t>	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PC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our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4267200" y="6477000"/>
            <a:ext cx="596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898989"/>
                </a:solidFill>
                <a:latin typeface="Calibri" pitchFamily="18" charset="0"/>
                <a:cs typeface="Calibri" pitchFamily="18" charset="0"/>
              </a:rPr>
              <a:t>IyadBatal</a:t>
            </a:r>
          </a:p>
        </p:txBody>
      </p:sp>
    </p:spTree>
    <p:extLst>
      <p:ext uri="{BB962C8B-B14F-4D97-AF65-F5344CB8AC3E}">
        <p14:creationId xmlns:p14="http://schemas.microsoft.com/office/powerpoint/2010/main" val="29841411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21100" y="2882900"/>
            <a:ext cx="4902200" cy="3606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93700" y="800100"/>
            <a:ext cx="8239820" cy="4726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342900" algn="l"/>
                <a:tab pos="3784600" algn="l"/>
              </a:tabLst>
            </a:pPr>
            <a:r>
              <a:rPr lang="en-US" altLang="zh-CN" dirty="0"/>
              <a:t>		</a:t>
            </a:r>
            <a:r>
              <a:rPr lang="en-US" altLang="zh-CN" sz="379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PCA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200"/>
              </a:lnSpc>
              <a:tabLst>
                <a:tab pos="342900" algn="l"/>
                <a:tab pos="3784600" algn="l"/>
              </a:tabLst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perform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PCA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>
                <a:tab pos="342900" algn="l"/>
                <a:tab pos="3784600" algn="l"/>
              </a:tabLst>
            </a:pPr>
            <a:r>
              <a:rPr lang="en-US" altLang="zh-CN" sz="2210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10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Step 6: Derive the new data set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>
                <a:tab pos="342900" algn="l"/>
                <a:tab pos="3784600" algn="l"/>
              </a:tabLst>
            </a:pPr>
            <a:r>
              <a:rPr lang="en-US" altLang="zh-CN" dirty="0"/>
              <a:t>	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Let’s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denote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Feature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space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U(n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p):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columns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</a:p>
          <a:p>
            <a:pPr>
              <a:lnSpc>
                <a:spcPts val="2600"/>
              </a:lnSpc>
              <a:tabLst>
                <a:tab pos="342900" algn="l"/>
                <a:tab pos="3784600" algn="l"/>
              </a:tabLst>
            </a:pPr>
            <a:r>
              <a:rPr lang="en-US" altLang="zh-CN" dirty="0"/>
              <a:t>	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eigenvectors.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Let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final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342900" algn="l"/>
                <a:tab pos="3784600" algn="l"/>
              </a:tabLst>
            </a:pPr>
            <a:r>
              <a:rPr lang="en-US" altLang="zh-CN" dirty="0"/>
              <a:t>	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F(N,p)=B(N,n)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U(n,p)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342900" algn="l"/>
                <a:tab pos="3784600" algn="l"/>
              </a:tabLst>
            </a:pPr>
            <a:r>
              <a:rPr lang="en-US" altLang="zh-CN" dirty="0"/>
              <a:t>	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final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resides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342900" algn="l"/>
                <a:tab pos="3784600" algn="l"/>
              </a:tabLst>
            </a:pPr>
            <a:r>
              <a:rPr lang="en-US" altLang="zh-CN" dirty="0"/>
              <a:t>	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p-dimensional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342900" algn="l"/>
                <a:tab pos="3784600" algn="l"/>
              </a:tabLst>
            </a:pPr>
            <a:r>
              <a:rPr lang="en-US" altLang="zh-CN" dirty="0"/>
              <a:t>	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feature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space.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4267200" y="6477000"/>
            <a:ext cx="596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898989"/>
                </a:solidFill>
                <a:latin typeface="Calibri" pitchFamily="18" charset="0"/>
                <a:cs typeface="Calibri" pitchFamily="18" charset="0"/>
              </a:rPr>
              <a:t>IyadBatal</a:t>
            </a:r>
          </a:p>
        </p:txBody>
      </p:sp>
    </p:spTree>
    <p:extLst>
      <p:ext uri="{BB962C8B-B14F-4D97-AF65-F5344CB8AC3E}">
        <p14:creationId xmlns:p14="http://schemas.microsoft.com/office/powerpoint/2010/main" val="34294206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9900" y="2959100"/>
            <a:ext cx="4902200" cy="3530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69900" y="723900"/>
            <a:ext cx="7830862" cy="223907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342900" algn="l"/>
                <a:tab pos="3708400" algn="l"/>
              </a:tabLst>
            </a:pPr>
            <a:r>
              <a:rPr lang="en-US" altLang="zh-CN" dirty="0"/>
              <a:t>		</a:t>
            </a:r>
            <a:r>
              <a:rPr lang="en-US" altLang="zh-CN" sz="379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PCA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200"/>
              </a:lnSpc>
              <a:tabLst>
                <a:tab pos="342900" algn="l"/>
                <a:tab pos="3708400" algn="l"/>
              </a:tabLst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perform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PCA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>
                <a:tab pos="342900" algn="l"/>
                <a:tab pos="3708400" algn="l"/>
              </a:tabLst>
            </a:pPr>
            <a:r>
              <a:rPr lang="en-US" altLang="zh-CN" sz="2210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10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Step 6: (continue)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342900" algn="l"/>
                <a:tab pos="3708400" algn="l"/>
              </a:tabLst>
            </a:pPr>
            <a:r>
              <a:rPr lang="en-US" altLang="zh-CN" dirty="0"/>
              <a:t>	</a:t>
            </a:r>
            <a:r>
              <a:rPr lang="en-US" altLang="zh-CN" sz="199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9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our</a:t>
            </a:r>
            <a:r>
              <a:rPr lang="en-US" altLang="zh-CN" sz="19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example,</a:t>
            </a:r>
            <a:r>
              <a:rPr lang="en-US" altLang="zh-CN" sz="19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9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9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keep</a:t>
            </a:r>
            <a:r>
              <a:rPr lang="en-US" altLang="zh-CN" sz="19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both</a:t>
            </a:r>
            <a:r>
              <a:rPr lang="en-US" altLang="zh-CN" sz="19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eigenvectors,</a:t>
            </a:r>
            <a:r>
              <a:rPr lang="en-US" altLang="zh-CN" sz="19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9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CN" sz="19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original</a:t>
            </a:r>
            <a:r>
              <a:rPr lang="en-US" altLang="zh-CN" sz="19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data,</a:t>
            </a:r>
          </a:p>
          <a:p>
            <a:pPr>
              <a:lnSpc>
                <a:spcPts val="2300"/>
              </a:lnSpc>
              <a:tabLst>
                <a:tab pos="342900" algn="l"/>
                <a:tab pos="3708400" algn="l"/>
              </a:tabLst>
            </a:pPr>
            <a:r>
              <a:rPr lang="en-US" altLang="zh-CN" dirty="0"/>
              <a:t>	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rotated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eigenvectors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axes.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(we’ve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lost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information)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4267200" y="6477000"/>
            <a:ext cx="596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898989"/>
                </a:solidFill>
                <a:latin typeface="Calibri" pitchFamily="18" charset="0"/>
                <a:cs typeface="Calibri" pitchFamily="18" charset="0"/>
              </a:rPr>
              <a:t>IyadBatal</a:t>
            </a:r>
          </a:p>
        </p:txBody>
      </p:sp>
    </p:spTree>
    <p:extLst>
      <p:ext uri="{BB962C8B-B14F-4D97-AF65-F5344CB8AC3E}">
        <p14:creationId xmlns:p14="http://schemas.microsoft.com/office/powerpoint/2010/main" val="17046297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73500" y="2578100"/>
            <a:ext cx="4902200" cy="3759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178300" y="660400"/>
            <a:ext cx="7747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79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PCA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469900" y="1206500"/>
            <a:ext cx="2976777" cy="28982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2207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perform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PCA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69900" y="1524000"/>
            <a:ext cx="78867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199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99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4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Step 7 (optional): getting the old data back.</a:t>
            </a:r>
            <a:r>
              <a:rPr lang="en-US" altLang="zh-CN" sz="19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(if</a:t>
            </a:r>
            <a:r>
              <a:rPr lang="en-US" altLang="zh-CN" sz="19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9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9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doing</a:t>
            </a:r>
            <a:r>
              <a:rPr lang="en-US" altLang="zh-CN" sz="19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compression.)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12800" y="1879600"/>
            <a:ext cx="59563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keep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eigenvectors,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exactly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63600" y="2286000"/>
            <a:ext cx="19050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99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9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know</a:t>
            </a:r>
            <a:r>
              <a:rPr lang="en-US" altLang="zh-CN" sz="19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F=B</a:t>
            </a:r>
            <a:r>
              <a:rPr lang="en-US" altLang="zh-CN" sz="19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9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63600" y="2692400"/>
            <a:ext cx="14224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1992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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16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863600" y="3213100"/>
            <a:ext cx="1370568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992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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en-US" altLang="zh-CN" sz="1992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927100" y="3759200"/>
            <a:ext cx="29591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99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9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CN" sz="19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A,</a:t>
            </a:r>
            <a:r>
              <a:rPr lang="en-US" altLang="zh-CN" sz="19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9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altLang="zh-CN" sz="19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mean</a:t>
            </a:r>
            <a:r>
              <a:rPr lang="en-US" altLang="zh-CN" sz="19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927100" y="4216400"/>
            <a:ext cx="11811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B.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812800" y="4673600"/>
            <a:ext cx="29591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Notice: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variance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along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400"/>
              </a:lnSpc>
              <a:tabLst/>
            </a:pPr>
            <a:r>
              <a:rPr lang="en-US" altLang="zh-CN" sz="189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18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Component</a:t>
            </a:r>
            <a:r>
              <a:rPr lang="en-US" altLang="zh-CN" sz="18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has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812800" y="5524500"/>
            <a:ext cx="26289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gone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lossy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compression)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4267200" y="6477000"/>
            <a:ext cx="596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898989"/>
                </a:solidFill>
                <a:latin typeface="Calibri" pitchFamily="18" charset="0"/>
                <a:cs typeface="Calibri" pitchFamily="18" charset="0"/>
              </a:rPr>
              <a:t>IyadBatal</a:t>
            </a:r>
          </a:p>
        </p:txBody>
      </p:sp>
    </p:spTree>
    <p:extLst>
      <p:ext uri="{BB962C8B-B14F-4D97-AF65-F5344CB8AC3E}">
        <p14:creationId xmlns:p14="http://schemas.microsoft.com/office/powerpoint/2010/main" val="22138770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CF Tools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58</a:t>
            </a:fld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299414" y="-394413"/>
            <a:ext cx="4361121" cy="865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5250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8100" y="2273300"/>
            <a:ext cx="4902200" cy="2235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36600" y="736600"/>
            <a:ext cx="7680308" cy="27392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3429000" algn="l"/>
              </a:tabLst>
            </a:pPr>
            <a:r>
              <a:rPr lang="en-US" altLang="zh-CN" dirty="0"/>
              <a:t>	</a:t>
            </a:r>
            <a:r>
              <a:rPr lang="en-US" altLang="zh-CN" sz="379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SVD</a:t>
            </a:r>
          </a:p>
          <a:p>
            <a:pPr>
              <a:lnSpc>
                <a:spcPts val="2500"/>
              </a:lnSpc>
              <a:tabLst>
                <a:tab pos="3429000" algn="l"/>
              </a:tabLst>
            </a:pP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eigenvalues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eigenvectors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defined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squared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matrices.</a:t>
            </a:r>
          </a:p>
          <a:p>
            <a:pPr>
              <a:lnSpc>
                <a:spcPts val="2100"/>
              </a:lnSpc>
              <a:tabLst>
                <a:tab pos="3429000" algn="l"/>
              </a:tabLst>
            </a:pP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rectangular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matrices,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closely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related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concept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Singular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</a:p>
          <a:p>
            <a:pPr>
              <a:lnSpc>
                <a:spcPts val="2100"/>
              </a:lnSpc>
              <a:tabLst>
                <a:tab pos="3429000" algn="l"/>
              </a:tabLst>
            </a:pP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Decomposition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(SVD).</a:t>
            </a:r>
          </a:p>
          <a:p>
            <a:pPr>
              <a:lnSpc>
                <a:spcPts val="2600"/>
              </a:lnSpc>
              <a:tabLst>
                <a:tab pos="3429000" algn="l"/>
              </a:tabLst>
            </a:pP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Theorem: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real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matrixA,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express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as: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>
                <a:tab pos="3429000" algn="l"/>
              </a:tabLst>
            </a:pPr>
            <a:r>
              <a:rPr lang="en-US" altLang="zh-CN" sz="2207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A=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7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736600" y="4775200"/>
            <a:ext cx="7494039" cy="19441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3530600" algn="l"/>
              </a:tabLst>
            </a:pP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column-orthonormal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matrix,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rank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100"/>
              </a:lnSpc>
              <a:tabLst>
                <a:tab pos="3530600" algn="l"/>
              </a:tabLst>
            </a:pP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matrixA(number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linearly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independent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rows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columns),Λ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100"/>
              </a:lnSpc>
              <a:tabLst>
                <a:tab pos="3530600" algn="l"/>
              </a:tabLst>
            </a:pP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diagonal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sorted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descending</a:t>
            </a:r>
          </a:p>
          <a:p>
            <a:pPr>
              <a:lnSpc>
                <a:spcPts val="2100"/>
              </a:lnSpc>
              <a:tabLst>
                <a:tab pos="3530600" algn="l"/>
              </a:tabLst>
            </a:pP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order,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column-orthonormal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 x r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matrix.</a:t>
            </a:r>
          </a:p>
          <a:p>
            <a:pPr>
              <a:lnSpc>
                <a:spcPts val="2600"/>
              </a:lnSpc>
              <a:tabLst>
                <a:tab pos="3530600" algn="l"/>
              </a:tabLst>
            </a:pP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SVD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decomposition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unique.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35306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898989"/>
                </a:solidFill>
                <a:latin typeface="Calibri" pitchFamily="18" charset="0"/>
                <a:cs typeface="Calibri" pitchFamily="18" charset="0"/>
              </a:rPr>
              <a:t>IyadBatal</a:t>
            </a:r>
          </a:p>
        </p:txBody>
      </p:sp>
    </p:spTree>
    <p:extLst>
      <p:ext uri="{BB962C8B-B14F-4D97-AF65-F5344CB8AC3E}">
        <p14:creationId xmlns:p14="http://schemas.microsoft.com/office/powerpoint/2010/main" val="3220497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Statistical Query Model [Kearns’98]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A restriction on Valiant model</a:t>
            </a:r>
          </a:p>
          <a:p>
            <a:pPr eaLnBrk="1" hangingPunct="1"/>
            <a:r>
              <a:rPr lang="en-US" altLang="en-US" sz="2400"/>
              <a:t>A learning algorithm uses some aggregates over the examples, not the individual examples</a:t>
            </a:r>
          </a:p>
          <a:p>
            <a:pPr eaLnBrk="1" hangingPunct="1"/>
            <a:r>
              <a:rPr lang="en-US" altLang="en-US" sz="2400"/>
              <a:t>Given a function </a:t>
            </a:r>
            <a:r>
              <a:rPr lang="en-US" altLang="en-US" sz="2400" i="1"/>
              <a:t>f(x,y) over instances (data points x and labels y)</a:t>
            </a:r>
            <a:r>
              <a:rPr lang="en-US" altLang="en-US" sz="2400"/>
              <a:t>, a statistical oracle will return an estimate of the expectation of </a:t>
            </a:r>
            <a:r>
              <a:rPr lang="en-US" altLang="en-US" sz="2400" i="1"/>
              <a:t>f(x,y) </a:t>
            </a:r>
            <a:endParaRPr lang="en-US" altLang="en-US" sz="2400"/>
          </a:p>
          <a:p>
            <a:pPr eaLnBrk="1" hangingPunct="1"/>
            <a:r>
              <a:rPr lang="en-US" altLang="en-US" sz="2400"/>
              <a:t> Any model that computes gradients or sufficient statistics over </a:t>
            </a:r>
            <a:r>
              <a:rPr lang="en-US" altLang="en-US" sz="2400" i="1"/>
              <a:t>f(x,y) </a:t>
            </a:r>
            <a:r>
              <a:rPr lang="en-US" altLang="en-US" sz="2400"/>
              <a:t> ﬁts this model</a:t>
            </a:r>
          </a:p>
          <a:p>
            <a:pPr eaLnBrk="1" hangingPunct="1"/>
            <a:r>
              <a:rPr lang="en-US" altLang="en-US" sz="2400"/>
              <a:t>Typically this is achieved by summing over the data.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8B78DA1-C58A-4C4F-8110-4E172F75E706}" type="slidenum">
              <a:rPr lang="en-US" altLang="en-US" sz="1200">
                <a:solidFill>
                  <a:srgbClr val="404924"/>
                </a:solidFill>
              </a:rPr>
              <a:pPr eaLnBrk="1" hangingPunct="1"/>
              <a:t>6</a:t>
            </a:fld>
            <a:endParaRPr lang="en-US" altLang="en-US" sz="1200">
              <a:solidFill>
                <a:srgbClr val="40492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605248"/>
            <a:ext cx="6019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eecs.wsu.edu/~cook/.../</a:t>
            </a:r>
            <a:r>
              <a:rPr lang="en-US" sz="1000" b="1" dirty="0"/>
              <a:t>presentation</a:t>
            </a:r>
            <a:r>
              <a:rPr lang="en-US" sz="1000" dirty="0"/>
              <a:t>s/</a:t>
            </a:r>
            <a:r>
              <a:rPr lang="en-US" sz="1000" b="1" dirty="0"/>
              <a:t>inna</a:t>
            </a:r>
            <a:r>
              <a:rPr lang="en-US" sz="1000" dirty="0"/>
              <a:t>.</a:t>
            </a:r>
            <a:r>
              <a:rPr lang="en-US" sz="1000" b="1" dirty="0"/>
              <a:t>pp</a:t>
            </a:r>
            <a:r>
              <a:rPr lang="en-US" sz="1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6275883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6900" y="2552700"/>
            <a:ext cx="2870200" cy="698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165600" y="660400"/>
            <a:ext cx="7874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379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SVD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4267200" y="6477000"/>
            <a:ext cx="596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898989"/>
                </a:solidFill>
                <a:latin typeface="Calibri" pitchFamily="18" charset="0"/>
                <a:cs typeface="Calibri" pitchFamily="18" charset="0"/>
              </a:rPr>
              <a:t>IyadBatal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12800" y="1143000"/>
            <a:ext cx="75946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diagonalΛ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called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singular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values.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(we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see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12800" y="1536700"/>
            <a:ext cx="76708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later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they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correspond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square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eigenvalues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covariance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matrix).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12800" y="2273300"/>
            <a:ext cx="7086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221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Theorem: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inverse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orthonormal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its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transpose.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12800" y="2781300"/>
            <a:ext cx="22733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Proof: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know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812800" y="3352800"/>
            <a:ext cx="5530360" cy="145680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ThereforeA</a:t>
            </a:r>
            <a:r>
              <a:rPr lang="en-US" altLang="zh-CN" sz="20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xA=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identity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matrix.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400"/>
              </a:lnSpc>
              <a:tabLst/>
            </a:pP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definition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ofA</a:t>
            </a:r>
            <a:r>
              <a:rPr lang="en-US" altLang="zh-CN" sz="20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xA=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400"/>
              </a:lnSpc>
              <a:tabLst/>
            </a:pPr>
            <a:r>
              <a:rPr lang="en-US" altLang="zh-CN" sz="2210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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=A</a:t>
            </a:r>
            <a:r>
              <a:rPr lang="en-US" altLang="zh-CN" sz="20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812800" y="5016500"/>
            <a:ext cx="2940549" cy="3282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0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12800" y="5537200"/>
            <a:ext cx="6480941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24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Also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written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spectral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decomposition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as: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812800" y="5930900"/>
            <a:ext cx="5610382" cy="48513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A=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187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187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87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187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187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87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22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λ</a:t>
            </a:r>
            <a:r>
              <a:rPr lang="en-US" altLang="zh-CN" sz="187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</a:t>
            </a:r>
            <a:r>
              <a:rPr lang="en-US" altLang="zh-CN" sz="2807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</a:t>
            </a:r>
            <a:r>
              <a:rPr lang="en-US" altLang="zh-CN" sz="187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</a:t>
            </a:r>
            <a:r>
              <a:rPr lang="en-US" altLang="zh-CN" sz="187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</a:t>
            </a:r>
            <a:r>
              <a:rPr lang="en-US" altLang="zh-CN" sz="2400" baseline="30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9006921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267200" y="6451600"/>
            <a:ext cx="596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898989"/>
                </a:solidFill>
                <a:latin typeface="Calibri" pitchFamily="18" charset="0"/>
                <a:cs typeface="Calibri" pitchFamily="18" charset="0"/>
              </a:rPr>
              <a:t>IyadBatal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736600" y="800100"/>
            <a:ext cx="7917232" cy="46884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3429000" algn="l"/>
              </a:tabLst>
            </a:pPr>
            <a:r>
              <a:rPr lang="en-US" altLang="zh-CN" dirty="0"/>
              <a:t>	</a:t>
            </a:r>
            <a:r>
              <a:rPr lang="en-US" altLang="zh-CN" sz="379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SVD</a:t>
            </a:r>
          </a:p>
          <a:p>
            <a:pPr>
              <a:lnSpc>
                <a:spcPts val="2400"/>
              </a:lnSpc>
              <a:tabLst>
                <a:tab pos="3429000" algn="l"/>
              </a:tabLst>
            </a:pP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Theorem: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real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symmetric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(S=S</a:t>
            </a:r>
            <a:r>
              <a:rPr lang="en-US" altLang="zh-CN" sz="2200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</a:p>
          <a:p>
            <a:pPr>
              <a:lnSpc>
                <a:spcPts val="3100"/>
              </a:lnSpc>
              <a:tabLst>
                <a:tab pos="3429000" algn="l"/>
              </a:tabLst>
            </a:pPr>
            <a:r>
              <a:rPr lang="en-US" altLang="zh-CN" sz="221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1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1607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21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columns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eigenvectors,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andΛ</a:t>
            </a:r>
          </a:p>
          <a:p>
            <a:pPr>
              <a:lnSpc>
                <a:spcPts val="2600"/>
              </a:lnSpc>
              <a:tabLst>
                <a:tab pos="3429000" algn="l"/>
              </a:tabLst>
            </a:pP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diagonal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corresponding to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eigenvalues.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3429000" algn="l"/>
              </a:tabLst>
            </a:pP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Proof: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let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eigenvectors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placed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columns:</a:t>
            </a:r>
          </a:p>
          <a:p>
            <a:pPr>
              <a:lnSpc>
                <a:spcPts val="3600"/>
              </a:lnSpc>
              <a:tabLst>
                <a:tab pos="3429000" algn="l"/>
              </a:tabLst>
            </a:pP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U=[u</a:t>
            </a:r>
            <a:r>
              <a:rPr lang="en-US" altLang="zh-CN" sz="16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16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16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lnSpc>
                <a:spcPts val="2700"/>
              </a:lnSpc>
              <a:tabLst>
                <a:tab pos="3429000" algn="l"/>
              </a:tabLst>
            </a:pP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write: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U=U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xΛ</a:t>
            </a:r>
          </a:p>
          <a:p>
            <a:pPr>
              <a:lnSpc>
                <a:spcPts val="3600"/>
              </a:lnSpc>
              <a:tabLst>
                <a:tab pos="3429000" algn="l"/>
              </a:tabLst>
            </a:pP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[S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16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16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16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]=[λ</a:t>
            </a:r>
            <a:r>
              <a:rPr lang="en-US" altLang="zh-CN" sz="16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.u</a:t>
            </a:r>
            <a:r>
              <a:rPr lang="en-US" altLang="zh-CN" sz="16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16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.u</a:t>
            </a:r>
            <a:r>
              <a:rPr lang="en-US" altLang="zh-CN" sz="16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16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.u</a:t>
            </a:r>
            <a:r>
              <a:rPr lang="en-US" altLang="zh-CN" sz="16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definition</a:t>
            </a:r>
          </a:p>
          <a:p>
            <a:pPr>
              <a:lnSpc>
                <a:spcPts val="2100"/>
              </a:lnSpc>
              <a:tabLst>
                <a:tab pos="3429000" algn="l"/>
              </a:tabLst>
            </a:pP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eigenvectors.</a:t>
            </a:r>
          </a:p>
          <a:p>
            <a:pPr>
              <a:lnSpc>
                <a:spcPts val="3100"/>
              </a:lnSpc>
              <a:tabLst>
                <a:tab pos="3429000" algn="l"/>
              </a:tabLst>
            </a:pP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Therefore: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S=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xΛ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4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100"/>
              </a:lnSpc>
              <a:tabLst>
                <a:tab pos="3429000" algn="l"/>
              </a:tabLst>
            </a:pP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Because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orthonormal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</a:t>
            </a:r>
            <a:r>
              <a:rPr lang="en-US" altLang="zh-CN" sz="2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4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22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=U</a:t>
            </a:r>
            <a:r>
              <a:rPr lang="en-US" altLang="zh-CN" sz="22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>
              <a:lnSpc>
                <a:spcPts val="3100"/>
              </a:lnSpc>
              <a:tabLst>
                <a:tab pos="3429000" algn="l"/>
              </a:tabLst>
            </a:pPr>
            <a:r>
              <a:rPr lang="en-US" altLang="zh-CN" sz="2210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</a:t>
            </a:r>
            <a:r>
              <a:rPr lang="en-US" altLang="zh-CN" sz="221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1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2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069927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62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40695" y="587829"/>
            <a:ext cx="6437981" cy="606135"/>
          </a:xfrm>
          <a:prstGeom prst="rect">
            <a:avLst/>
          </a:prstGeom>
          <a:noFill/>
        </p:spPr>
        <p:txBody>
          <a:bodyPr wrap="none" lIns="0" tIns="0" rIns="0" bIns="41473" rtlCol="0">
            <a:spAutoFit/>
          </a:bodyPr>
          <a:lstStyle/>
          <a:p>
            <a:pPr>
              <a:lnSpc>
                <a:spcPts val="4354"/>
              </a:lnSpc>
            </a:pPr>
            <a:r>
              <a:rPr lang="en-US" altLang="zh-CN" sz="3800" b="1" dirty="0">
                <a:solidFill>
                  <a:srgbClr val="F57900"/>
                </a:solidFill>
                <a:latin typeface="Segoe UI" pitchFamily="18" charset="0"/>
                <a:cs typeface="Segoe UI" pitchFamily="18" charset="0"/>
              </a:rPr>
              <a:t>The</a:t>
            </a:r>
            <a:r>
              <a:rPr lang="en-US" altLang="zh-CN" sz="3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00" b="1" dirty="0">
                <a:solidFill>
                  <a:srgbClr val="F57900"/>
                </a:solidFill>
                <a:latin typeface="Segoe UI" pitchFamily="18" charset="0"/>
                <a:cs typeface="Segoe UI" pitchFamily="18" charset="0"/>
              </a:rPr>
              <a:t>curse</a:t>
            </a:r>
            <a:r>
              <a:rPr lang="en-US" altLang="zh-CN" sz="3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00" b="1" dirty="0">
                <a:solidFill>
                  <a:srgbClr val="F57900"/>
                </a:solidFill>
                <a:latin typeface="Segoe UI" pitchFamily="18" charset="0"/>
                <a:cs typeface="Segoe UI" pitchFamily="18" charset="0"/>
              </a:rPr>
              <a:t>of</a:t>
            </a:r>
            <a:r>
              <a:rPr lang="en-US" altLang="zh-CN" sz="3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00" b="1" dirty="0">
                <a:solidFill>
                  <a:srgbClr val="F57900"/>
                </a:solidFill>
                <a:latin typeface="Segoe UI" pitchFamily="18" charset="0"/>
                <a:cs typeface="Segoe UI" pitchFamily="18" charset="0"/>
              </a:rPr>
              <a:t>dimensionality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75244" y="1567543"/>
            <a:ext cx="455253" cy="811319"/>
          </a:xfrm>
          <a:prstGeom prst="rect">
            <a:avLst/>
          </a:prstGeom>
          <a:noFill/>
        </p:spPr>
        <p:txBody>
          <a:bodyPr wrap="none" lIns="0" tIns="0" rIns="0" bIns="41473" rtlCol="0">
            <a:spAutoFit/>
          </a:bodyPr>
          <a:lstStyle/>
          <a:p>
            <a:pPr marL="285750" indent="-285750">
              <a:lnSpc>
                <a:spcPts val="1270"/>
              </a:lnSpc>
              <a:buFont typeface="Arial" panose="020B0604020202020204" pitchFamily="34" charset="0"/>
              <a:buChar char="•"/>
            </a:pPr>
            <a:r>
              <a:rPr lang="en-US" altLang="zh-CN" sz="1300" dirty="0">
                <a:solidFill>
                  <a:srgbClr val="F57900"/>
                </a:solidFill>
                <a:latin typeface="Symbol" pitchFamily="18" charset="0"/>
                <a:cs typeface="Symbol" pitchFamily="18" charset="0"/>
              </a:rPr>
              <a:t></a:t>
            </a:r>
          </a:p>
          <a:p>
            <a:pPr marL="285750" indent="-285750">
              <a:lnSpc>
                <a:spcPts val="907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ts val="907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ts val="907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ts val="1996"/>
              </a:lnSpc>
              <a:buFont typeface="Arial" panose="020B0604020202020204" pitchFamily="34" charset="0"/>
              <a:buChar char="•"/>
            </a:pPr>
            <a:r>
              <a:rPr lang="en-US" altLang="zh-CN" sz="1300" dirty="0">
                <a:solidFill>
                  <a:srgbClr val="F57900"/>
                </a:solidFill>
                <a:latin typeface="Symbol" pitchFamily="18" charset="0"/>
                <a:cs typeface="Symbol" pitchFamily="18" charset="0"/>
              </a:rPr>
              <a:t>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174670" y="1440756"/>
            <a:ext cx="7247112" cy="1080624"/>
          </a:xfrm>
          <a:prstGeom prst="rect">
            <a:avLst/>
          </a:prstGeom>
          <a:noFill/>
        </p:spPr>
        <p:txBody>
          <a:bodyPr wrap="none" lIns="0" tIns="0" rIns="0" bIns="41473" rtlCol="0">
            <a:spAutoFit/>
          </a:bodyPr>
          <a:lstStyle/>
          <a:p>
            <a:pPr marL="457200" indent="-457200">
              <a:lnSpc>
                <a:spcPts val="3447"/>
              </a:lnSpc>
              <a:buFont typeface="Arial" panose="020B0604020202020204" pitchFamily="34" charset="0"/>
              <a:buChar char="•"/>
            </a:pPr>
            <a:r>
              <a:rPr lang="en-US" altLang="zh-CN" sz="2900" dirty="0">
                <a:solidFill>
                  <a:srgbClr val="1A1A1A"/>
                </a:solidFill>
                <a:latin typeface="Segoe UI" pitchFamily="18" charset="0"/>
                <a:cs typeface="Segoe UI" pitchFamily="18" charset="0"/>
              </a:rPr>
              <a:t>Space is typically </a:t>
            </a:r>
            <a:r>
              <a:rPr lang="en-US" altLang="zh-CN" sz="2900" i="1" dirty="0">
                <a:solidFill>
                  <a:srgbClr val="1A1A1A"/>
                </a:solidFill>
                <a:latin typeface="Segoe UI" pitchFamily="18" charset="0"/>
                <a:cs typeface="Segoe UI" pitchFamily="18" charset="0"/>
              </a:rPr>
              <a:t>very</a:t>
            </a:r>
            <a:r>
              <a:rPr lang="en-US" altLang="zh-CN" sz="2900" dirty="0">
                <a:solidFill>
                  <a:srgbClr val="1A1A1A"/>
                </a:solidFill>
                <a:latin typeface="Segoe UI" pitchFamily="18" charset="0"/>
                <a:cs typeface="Segoe UI" pitchFamily="18" charset="0"/>
              </a:rPr>
              <a:t> sparse</a:t>
            </a:r>
          </a:p>
          <a:p>
            <a:pPr marL="285750" indent="-285750">
              <a:lnSpc>
                <a:spcPts val="907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457200" indent="-457200">
              <a:lnSpc>
                <a:spcPts val="3810"/>
              </a:lnSpc>
              <a:buFont typeface="Arial" panose="020B0604020202020204" pitchFamily="34" charset="0"/>
              <a:buChar char="•"/>
            </a:pPr>
            <a:r>
              <a:rPr lang="en-US" altLang="zh-CN" sz="2900" dirty="0">
                <a:solidFill>
                  <a:srgbClr val="1A1A1A"/>
                </a:solidFill>
                <a:latin typeface="Segoe UI" pitchFamily="18" charset="0"/>
                <a:cs typeface="Segoe UI" pitchFamily="18" charset="0"/>
              </a:rPr>
              <a:t>Most dimensions are semantically useless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727456" y="2766252"/>
            <a:ext cx="455253" cy="208590"/>
          </a:xfrm>
          <a:prstGeom prst="rect">
            <a:avLst/>
          </a:prstGeom>
          <a:noFill/>
        </p:spPr>
        <p:txBody>
          <a:bodyPr wrap="none" lIns="0" tIns="0" rIns="0" bIns="41473" rtlCol="0">
            <a:spAutoFit/>
          </a:bodyPr>
          <a:lstStyle/>
          <a:p>
            <a:pPr marL="285750" indent="-285750">
              <a:lnSpc>
                <a:spcPts val="1270"/>
              </a:lnSpc>
              <a:buFont typeface="Arial" panose="020B0604020202020204" pitchFamily="34" charset="0"/>
              <a:buChar char="•"/>
            </a:pPr>
            <a:r>
              <a:rPr lang="en-US" altLang="zh-CN" sz="1300" dirty="0">
                <a:solidFill>
                  <a:srgbClr val="F57900"/>
                </a:solidFill>
                <a:latin typeface="Symbol" pitchFamily="18" charset="0"/>
                <a:cs typeface="Symbol" pitchFamily="18" charset="0"/>
              </a:rPr>
              <a:t>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992332" y="2639466"/>
            <a:ext cx="6151299" cy="477895"/>
          </a:xfrm>
          <a:prstGeom prst="rect">
            <a:avLst/>
          </a:prstGeom>
          <a:noFill/>
        </p:spPr>
        <p:txBody>
          <a:bodyPr wrap="none" lIns="0" tIns="0" rIns="0" bIns="41473" rtlCol="0">
            <a:spAutoFit/>
          </a:bodyPr>
          <a:lstStyle/>
          <a:p>
            <a:pPr marL="457200" indent="-457200">
              <a:lnSpc>
                <a:spcPts val="3447"/>
              </a:lnSpc>
              <a:buFont typeface="Arial" panose="020B0604020202020204" pitchFamily="34" charset="0"/>
              <a:buChar char="•"/>
            </a:pPr>
            <a:r>
              <a:rPr lang="en-US" altLang="zh-CN" sz="2900" dirty="0">
                <a:solidFill>
                  <a:srgbClr val="1A1A1A"/>
                </a:solidFill>
                <a:latin typeface="Segoe UI" pitchFamily="18" charset="0"/>
                <a:cs typeface="Segoe UI" pitchFamily="18" charset="0"/>
              </a:rPr>
              <a:t>Hard for humans to tell which ones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75244" y="3365607"/>
            <a:ext cx="455253" cy="208590"/>
          </a:xfrm>
          <a:prstGeom prst="rect">
            <a:avLst/>
          </a:prstGeom>
          <a:noFill/>
        </p:spPr>
        <p:txBody>
          <a:bodyPr wrap="none" lIns="0" tIns="0" rIns="0" bIns="41473" rtlCol="0">
            <a:spAutoFit/>
          </a:bodyPr>
          <a:lstStyle/>
          <a:p>
            <a:pPr marL="285750" indent="-285750">
              <a:lnSpc>
                <a:spcPts val="1270"/>
              </a:lnSpc>
              <a:buFont typeface="Arial" panose="020B0604020202020204" pitchFamily="34" charset="0"/>
              <a:buChar char="•"/>
            </a:pPr>
            <a:r>
              <a:rPr lang="en-US" altLang="zh-CN" sz="1300" dirty="0">
                <a:solidFill>
                  <a:srgbClr val="F57900"/>
                </a:solidFill>
                <a:latin typeface="Symbol" pitchFamily="18" charset="0"/>
                <a:cs typeface="Symbol" pitchFamily="18" charset="0"/>
              </a:rPr>
              <a:t></a:t>
            </a:r>
          </a:p>
        </p:txBody>
      </p:sp>
    </p:spTree>
    <p:extLst>
      <p:ext uri="{BB962C8B-B14F-4D97-AF65-F5344CB8AC3E}">
        <p14:creationId xmlns:p14="http://schemas.microsoft.com/office/powerpoint/2010/main" val="227298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Summation Form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Aggregate over the data:</a:t>
            </a:r>
          </a:p>
          <a:p>
            <a:pPr lvl="1" eaLnBrk="1" hangingPunct="1"/>
            <a:r>
              <a:rPr lang="en-US" altLang="en-US">
                <a:ea typeface="ＭＳ Ｐゴシック" pitchFamily="34" charset="-128"/>
              </a:rPr>
              <a:t>Divide the data set into pieces</a:t>
            </a:r>
          </a:p>
          <a:p>
            <a:pPr lvl="1" eaLnBrk="1" hangingPunct="1"/>
            <a:r>
              <a:rPr lang="en-US" altLang="en-US">
                <a:ea typeface="ＭＳ Ｐゴシック" pitchFamily="34" charset="-128"/>
              </a:rPr>
              <a:t>Compute aggregates on each cores</a:t>
            </a:r>
          </a:p>
          <a:p>
            <a:pPr lvl="1" eaLnBrk="1" hangingPunct="1"/>
            <a:r>
              <a:rPr lang="en-US" altLang="en-US">
                <a:ea typeface="ＭＳ Ｐゴシック" pitchFamily="34" charset="-128"/>
              </a:rPr>
              <a:t>Combine all results at the end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7B76A00-D52A-419A-AA1E-5E5E8B95EFD4}" type="slidenum">
              <a:rPr lang="en-US" altLang="en-US" sz="1200">
                <a:solidFill>
                  <a:srgbClr val="404924"/>
                </a:solidFill>
              </a:rPr>
              <a:pPr eaLnBrk="1" hangingPunct="1"/>
              <a:t>7</a:t>
            </a:fld>
            <a:endParaRPr lang="en-US" altLang="en-US" sz="1200">
              <a:solidFill>
                <a:srgbClr val="40492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605248"/>
            <a:ext cx="6019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eecs.wsu.edu/~cook/.../</a:t>
            </a:r>
            <a:r>
              <a:rPr lang="en-US" sz="1000" b="1" dirty="0"/>
              <a:t>presentation</a:t>
            </a:r>
            <a:r>
              <a:rPr lang="en-US" sz="1000" dirty="0"/>
              <a:t>s/</a:t>
            </a:r>
            <a:r>
              <a:rPr lang="en-US" sz="1000" b="1" dirty="0"/>
              <a:t>inna</a:t>
            </a:r>
            <a:r>
              <a:rPr lang="en-US" sz="1000" dirty="0"/>
              <a:t>.</a:t>
            </a:r>
            <a:r>
              <a:rPr lang="en-US" sz="1000" b="1" dirty="0"/>
              <a:t>pp</a:t>
            </a:r>
            <a:r>
              <a:rPr lang="en-US" sz="1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008995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305800" cy="762000"/>
          </a:xfrm>
          <a:ln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/>
              <a:t>Example: Linear Regression</a:t>
            </a:r>
          </a:p>
        </p:txBody>
      </p:sp>
      <p:sp>
        <p:nvSpPr>
          <p:cNvPr id="38926" name="Slide Number Placeholder 1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1FFF7A5-0082-49A5-B7B5-D9763C80712B}" type="slidenum">
              <a:rPr lang="en-US" altLang="en-US" sz="1200">
                <a:solidFill>
                  <a:srgbClr val="404924"/>
                </a:solidFill>
              </a:rPr>
              <a:pPr eaLnBrk="1" hangingPunct="1"/>
              <a:t>8</a:t>
            </a:fld>
            <a:endParaRPr lang="en-US" altLang="en-US" sz="1200">
              <a:solidFill>
                <a:srgbClr val="404924"/>
              </a:solidFill>
            </a:endParaRPr>
          </a:p>
        </p:txBody>
      </p:sp>
      <p:pic>
        <p:nvPicPr>
          <p:cNvPr id="389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129381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438400"/>
            <a:ext cx="39036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Text Box 6"/>
          <p:cNvSpPr txBox="1">
            <a:spLocks noChangeArrowheads="1"/>
          </p:cNvSpPr>
          <p:nvPr/>
        </p:nvSpPr>
        <p:spPr bwMode="auto">
          <a:xfrm>
            <a:off x="1295400" y="1981200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Model:</a:t>
            </a:r>
          </a:p>
        </p:txBody>
      </p:sp>
      <p:sp>
        <p:nvSpPr>
          <p:cNvPr id="38918" name="Text Box 7"/>
          <p:cNvSpPr txBox="1">
            <a:spLocks noChangeArrowheads="1"/>
          </p:cNvSpPr>
          <p:nvPr/>
        </p:nvSpPr>
        <p:spPr bwMode="auto">
          <a:xfrm>
            <a:off x="1295400" y="2362200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Goal:</a:t>
            </a:r>
          </a:p>
        </p:txBody>
      </p:sp>
      <p:sp>
        <p:nvSpPr>
          <p:cNvPr id="20487" name="Text Box 8"/>
          <p:cNvSpPr txBox="1">
            <a:spLocks noChangeArrowheads="1"/>
          </p:cNvSpPr>
          <p:nvPr/>
        </p:nvSpPr>
        <p:spPr bwMode="auto">
          <a:xfrm>
            <a:off x="1295400" y="2971800"/>
            <a:ext cx="7162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Solution: Given </a:t>
            </a:r>
            <a:r>
              <a:rPr lang="en-US" altLang="en-US">
                <a:latin typeface="Constantia" pitchFamily="18" charset="0"/>
              </a:rPr>
              <a:t>m </a:t>
            </a:r>
            <a:r>
              <a:rPr lang="en-US" altLang="en-US" sz="1800"/>
              <a:t>examples: </a:t>
            </a:r>
            <a:r>
              <a:rPr lang="en-US" altLang="en-US">
                <a:latin typeface="Constantia" pitchFamily="18" charset="0"/>
              </a:rPr>
              <a:t>(x</a:t>
            </a:r>
            <a:r>
              <a:rPr lang="en-US" altLang="en-US" baseline="-25000">
                <a:latin typeface="Constantia" pitchFamily="18" charset="0"/>
              </a:rPr>
              <a:t>1</a:t>
            </a:r>
            <a:r>
              <a:rPr lang="en-US" altLang="en-US">
                <a:latin typeface="Constantia" pitchFamily="18" charset="0"/>
              </a:rPr>
              <a:t>, y</a:t>
            </a:r>
            <a:r>
              <a:rPr lang="en-US" altLang="en-US" baseline="-25000">
                <a:latin typeface="Constantia" pitchFamily="18" charset="0"/>
              </a:rPr>
              <a:t>1</a:t>
            </a:r>
            <a:r>
              <a:rPr lang="en-US" altLang="en-US">
                <a:latin typeface="Constantia" pitchFamily="18" charset="0"/>
              </a:rPr>
              <a:t>), (x</a:t>
            </a:r>
            <a:r>
              <a:rPr lang="en-US" altLang="en-US" baseline="-25000">
                <a:latin typeface="Constantia" pitchFamily="18" charset="0"/>
              </a:rPr>
              <a:t>2</a:t>
            </a:r>
            <a:r>
              <a:rPr lang="en-US" altLang="en-US">
                <a:latin typeface="Constantia" pitchFamily="18" charset="0"/>
              </a:rPr>
              <a:t>, y</a:t>
            </a:r>
            <a:r>
              <a:rPr lang="en-US" altLang="en-US" baseline="-25000">
                <a:latin typeface="Constantia" pitchFamily="18" charset="0"/>
              </a:rPr>
              <a:t>2</a:t>
            </a:r>
            <a:r>
              <a:rPr lang="en-US" altLang="en-US">
                <a:latin typeface="Constantia" pitchFamily="18" charset="0"/>
              </a:rPr>
              <a:t>), …, (x</a:t>
            </a:r>
            <a:r>
              <a:rPr lang="en-US" altLang="en-US" baseline="-25000">
                <a:latin typeface="Constantia" pitchFamily="18" charset="0"/>
              </a:rPr>
              <a:t>m</a:t>
            </a:r>
            <a:r>
              <a:rPr lang="en-US" altLang="en-US">
                <a:latin typeface="Constantia" pitchFamily="18" charset="0"/>
              </a:rPr>
              <a:t>, y</a:t>
            </a:r>
            <a:r>
              <a:rPr lang="en-US" altLang="en-US" baseline="-25000">
                <a:latin typeface="Constantia" pitchFamily="18" charset="0"/>
              </a:rPr>
              <a:t>m</a:t>
            </a:r>
            <a:r>
              <a:rPr lang="en-US" altLang="en-US">
                <a:latin typeface="Constantia" pitchFamily="18" charset="0"/>
              </a:rPr>
              <a:t>) </a:t>
            </a:r>
            <a:r>
              <a:rPr lang="en-US" altLang="en-US" sz="1800"/>
              <a:t>We write a matrix </a:t>
            </a:r>
            <a:r>
              <a:rPr lang="en-US" altLang="en-US">
                <a:latin typeface="Constantia" pitchFamily="18" charset="0"/>
              </a:rPr>
              <a:t>X </a:t>
            </a:r>
            <a:r>
              <a:rPr lang="en-US" altLang="en-US" sz="1800"/>
              <a:t>with </a:t>
            </a:r>
            <a:r>
              <a:rPr lang="en-US" altLang="en-US">
                <a:latin typeface="Constantia" pitchFamily="18" charset="0"/>
              </a:rPr>
              <a:t>x</a:t>
            </a:r>
            <a:r>
              <a:rPr lang="en-US" altLang="en-US" baseline="-25000">
                <a:latin typeface="Constantia" pitchFamily="18" charset="0"/>
              </a:rPr>
              <a:t>1</a:t>
            </a:r>
            <a:r>
              <a:rPr lang="en-US" altLang="en-US">
                <a:latin typeface="Constantia" pitchFamily="18" charset="0"/>
              </a:rPr>
              <a:t>, …, x</a:t>
            </a:r>
            <a:r>
              <a:rPr lang="en-US" altLang="en-US" baseline="-25000">
                <a:latin typeface="Constantia" pitchFamily="18" charset="0"/>
              </a:rPr>
              <a:t>m</a:t>
            </a:r>
            <a:r>
              <a:rPr lang="en-US" altLang="en-US">
                <a:latin typeface="Constantia" pitchFamily="18" charset="0"/>
              </a:rPr>
              <a:t> </a:t>
            </a:r>
            <a:r>
              <a:rPr lang="en-US" altLang="en-US" sz="1800"/>
              <a:t>as rows, and row vector </a:t>
            </a:r>
            <a:r>
              <a:rPr lang="en-US" altLang="en-US">
                <a:latin typeface="Constantia" pitchFamily="18" charset="0"/>
              </a:rPr>
              <a:t>Y=(y</a:t>
            </a:r>
            <a:r>
              <a:rPr lang="en-US" altLang="en-US" baseline="-25000">
                <a:latin typeface="Constantia" pitchFamily="18" charset="0"/>
              </a:rPr>
              <a:t>1</a:t>
            </a:r>
            <a:r>
              <a:rPr lang="en-US" altLang="en-US">
                <a:latin typeface="Constantia" pitchFamily="18" charset="0"/>
              </a:rPr>
              <a:t>, y</a:t>
            </a:r>
            <a:r>
              <a:rPr lang="en-US" altLang="en-US" baseline="-25000">
                <a:latin typeface="Constantia" pitchFamily="18" charset="0"/>
              </a:rPr>
              <a:t>2</a:t>
            </a:r>
            <a:r>
              <a:rPr lang="en-US" altLang="en-US">
                <a:latin typeface="Constantia" pitchFamily="18" charset="0"/>
              </a:rPr>
              <a:t>, …y</a:t>
            </a:r>
            <a:r>
              <a:rPr lang="en-US" altLang="en-US" baseline="-25000">
                <a:latin typeface="Constantia" pitchFamily="18" charset="0"/>
              </a:rPr>
              <a:t>m</a:t>
            </a:r>
            <a:r>
              <a:rPr lang="en-US" altLang="en-US">
                <a:latin typeface="Constantia" pitchFamily="18" charset="0"/>
              </a:rPr>
              <a:t>)</a:t>
            </a:r>
            <a:r>
              <a:rPr lang="en-US" altLang="en-US" sz="1800"/>
              <a:t>.  Then the solution is</a:t>
            </a:r>
          </a:p>
        </p:txBody>
      </p:sp>
      <p:pic>
        <p:nvPicPr>
          <p:cNvPr id="3892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" t="9274"/>
          <a:stretch>
            <a:fillRect/>
          </a:stretch>
        </p:blipFill>
        <p:spPr bwMode="auto">
          <a:xfrm>
            <a:off x="2590800" y="4343400"/>
            <a:ext cx="268605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1" name="Text Box 10"/>
          <p:cNvSpPr txBox="1">
            <a:spLocks noChangeArrowheads="1"/>
          </p:cNvSpPr>
          <p:nvPr/>
        </p:nvSpPr>
        <p:spPr bwMode="auto">
          <a:xfrm>
            <a:off x="1371600" y="4724400"/>
            <a:ext cx="71628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Parallel computation: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/>
              <a:t>  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/>
              <a:t>  </a:t>
            </a:r>
          </a:p>
        </p:txBody>
      </p:sp>
      <p:pic>
        <p:nvPicPr>
          <p:cNvPr id="38922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181600"/>
            <a:ext cx="151923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3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3" t="17940"/>
          <a:stretch>
            <a:fillRect/>
          </a:stretch>
        </p:blipFill>
        <p:spPr bwMode="auto">
          <a:xfrm>
            <a:off x="3643313" y="5256213"/>
            <a:ext cx="23431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4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0"/>
          <a:stretch>
            <a:fillRect/>
          </a:stretch>
        </p:blipFill>
        <p:spPr bwMode="auto">
          <a:xfrm>
            <a:off x="1752600" y="5668963"/>
            <a:ext cx="1384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5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638800"/>
            <a:ext cx="2103438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0" y="6605248"/>
            <a:ext cx="6019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eecs.wsu.edu/~cook/.../</a:t>
            </a:r>
            <a:r>
              <a:rPr lang="en-US" sz="1000" b="1" dirty="0"/>
              <a:t>presentation</a:t>
            </a:r>
            <a:r>
              <a:rPr lang="en-US" sz="1000" dirty="0"/>
              <a:t>s/</a:t>
            </a:r>
            <a:r>
              <a:rPr lang="en-US" sz="1000" b="1" dirty="0"/>
              <a:t>inna</a:t>
            </a:r>
            <a:r>
              <a:rPr lang="en-US" sz="1000" dirty="0"/>
              <a:t>.</a:t>
            </a:r>
            <a:r>
              <a:rPr lang="en-US" sz="1000" b="1" dirty="0"/>
              <a:t>pp</a:t>
            </a:r>
            <a:r>
              <a:rPr lang="en-US" sz="1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494308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Naïve Bayes (NB)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Goal: estimate </a:t>
            </a:r>
            <a:r>
              <a:rPr lang="en-US" altLang="en-US" sz="2400">
                <a:latin typeface="Bodoni SvtyTwo ITC TT BookIta" charset="0"/>
                <a:cs typeface="Arial" pitchFamily="34" charset="0"/>
              </a:rPr>
              <a:t>P(x</a:t>
            </a:r>
            <a:r>
              <a:rPr lang="en-US" altLang="en-US" sz="2400" baseline="-25000">
                <a:latin typeface="Bodoni SvtyTwo ITC TT BookIta" charset="0"/>
                <a:cs typeface="Arial" pitchFamily="34" charset="0"/>
              </a:rPr>
              <a:t>j</a:t>
            </a:r>
            <a:r>
              <a:rPr lang="en-US" altLang="en-US" sz="2400">
                <a:latin typeface="Bodoni SvtyTwo ITC TT BookIta" charset="0"/>
                <a:cs typeface="Arial" pitchFamily="34" charset="0"/>
              </a:rPr>
              <a:t>=k|y=1)</a:t>
            </a:r>
            <a:r>
              <a:rPr lang="en-US" altLang="en-US" sz="2000"/>
              <a:t> and </a:t>
            </a:r>
            <a:r>
              <a:rPr lang="en-US" altLang="en-US" sz="2400">
                <a:latin typeface="Bodoni SvtyTwo ITC TT BookIta" charset="0"/>
                <a:cs typeface="Arial" pitchFamily="34" charset="0"/>
              </a:rPr>
              <a:t>P(x</a:t>
            </a:r>
            <a:r>
              <a:rPr lang="en-US" altLang="en-US" sz="2400" baseline="-25000">
                <a:latin typeface="Bodoni SvtyTwo ITC TT BookIta" charset="0"/>
                <a:cs typeface="Arial" pitchFamily="34" charset="0"/>
              </a:rPr>
              <a:t>j</a:t>
            </a:r>
            <a:r>
              <a:rPr lang="en-US" altLang="en-US" sz="2400">
                <a:latin typeface="Bodoni SvtyTwo ITC TT BookIta" charset="0"/>
                <a:cs typeface="Arial" pitchFamily="34" charset="0"/>
              </a:rPr>
              <a:t>=k|y=0</a:t>
            </a:r>
            <a:r>
              <a:rPr lang="en-US" altLang="en-US">
                <a:latin typeface="Bodoni SvtyTwo ITC TT BookIta" charset="0"/>
                <a:cs typeface="Arial" pitchFamily="34" charset="0"/>
              </a:rPr>
              <a:t>)</a:t>
            </a:r>
            <a:r>
              <a:rPr lang="en-US" altLang="en-US" sz="2000"/>
              <a:t> and </a:t>
            </a:r>
            <a:r>
              <a:rPr lang="en-US" altLang="en-US" sz="2400">
                <a:latin typeface="Bodoni SvtyTwo ITC TT BookIta" charset="0"/>
                <a:cs typeface="Arial" pitchFamily="34" charset="0"/>
              </a:rPr>
              <a:t>P(y</a:t>
            </a:r>
            <a:r>
              <a:rPr lang="en-US" altLang="en-US">
                <a:latin typeface="Bodoni SvtyTwo ITC TT BookIta" charset="0"/>
                <a:cs typeface="Arial" pitchFamily="34" charset="0"/>
              </a:rPr>
              <a:t>)</a:t>
            </a:r>
          </a:p>
          <a:p>
            <a:pPr eaLnBrk="1" hangingPunct="1"/>
            <a:r>
              <a:rPr lang="en-US" altLang="en-US" sz="2000"/>
              <a:t>Computation: count the occurrence of </a:t>
            </a:r>
            <a:r>
              <a:rPr lang="en-US" altLang="en-US" sz="2400"/>
              <a:t>(</a:t>
            </a:r>
            <a:r>
              <a:rPr lang="en-US" altLang="en-US" sz="2400">
                <a:latin typeface="Bodoni SvtyTwo ITC TT BookIta" charset="0"/>
                <a:cs typeface="Arial" pitchFamily="34" charset="0"/>
              </a:rPr>
              <a:t>x</a:t>
            </a:r>
            <a:r>
              <a:rPr lang="en-US" altLang="en-US" sz="2400" baseline="-25000">
                <a:latin typeface="Bodoni SvtyTwo ITC TT BookIta" charset="0"/>
                <a:cs typeface="Arial" pitchFamily="34" charset="0"/>
              </a:rPr>
              <a:t>j</a:t>
            </a:r>
            <a:r>
              <a:rPr lang="en-US" altLang="en-US" sz="2400">
                <a:latin typeface="Bodoni SvtyTwo ITC TT BookIta" charset="0"/>
                <a:cs typeface="Arial" pitchFamily="34" charset="0"/>
              </a:rPr>
              <a:t>=k, y=1</a:t>
            </a:r>
            <a:r>
              <a:rPr lang="en-US" altLang="en-US" sz="2400"/>
              <a:t>) </a:t>
            </a:r>
            <a:r>
              <a:rPr lang="en-US" altLang="en-US" sz="2000"/>
              <a:t>and </a:t>
            </a:r>
            <a:r>
              <a:rPr lang="en-US" altLang="en-US" sz="2400"/>
              <a:t>(</a:t>
            </a:r>
            <a:r>
              <a:rPr lang="en-US" altLang="en-US" sz="2400">
                <a:latin typeface="Bodoni SvtyTwo ITC TT BookIta" charset="0"/>
                <a:cs typeface="Arial" pitchFamily="34" charset="0"/>
              </a:rPr>
              <a:t>x</a:t>
            </a:r>
            <a:r>
              <a:rPr lang="en-US" altLang="en-US" sz="2400" baseline="-25000">
                <a:latin typeface="Bodoni SvtyTwo ITC TT BookIta" charset="0"/>
                <a:cs typeface="Arial" pitchFamily="34" charset="0"/>
              </a:rPr>
              <a:t>j</a:t>
            </a:r>
            <a:r>
              <a:rPr lang="en-US" altLang="en-US" sz="2400">
                <a:latin typeface="Bodoni SvtyTwo ITC TT BookIta" charset="0"/>
                <a:cs typeface="Arial" pitchFamily="34" charset="0"/>
              </a:rPr>
              <a:t>=k, y=0</a:t>
            </a:r>
            <a:r>
              <a:rPr lang="en-US" altLang="en-US" sz="2400"/>
              <a:t>)</a:t>
            </a:r>
            <a:r>
              <a:rPr lang="en-US" altLang="en-US" sz="2000"/>
              <a:t>, count the occurrence of </a:t>
            </a:r>
            <a:r>
              <a:rPr lang="en-US" altLang="en-US" sz="2400"/>
              <a:t>(</a:t>
            </a:r>
            <a:r>
              <a:rPr lang="en-US" altLang="en-US" sz="2400">
                <a:latin typeface="Bodoni SvtyTwo ITC TT BookIta" charset="0"/>
                <a:cs typeface="Arial" pitchFamily="34" charset="0"/>
              </a:rPr>
              <a:t>y=1</a:t>
            </a:r>
            <a:r>
              <a:rPr lang="en-US" altLang="en-US" sz="2400"/>
              <a:t>)</a:t>
            </a:r>
            <a:r>
              <a:rPr lang="en-US" altLang="en-US" sz="2000"/>
              <a:t> and </a:t>
            </a:r>
            <a:r>
              <a:rPr lang="en-US" altLang="en-US" sz="2400"/>
              <a:t>(</a:t>
            </a:r>
            <a:r>
              <a:rPr lang="en-US" altLang="en-US" sz="2400">
                <a:latin typeface="Bodoni SvtyTwo ITC TT BookIta" charset="0"/>
                <a:cs typeface="Arial" pitchFamily="34" charset="0"/>
              </a:rPr>
              <a:t>y=0</a:t>
            </a:r>
            <a:r>
              <a:rPr lang="en-US" altLang="en-US" sz="2400"/>
              <a:t>)</a:t>
            </a:r>
            <a:endParaRPr lang="en-US" altLang="en-US" sz="2000"/>
          </a:p>
          <a:p>
            <a:pPr eaLnBrk="1" hangingPunct="1"/>
            <a:r>
              <a:rPr lang="en-US" altLang="en-US" sz="2000"/>
              <a:t>Mappers: count a subgroup of training samples</a:t>
            </a:r>
          </a:p>
          <a:p>
            <a:pPr eaLnBrk="1" hangingPunct="1"/>
            <a:r>
              <a:rPr lang="en-US" altLang="en-US" sz="2000"/>
              <a:t>Reducer: aggregate the intermediate counts, and calculate the final result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en-US" sz="2000"/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302E4B8-74BA-4813-906A-9C102380CF28}" type="slidenum">
              <a:rPr lang="en-US" altLang="en-US" sz="1200">
                <a:solidFill>
                  <a:srgbClr val="404924"/>
                </a:solidFill>
              </a:rPr>
              <a:pPr eaLnBrk="1" hangingPunct="1"/>
              <a:t>9</a:t>
            </a:fld>
            <a:endParaRPr lang="en-US" altLang="en-US" sz="1200">
              <a:solidFill>
                <a:srgbClr val="40492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605248"/>
            <a:ext cx="6019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eecs.wsu.edu/~cook/.../</a:t>
            </a:r>
            <a:r>
              <a:rPr lang="en-US" sz="1000" b="1" dirty="0"/>
              <a:t>presentation</a:t>
            </a:r>
            <a:r>
              <a:rPr lang="en-US" sz="1000" dirty="0"/>
              <a:t>s/</a:t>
            </a:r>
            <a:r>
              <a:rPr lang="en-US" sz="1000" b="1" dirty="0"/>
              <a:t>inna</a:t>
            </a:r>
            <a:r>
              <a:rPr lang="en-US" sz="1000" dirty="0"/>
              <a:t>.</a:t>
            </a:r>
            <a:r>
              <a:rPr lang="en-US" sz="1000" b="1" dirty="0"/>
              <a:t>pp</a:t>
            </a:r>
            <a:r>
              <a:rPr lang="en-US" sz="1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915557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153370</TotalTime>
  <Words>3095</Words>
  <Application>Microsoft Office PowerPoint</Application>
  <PresentationFormat>On-screen Show (4:3)</PresentationFormat>
  <Paragraphs>776</Paragraphs>
  <Slides>62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74" baseType="lpstr">
      <vt:lpstr>Arial</vt:lpstr>
      <vt:lpstr>Bodoni SvtyTwo ITC TT BookIta</vt:lpstr>
      <vt:lpstr>Calibri</vt:lpstr>
      <vt:lpstr>Constantia</vt:lpstr>
      <vt:lpstr>Segoe UI</vt:lpstr>
      <vt:lpstr>Symbol</vt:lpstr>
      <vt:lpstr>Times New Roman</vt:lpstr>
      <vt:lpstr>Wingdings</vt:lpstr>
      <vt:lpstr>Wingdings 2</vt:lpstr>
      <vt:lpstr>Office Theme</vt:lpstr>
      <vt:lpstr>Equation</vt:lpstr>
      <vt:lpstr>Formel</vt:lpstr>
      <vt:lpstr>PowerPoint Presentation</vt:lpstr>
      <vt:lpstr>Class 12 – Analytics  I– Outline Occam’s Razor “Everything Should Be As Simple As Possible, But Not Simpler” – Albert Einstein</vt:lpstr>
      <vt:lpstr>Class 10+ Looking Ahead</vt:lpstr>
      <vt:lpstr>Parallelization – Map/Reduce Theorems</vt:lpstr>
      <vt:lpstr>Valiant Model [Valiant’84]</vt:lpstr>
      <vt:lpstr>Statistical Query Model [Kearns’98]</vt:lpstr>
      <vt:lpstr>Summation Form</vt:lpstr>
      <vt:lpstr>Example: Linear Regression</vt:lpstr>
      <vt:lpstr>Naïve Bayes (NB)</vt:lpstr>
      <vt:lpstr>K-means</vt:lpstr>
      <vt:lpstr>Principal Components Analysis (PCA)</vt:lpstr>
      <vt:lpstr>Other Algorithms</vt:lpstr>
      <vt:lpstr>Time Complexity</vt:lpstr>
      <vt:lpstr>Setup</vt:lpstr>
      <vt:lpstr>Dual-Processor SpeedUps</vt:lpstr>
      <vt:lpstr>SpeedUp for 2-16 processors</vt:lpstr>
      <vt:lpstr>PowerPoint Presentation</vt:lpstr>
      <vt:lpstr>PowerPoint Presentation</vt:lpstr>
      <vt:lpstr>PowerPoint Presentation</vt:lpstr>
      <vt:lpstr>Impact of Scale:  A Example of Classification Performance Results #3 Study by: Prashanth Ashok Ramkumar, Ram Kharawala, Qing Wei</vt:lpstr>
      <vt:lpstr>PowerPoint Presentation</vt:lpstr>
      <vt:lpstr>2008:  Factorization meets the neighborhood: a multifaceted collaborative   filtering model, Y. Koren, ACM SIGKDD</vt:lpstr>
      <vt:lpstr>2008:  Factorization meets the neighborhood: a multifaceted collaborative   filtering model, Y. Koren, ACM SIGKDD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User-based nearest-neighbor collaborative filtering </vt:lpstr>
      <vt:lpstr>User-based nearest-neighbor collaborative filtering (2)</vt:lpstr>
      <vt:lpstr>Making predictions</vt:lpstr>
      <vt:lpstr>Improving the metrics  / prediction function</vt:lpstr>
      <vt:lpstr>Memory-based and model-based approaches</vt:lpstr>
      <vt:lpstr>Item-based collaborative filtering</vt:lpstr>
      <vt:lpstr>The cosine similarity measure</vt:lpstr>
      <vt:lpstr>Making predictions</vt:lpstr>
      <vt:lpstr>Pre-processing for item-based filtering</vt:lpstr>
      <vt:lpstr>Model-based approaches</vt:lpstr>
      <vt:lpstr>Model-based approaches (Generally Item based due to scale)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of CF Tools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Belanger</dc:creator>
  <cp:lastModifiedBy>David Belanger</cp:lastModifiedBy>
  <cp:revision>443</cp:revision>
  <cp:lastPrinted>2017-04-03T19:08:49Z</cp:lastPrinted>
  <dcterms:created xsi:type="dcterms:W3CDTF">2012-10-02T15:05:39Z</dcterms:created>
  <dcterms:modified xsi:type="dcterms:W3CDTF">2019-04-10T19:58:46Z</dcterms:modified>
</cp:coreProperties>
</file>