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B9474-E450-4717-B393-4B3860397FF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CB49BA73-E216-43EC-B45D-D1025C814B59}">
      <dgm:prSet phldrT="[Teksti]" custT="1"/>
      <dgm:spPr>
        <a:solidFill>
          <a:schemeClr val="accent6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fi-FI" sz="1400" dirty="0" smtClean="0">
              <a:solidFill>
                <a:schemeClr val="accent6">
                  <a:lumMod val="75000"/>
                </a:schemeClr>
              </a:solidFill>
            </a:rPr>
            <a:t>Sampola</a:t>
          </a:r>
        </a:p>
      </dgm:t>
    </dgm:pt>
    <dgm:pt modelId="{28B59115-3434-40A4-B71A-BF0E82778505}" type="parTrans" cxnId="{14CA6A96-45ED-413A-B5A9-C5B83060E0AB}">
      <dgm:prSet/>
      <dgm:spPr/>
      <dgm:t>
        <a:bodyPr/>
        <a:lstStyle/>
        <a:p>
          <a:endParaRPr lang="fi-FI"/>
        </a:p>
      </dgm:t>
    </dgm:pt>
    <dgm:pt modelId="{3473D394-D096-4762-8EF0-C3E0B2A45CF0}" type="sibTrans" cxnId="{14CA6A96-45ED-413A-B5A9-C5B83060E0AB}">
      <dgm:prSet/>
      <dgm:spPr/>
      <dgm:t>
        <a:bodyPr/>
        <a:lstStyle/>
        <a:p>
          <a:endParaRPr lang="fi-FI"/>
        </a:p>
      </dgm:t>
    </dgm:pt>
    <dgm:pt modelId="{61197C70-0666-4E85-BAD4-C942F32C5A15}">
      <dgm:prSet phldrT="[Teksti]" custT="1"/>
      <dgm:spPr>
        <a:solidFill>
          <a:srgbClr val="99CCFF"/>
        </a:solidFill>
      </dgm:spPr>
      <dgm:t>
        <a:bodyPr/>
        <a:lstStyle/>
        <a:p>
          <a:r>
            <a:rPr lang="fi-FI" sz="1200" dirty="0" smtClean="0">
              <a:solidFill>
                <a:schemeClr val="tx1"/>
              </a:solidFill>
            </a:rPr>
            <a:t>Yrittäjä </a:t>
          </a:r>
          <a:endParaRPr lang="fi-FI" sz="1200" dirty="0">
            <a:solidFill>
              <a:schemeClr val="tx1"/>
            </a:solidFill>
          </a:endParaRPr>
        </a:p>
      </dgm:t>
    </dgm:pt>
    <dgm:pt modelId="{C8D09D76-9FCA-4BB9-9EB0-0AF8484153EA}" type="parTrans" cxnId="{FFE53A2F-ADBA-404F-9FC6-F96C5A58202F}">
      <dgm:prSet/>
      <dgm:spPr/>
      <dgm:t>
        <a:bodyPr/>
        <a:lstStyle/>
        <a:p>
          <a:endParaRPr lang="fi-FI"/>
        </a:p>
      </dgm:t>
    </dgm:pt>
    <dgm:pt modelId="{8780AC5A-D63C-4470-A751-330C3C6958AF}" type="sibTrans" cxnId="{FFE53A2F-ADBA-404F-9FC6-F96C5A58202F}">
      <dgm:prSet/>
      <dgm:spPr/>
      <dgm:t>
        <a:bodyPr/>
        <a:lstStyle/>
        <a:p>
          <a:endParaRPr lang="fi-FI"/>
        </a:p>
      </dgm:t>
    </dgm:pt>
    <dgm:pt modelId="{4D08B3C9-C965-4918-933B-FF0136C7939F}">
      <dgm:prSet phldrT="[Teksti]" custT="1"/>
      <dgm:spPr>
        <a:solidFill>
          <a:srgbClr val="99CCFF"/>
        </a:solidFill>
      </dgm:spPr>
      <dgm:t>
        <a:bodyPr/>
        <a:lstStyle/>
        <a:p>
          <a:r>
            <a:rPr lang="fi-FI" sz="1000" dirty="0" smtClean="0">
              <a:solidFill>
                <a:schemeClr val="tx1"/>
              </a:solidFill>
            </a:rPr>
            <a:t>Kauppias</a:t>
          </a:r>
          <a:endParaRPr lang="fi-FI" sz="1000" dirty="0">
            <a:solidFill>
              <a:schemeClr val="tx1"/>
            </a:solidFill>
          </a:endParaRPr>
        </a:p>
      </dgm:t>
    </dgm:pt>
    <dgm:pt modelId="{1571577B-34A2-42BE-A1BB-AE1E48AB0567}" type="parTrans" cxnId="{872421EA-E697-4FD3-82A2-299548DEAD18}">
      <dgm:prSet/>
      <dgm:spPr/>
      <dgm:t>
        <a:bodyPr/>
        <a:lstStyle/>
        <a:p>
          <a:endParaRPr lang="fi-FI"/>
        </a:p>
      </dgm:t>
    </dgm:pt>
    <dgm:pt modelId="{A0DBCD66-F8E9-44D1-84E9-326E2CBC298C}" type="sibTrans" cxnId="{872421EA-E697-4FD3-82A2-299548DEAD18}">
      <dgm:prSet/>
      <dgm:spPr/>
      <dgm:t>
        <a:bodyPr/>
        <a:lstStyle/>
        <a:p>
          <a:endParaRPr lang="fi-FI"/>
        </a:p>
      </dgm:t>
    </dgm:pt>
    <dgm:pt modelId="{DC4ADC29-B5A9-4576-8AD1-730E4C84991D}">
      <dgm:prSet phldrT="[Teksti]" custT="1"/>
      <dgm:spPr>
        <a:solidFill>
          <a:srgbClr val="99CCFF"/>
        </a:solidFill>
      </dgm:spPr>
      <dgm:t>
        <a:bodyPr/>
        <a:lstStyle/>
        <a:p>
          <a:r>
            <a:rPr lang="fi-FI" sz="1200" dirty="0" smtClean="0">
              <a:solidFill>
                <a:schemeClr val="tx1"/>
              </a:solidFill>
            </a:rPr>
            <a:t>Varasto </a:t>
          </a:r>
          <a:endParaRPr lang="fi-FI" sz="1200" dirty="0">
            <a:solidFill>
              <a:schemeClr val="tx1"/>
            </a:solidFill>
          </a:endParaRPr>
        </a:p>
      </dgm:t>
    </dgm:pt>
    <dgm:pt modelId="{77A8058A-43B1-44DA-A684-85008E8B02FA}" type="parTrans" cxnId="{9C414E75-FF00-4C09-A85E-A65860F107E3}">
      <dgm:prSet/>
      <dgm:spPr/>
      <dgm:t>
        <a:bodyPr/>
        <a:lstStyle/>
        <a:p>
          <a:endParaRPr lang="fi-FI"/>
        </a:p>
      </dgm:t>
    </dgm:pt>
    <dgm:pt modelId="{990D1070-E72D-4155-9E08-8FF768320A29}" type="sibTrans" cxnId="{9C414E75-FF00-4C09-A85E-A65860F107E3}">
      <dgm:prSet/>
      <dgm:spPr/>
      <dgm:t>
        <a:bodyPr/>
        <a:lstStyle/>
        <a:p>
          <a:endParaRPr lang="fi-FI"/>
        </a:p>
      </dgm:t>
    </dgm:pt>
    <dgm:pt modelId="{086C6BFE-AAFB-4E03-85D2-79334D78B480}">
      <dgm:prSet phldrT="[Teksti]" custT="1"/>
      <dgm:spPr>
        <a:solidFill>
          <a:srgbClr val="99CCFF"/>
        </a:solidFill>
      </dgm:spPr>
      <dgm:t>
        <a:bodyPr/>
        <a:lstStyle/>
        <a:p>
          <a:r>
            <a:rPr lang="fi-FI" sz="1000" dirty="0" smtClean="0">
              <a:solidFill>
                <a:schemeClr val="tx1"/>
              </a:solidFill>
            </a:rPr>
            <a:t>Firma </a:t>
          </a:r>
          <a:endParaRPr lang="fi-FI" sz="1000" dirty="0">
            <a:solidFill>
              <a:schemeClr val="tx1"/>
            </a:solidFill>
          </a:endParaRPr>
        </a:p>
      </dgm:t>
    </dgm:pt>
    <dgm:pt modelId="{F0C1D362-5B02-49C7-9A55-2355C90CD659}" type="parTrans" cxnId="{C2A6C51E-343E-4759-BDA9-D8743E978ABA}">
      <dgm:prSet/>
      <dgm:spPr/>
      <dgm:t>
        <a:bodyPr/>
        <a:lstStyle/>
        <a:p>
          <a:endParaRPr lang="fi-FI"/>
        </a:p>
      </dgm:t>
    </dgm:pt>
    <dgm:pt modelId="{50EA0D41-5FC5-4AB9-98F2-40AEBB79DFE0}" type="sibTrans" cxnId="{C2A6C51E-343E-4759-BDA9-D8743E978ABA}">
      <dgm:prSet/>
      <dgm:spPr/>
      <dgm:t>
        <a:bodyPr/>
        <a:lstStyle/>
        <a:p>
          <a:endParaRPr lang="fi-FI"/>
        </a:p>
      </dgm:t>
    </dgm:pt>
    <dgm:pt modelId="{DA414221-8AD5-4245-8027-9806069952DE}">
      <dgm:prSet phldrT="[Teksti]"/>
      <dgm:spPr/>
      <dgm:t>
        <a:bodyPr/>
        <a:lstStyle/>
        <a:p>
          <a:endParaRPr lang="fi-FI"/>
        </a:p>
      </dgm:t>
    </dgm:pt>
    <dgm:pt modelId="{327B49FE-27B9-45FD-B208-4B7586B97149}" type="parTrans" cxnId="{F8B3BF46-66C0-4F81-8A3B-736134E19516}">
      <dgm:prSet/>
      <dgm:spPr/>
      <dgm:t>
        <a:bodyPr/>
        <a:lstStyle/>
        <a:p>
          <a:endParaRPr lang="fi-FI"/>
        </a:p>
      </dgm:t>
    </dgm:pt>
    <dgm:pt modelId="{9B4679BE-1A75-42FC-AE9E-44486995B245}" type="sibTrans" cxnId="{F8B3BF46-66C0-4F81-8A3B-736134E19516}">
      <dgm:prSet/>
      <dgm:spPr/>
      <dgm:t>
        <a:bodyPr/>
        <a:lstStyle/>
        <a:p>
          <a:endParaRPr lang="fi-FI"/>
        </a:p>
      </dgm:t>
    </dgm:pt>
    <dgm:pt modelId="{8A9962E7-9CB7-43C5-8FDF-6F03E69D9CE9}">
      <dgm:prSet custRadScaleRad="199158"/>
      <dgm:spPr/>
      <dgm:t>
        <a:bodyPr/>
        <a:lstStyle/>
        <a:p>
          <a:endParaRPr lang="fi-FI"/>
        </a:p>
      </dgm:t>
    </dgm:pt>
    <dgm:pt modelId="{EC1021F4-0F2E-41FF-9D3B-882229BD8044}" type="parTrans" cxnId="{2437A43B-F66B-47B3-AF9D-7CB25DEC3949}">
      <dgm:prSet/>
      <dgm:spPr/>
      <dgm:t>
        <a:bodyPr/>
        <a:lstStyle/>
        <a:p>
          <a:endParaRPr lang="fi-FI"/>
        </a:p>
      </dgm:t>
    </dgm:pt>
    <dgm:pt modelId="{2C9DECC5-08CB-4D5E-A67B-8379BED79C39}" type="sibTrans" cxnId="{2437A43B-F66B-47B3-AF9D-7CB25DEC3949}">
      <dgm:prSet/>
      <dgm:spPr/>
      <dgm:t>
        <a:bodyPr/>
        <a:lstStyle/>
        <a:p>
          <a:endParaRPr lang="fi-FI"/>
        </a:p>
      </dgm:t>
    </dgm:pt>
    <dgm:pt modelId="{778A92D5-AD39-4B41-BC8E-3DD67B58DEFE}" type="pres">
      <dgm:prSet presAssocID="{6F9B9474-E450-4717-B393-4B3860397FF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DB6175E2-02D1-40E3-9437-DC9D88991E0C}" type="pres">
      <dgm:prSet presAssocID="{CB49BA73-E216-43EC-B45D-D1025C814B59}" presName="centerShape" presStyleLbl="node0" presStyleIdx="0" presStyleCnt="1" custScaleX="73666" custScaleY="68809" custLinFactNeighborX="7508" custLinFactNeighborY="-392"/>
      <dgm:spPr/>
      <dgm:t>
        <a:bodyPr/>
        <a:lstStyle/>
        <a:p>
          <a:endParaRPr lang="fi-FI"/>
        </a:p>
      </dgm:t>
    </dgm:pt>
    <dgm:pt modelId="{AE08F4D8-BF66-410D-9924-6DF7F5FFDDD7}" type="pres">
      <dgm:prSet presAssocID="{C8D09D76-9FCA-4BB9-9EB0-0AF8484153EA}" presName="parTrans" presStyleLbl="sibTrans2D1" presStyleIdx="0" presStyleCnt="4"/>
      <dgm:spPr/>
      <dgm:t>
        <a:bodyPr/>
        <a:lstStyle/>
        <a:p>
          <a:endParaRPr lang="fi-FI"/>
        </a:p>
      </dgm:t>
    </dgm:pt>
    <dgm:pt modelId="{54BB249F-54EC-4BBB-A21A-D126C31086D0}" type="pres">
      <dgm:prSet presAssocID="{C8D09D76-9FCA-4BB9-9EB0-0AF8484153EA}" presName="connectorText" presStyleLbl="sibTrans2D1" presStyleIdx="0" presStyleCnt="4"/>
      <dgm:spPr/>
      <dgm:t>
        <a:bodyPr/>
        <a:lstStyle/>
        <a:p>
          <a:endParaRPr lang="fi-FI"/>
        </a:p>
      </dgm:t>
    </dgm:pt>
    <dgm:pt modelId="{0359930A-244B-485C-9052-0965D630482B}" type="pres">
      <dgm:prSet presAssocID="{61197C70-0666-4E85-BAD4-C942F32C5A15}" presName="node" presStyleLbl="node1" presStyleIdx="0" presStyleCnt="4" custScaleX="66359" custScaleY="65799" custRadScaleRad="10070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4B8329BF-A4F8-4D65-86B4-C91183B8D5BB}" type="pres">
      <dgm:prSet presAssocID="{1571577B-34A2-42BE-A1BB-AE1E48AB0567}" presName="parTrans" presStyleLbl="sibTrans2D1" presStyleIdx="1" presStyleCnt="4"/>
      <dgm:spPr/>
      <dgm:t>
        <a:bodyPr/>
        <a:lstStyle/>
        <a:p>
          <a:endParaRPr lang="fi-FI"/>
        </a:p>
      </dgm:t>
    </dgm:pt>
    <dgm:pt modelId="{79B8CD2F-7573-41F2-94E5-8D6414F955EB}" type="pres">
      <dgm:prSet presAssocID="{1571577B-34A2-42BE-A1BB-AE1E48AB0567}" presName="connectorText" presStyleLbl="sibTrans2D1" presStyleIdx="1" presStyleCnt="4"/>
      <dgm:spPr/>
      <dgm:t>
        <a:bodyPr/>
        <a:lstStyle/>
        <a:p>
          <a:endParaRPr lang="fi-FI"/>
        </a:p>
      </dgm:t>
    </dgm:pt>
    <dgm:pt modelId="{1B9BE039-EB34-4778-8EDA-FF77DFF4E9AD}" type="pres">
      <dgm:prSet presAssocID="{4D08B3C9-C965-4918-933B-FF0136C7939F}" presName="node" presStyleLbl="node1" presStyleIdx="1" presStyleCnt="4" custScaleX="74912" custScaleY="75940" custRadScaleRad="158130" custRadScaleInc="-1110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D9D1F085-12CB-4956-8FC5-D93D7614C56E}" type="pres">
      <dgm:prSet presAssocID="{77A8058A-43B1-44DA-A684-85008E8B02FA}" presName="parTrans" presStyleLbl="sibTrans2D1" presStyleIdx="2" presStyleCnt="4"/>
      <dgm:spPr/>
      <dgm:t>
        <a:bodyPr/>
        <a:lstStyle/>
        <a:p>
          <a:endParaRPr lang="fi-FI"/>
        </a:p>
      </dgm:t>
    </dgm:pt>
    <dgm:pt modelId="{CA0E009A-94E3-47E8-9BF9-A674A69A3E7C}" type="pres">
      <dgm:prSet presAssocID="{77A8058A-43B1-44DA-A684-85008E8B02FA}" presName="connectorText" presStyleLbl="sibTrans2D1" presStyleIdx="2" presStyleCnt="4"/>
      <dgm:spPr/>
      <dgm:t>
        <a:bodyPr/>
        <a:lstStyle/>
        <a:p>
          <a:endParaRPr lang="fi-FI"/>
        </a:p>
      </dgm:t>
    </dgm:pt>
    <dgm:pt modelId="{F44433E1-1678-4145-9C33-40B03F9A36F0}" type="pres">
      <dgm:prSet presAssocID="{DC4ADC29-B5A9-4576-8AD1-730E4C84991D}" presName="node" presStyleLbl="node1" presStyleIdx="2" presStyleCnt="4" custScaleX="86647" custScaleY="78576" custRadScaleRad="99516" custRadScaleInc="-18712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C52A52A6-A737-46A9-91D1-FC200BDA17FA}" type="pres">
      <dgm:prSet presAssocID="{F0C1D362-5B02-49C7-9A55-2355C90CD659}" presName="parTrans" presStyleLbl="sibTrans2D1" presStyleIdx="3" presStyleCnt="4"/>
      <dgm:spPr/>
      <dgm:t>
        <a:bodyPr/>
        <a:lstStyle/>
        <a:p>
          <a:endParaRPr lang="fi-FI"/>
        </a:p>
      </dgm:t>
    </dgm:pt>
    <dgm:pt modelId="{D73C8956-EA96-4BD5-A20E-2225051CC7A0}" type="pres">
      <dgm:prSet presAssocID="{F0C1D362-5B02-49C7-9A55-2355C90CD659}" presName="connectorText" presStyleLbl="sibTrans2D1" presStyleIdx="3" presStyleCnt="4"/>
      <dgm:spPr/>
      <dgm:t>
        <a:bodyPr/>
        <a:lstStyle/>
        <a:p>
          <a:endParaRPr lang="fi-FI"/>
        </a:p>
      </dgm:t>
    </dgm:pt>
    <dgm:pt modelId="{91947609-5D4F-4178-83FF-334B5A13E972}" type="pres">
      <dgm:prSet presAssocID="{086C6BFE-AAFB-4E03-85D2-79334D78B480}" presName="node" presStyleLbl="node1" presStyleIdx="3" presStyleCnt="4" custScaleX="82328" custScaleY="83489" custRadScaleRad="96590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24D7D341-5D8D-41CF-AF3D-388D34D62B74}" type="presOf" srcId="{F0C1D362-5B02-49C7-9A55-2355C90CD659}" destId="{D73C8956-EA96-4BD5-A20E-2225051CC7A0}" srcOrd="1" destOrd="0" presId="urn:microsoft.com/office/officeart/2005/8/layout/radial5"/>
    <dgm:cxn modelId="{9C414E75-FF00-4C09-A85E-A65860F107E3}" srcId="{CB49BA73-E216-43EC-B45D-D1025C814B59}" destId="{DC4ADC29-B5A9-4576-8AD1-730E4C84991D}" srcOrd="2" destOrd="0" parTransId="{77A8058A-43B1-44DA-A684-85008E8B02FA}" sibTransId="{990D1070-E72D-4155-9E08-8FF768320A29}"/>
    <dgm:cxn modelId="{872421EA-E697-4FD3-82A2-299548DEAD18}" srcId="{CB49BA73-E216-43EC-B45D-D1025C814B59}" destId="{4D08B3C9-C965-4918-933B-FF0136C7939F}" srcOrd="1" destOrd="0" parTransId="{1571577B-34A2-42BE-A1BB-AE1E48AB0567}" sibTransId="{A0DBCD66-F8E9-44D1-84E9-326E2CBC298C}"/>
    <dgm:cxn modelId="{2437A43B-F66B-47B3-AF9D-7CB25DEC3949}" srcId="{6F9B9474-E450-4717-B393-4B3860397FF4}" destId="{8A9962E7-9CB7-43C5-8FDF-6F03E69D9CE9}" srcOrd="2" destOrd="0" parTransId="{EC1021F4-0F2E-41FF-9D3B-882229BD8044}" sibTransId="{2C9DECC5-08CB-4D5E-A67B-8379BED79C39}"/>
    <dgm:cxn modelId="{BDB7B4C9-3C49-4444-B598-BF3477D71E05}" type="presOf" srcId="{DC4ADC29-B5A9-4576-8AD1-730E4C84991D}" destId="{F44433E1-1678-4145-9C33-40B03F9A36F0}" srcOrd="0" destOrd="0" presId="urn:microsoft.com/office/officeart/2005/8/layout/radial5"/>
    <dgm:cxn modelId="{F8B3BF46-66C0-4F81-8A3B-736134E19516}" srcId="{6F9B9474-E450-4717-B393-4B3860397FF4}" destId="{DA414221-8AD5-4245-8027-9806069952DE}" srcOrd="1" destOrd="0" parTransId="{327B49FE-27B9-45FD-B208-4B7586B97149}" sibTransId="{9B4679BE-1A75-42FC-AE9E-44486995B245}"/>
    <dgm:cxn modelId="{FFE53A2F-ADBA-404F-9FC6-F96C5A58202F}" srcId="{CB49BA73-E216-43EC-B45D-D1025C814B59}" destId="{61197C70-0666-4E85-BAD4-C942F32C5A15}" srcOrd="0" destOrd="0" parTransId="{C8D09D76-9FCA-4BB9-9EB0-0AF8484153EA}" sibTransId="{8780AC5A-D63C-4470-A751-330C3C6958AF}"/>
    <dgm:cxn modelId="{A00072BD-CDA6-45B0-A0B1-221C3A4582FD}" type="presOf" srcId="{1571577B-34A2-42BE-A1BB-AE1E48AB0567}" destId="{4B8329BF-A4F8-4D65-86B4-C91183B8D5BB}" srcOrd="0" destOrd="0" presId="urn:microsoft.com/office/officeart/2005/8/layout/radial5"/>
    <dgm:cxn modelId="{8135AB3A-8D67-4226-93F5-5EDD342224E7}" type="presOf" srcId="{1571577B-34A2-42BE-A1BB-AE1E48AB0567}" destId="{79B8CD2F-7573-41F2-94E5-8D6414F955EB}" srcOrd="1" destOrd="0" presId="urn:microsoft.com/office/officeart/2005/8/layout/radial5"/>
    <dgm:cxn modelId="{A540BAF7-7B53-4E29-9006-CA49E1B66385}" type="presOf" srcId="{77A8058A-43B1-44DA-A684-85008E8B02FA}" destId="{CA0E009A-94E3-47E8-9BF9-A674A69A3E7C}" srcOrd="1" destOrd="0" presId="urn:microsoft.com/office/officeart/2005/8/layout/radial5"/>
    <dgm:cxn modelId="{68B3EC30-FD9C-4D62-B4BB-911194DCBEBB}" type="presOf" srcId="{C8D09D76-9FCA-4BB9-9EB0-0AF8484153EA}" destId="{AE08F4D8-BF66-410D-9924-6DF7F5FFDDD7}" srcOrd="0" destOrd="0" presId="urn:microsoft.com/office/officeart/2005/8/layout/radial5"/>
    <dgm:cxn modelId="{E494CB19-EF9A-4FFD-BC6E-FDF938D0CC0B}" type="presOf" srcId="{77A8058A-43B1-44DA-A684-85008E8B02FA}" destId="{D9D1F085-12CB-4956-8FC5-D93D7614C56E}" srcOrd="0" destOrd="0" presId="urn:microsoft.com/office/officeart/2005/8/layout/radial5"/>
    <dgm:cxn modelId="{670373A5-269A-49E0-88E9-4267AE18771C}" type="presOf" srcId="{CB49BA73-E216-43EC-B45D-D1025C814B59}" destId="{DB6175E2-02D1-40E3-9437-DC9D88991E0C}" srcOrd="0" destOrd="0" presId="urn:microsoft.com/office/officeart/2005/8/layout/radial5"/>
    <dgm:cxn modelId="{47F5CCED-829A-4F92-8DDB-EE2E9D888AB6}" type="presOf" srcId="{4D08B3C9-C965-4918-933B-FF0136C7939F}" destId="{1B9BE039-EB34-4778-8EDA-FF77DFF4E9AD}" srcOrd="0" destOrd="0" presId="urn:microsoft.com/office/officeart/2005/8/layout/radial5"/>
    <dgm:cxn modelId="{BD4CA612-B74F-40D9-817D-8DE025FD280B}" type="presOf" srcId="{C8D09D76-9FCA-4BB9-9EB0-0AF8484153EA}" destId="{54BB249F-54EC-4BBB-A21A-D126C31086D0}" srcOrd="1" destOrd="0" presId="urn:microsoft.com/office/officeart/2005/8/layout/radial5"/>
    <dgm:cxn modelId="{14CA6A96-45ED-413A-B5A9-C5B83060E0AB}" srcId="{6F9B9474-E450-4717-B393-4B3860397FF4}" destId="{CB49BA73-E216-43EC-B45D-D1025C814B59}" srcOrd="0" destOrd="0" parTransId="{28B59115-3434-40A4-B71A-BF0E82778505}" sibTransId="{3473D394-D096-4762-8EF0-C3E0B2A45CF0}"/>
    <dgm:cxn modelId="{C2A6C51E-343E-4759-BDA9-D8743E978ABA}" srcId="{CB49BA73-E216-43EC-B45D-D1025C814B59}" destId="{086C6BFE-AAFB-4E03-85D2-79334D78B480}" srcOrd="3" destOrd="0" parTransId="{F0C1D362-5B02-49C7-9A55-2355C90CD659}" sibTransId="{50EA0D41-5FC5-4AB9-98F2-40AEBB79DFE0}"/>
    <dgm:cxn modelId="{B71AA3B2-A99B-4C8C-AEE6-E3E2159BB01B}" type="presOf" srcId="{086C6BFE-AAFB-4E03-85D2-79334D78B480}" destId="{91947609-5D4F-4178-83FF-334B5A13E972}" srcOrd="0" destOrd="0" presId="urn:microsoft.com/office/officeart/2005/8/layout/radial5"/>
    <dgm:cxn modelId="{CBF3EDB1-1567-4926-9213-7A9B9D094DBD}" type="presOf" srcId="{61197C70-0666-4E85-BAD4-C942F32C5A15}" destId="{0359930A-244B-485C-9052-0965D630482B}" srcOrd="0" destOrd="0" presId="urn:microsoft.com/office/officeart/2005/8/layout/radial5"/>
    <dgm:cxn modelId="{F1A4283C-1D63-4B2A-8CB6-CBF4034BE0D3}" type="presOf" srcId="{6F9B9474-E450-4717-B393-4B3860397FF4}" destId="{778A92D5-AD39-4B41-BC8E-3DD67B58DEFE}" srcOrd="0" destOrd="0" presId="urn:microsoft.com/office/officeart/2005/8/layout/radial5"/>
    <dgm:cxn modelId="{BCFCF323-6E1A-4FB4-8A84-290850F70FCD}" type="presOf" srcId="{F0C1D362-5B02-49C7-9A55-2355C90CD659}" destId="{C52A52A6-A737-46A9-91D1-FC200BDA17FA}" srcOrd="0" destOrd="0" presId="urn:microsoft.com/office/officeart/2005/8/layout/radial5"/>
    <dgm:cxn modelId="{C43907B9-B56D-4112-A152-D199DB9EE10E}" type="presParOf" srcId="{778A92D5-AD39-4B41-BC8E-3DD67B58DEFE}" destId="{DB6175E2-02D1-40E3-9437-DC9D88991E0C}" srcOrd="0" destOrd="0" presId="urn:microsoft.com/office/officeart/2005/8/layout/radial5"/>
    <dgm:cxn modelId="{12A43197-F597-4AE2-B069-5C1C57E5CB9F}" type="presParOf" srcId="{778A92D5-AD39-4B41-BC8E-3DD67B58DEFE}" destId="{AE08F4D8-BF66-410D-9924-6DF7F5FFDDD7}" srcOrd="1" destOrd="0" presId="urn:microsoft.com/office/officeart/2005/8/layout/radial5"/>
    <dgm:cxn modelId="{CDB666C3-8452-4329-89CE-98E1B0666F2F}" type="presParOf" srcId="{AE08F4D8-BF66-410D-9924-6DF7F5FFDDD7}" destId="{54BB249F-54EC-4BBB-A21A-D126C31086D0}" srcOrd="0" destOrd="0" presId="urn:microsoft.com/office/officeart/2005/8/layout/radial5"/>
    <dgm:cxn modelId="{B6D684DD-D98C-452D-8A35-E94B1AE240E8}" type="presParOf" srcId="{778A92D5-AD39-4B41-BC8E-3DD67B58DEFE}" destId="{0359930A-244B-485C-9052-0965D630482B}" srcOrd="2" destOrd="0" presId="urn:microsoft.com/office/officeart/2005/8/layout/radial5"/>
    <dgm:cxn modelId="{2B047CBC-F4FA-4272-B27A-6F8E2A4AD0F7}" type="presParOf" srcId="{778A92D5-AD39-4B41-BC8E-3DD67B58DEFE}" destId="{4B8329BF-A4F8-4D65-86B4-C91183B8D5BB}" srcOrd="3" destOrd="0" presId="urn:microsoft.com/office/officeart/2005/8/layout/radial5"/>
    <dgm:cxn modelId="{565FE7EC-15F0-46A2-9CD6-C8E5B373A491}" type="presParOf" srcId="{4B8329BF-A4F8-4D65-86B4-C91183B8D5BB}" destId="{79B8CD2F-7573-41F2-94E5-8D6414F955EB}" srcOrd="0" destOrd="0" presId="urn:microsoft.com/office/officeart/2005/8/layout/radial5"/>
    <dgm:cxn modelId="{BC350AAC-34D3-45BD-9142-5BF07B6AF0EA}" type="presParOf" srcId="{778A92D5-AD39-4B41-BC8E-3DD67B58DEFE}" destId="{1B9BE039-EB34-4778-8EDA-FF77DFF4E9AD}" srcOrd="4" destOrd="0" presId="urn:microsoft.com/office/officeart/2005/8/layout/radial5"/>
    <dgm:cxn modelId="{94C9383D-26CC-4DB5-A3D3-58DF54530727}" type="presParOf" srcId="{778A92D5-AD39-4B41-BC8E-3DD67B58DEFE}" destId="{D9D1F085-12CB-4956-8FC5-D93D7614C56E}" srcOrd="5" destOrd="0" presId="urn:microsoft.com/office/officeart/2005/8/layout/radial5"/>
    <dgm:cxn modelId="{F9C6D43B-1852-4C77-9A7A-D84500534F66}" type="presParOf" srcId="{D9D1F085-12CB-4956-8FC5-D93D7614C56E}" destId="{CA0E009A-94E3-47E8-9BF9-A674A69A3E7C}" srcOrd="0" destOrd="0" presId="urn:microsoft.com/office/officeart/2005/8/layout/radial5"/>
    <dgm:cxn modelId="{E0230075-0EAB-4563-A2FE-20453E614F2F}" type="presParOf" srcId="{778A92D5-AD39-4B41-BC8E-3DD67B58DEFE}" destId="{F44433E1-1678-4145-9C33-40B03F9A36F0}" srcOrd="6" destOrd="0" presId="urn:microsoft.com/office/officeart/2005/8/layout/radial5"/>
    <dgm:cxn modelId="{C3F4112F-2339-48FD-989F-E42A930A6FC6}" type="presParOf" srcId="{778A92D5-AD39-4B41-BC8E-3DD67B58DEFE}" destId="{C52A52A6-A737-46A9-91D1-FC200BDA17FA}" srcOrd="7" destOrd="0" presId="urn:microsoft.com/office/officeart/2005/8/layout/radial5"/>
    <dgm:cxn modelId="{F19D6ADD-5345-4FAD-84FA-399521286571}" type="presParOf" srcId="{C52A52A6-A737-46A9-91D1-FC200BDA17FA}" destId="{D73C8956-EA96-4BD5-A20E-2225051CC7A0}" srcOrd="0" destOrd="0" presId="urn:microsoft.com/office/officeart/2005/8/layout/radial5"/>
    <dgm:cxn modelId="{10AB7B37-4881-4A97-A8C1-DDEDE3F990EB}" type="presParOf" srcId="{778A92D5-AD39-4B41-BC8E-3DD67B58DEFE}" destId="{91947609-5D4F-4178-83FF-334B5A13E97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175E2-02D1-40E3-9437-DC9D88991E0C}">
      <dsp:nvSpPr>
        <dsp:cNvPr id="0" name=""/>
        <dsp:cNvSpPr/>
      </dsp:nvSpPr>
      <dsp:spPr>
        <a:xfrm>
          <a:off x="3077908" y="2138584"/>
          <a:ext cx="1040249" cy="97166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400" kern="1200" dirty="0" smtClean="0">
              <a:solidFill>
                <a:schemeClr val="accent6">
                  <a:lumMod val="75000"/>
                </a:schemeClr>
              </a:solidFill>
            </a:rPr>
            <a:t>Sampola</a:t>
          </a:r>
        </a:p>
      </dsp:txBody>
      <dsp:txXfrm>
        <a:off x="3230249" y="2280881"/>
        <a:ext cx="735567" cy="687069"/>
      </dsp:txXfrm>
    </dsp:sp>
    <dsp:sp modelId="{AE08F4D8-BF66-410D-9924-6DF7F5FFDDD7}">
      <dsp:nvSpPr>
        <dsp:cNvPr id="0" name=""/>
        <dsp:cNvSpPr/>
      </dsp:nvSpPr>
      <dsp:spPr>
        <a:xfrm rot="15687237">
          <a:off x="3173500" y="1402053"/>
          <a:ext cx="553839" cy="480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2000" kern="1200"/>
        </a:p>
      </dsp:txBody>
      <dsp:txXfrm rot="10800000">
        <a:off x="3256220" y="1569295"/>
        <a:ext cx="409803" cy="288071"/>
      </dsp:txXfrm>
    </dsp:sp>
    <dsp:sp modelId="{0359930A-244B-485C-9052-0965D630482B}">
      <dsp:nvSpPr>
        <dsp:cNvPr id="0" name=""/>
        <dsp:cNvSpPr/>
      </dsp:nvSpPr>
      <dsp:spPr>
        <a:xfrm>
          <a:off x="2832861" y="185838"/>
          <a:ext cx="937066" cy="929158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>
              <a:solidFill>
                <a:schemeClr val="tx1"/>
              </a:solidFill>
            </a:rPr>
            <a:t>Yrittäjä </a:t>
          </a:r>
          <a:endParaRPr lang="fi-FI" sz="1200" kern="1200" dirty="0">
            <a:solidFill>
              <a:schemeClr val="tx1"/>
            </a:solidFill>
          </a:endParaRPr>
        </a:p>
      </dsp:txBody>
      <dsp:txXfrm>
        <a:off x="2970091" y="321910"/>
        <a:ext cx="662606" cy="657014"/>
      </dsp:txXfrm>
    </dsp:sp>
    <dsp:sp modelId="{4B8329BF-A4F8-4D65-86B4-C91183B8D5BB}">
      <dsp:nvSpPr>
        <dsp:cNvPr id="0" name=""/>
        <dsp:cNvSpPr/>
      </dsp:nvSpPr>
      <dsp:spPr>
        <a:xfrm rot="21583339">
          <a:off x="4420523" y="2378605"/>
          <a:ext cx="728461" cy="480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2000" kern="1200"/>
        </a:p>
      </dsp:txBody>
      <dsp:txXfrm>
        <a:off x="4420524" y="2474978"/>
        <a:ext cx="584425" cy="288071"/>
      </dsp:txXfrm>
    </dsp:sp>
    <dsp:sp modelId="{1B9BE039-EB34-4778-8EDA-FF77DFF4E9AD}">
      <dsp:nvSpPr>
        <dsp:cNvPr id="0" name=""/>
        <dsp:cNvSpPr/>
      </dsp:nvSpPr>
      <dsp:spPr>
        <a:xfrm>
          <a:off x="5492584" y="2076490"/>
          <a:ext cx="1057844" cy="1072361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kern="1200" dirty="0" smtClean="0">
              <a:solidFill>
                <a:schemeClr val="tx1"/>
              </a:solidFill>
            </a:rPr>
            <a:t>Kauppias</a:t>
          </a:r>
          <a:endParaRPr lang="fi-FI" sz="1000" kern="1200" dirty="0">
            <a:solidFill>
              <a:schemeClr val="tx1"/>
            </a:solidFill>
          </a:endParaRPr>
        </a:p>
      </dsp:txBody>
      <dsp:txXfrm>
        <a:off x="5647502" y="2233534"/>
        <a:ext cx="748008" cy="758273"/>
      </dsp:txXfrm>
    </dsp:sp>
    <dsp:sp modelId="{D9D1F085-12CB-4956-8FC5-D93D7614C56E}">
      <dsp:nvSpPr>
        <dsp:cNvPr id="0" name=""/>
        <dsp:cNvSpPr/>
      </dsp:nvSpPr>
      <dsp:spPr>
        <a:xfrm rot="5415360">
          <a:off x="3350173" y="3316189"/>
          <a:ext cx="487392" cy="480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2000" kern="1200"/>
        </a:p>
      </dsp:txBody>
      <dsp:txXfrm rot="10800000">
        <a:off x="3422513" y="3340196"/>
        <a:ext cx="343356" cy="288071"/>
      </dsp:txXfrm>
    </dsp:sp>
    <dsp:sp modelId="{F44433E1-1678-4145-9C33-40B03F9A36F0}">
      <dsp:nvSpPr>
        <dsp:cNvPr id="0" name=""/>
        <dsp:cNvSpPr/>
      </dsp:nvSpPr>
      <dsp:spPr>
        <a:xfrm>
          <a:off x="2977496" y="4029838"/>
          <a:ext cx="1223556" cy="1109584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>
              <a:solidFill>
                <a:schemeClr val="tx1"/>
              </a:solidFill>
            </a:rPr>
            <a:t>Varasto </a:t>
          </a:r>
          <a:endParaRPr lang="fi-FI" sz="1200" kern="1200" dirty="0">
            <a:solidFill>
              <a:schemeClr val="tx1"/>
            </a:solidFill>
          </a:endParaRPr>
        </a:p>
      </dsp:txBody>
      <dsp:txXfrm>
        <a:off x="3156682" y="4192333"/>
        <a:ext cx="865184" cy="784594"/>
      </dsp:txXfrm>
    </dsp:sp>
    <dsp:sp modelId="{C52A52A6-A737-46A9-91D1-FC200BDA17FA}">
      <dsp:nvSpPr>
        <dsp:cNvPr id="0" name=""/>
        <dsp:cNvSpPr/>
      </dsp:nvSpPr>
      <dsp:spPr>
        <a:xfrm rot="10775851">
          <a:off x="2250384" y="2391769"/>
          <a:ext cx="584802" cy="480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2000" kern="1200"/>
        </a:p>
      </dsp:txBody>
      <dsp:txXfrm rot="10800000">
        <a:off x="2394418" y="2487287"/>
        <a:ext cx="440766" cy="288071"/>
      </dsp:txXfrm>
    </dsp:sp>
    <dsp:sp modelId="{91947609-5D4F-4178-83FF-334B5A13E972}">
      <dsp:nvSpPr>
        <dsp:cNvPr id="0" name=""/>
        <dsp:cNvSpPr/>
      </dsp:nvSpPr>
      <dsp:spPr>
        <a:xfrm>
          <a:off x="811995" y="2050423"/>
          <a:ext cx="1162567" cy="1178961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kern="1200" dirty="0" smtClean="0">
              <a:solidFill>
                <a:schemeClr val="tx1"/>
              </a:solidFill>
            </a:rPr>
            <a:t>Firma </a:t>
          </a:r>
          <a:endParaRPr lang="fi-FI" sz="1000" kern="1200" dirty="0">
            <a:solidFill>
              <a:schemeClr val="tx1"/>
            </a:solidFill>
          </a:endParaRPr>
        </a:p>
      </dsp:txBody>
      <dsp:txXfrm>
        <a:off x="982249" y="2223078"/>
        <a:ext cx="822059" cy="83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0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99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70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1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896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43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533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73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922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0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9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B7B4-A11C-4CBA-BA73-A39BEF4B618A}" type="datetimeFigureOut">
              <a:rPr lang="fi-FI" smtClean="0"/>
              <a:t>2.11.2021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FDC7-4978-4B72-964D-D685A95969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0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>
                <a:solidFill>
                  <a:srgbClr val="0070C0"/>
                </a:solidFill>
              </a:rPr>
              <a:t>Sampolan </a:t>
            </a:r>
            <a:r>
              <a:rPr lang="fi-FI" dirty="0" err="1" smtClean="0">
                <a:solidFill>
                  <a:srgbClr val="0070C0"/>
                </a:solidFill>
              </a:rPr>
              <a:t>Adaptive</a:t>
            </a:r>
            <a:r>
              <a:rPr lang="fi-FI" dirty="0">
                <a:solidFill>
                  <a:srgbClr val="0070C0"/>
                </a:solidFill>
              </a:rPr>
              <a:t> </a:t>
            </a:r>
            <a:r>
              <a:rPr lang="fi-FI" dirty="0" smtClean="0">
                <a:solidFill>
                  <a:srgbClr val="0070C0"/>
                </a:solidFill>
              </a:rPr>
              <a:t>–malli työllistämisen tueksi</a:t>
            </a:r>
            <a:endParaRPr lang="fi-FI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6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Kaaviokuva 5"/>
          <p:cNvGraphicFramePr/>
          <p:nvPr>
            <p:extLst>
              <p:ext uri="{D42A27DB-BD31-4B8C-83A1-F6EECF244321}">
                <p14:modId xmlns:p14="http://schemas.microsoft.com/office/powerpoint/2010/main" val="4025607459"/>
              </p:ext>
            </p:extLst>
          </p:nvPr>
        </p:nvGraphicFramePr>
        <p:xfrm>
          <a:off x="174566" y="1180407"/>
          <a:ext cx="6550429" cy="5370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Ryhmä 7"/>
          <p:cNvGrpSpPr/>
          <p:nvPr/>
        </p:nvGrpSpPr>
        <p:grpSpPr>
          <a:xfrm>
            <a:off x="283560" y="2179243"/>
            <a:ext cx="1013600" cy="1024143"/>
            <a:chOff x="2505448" y="2478686"/>
            <a:chExt cx="1007505" cy="1007505"/>
          </a:xfrm>
          <a:solidFill>
            <a:srgbClr val="99CCFF"/>
          </a:solidFill>
        </p:grpSpPr>
        <p:sp>
          <p:nvSpPr>
            <p:cNvPr id="9" name="Ellipsi 8"/>
            <p:cNvSpPr/>
            <p:nvPr/>
          </p:nvSpPr>
          <p:spPr>
            <a:xfrm>
              <a:off x="2505448" y="2478686"/>
              <a:ext cx="1007505" cy="10075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i 4"/>
            <p:cNvSpPr txBox="1"/>
            <p:nvPr/>
          </p:nvSpPr>
          <p:spPr>
            <a:xfrm>
              <a:off x="2652994" y="2626232"/>
              <a:ext cx="712413" cy="7124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000" dirty="0" smtClean="0">
                  <a:solidFill>
                    <a:schemeClr val="tx1"/>
                  </a:solidFill>
                </a:rPr>
                <a:t>Yritys  </a:t>
              </a:r>
              <a:endParaRPr lang="fi-FI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Ryhmä 10"/>
          <p:cNvGrpSpPr/>
          <p:nvPr/>
        </p:nvGrpSpPr>
        <p:grpSpPr>
          <a:xfrm>
            <a:off x="5200126" y="1878972"/>
            <a:ext cx="1067132" cy="1070123"/>
            <a:chOff x="2505448" y="2478686"/>
            <a:chExt cx="1007505" cy="1007505"/>
          </a:xfrm>
          <a:solidFill>
            <a:srgbClr val="99CCFF"/>
          </a:solidFill>
        </p:grpSpPr>
        <p:sp>
          <p:nvSpPr>
            <p:cNvPr id="12" name="Ellipsi 11"/>
            <p:cNvSpPr/>
            <p:nvPr/>
          </p:nvSpPr>
          <p:spPr>
            <a:xfrm>
              <a:off x="2505448" y="2478686"/>
              <a:ext cx="1007505" cy="10075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lipsi 4"/>
            <p:cNvSpPr txBox="1"/>
            <p:nvPr/>
          </p:nvSpPr>
          <p:spPr>
            <a:xfrm>
              <a:off x="2685043" y="2623013"/>
              <a:ext cx="654028" cy="6699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000" dirty="0" smtClean="0">
                  <a:solidFill>
                    <a:schemeClr val="tx1"/>
                  </a:solidFill>
                </a:rPr>
                <a:t>Tehdas </a:t>
              </a:r>
              <a:endParaRPr lang="fi-FI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Ryhmä 13"/>
          <p:cNvGrpSpPr/>
          <p:nvPr/>
        </p:nvGrpSpPr>
        <p:grpSpPr>
          <a:xfrm>
            <a:off x="4562592" y="1197060"/>
            <a:ext cx="825805" cy="798910"/>
            <a:chOff x="2505448" y="2478686"/>
            <a:chExt cx="1007505" cy="1007505"/>
          </a:xfrm>
          <a:solidFill>
            <a:srgbClr val="99CCFF"/>
          </a:solidFill>
        </p:grpSpPr>
        <p:sp>
          <p:nvSpPr>
            <p:cNvPr id="15" name="Ellipsi 14"/>
            <p:cNvSpPr/>
            <p:nvPr/>
          </p:nvSpPr>
          <p:spPr>
            <a:xfrm>
              <a:off x="2505448" y="2478686"/>
              <a:ext cx="1007505" cy="10075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lipsi 4"/>
            <p:cNvSpPr txBox="1"/>
            <p:nvPr/>
          </p:nvSpPr>
          <p:spPr>
            <a:xfrm>
              <a:off x="2652994" y="2626232"/>
              <a:ext cx="712413" cy="71241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800" dirty="0" smtClean="0">
                  <a:solidFill>
                    <a:schemeClr val="tx1"/>
                  </a:solidFill>
                </a:rPr>
                <a:t>Maahantuoja </a:t>
              </a:r>
              <a:endParaRPr lang="fi-FI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Ryhmä 16"/>
          <p:cNvGrpSpPr/>
          <p:nvPr/>
        </p:nvGrpSpPr>
        <p:grpSpPr>
          <a:xfrm>
            <a:off x="553266" y="5137326"/>
            <a:ext cx="1017381" cy="980979"/>
            <a:chOff x="2505448" y="2478686"/>
            <a:chExt cx="1007505" cy="1007505"/>
          </a:xfrm>
          <a:solidFill>
            <a:srgbClr val="99CCFF"/>
          </a:solidFill>
        </p:grpSpPr>
        <p:sp>
          <p:nvSpPr>
            <p:cNvPr id="18" name="Ellipsi 17"/>
            <p:cNvSpPr/>
            <p:nvPr/>
          </p:nvSpPr>
          <p:spPr>
            <a:xfrm>
              <a:off x="2505448" y="2478686"/>
              <a:ext cx="1007505" cy="10075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lipsi 4"/>
            <p:cNvSpPr txBox="1"/>
            <p:nvPr/>
          </p:nvSpPr>
          <p:spPr>
            <a:xfrm>
              <a:off x="2652994" y="2626232"/>
              <a:ext cx="712413" cy="7124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000" dirty="0" smtClean="0">
                  <a:solidFill>
                    <a:schemeClr val="tx1"/>
                  </a:solidFill>
                </a:rPr>
                <a:t>Tuotanto-laitos </a:t>
              </a:r>
              <a:endParaRPr lang="fi-FI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Ryhmä 19"/>
          <p:cNvGrpSpPr/>
          <p:nvPr/>
        </p:nvGrpSpPr>
        <p:grpSpPr>
          <a:xfrm>
            <a:off x="5388397" y="5349891"/>
            <a:ext cx="898813" cy="863952"/>
            <a:chOff x="2527609" y="2500718"/>
            <a:chExt cx="1007505" cy="1007505"/>
          </a:xfrm>
          <a:solidFill>
            <a:srgbClr val="99CCFF"/>
          </a:solidFill>
        </p:grpSpPr>
        <p:sp>
          <p:nvSpPr>
            <p:cNvPr id="21" name="Ellipsi 20"/>
            <p:cNvSpPr/>
            <p:nvPr/>
          </p:nvSpPr>
          <p:spPr>
            <a:xfrm>
              <a:off x="2527609" y="2500718"/>
              <a:ext cx="1007505" cy="10075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lipsi 4"/>
            <p:cNvSpPr txBox="1"/>
            <p:nvPr/>
          </p:nvSpPr>
          <p:spPr>
            <a:xfrm>
              <a:off x="2652994" y="2694968"/>
              <a:ext cx="748732" cy="6170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000" dirty="0" smtClean="0">
                  <a:solidFill>
                    <a:schemeClr val="tx1"/>
                  </a:solidFill>
                </a:rPr>
                <a:t>Putiikki  </a:t>
              </a:r>
              <a:endParaRPr lang="fi-FI" sz="1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Nuoli vasemmalle 22"/>
          <p:cNvSpPr/>
          <p:nvPr/>
        </p:nvSpPr>
        <p:spPr>
          <a:xfrm rot="323566" flipH="1">
            <a:off x="4383353" y="3227889"/>
            <a:ext cx="1132760" cy="111524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rgbClr val="0070C0"/>
                </a:solidFill>
              </a:rPr>
              <a:t>Tuettu työ 3 päivää viikossa </a:t>
            </a:r>
            <a:endParaRPr lang="fi-FI" sz="900" dirty="0">
              <a:solidFill>
                <a:srgbClr val="0070C0"/>
              </a:solidFill>
            </a:endParaRPr>
          </a:p>
        </p:txBody>
      </p:sp>
      <p:sp>
        <p:nvSpPr>
          <p:cNvPr id="24" name="Nuoli vasemmalle 23"/>
          <p:cNvSpPr/>
          <p:nvPr/>
        </p:nvSpPr>
        <p:spPr>
          <a:xfrm rot="19322513">
            <a:off x="1298290" y="4272544"/>
            <a:ext cx="1344524" cy="950881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rgbClr val="0070C0"/>
                </a:solidFill>
              </a:rPr>
              <a:t>Tuettu työ 2 tuntia </a:t>
            </a:r>
            <a:r>
              <a:rPr lang="fi-FI" sz="900" dirty="0" smtClean="0">
                <a:solidFill>
                  <a:srgbClr val="0070C0"/>
                </a:solidFill>
              </a:rPr>
              <a:t>päivässä</a:t>
            </a:r>
            <a:endParaRPr lang="fi-FI" sz="900" dirty="0">
              <a:solidFill>
                <a:srgbClr val="0070C0"/>
              </a:solidFill>
            </a:endParaRPr>
          </a:p>
        </p:txBody>
      </p:sp>
      <p:sp>
        <p:nvSpPr>
          <p:cNvPr id="25" name="Nuoli vasemmalle 24"/>
          <p:cNvSpPr/>
          <p:nvPr/>
        </p:nvSpPr>
        <p:spPr>
          <a:xfrm rot="1625136">
            <a:off x="1437266" y="2010772"/>
            <a:ext cx="1296370" cy="92613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rgbClr val="0070C0"/>
                </a:solidFill>
              </a:rPr>
              <a:t>Tuettu työ joka toinen viikko </a:t>
            </a:r>
            <a:endParaRPr lang="fi-FI" sz="900" dirty="0">
              <a:solidFill>
                <a:srgbClr val="0070C0"/>
              </a:solidFill>
            </a:endParaRPr>
          </a:p>
        </p:txBody>
      </p:sp>
      <p:sp>
        <p:nvSpPr>
          <p:cNvPr id="26" name="Nuoli vasemmalle 25"/>
          <p:cNvSpPr/>
          <p:nvPr/>
        </p:nvSpPr>
        <p:spPr>
          <a:xfrm rot="19255775" flipH="1">
            <a:off x="3987351" y="2077399"/>
            <a:ext cx="1222123" cy="1024291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rgbClr val="0070C0"/>
                </a:solidFill>
              </a:rPr>
              <a:t>Kokoaikainen tuettu työ</a:t>
            </a:r>
            <a:endParaRPr lang="fi-FI" sz="900" dirty="0">
              <a:solidFill>
                <a:srgbClr val="0070C0"/>
              </a:solidFill>
            </a:endParaRPr>
          </a:p>
        </p:txBody>
      </p:sp>
      <p:sp>
        <p:nvSpPr>
          <p:cNvPr id="55" name="Tekstiruutu 54"/>
          <p:cNvSpPr txBox="1"/>
          <p:nvPr/>
        </p:nvSpPr>
        <p:spPr>
          <a:xfrm>
            <a:off x="1169558" y="381971"/>
            <a:ext cx="470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err="1" smtClean="0">
                <a:solidFill>
                  <a:srgbClr val="0070C0"/>
                </a:solidFill>
              </a:rPr>
              <a:t>Adaptive</a:t>
            </a:r>
            <a:r>
              <a:rPr lang="fi-FI" b="1" dirty="0" smtClean="0">
                <a:solidFill>
                  <a:srgbClr val="0070C0"/>
                </a:solidFill>
              </a:rPr>
              <a:t> - työllistämisen malli Sampolassa</a:t>
            </a:r>
          </a:p>
        </p:txBody>
      </p:sp>
      <p:grpSp>
        <p:nvGrpSpPr>
          <p:cNvPr id="46" name="Ryhmä 45"/>
          <p:cNvGrpSpPr/>
          <p:nvPr/>
        </p:nvGrpSpPr>
        <p:grpSpPr>
          <a:xfrm>
            <a:off x="4441349" y="4818387"/>
            <a:ext cx="911955" cy="922235"/>
            <a:chOff x="2569687" y="-12883"/>
            <a:chExt cx="1103471" cy="1152224"/>
          </a:xfrm>
          <a:solidFill>
            <a:srgbClr val="99CCFF"/>
          </a:solidFill>
        </p:grpSpPr>
        <p:sp>
          <p:nvSpPr>
            <p:cNvPr id="47" name="Ellipsi 46"/>
            <p:cNvSpPr/>
            <p:nvPr/>
          </p:nvSpPr>
          <p:spPr>
            <a:xfrm>
              <a:off x="2569687" y="-12883"/>
              <a:ext cx="1103471" cy="115222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Ellipsi 4"/>
            <p:cNvSpPr txBox="1"/>
            <p:nvPr/>
          </p:nvSpPr>
          <p:spPr>
            <a:xfrm>
              <a:off x="2731287" y="161600"/>
              <a:ext cx="780271" cy="7802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000" dirty="0" smtClean="0">
                  <a:solidFill>
                    <a:schemeClr val="tx1"/>
                  </a:solidFill>
                </a:rPr>
                <a:t>Konepaja</a:t>
              </a:r>
              <a:endParaRPr lang="fi-FI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Ryhmä 48"/>
          <p:cNvGrpSpPr/>
          <p:nvPr/>
        </p:nvGrpSpPr>
        <p:grpSpPr>
          <a:xfrm>
            <a:off x="1061957" y="1071333"/>
            <a:ext cx="937933" cy="879725"/>
            <a:chOff x="2536350" y="55994"/>
            <a:chExt cx="1145336" cy="1118156"/>
          </a:xfrm>
          <a:solidFill>
            <a:srgbClr val="99CCFF"/>
          </a:solidFill>
        </p:grpSpPr>
        <p:sp>
          <p:nvSpPr>
            <p:cNvPr id="57" name="Ellipsi 56"/>
            <p:cNvSpPr/>
            <p:nvPr/>
          </p:nvSpPr>
          <p:spPr>
            <a:xfrm>
              <a:off x="2536350" y="55994"/>
              <a:ext cx="1145336" cy="111815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Ellipsi 4"/>
            <p:cNvSpPr txBox="1"/>
            <p:nvPr/>
          </p:nvSpPr>
          <p:spPr>
            <a:xfrm>
              <a:off x="2741339" y="219446"/>
              <a:ext cx="780271" cy="7802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000" dirty="0" smtClean="0">
                  <a:solidFill>
                    <a:schemeClr val="tx1"/>
                  </a:solidFill>
                </a:rPr>
                <a:t>Tukkuliike</a:t>
              </a:r>
              <a:endParaRPr lang="fi-FI" sz="1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kstiruutu 1"/>
          <p:cNvSpPr txBox="1"/>
          <p:nvPr/>
        </p:nvSpPr>
        <p:spPr>
          <a:xfrm>
            <a:off x="6940452" y="706585"/>
            <a:ext cx="492181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 dirty="0">
                <a:solidFill>
                  <a:srgbClr val="0070C0"/>
                </a:solidFill>
              </a:rPr>
              <a:t>Tavoite: </a:t>
            </a:r>
          </a:p>
          <a:p>
            <a:r>
              <a:rPr lang="fi-FI" sz="1200" dirty="0"/>
              <a:t>Työllistää osatyökykyisiä avoimille </a:t>
            </a:r>
            <a:r>
              <a:rPr lang="fi-FI" sz="1200" dirty="0" smtClean="0"/>
              <a:t>työmarkkinoille.</a:t>
            </a:r>
            <a:endParaRPr lang="fi-FI" sz="1200" dirty="0"/>
          </a:p>
          <a:p>
            <a:endParaRPr lang="fi-FI" sz="1200" dirty="0" smtClean="0"/>
          </a:p>
          <a:p>
            <a:endParaRPr lang="fi-FI" sz="1200" dirty="0"/>
          </a:p>
          <a:p>
            <a:r>
              <a:rPr lang="fi-FI" sz="1400" b="1" dirty="0">
                <a:solidFill>
                  <a:srgbClr val="0070C0"/>
                </a:solidFill>
              </a:rPr>
              <a:t>T</a:t>
            </a:r>
            <a:r>
              <a:rPr lang="fi-FI" sz="1400" b="1" dirty="0" smtClean="0">
                <a:solidFill>
                  <a:srgbClr val="0070C0"/>
                </a:solidFill>
              </a:rPr>
              <a:t>yöllistymisen haasteita mm: </a:t>
            </a:r>
            <a:endParaRPr lang="fi-FI" sz="1400" b="1" dirty="0">
              <a:solidFill>
                <a:srgbClr val="0070C0"/>
              </a:solidFill>
            </a:endParaRPr>
          </a:p>
          <a:p>
            <a:r>
              <a:rPr lang="fi-FI" sz="1200" dirty="0"/>
              <a:t>T</a:t>
            </a:r>
            <a:r>
              <a:rPr lang="fi-FI" sz="1200" dirty="0" smtClean="0"/>
              <a:t>yöelämätaitojen </a:t>
            </a:r>
            <a:r>
              <a:rPr lang="fi-FI" sz="1200" dirty="0"/>
              <a:t>haasteet, terveydelliset haasteet, </a:t>
            </a:r>
            <a:r>
              <a:rPr lang="fi-FI" sz="1200" dirty="0" smtClean="0"/>
              <a:t>yksilön erityishaasteet (vamma- tai muu rajoite) sosiaalisessa, psyykkisessä ja/tai motorisessa toimintakyvyssä.</a:t>
            </a:r>
          </a:p>
          <a:p>
            <a:endParaRPr lang="fi-FI" sz="1200" dirty="0" smtClean="0"/>
          </a:p>
          <a:p>
            <a:pPr marL="171450" indent="-171450">
              <a:buFontTx/>
              <a:buChar char="-"/>
            </a:pPr>
            <a:endParaRPr lang="fi-FI" sz="1400" dirty="0"/>
          </a:p>
          <a:p>
            <a:r>
              <a:rPr lang="fi-FI" sz="1400" b="1" dirty="0" smtClean="0">
                <a:solidFill>
                  <a:srgbClr val="0070C0"/>
                </a:solidFill>
              </a:rPr>
              <a:t>Työllistämisen haasteita mm:</a:t>
            </a:r>
          </a:p>
          <a:p>
            <a:r>
              <a:rPr lang="fi-FI" sz="1200" dirty="0"/>
              <a:t>Y</a:t>
            </a:r>
            <a:r>
              <a:rPr lang="fi-FI" sz="1200" dirty="0" smtClean="0"/>
              <a:t>rittäjän </a:t>
            </a:r>
            <a:r>
              <a:rPr lang="fi-FI" sz="1200" dirty="0"/>
              <a:t>haasteet </a:t>
            </a:r>
            <a:r>
              <a:rPr lang="fi-FI" sz="1200" dirty="0" smtClean="0"/>
              <a:t>rekrytointiin, </a:t>
            </a:r>
            <a:r>
              <a:rPr lang="fi-FI" sz="1200" dirty="0"/>
              <a:t>perehdytykseen ja ohjaukseen </a:t>
            </a:r>
            <a:r>
              <a:rPr lang="fi-FI" sz="1200" dirty="0" smtClean="0"/>
              <a:t>liittyen, yrityksen tarve osa-aikaiselle ajoittaiselle työlle, asenteet,  jne. </a:t>
            </a:r>
            <a:endParaRPr lang="fi-FI" sz="1200" dirty="0"/>
          </a:p>
          <a:p>
            <a:endParaRPr lang="fi-FI" sz="1200" dirty="0" smtClean="0"/>
          </a:p>
          <a:p>
            <a:endParaRPr lang="fi-FI" sz="1200" dirty="0"/>
          </a:p>
          <a:p>
            <a:r>
              <a:rPr lang="fi-FI" sz="1400" b="1" dirty="0">
                <a:solidFill>
                  <a:srgbClr val="0070C0"/>
                </a:solidFill>
              </a:rPr>
              <a:t>Keinot: </a:t>
            </a:r>
          </a:p>
          <a:p>
            <a:r>
              <a:rPr lang="fi-FI" sz="1200" dirty="0"/>
              <a:t>Työvalmennuksen </a:t>
            </a:r>
            <a:r>
              <a:rPr lang="fi-FI" sz="1200" dirty="0" smtClean="0"/>
              <a:t>keinot: riittävä ohjaus ja tuki perehdytysvaiheessa, toistuva ohjaus ja tuki perehdytyksen jälkeen, tiedon lisääminen jne. </a:t>
            </a:r>
          </a:p>
          <a:p>
            <a:r>
              <a:rPr lang="fi-FI" sz="1200" dirty="0" smtClean="0"/>
              <a:t> </a:t>
            </a:r>
          </a:p>
          <a:p>
            <a:endParaRPr lang="fi-FI" sz="1200" dirty="0" smtClean="0"/>
          </a:p>
          <a:p>
            <a:r>
              <a:rPr lang="fi-FI" sz="1400" b="1" dirty="0" err="1" smtClean="0">
                <a:solidFill>
                  <a:srgbClr val="0070C0"/>
                </a:solidFill>
              </a:rPr>
              <a:t>Adaptive</a:t>
            </a:r>
            <a:r>
              <a:rPr lang="fi-FI" sz="1400" b="1" dirty="0" smtClean="0">
                <a:solidFill>
                  <a:srgbClr val="0070C0"/>
                </a:solidFill>
              </a:rPr>
              <a:t> malli = Jousto yrityksen tilanteeseen sopeuttaen: </a:t>
            </a:r>
          </a:p>
          <a:p>
            <a:r>
              <a:rPr lang="fi-FI" sz="1200" dirty="0" smtClean="0"/>
              <a:t>Hyödynnetään Sampolan työtoimintaa. Asiakas voi osan ajasta työskennellä yrityksen tiloissa ja mikäli yrityksellä ei ole tarjota työtä, asiakas </a:t>
            </a:r>
            <a:r>
              <a:rPr lang="fi-FI" sz="1200" dirty="0"/>
              <a:t>ei jää ”tyhjän päälle</a:t>
            </a:r>
            <a:r>
              <a:rPr lang="fi-FI" sz="1200" dirty="0" smtClean="0"/>
              <a:t>”, vaan asiakas voi työskennellä Sampolan työtoiminnassa. </a:t>
            </a:r>
            <a:endParaRPr lang="fi-FI" sz="1200" dirty="0"/>
          </a:p>
          <a:p>
            <a:endParaRPr lang="fi-FI" sz="1200" dirty="0"/>
          </a:p>
          <a:p>
            <a:r>
              <a:rPr lang="fi-FI" sz="1200" b="1" dirty="0" err="1" smtClean="0">
                <a:solidFill>
                  <a:srgbClr val="0070C0"/>
                </a:solidFill>
              </a:rPr>
              <a:t>Adaptive</a:t>
            </a:r>
            <a:r>
              <a:rPr lang="fi-FI" sz="1200" b="1" dirty="0" smtClean="0">
                <a:solidFill>
                  <a:srgbClr val="0070C0"/>
                </a:solidFill>
              </a:rPr>
              <a:t>- joustavan mallin avulla työllistäminen on yrittäjälle helpompaa.  </a:t>
            </a:r>
          </a:p>
          <a:p>
            <a:r>
              <a:rPr lang="fi-FI" sz="1200" b="1" dirty="0" smtClean="0">
                <a:solidFill>
                  <a:srgbClr val="0070C0"/>
                </a:solidFill>
              </a:rPr>
              <a:t>Työllistymiselle luodaan näin realistiset mahdollisuudet. </a:t>
            </a:r>
          </a:p>
        </p:txBody>
      </p:sp>
      <p:sp>
        <p:nvSpPr>
          <p:cNvPr id="59" name="Nuoli vasemmalle 58"/>
          <p:cNvSpPr/>
          <p:nvPr/>
        </p:nvSpPr>
        <p:spPr>
          <a:xfrm rot="19237128" flipH="1">
            <a:off x="2039438" y="4827262"/>
            <a:ext cx="1087414" cy="905175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chemeClr val="accent6">
                    <a:lumMod val="75000"/>
                  </a:schemeClr>
                </a:solidFill>
              </a:rPr>
              <a:t>Työtoiminta Sampolassa </a:t>
            </a:r>
            <a:endParaRPr lang="fi-FI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Nuoli vasemmalle 59"/>
          <p:cNvSpPr/>
          <p:nvPr/>
        </p:nvSpPr>
        <p:spPr>
          <a:xfrm rot="1677409" flipH="1">
            <a:off x="1839582" y="2898851"/>
            <a:ext cx="992919" cy="661263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chemeClr val="accent6">
                    <a:lumMod val="75000"/>
                  </a:schemeClr>
                </a:solidFill>
              </a:rPr>
              <a:t>Työtoiminta Sampolassa </a:t>
            </a:r>
            <a:endParaRPr lang="fi-FI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Nuoli vasemmalle 60"/>
          <p:cNvSpPr/>
          <p:nvPr/>
        </p:nvSpPr>
        <p:spPr>
          <a:xfrm rot="867126">
            <a:off x="4302843" y="4181978"/>
            <a:ext cx="1022603" cy="661263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chemeClr val="accent6">
                    <a:lumMod val="75000"/>
                  </a:schemeClr>
                </a:solidFill>
              </a:rPr>
              <a:t>Työtoiminta Sampolassa </a:t>
            </a:r>
            <a:endParaRPr lang="fi-FI" sz="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/>
          <p:cNvSpPr txBox="1"/>
          <p:nvPr/>
        </p:nvSpPr>
        <p:spPr>
          <a:xfrm>
            <a:off x="515389" y="233261"/>
            <a:ext cx="59020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 dirty="0">
                <a:solidFill>
                  <a:srgbClr val="0070C0"/>
                </a:solidFill>
              </a:rPr>
              <a:t>Resurssit</a:t>
            </a:r>
            <a:r>
              <a:rPr lang="fi-FI" sz="1400" b="1" dirty="0" smtClean="0">
                <a:solidFill>
                  <a:srgbClr val="0070C0"/>
                </a:solidFill>
              </a:rPr>
              <a:t>:</a:t>
            </a:r>
          </a:p>
          <a:p>
            <a:endParaRPr lang="fi-FI" sz="1400" b="1" dirty="0">
              <a:solidFill>
                <a:srgbClr val="0070C0"/>
              </a:solidFill>
            </a:endParaRPr>
          </a:p>
          <a:p>
            <a:r>
              <a:rPr lang="fi-FI" sz="1200" dirty="0" smtClean="0"/>
              <a:t>1) Ohjaaja(t)/työvalmentaja(t), </a:t>
            </a:r>
            <a:r>
              <a:rPr lang="fi-FI" sz="1200" dirty="0"/>
              <a:t>joka etsii työpaikkoja, kartoittaa asiakkaiden työtaitoja, auttaa työhakemusten ja ansioluetteloiden teossa, valmentaa haastatteluihin jne.</a:t>
            </a:r>
          </a:p>
          <a:p>
            <a:endParaRPr lang="fi-FI" sz="1200" dirty="0"/>
          </a:p>
          <a:p>
            <a:r>
              <a:rPr lang="fi-FI" sz="1200" dirty="0" smtClean="0"/>
              <a:t>2) Ohjaaja(t) /työvalmentaja(t), </a:t>
            </a:r>
            <a:r>
              <a:rPr lang="fi-FI" sz="1200" dirty="0"/>
              <a:t>joka jalkautuu yrityksiin em. ohjaustyöhön.</a:t>
            </a:r>
          </a:p>
          <a:p>
            <a:endParaRPr lang="fi-FI" sz="1200" dirty="0"/>
          </a:p>
          <a:p>
            <a:r>
              <a:rPr lang="fi-FI" sz="1200" dirty="0" smtClean="0"/>
              <a:t>3) Ohjaaja/työvalmentaja</a:t>
            </a:r>
            <a:r>
              <a:rPr lang="fi-FI" sz="1200" dirty="0"/>
              <a:t>, joka toimii asiakkaiden työkeskusohjaajana heidän työskennellessä yrityksen sijaan Sampolassa. </a:t>
            </a:r>
          </a:p>
          <a:p>
            <a:endParaRPr lang="fi-FI" sz="1200" dirty="0"/>
          </a:p>
          <a:p>
            <a:r>
              <a:rPr lang="fi-FI" sz="1200" dirty="0" smtClean="0"/>
              <a:t>4) Sampolan </a:t>
            </a:r>
            <a:r>
              <a:rPr lang="fi-FI" sz="1200" dirty="0"/>
              <a:t>työtoiminnan resurssit: tarvittavat alihankintatyöt asiakkaiden työskentelyyn Sampolassa. Tarvittavat työtilat, sosiaalitilat, työvälineet, työvaatteet, työturvallisuus, työhyvinvointi </a:t>
            </a:r>
            <a:r>
              <a:rPr lang="fi-FI" sz="1200" dirty="0" smtClean="0"/>
              <a:t>ym. työntekoon liittyvät resurssit</a:t>
            </a:r>
            <a:r>
              <a:rPr lang="fi-FI" sz="1200" dirty="0"/>
              <a:t>.</a:t>
            </a:r>
          </a:p>
          <a:p>
            <a:endParaRPr lang="fi-FI" sz="1200" dirty="0"/>
          </a:p>
          <a:p>
            <a:endParaRPr lang="fi-FI" sz="1400" b="1" dirty="0">
              <a:solidFill>
                <a:srgbClr val="0070C0"/>
              </a:solidFill>
            </a:endParaRPr>
          </a:p>
          <a:p>
            <a:r>
              <a:rPr lang="fi-FI" sz="1400" b="1" dirty="0">
                <a:solidFill>
                  <a:srgbClr val="0070C0"/>
                </a:solidFill>
              </a:rPr>
              <a:t>Hyödyt:  </a:t>
            </a:r>
            <a:endParaRPr lang="fi-FI" sz="1400" b="1" dirty="0" smtClean="0">
              <a:solidFill>
                <a:srgbClr val="0070C0"/>
              </a:solidFill>
            </a:endParaRPr>
          </a:p>
          <a:p>
            <a:endParaRPr lang="fi-FI" sz="1400" b="1" dirty="0">
              <a:solidFill>
                <a:srgbClr val="0070C0"/>
              </a:solidFill>
            </a:endParaRPr>
          </a:p>
          <a:p>
            <a:r>
              <a:rPr lang="fi-FI" sz="1200" dirty="0"/>
              <a:t>Osatyökykyisten </a:t>
            </a:r>
            <a:r>
              <a:rPr lang="fi-FI" sz="1200" dirty="0" smtClean="0"/>
              <a:t>työllistyminen.</a:t>
            </a:r>
            <a:endParaRPr lang="fi-FI" sz="1200" dirty="0"/>
          </a:p>
          <a:p>
            <a:endParaRPr lang="fi-FI" sz="1200" dirty="0"/>
          </a:p>
          <a:p>
            <a:r>
              <a:rPr lang="fi-FI" sz="1200" dirty="0"/>
              <a:t>Yrityksen työvoimatarpeeseen vastaaminen joustavasti päiväkohtaisesti/viikkotasolla </a:t>
            </a:r>
            <a:endParaRPr lang="fi-FI" sz="1200" dirty="0" smtClean="0"/>
          </a:p>
          <a:p>
            <a:r>
              <a:rPr lang="fi-FI" sz="1200" dirty="0" smtClean="0"/>
              <a:t>tai </a:t>
            </a:r>
            <a:r>
              <a:rPr lang="fi-FI" sz="1200" dirty="0"/>
              <a:t>jopa tunti </a:t>
            </a:r>
            <a:r>
              <a:rPr lang="fi-FI" sz="1200" dirty="0" smtClean="0"/>
              <a:t>kerrallaan.</a:t>
            </a:r>
          </a:p>
          <a:p>
            <a:endParaRPr lang="fi-FI" sz="1200" dirty="0" smtClean="0"/>
          </a:p>
          <a:p>
            <a:endParaRPr lang="fi-FI" sz="1200" dirty="0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6553" y="2410690"/>
            <a:ext cx="2975828" cy="2228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kstiruutu 4"/>
          <p:cNvSpPr txBox="1"/>
          <p:nvPr/>
        </p:nvSpPr>
        <p:spPr>
          <a:xfrm>
            <a:off x="606828" y="4522123"/>
            <a:ext cx="591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>
                <a:solidFill>
                  <a:srgbClr val="0070C0"/>
                </a:solidFill>
              </a:rPr>
              <a:t>Sampolan </a:t>
            </a:r>
            <a:r>
              <a:rPr lang="fi-FI" sz="1200" b="1" dirty="0" err="1">
                <a:solidFill>
                  <a:srgbClr val="0070C0"/>
                </a:solidFill>
              </a:rPr>
              <a:t>Adaptive</a:t>
            </a:r>
            <a:r>
              <a:rPr lang="fi-FI" sz="1200" b="1" dirty="0">
                <a:solidFill>
                  <a:srgbClr val="0070C0"/>
                </a:solidFill>
              </a:rPr>
              <a:t>- joustavan mallin avulla työllistäminen on yrityksille helpompaa. </a:t>
            </a:r>
          </a:p>
          <a:p>
            <a:r>
              <a:rPr lang="fi-FI" sz="1200" b="1" dirty="0">
                <a:solidFill>
                  <a:srgbClr val="0070C0"/>
                </a:solidFill>
              </a:rPr>
              <a:t> </a:t>
            </a:r>
          </a:p>
          <a:p>
            <a:r>
              <a:rPr lang="fi-FI" sz="1200" b="1" dirty="0" err="1">
                <a:solidFill>
                  <a:srgbClr val="0070C0"/>
                </a:solidFill>
              </a:rPr>
              <a:t>Adaptive</a:t>
            </a:r>
            <a:r>
              <a:rPr lang="fi-FI" sz="1200" b="1" dirty="0">
                <a:solidFill>
                  <a:srgbClr val="0070C0"/>
                </a:solidFill>
              </a:rPr>
              <a:t>- joustavan mallin avulla luodaan realistiset mahdollisuudet </a:t>
            </a:r>
            <a:r>
              <a:rPr lang="fi-FI" sz="1200" b="1" dirty="0" smtClean="0">
                <a:solidFill>
                  <a:srgbClr val="0070C0"/>
                </a:solidFill>
              </a:rPr>
              <a:t>osatyökykyisten henkilöiden </a:t>
            </a:r>
            <a:r>
              <a:rPr lang="fi-FI" sz="1200" b="1" dirty="0">
                <a:solidFill>
                  <a:srgbClr val="0070C0"/>
                </a:solidFill>
              </a:rPr>
              <a:t>sijoittumiseen avoimille työmarkkinoille. 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079" y="185468"/>
            <a:ext cx="2061302" cy="2061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orakulmio 6"/>
          <p:cNvSpPr/>
          <p:nvPr/>
        </p:nvSpPr>
        <p:spPr>
          <a:xfrm>
            <a:off x="440576" y="5616553"/>
            <a:ext cx="7514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b="1" dirty="0">
                <a:cs typeface="Arial" panose="020B0604020202020204" pitchFamily="34" charset="0"/>
              </a:rPr>
              <a:t>Yhteystiedot</a:t>
            </a:r>
            <a:r>
              <a:rPr lang="fi-FI" sz="1200" b="1" dirty="0" smtClean="0">
                <a:cs typeface="Arial" panose="020B0604020202020204" pitchFamily="34" charset="0"/>
              </a:rPr>
              <a:t>:  </a:t>
            </a:r>
            <a:r>
              <a:rPr lang="fi-FI" sz="1200" dirty="0" smtClean="0">
                <a:cs typeface="Arial" panose="020B0604020202020204" pitchFamily="34" charset="0"/>
              </a:rPr>
              <a:t>Palvelukeskus </a:t>
            </a:r>
            <a:r>
              <a:rPr lang="fi-FI" sz="1200" dirty="0">
                <a:cs typeface="Arial" panose="020B0604020202020204" pitchFamily="34" charset="0"/>
              </a:rPr>
              <a:t>Sampola </a:t>
            </a:r>
            <a:r>
              <a:rPr lang="fi-FI" sz="1200" dirty="0" smtClean="0">
                <a:cs typeface="Arial" panose="020B0604020202020204" pitchFamily="34" charset="0"/>
              </a:rPr>
              <a:t>, Brahenkatu 26, 13100 Hämeenlinna    </a:t>
            </a:r>
          </a:p>
          <a:p>
            <a:r>
              <a:rPr lang="fi-FI" sz="1200" dirty="0" smtClean="0">
                <a:cs typeface="Arial" panose="020B0604020202020204" pitchFamily="34" charset="0"/>
              </a:rPr>
              <a:t>Johtaja: Pekka Vihanto, p. 040 542 2787, vastaava työvalmentaja: Kimmo Uschanoff, p. 050 3750051</a:t>
            </a:r>
          </a:p>
          <a:p>
            <a:r>
              <a:rPr lang="fi-FI" sz="1200" dirty="0" smtClean="0">
                <a:cs typeface="Arial" panose="020B0604020202020204" pitchFamily="34" charset="0"/>
              </a:rPr>
              <a:t>Sähköposti: etunimi.sukunimi@kpsaatio.fi </a:t>
            </a:r>
          </a:p>
          <a:p>
            <a:endParaRPr lang="fi-FI" sz="1200" dirty="0">
              <a:cs typeface="Arial" panose="020B0604020202020204" pitchFamily="34" charset="0"/>
            </a:endParaRPr>
          </a:p>
          <a:p>
            <a:r>
              <a:rPr lang="fi-FI" sz="1200" b="1" u="sng" dirty="0">
                <a:solidFill>
                  <a:srgbClr val="0070C0"/>
                </a:solidFill>
                <a:cs typeface="Arial" panose="020B0604020202020204" pitchFamily="34" charset="0"/>
              </a:rPr>
              <a:t>www.sampola.fi </a:t>
            </a:r>
            <a:r>
              <a:rPr lang="fi-FI" sz="1200" b="1" dirty="0">
                <a:cs typeface="Arial" panose="020B0604020202020204" pitchFamily="34" charset="0"/>
              </a:rPr>
              <a:t>  </a:t>
            </a:r>
            <a:r>
              <a:rPr lang="fi-FI" sz="1200" dirty="0">
                <a:cs typeface="Arial" panose="020B0604020202020204" pitchFamily="34" charset="0"/>
              </a:rPr>
              <a:t>	</a:t>
            </a:r>
            <a:r>
              <a:rPr lang="fi-FI" sz="1200" b="1" u="sng" dirty="0">
                <a:solidFill>
                  <a:srgbClr val="0070C0"/>
                </a:solidFill>
                <a:cs typeface="Arial" panose="020B0604020202020204" pitchFamily="34" charset="0"/>
              </a:rPr>
              <a:t>www.kpsaatio.fi </a:t>
            </a:r>
            <a:r>
              <a:rPr lang="fi-FI" sz="1200" b="1" dirty="0">
                <a:cs typeface="Arial" panose="020B0604020202020204" pitchFamily="34" charset="0"/>
              </a:rPr>
              <a:t> </a:t>
            </a:r>
            <a:endParaRPr lang="fi-FI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342</Words>
  <Application>Microsoft Office PowerPoint</Application>
  <PresentationFormat>Laajakuva</PresentationFormat>
  <Paragraphs>67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Sampolan Adaptive –malli työllistämisen tueksi</vt:lpstr>
      <vt:lpstr>PowerPoint-esitys</vt:lpstr>
      <vt:lpstr>PowerPoint-esitys</vt:lpstr>
    </vt:vector>
  </TitlesOfParts>
  <Company>Valkea talo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Tonteri Kirsi</dc:creator>
  <cp:lastModifiedBy>Uschanoff Kimmo</cp:lastModifiedBy>
  <cp:revision>13</cp:revision>
  <dcterms:created xsi:type="dcterms:W3CDTF">2021-09-20T06:33:25Z</dcterms:created>
  <dcterms:modified xsi:type="dcterms:W3CDTF">2021-11-02T09:20:35Z</dcterms:modified>
</cp:coreProperties>
</file>