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60" r:id="rId4"/>
    <p:sldId id="257" r:id="rId5"/>
    <p:sldId id="258" r:id="rId6"/>
    <p:sldId id="259" r:id="rId7"/>
    <p:sldId id="264" r:id="rId8"/>
    <p:sldId id="265" r:id="rId9"/>
    <p:sldId id="263" r:id="rId10"/>
    <p:sldId id="274" r:id="rId11"/>
    <p:sldId id="272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-laskentataulukko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/>
              <a:t>Kokoaikaiset</a:t>
            </a:r>
            <a:r>
              <a:rPr lang="fi-FI" baseline="0" dirty="0"/>
              <a:t> asiakkaat </a:t>
            </a:r>
            <a:endParaRPr lang="fi-FI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>
        <c:manualLayout>
          <c:layoutTarget val="inner"/>
          <c:xMode val="edge"/>
          <c:yMode val="edge"/>
          <c:x val="2.6895734649476265E-2"/>
          <c:y val="1.2324160833787583E-2"/>
          <c:w val="0.95043318220786588"/>
          <c:h val="0.85470151282347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Taul1!$A$1:$A$8</c:f>
              <c:strCache>
                <c:ptCount val="8"/>
                <c:pt idx="0">
                  <c:v>Ainola</c:v>
                </c:pt>
                <c:pt idx="1">
                  <c:v>Metsola</c:v>
                </c:pt>
                <c:pt idx="2">
                  <c:v>Runola</c:v>
                </c:pt>
                <c:pt idx="3">
                  <c:v>Salmela</c:v>
                </c:pt>
                <c:pt idx="4">
                  <c:v>Wäinölä</c:v>
                </c:pt>
                <c:pt idx="5">
                  <c:v>Åvik</c:v>
                </c:pt>
                <c:pt idx="6">
                  <c:v>Sampola pt</c:v>
                </c:pt>
                <c:pt idx="7">
                  <c:v>Sampola tk</c:v>
                </c:pt>
              </c:strCache>
            </c:strRef>
          </c:cat>
          <c:val>
            <c:numRef>
              <c:f>Taul1!$B$1:$B$8</c:f>
              <c:numCache>
                <c:formatCode>General</c:formatCode>
                <c:ptCount val="8"/>
                <c:pt idx="0">
                  <c:v>15</c:v>
                </c:pt>
                <c:pt idx="1">
                  <c:v>21</c:v>
                </c:pt>
                <c:pt idx="2">
                  <c:v>48</c:v>
                </c:pt>
                <c:pt idx="3">
                  <c:v>14</c:v>
                </c:pt>
                <c:pt idx="4">
                  <c:v>9</c:v>
                </c:pt>
                <c:pt idx="5">
                  <c:v>60</c:v>
                </c:pt>
                <c:pt idx="6">
                  <c:v>30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E-4C19-BB21-0E4E9C8D4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5127768"/>
        <c:axId val="445126784"/>
      </c:barChart>
      <c:catAx>
        <c:axId val="44512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445126784"/>
        <c:crosses val="autoZero"/>
        <c:auto val="1"/>
        <c:lblAlgn val="ctr"/>
        <c:lblOffset val="100"/>
        <c:noMultiLvlLbl val="0"/>
      </c:catAx>
      <c:valAx>
        <c:axId val="44512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445127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pola.f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.adobe.com/page/BpnyNugK32Lri/" TargetMode="External"/><Relationship Id="rId2" Type="http://schemas.openxmlformats.org/officeDocument/2006/relationships/hyperlink" Target="https://express.adobe.com/page/XzZ5eyF2Ps5w1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ampola.fi/" TargetMode="External"/><Relationship Id="rId4" Type="http://schemas.openxmlformats.org/officeDocument/2006/relationships/hyperlink" Target="https://youtu.be/qThcjChf_i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mpola.fi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280445F8-ACAB-4FD8-97C1-E2D8DBC10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8379" r="19600" b="844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9A7445-BD93-4369-A57F-932C667E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960" y="1122072"/>
            <a:ext cx="5552480" cy="2372168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fi-FI" sz="4400" dirty="0">
                <a:solidFill>
                  <a:srgbClr val="7030A0"/>
                </a:solidFill>
              </a:rPr>
              <a:t>Työkeskus Sampolan kehittämistyön </a:t>
            </a:r>
            <a:r>
              <a:rPr lang="fi-FI" sz="4400" dirty="0">
                <a:solidFill>
                  <a:srgbClr val="7030A0"/>
                </a:solidFill>
              </a:rPr>
              <a:t>(v.2020-22)</a:t>
            </a:r>
            <a:br>
              <a:rPr lang="fi-FI" sz="4400" dirty="0">
                <a:solidFill>
                  <a:srgbClr val="7030A0"/>
                </a:solidFill>
              </a:rPr>
            </a:br>
            <a:r>
              <a:rPr lang="fi-FI" sz="4400" dirty="0">
                <a:solidFill>
                  <a:srgbClr val="7030A0"/>
                </a:solidFill>
              </a:rPr>
              <a:t>esittelyä</a:t>
            </a:r>
            <a:endParaRPr lang="fi-FI" sz="4400" dirty="0">
              <a:solidFill>
                <a:srgbClr val="7030A0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42F3F528-9513-41C4-913C-72A6536471C0}"/>
              </a:ext>
            </a:extLst>
          </p:cNvPr>
          <p:cNvSpPr txBox="1"/>
          <p:nvPr/>
        </p:nvSpPr>
        <p:spPr>
          <a:xfrm>
            <a:off x="4646815" y="4572001"/>
            <a:ext cx="761445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-FI" sz="1100" dirty="0"/>
          </a:p>
          <a:p>
            <a:r>
              <a:rPr lang="fi-FI" dirty="0"/>
              <a:t>Vastaava työvalmentaja Kimmo Uschanoff</a:t>
            </a:r>
            <a:r>
              <a:rPr lang="fi-FI" dirty="0" smtClean="0"/>
              <a:t>, Johtaja </a:t>
            </a:r>
            <a:r>
              <a:rPr lang="fi-FI" dirty="0"/>
              <a:t>Pekka </a:t>
            </a:r>
            <a:r>
              <a:rPr lang="fi-FI" dirty="0" smtClean="0"/>
              <a:t>Vihanto</a:t>
            </a:r>
          </a:p>
          <a:p>
            <a:r>
              <a:rPr lang="fi-FI" dirty="0" smtClean="0"/>
              <a:t> </a:t>
            </a:r>
          </a:p>
          <a:p>
            <a:r>
              <a:rPr lang="fi-FI" dirty="0" smtClean="0"/>
              <a:t>Tiimissä mukana: Mari Rajapuro, Annina Hjelm-Virtanen, Eve Friman, Simo Hirvilampi, Daniel Cegielski, Veijo Bräyschy, Kati Ruuttu, </a:t>
            </a:r>
          </a:p>
          <a:p>
            <a:r>
              <a:rPr lang="fi-FI" dirty="0" smtClean="0"/>
              <a:t>Minna Vartiainen, Kirsi Tonteri</a:t>
            </a:r>
            <a:r>
              <a:rPr lang="fi-FI" dirty="0"/>
              <a:t>		</a:t>
            </a:r>
            <a:endParaRPr lang="fi-FI" dirty="0" smtClean="0"/>
          </a:p>
          <a:p>
            <a:endParaRPr lang="fi-FI" b="1" u="sng" dirty="0">
              <a:hlinkClick r:id="rId3"/>
            </a:endParaRPr>
          </a:p>
          <a:p>
            <a:r>
              <a:rPr lang="fi-FI" b="1" u="sng" dirty="0" smtClean="0">
                <a:hlinkClick r:id="rId3"/>
              </a:rPr>
              <a:t>www.sampola.fi</a:t>
            </a:r>
            <a:r>
              <a:rPr lang="fi-FI" b="1" dirty="0" smtClean="0"/>
              <a:t> </a:t>
            </a:r>
            <a:r>
              <a:rPr lang="fi-FI" dirty="0" smtClean="0"/>
              <a:t>   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111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ruutu 2">
            <a:extLst>
              <a:ext uri="{FF2B5EF4-FFF2-40B4-BE49-F238E27FC236}">
                <a16:creationId xmlns:a16="http://schemas.microsoft.com/office/drawing/2014/main" id="{6AE435A2-C866-40EB-8B24-C4D90465A073}"/>
              </a:ext>
            </a:extLst>
          </p:cNvPr>
          <p:cNvSpPr txBox="1"/>
          <p:nvPr/>
        </p:nvSpPr>
        <p:spPr>
          <a:xfrm>
            <a:off x="117987" y="43733"/>
            <a:ext cx="8952564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8000" b="1" dirty="0" err="1">
                <a:solidFill>
                  <a:srgbClr val="7030A0"/>
                </a:solidFill>
                <a:effectLst/>
              </a:rPr>
              <a:t>Palvelujamme</a:t>
            </a:r>
            <a:r>
              <a:rPr lang="en-US" sz="8000" b="1" dirty="0">
                <a:solidFill>
                  <a:srgbClr val="7030A0"/>
                </a:solidFill>
                <a:effectLst/>
              </a:rPr>
              <a:t> </a:t>
            </a:r>
            <a:r>
              <a:rPr lang="en-US" sz="8000" b="1" dirty="0" err="1">
                <a:solidFill>
                  <a:srgbClr val="7030A0"/>
                </a:solidFill>
                <a:effectLst/>
              </a:rPr>
              <a:t>ovat</a:t>
            </a:r>
            <a:r>
              <a:rPr lang="en-US" sz="8000" b="1" dirty="0">
                <a:solidFill>
                  <a:srgbClr val="7030A0"/>
                </a:solidFill>
                <a:effectLst/>
              </a:rPr>
              <a:t> mm. </a:t>
            </a: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Työtoiminta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ja </a:t>
            </a: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päivätoiminta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Työharjoittelu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Työkokeilu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Tuettu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työ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Oppisopimus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Työvalmennus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fi-FI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fi-FI" sz="8000" b="1" dirty="0" err="1">
                <a:solidFill>
                  <a:srgbClr val="7030A0"/>
                </a:solidFill>
              </a:rPr>
              <a:t>Yhteiskunnallinen</a:t>
            </a:r>
            <a:r>
              <a:rPr lang="en-US" altLang="fi-FI" sz="8000" b="1" dirty="0">
                <a:solidFill>
                  <a:srgbClr val="7030A0"/>
                </a:solidFill>
              </a:rPr>
              <a:t> </a:t>
            </a:r>
            <a:r>
              <a:rPr lang="en-US" altLang="fi-FI" sz="8000" b="1" dirty="0" err="1">
                <a:solidFill>
                  <a:srgbClr val="7030A0"/>
                </a:solidFill>
              </a:rPr>
              <a:t>vaikuttavuus</a:t>
            </a:r>
            <a:r>
              <a:rPr lang="en-US" altLang="fi-FI" sz="8000" b="1" dirty="0">
                <a:solidFill>
                  <a:srgbClr val="7030A0"/>
                </a:solidFill>
              </a:rPr>
              <a:t> 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Heikossa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työmarkkina-asemassa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olevien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henkilöiden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osallisuuden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vahvistaminen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elämänlaadun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paraneminen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sekä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syrjäytymisen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ehkäisystä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tulevat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säästöt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Työkeskus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Sampola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toimia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sillanrakentajana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kolmannen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ja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julkisen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sektorin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sekä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yritysmaailman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ym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yhteistyökumppaneiden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välisessä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yhteistyössä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Monia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hankkeita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Suomessakin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eri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rahoituskanavilta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me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teemme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tätä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 </a:t>
            </a:r>
            <a:r>
              <a:rPr lang="en-US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nyt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675CED0C-DC4C-4B49-BA44-8CFDC9F4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26" y="201433"/>
            <a:ext cx="2770367" cy="2770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Sisällön paikkamerkki 4">
            <a:extLst>
              <a:ext uri="{FF2B5EF4-FFF2-40B4-BE49-F238E27FC236}">
                <a16:creationId xmlns:a16="http://schemas.microsoft.com/office/drawing/2014/main" id="{9B620489-05E8-40F1-8F3A-4672000C0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2201299"/>
            <a:ext cx="2663687" cy="3205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27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DE181D-C4BC-43B4-B840-44B247A7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134" y="323353"/>
            <a:ext cx="4110824" cy="576263"/>
          </a:xfrm>
        </p:spPr>
        <p:txBody>
          <a:bodyPr>
            <a:normAutofit/>
          </a:bodyPr>
          <a:lstStyle/>
          <a:p>
            <a:r>
              <a:rPr lang="fi-FI" sz="2800" dirty="0">
                <a:solidFill>
                  <a:srgbClr val="7030A0"/>
                </a:solidFill>
              </a:rPr>
              <a:t>Miten meidät löydetään?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D041E78-E677-4974-8C23-101D32EC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698" y="928938"/>
            <a:ext cx="2544532" cy="576263"/>
          </a:xfrm>
        </p:spPr>
        <p:txBody>
          <a:bodyPr/>
          <a:lstStyle/>
          <a:p>
            <a:r>
              <a:rPr lang="fi-FI" sz="2000" dirty="0"/>
              <a:t>Toimii hienosti </a:t>
            </a:r>
            <a:r>
              <a:rPr lang="fi-FI" sz="2000" dirty="0">
                <a:sym typeface="Wingdings" panose="05000000000000000000" pitchFamily="2" charset="2"/>
              </a:rPr>
              <a:t> </a:t>
            </a:r>
            <a:endParaRPr lang="fi-FI" sz="2000" dirty="0"/>
          </a:p>
        </p:txBody>
      </p:sp>
      <p:pic>
        <p:nvPicPr>
          <p:cNvPr id="8" name="Sisällön paikkamerkki 7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9E79B7C5-FCF4-463D-9DD8-3DFAB2107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44394" y="1746031"/>
            <a:ext cx="4397949" cy="4386680"/>
          </a:xfrm>
        </p:spPr>
      </p:pic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A29AC4A0-BA71-453C-85D9-59FBF2E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1343" y="759482"/>
            <a:ext cx="3080098" cy="8358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i-FI" sz="1600" dirty="0"/>
              <a:t>Työtoiminnan brändäys</a:t>
            </a:r>
          </a:p>
          <a:p>
            <a:pPr>
              <a:spcBef>
                <a:spcPts val="0"/>
              </a:spcBef>
            </a:pPr>
            <a:r>
              <a:rPr lang="fi-FI" sz="1600" dirty="0"/>
              <a:t>= töitä työtoimintalaisille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7BC9B8FB-F492-4903-91E7-A0485F301432}"/>
              </a:ext>
            </a:extLst>
          </p:cNvPr>
          <p:cNvSpPr txBox="1"/>
          <p:nvPr/>
        </p:nvSpPr>
        <p:spPr>
          <a:xfrm rot="848393">
            <a:off x="8922146" y="624038"/>
            <a:ext cx="3028270" cy="9541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>
                <a:solidFill>
                  <a:srgbClr val="7030A0"/>
                </a:solidFill>
              </a:rPr>
              <a:t>Kohdennettu markkinointi</a:t>
            </a:r>
          </a:p>
        </p:txBody>
      </p:sp>
      <p:pic>
        <p:nvPicPr>
          <p:cNvPr id="12" name="Sisällön paikkamerkki 11">
            <a:extLst>
              <a:ext uri="{FF2B5EF4-FFF2-40B4-BE49-F238E27FC236}">
                <a16:creationId xmlns:a16="http://schemas.microsoft.com/office/drawing/2014/main" id="{060C46C6-597C-4708-B6BF-0515F79CA9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501424" y="1746031"/>
            <a:ext cx="4397949" cy="4386679"/>
          </a:xfrm>
        </p:spPr>
      </p:pic>
      <p:sp>
        <p:nvSpPr>
          <p:cNvPr id="4" name="Sydän 3">
            <a:extLst>
              <a:ext uri="{FF2B5EF4-FFF2-40B4-BE49-F238E27FC236}">
                <a16:creationId xmlns:a16="http://schemas.microsoft.com/office/drawing/2014/main" id="{968EF446-4CE6-40D7-960B-A404A5EAEEC0}"/>
              </a:ext>
            </a:extLst>
          </p:cNvPr>
          <p:cNvSpPr/>
          <p:nvPr/>
        </p:nvSpPr>
        <p:spPr>
          <a:xfrm>
            <a:off x="4898980" y="3175423"/>
            <a:ext cx="545807" cy="42825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93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2" descr="Runo 5-7, Sammon taonta kalevala kuvataide sampo - Google-haku | Art,  Painting, Design studio">
            <a:extLst>
              <a:ext uri="{FF2B5EF4-FFF2-40B4-BE49-F238E27FC236}">
                <a16:creationId xmlns:a16="http://schemas.microsoft.com/office/drawing/2014/main" id="{47870026-C12C-415E-A202-75B72CE2F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4" r="22980" b="1"/>
          <a:stretch/>
        </p:blipFill>
        <p:spPr bwMode="auto">
          <a:xfrm>
            <a:off x="4693920" y="-8467"/>
            <a:ext cx="749808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iruutu 2">
            <a:extLst>
              <a:ext uri="{FF2B5EF4-FFF2-40B4-BE49-F238E27FC236}">
                <a16:creationId xmlns:a16="http://schemas.microsoft.com/office/drawing/2014/main" id="{A5152C0D-294A-428F-A425-8580C70EA125}"/>
              </a:ext>
            </a:extLst>
          </p:cNvPr>
          <p:cNvSpPr txBox="1"/>
          <p:nvPr/>
        </p:nvSpPr>
        <p:spPr>
          <a:xfrm>
            <a:off x="274320" y="-8467"/>
            <a:ext cx="11023600" cy="685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800" b="1" dirty="0" smtClean="0">
                <a:solidFill>
                  <a:srgbClr val="7030A0"/>
                </a:solidFill>
              </a:rPr>
              <a:t>Sammon Taika</a:t>
            </a:r>
            <a:endParaRPr lang="fi-FI" sz="28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fi-FI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Vanha tarina kertoo seppä Ilmarisen takoneen onnea ja vaurautta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tuovan Taika-Sammon, myllyn, joka jauhoi rahaa, viljaa ja suolaa. 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Sammon Taikaa tavoitellen rohkeat kuurot perustivat Paperisampo Oy:n,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yrityksen, joka tarjosi työtä, osallisuutta ja arvostusta.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fi-FI" sz="2000" b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Me Sampolassa haluamme edelleen ylläpitää Sammon Taikaa.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fi-FI" sz="2000" b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Ihmistä lähellä,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yhdessä kulkien, merkityksiä luoden.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Näistä koostuu Sampolan huominen.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fi-FI" sz="2000" b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000" b="1" dirty="0" smtClean="0">
                <a:solidFill>
                  <a:srgbClr val="7030A0"/>
                </a:solidFill>
              </a:rPr>
              <a:t>Sammon Taika jatkuu, olethan Sinäkin mukana! </a:t>
            </a:r>
            <a:endParaRPr lang="fi-FI" sz="2000" b="1" dirty="0">
              <a:solidFill>
                <a:srgbClr val="7030A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Tekstiruutu 52">
            <a:extLst>
              <a:ext uri="{FF2B5EF4-FFF2-40B4-BE49-F238E27FC236}">
                <a16:creationId xmlns:a16="http://schemas.microsoft.com/office/drawing/2014/main" id="{BCD143D2-3A47-4239-8450-D80434E737A1}"/>
              </a:ext>
            </a:extLst>
          </p:cNvPr>
          <p:cNvSpPr txBox="1"/>
          <p:nvPr/>
        </p:nvSpPr>
        <p:spPr>
          <a:xfrm rot="848393">
            <a:off x="9563475" y="383190"/>
            <a:ext cx="2311786" cy="7694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4400" b="1" dirty="0">
                <a:solidFill>
                  <a:srgbClr val="7030A0"/>
                </a:solidFill>
              </a:rPr>
              <a:t>Tarina</a:t>
            </a:r>
          </a:p>
        </p:txBody>
      </p:sp>
    </p:spTree>
    <p:extLst>
      <p:ext uri="{BB962C8B-B14F-4D97-AF65-F5344CB8AC3E}">
        <p14:creationId xmlns:p14="http://schemas.microsoft.com/office/powerpoint/2010/main" val="37908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ruutu 2">
            <a:extLst>
              <a:ext uri="{FF2B5EF4-FFF2-40B4-BE49-F238E27FC236}">
                <a16:creationId xmlns:a16="http://schemas.microsoft.com/office/drawing/2014/main" id="{C5081DB7-BDAA-49D9-A9C6-C263E9C27CB0}"/>
              </a:ext>
            </a:extLst>
          </p:cNvPr>
          <p:cNvSpPr txBox="1"/>
          <p:nvPr/>
        </p:nvSpPr>
        <p:spPr>
          <a:xfrm>
            <a:off x="347980" y="751839"/>
            <a:ext cx="812546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Linkkejä: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fontAlgn="base"/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</a:t>
            </a:r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fi-FI" sz="18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yökeskustoiminnan</a:t>
            </a:r>
            <a:r>
              <a:rPr lang="fi-FI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esittely yrittäjille :   palvelulupaus yrittäjille</a:t>
            </a:r>
          </a:p>
          <a:p>
            <a:pPr fontAlgn="base"/>
            <a:endParaRPr lang="fi-FI" sz="18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i-FI" u="sng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https://express.adobe.com/page/XzZ5eyF2Ps5w1/</a:t>
            </a:r>
            <a:endParaRPr lang="fi-FI" dirty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Markkinointimateriaalien</a:t>
            </a:r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keräys ja uusiotuotteiden valmistus (yrittäjille ja yhteisöille, yksityisille… ) </a:t>
            </a:r>
            <a:endParaRPr lang="fi-FI" sz="18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base"/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i-FI" u="sng" dirty="0">
                <a:hlinkClick r:id="rId3"/>
              </a:rPr>
              <a:t>https://express.adobe.com/page/BpnyNugK32Lri/</a:t>
            </a:r>
            <a:endParaRPr lang="fi-FI" dirty="0"/>
          </a:p>
          <a:p>
            <a:pPr fontAlgn="base"/>
            <a:endParaRPr lang="fi-FI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Esittely</a:t>
            </a:r>
            <a:r>
              <a:rPr lang="fi-FI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video </a:t>
            </a:r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työtoiminnasta, tässä näkyy kaikki osastot: </a:t>
            </a:r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https://youtu.be/qThcjChf_iY</a:t>
            </a:r>
            <a:r>
              <a:rPr lang="fi-FI" sz="1800" dirty="0">
                <a:effectLst/>
                <a:latin typeface="&amp;quot"/>
                <a:ea typeface="Times New Roman" panose="02020603050405020304" pitchFamily="18" charset="0"/>
              </a:rPr>
              <a:t> </a:t>
            </a:r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fi-FI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www.sampola.fi</a:t>
            </a:r>
            <a:r>
              <a:rPr lang="fi-FI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fontAlgn="base"/>
            <a:endParaRPr lang="fi-FI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base"/>
            <a:endParaRPr lang="fi-FI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187890" y="100139"/>
            <a:ext cx="1178699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>
                <a:solidFill>
                  <a:srgbClr val="7030A0"/>
                </a:solidFill>
              </a:rPr>
              <a:t>Työkeskus Sampola               </a:t>
            </a:r>
          </a:p>
          <a:p>
            <a:endParaRPr lang="fi-FI" sz="2000" dirty="0"/>
          </a:p>
          <a:p>
            <a:pPr marL="285750" indent="-285750">
              <a:buFontTx/>
              <a:buChar char="-"/>
            </a:pPr>
            <a:r>
              <a:rPr lang="fi-FI" sz="2000" dirty="0"/>
              <a:t>Työkeskus kehittynyt aikaa myöden </a:t>
            </a:r>
          </a:p>
          <a:p>
            <a:pPr marL="285750" indent="-285750">
              <a:buFontTx/>
              <a:buChar char="-"/>
            </a:pPr>
            <a:r>
              <a:rPr lang="fi-FI" sz="2000" dirty="0"/>
              <a:t>Aiemmin n. 35 asiakasta, kasvua viime vuosina, v. 2020 noin 70 asiakasta </a:t>
            </a:r>
          </a:p>
          <a:p>
            <a:endParaRPr lang="fi-FI" sz="2000" dirty="0"/>
          </a:p>
          <a:p>
            <a:pPr marL="285750" indent="-285750">
              <a:buFontTx/>
              <a:buChar char="-"/>
            </a:pPr>
            <a:r>
              <a:rPr lang="fi-FI" sz="2000" dirty="0"/>
              <a:t>Aiemmin henkilökuntaa 3-4, nyt </a:t>
            </a:r>
          </a:p>
          <a:p>
            <a:r>
              <a:rPr lang="fi-FI" sz="2000" dirty="0"/>
              <a:t>    toimihenkilöitä on 6 + 2 oppisopimusohjaajaa. </a:t>
            </a:r>
          </a:p>
          <a:p>
            <a:endParaRPr lang="fi-FI" sz="2000" dirty="0"/>
          </a:p>
          <a:p>
            <a:endParaRPr lang="fi-FI" sz="2000" dirty="0"/>
          </a:p>
          <a:p>
            <a:endParaRPr lang="fi-FI" sz="2000" dirty="0"/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7030A0"/>
                </a:solidFill>
              </a:rPr>
              <a:t>Työnkuva</a:t>
            </a:r>
            <a:r>
              <a:rPr lang="fi-FI" dirty="0"/>
              <a:t> muuttunut ohjaustyössä ammatillisemmaksi, asiakaslähtöisemmäksi.</a:t>
            </a:r>
          </a:p>
          <a:p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7030A0"/>
                </a:solidFill>
              </a:rPr>
              <a:t>Asiakaskunta</a:t>
            </a:r>
            <a:r>
              <a:rPr lang="fi-FI" dirty="0"/>
              <a:t> muuttunut: viittomakielisten lisäksi tullut muita kommunikaatiossa/työelämässä tukea tarvitsevia.</a:t>
            </a:r>
          </a:p>
          <a:p>
            <a:pPr marL="285750" indent="-285750">
              <a:buFontTx/>
              <a:buChar char="-"/>
            </a:pP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7030A0"/>
                </a:solidFill>
              </a:rPr>
              <a:t>Työosastot </a:t>
            </a:r>
            <a:r>
              <a:rPr lang="fi-FI" dirty="0"/>
              <a:t>laajentuneet, työosastoja tullut lisää (nykyiset osastot: alihankinta- ja sitomo-osasto, verhoomo- ja puutyöosasto, kokoonpano- ja harjatyöosasto, tekstiiliosasto, </a:t>
            </a:r>
            <a:r>
              <a:rPr lang="fi-FI" dirty="0" err="1"/>
              <a:t>huolto-ja</a:t>
            </a:r>
            <a:r>
              <a:rPr lang="fi-FI" dirty="0"/>
              <a:t> siivous/puutarhaosasto).</a:t>
            </a:r>
          </a:p>
          <a:p>
            <a:pPr marL="285750" indent="-285750">
              <a:buFontTx/>
              <a:buChar char="-"/>
            </a:pP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7030A0"/>
                </a:solidFill>
              </a:rPr>
              <a:t>Yhteistyöverkosto</a:t>
            </a:r>
            <a:r>
              <a:rPr lang="fi-FI" dirty="0"/>
              <a:t> kasvanut ja laajentunut, monipuolistunut. Yritysyhteistyö vahvistunut. </a:t>
            </a:r>
          </a:p>
          <a:p>
            <a:pPr marL="285750" indent="-285750">
              <a:buFontTx/>
              <a:buChar char="-"/>
            </a:pP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7030A0"/>
                </a:solidFill>
              </a:rPr>
              <a:t>Yhteiskunnan muutokset:</a:t>
            </a:r>
            <a:r>
              <a:rPr lang="fi-FI" dirty="0"/>
              <a:t> vaikuttavuuden, kilpailun, ekologisuuden ym. haasteisiin vastaaminen .           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FEA68D8D-414B-4C0C-85D7-887FFCD53C6C}"/>
              </a:ext>
            </a:extLst>
          </p:cNvPr>
          <p:cNvSpPr txBox="1"/>
          <p:nvPr/>
        </p:nvSpPr>
        <p:spPr>
          <a:xfrm rot="848393">
            <a:off x="8602381" y="2101464"/>
            <a:ext cx="343712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3600" b="1" dirty="0">
                <a:solidFill>
                  <a:srgbClr val="7030A0"/>
                </a:solidFill>
              </a:rPr>
              <a:t>Muutospaineet</a:t>
            </a:r>
          </a:p>
        </p:txBody>
      </p:sp>
    </p:spTree>
    <p:extLst>
      <p:ext uri="{BB962C8B-B14F-4D97-AF65-F5344CB8AC3E}">
        <p14:creationId xmlns:p14="http://schemas.microsoft.com/office/powerpoint/2010/main" val="16212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Kaavi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824849"/>
              </p:ext>
            </p:extLst>
          </p:nvPr>
        </p:nvGraphicFramePr>
        <p:xfrm>
          <a:off x="109466" y="364610"/>
          <a:ext cx="9935134" cy="621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kstiruutu 4">
            <a:extLst>
              <a:ext uri="{FF2B5EF4-FFF2-40B4-BE49-F238E27FC236}">
                <a16:creationId xmlns:a16="http://schemas.microsoft.com/office/drawing/2014/main" id="{FEEC4202-1CBC-4F0F-804B-0E701C0A2F53}"/>
              </a:ext>
            </a:extLst>
          </p:cNvPr>
          <p:cNvSpPr txBox="1"/>
          <p:nvPr/>
        </p:nvSpPr>
        <p:spPr>
          <a:xfrm rot="848393">
            <a:off x="9387657" y="370092"/>
            <a:ext cx="2482343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4800" b="1" dirty="0">
                <a:solidFill>
                  <a:srgbClr val="7030A0"/>
                </a:solidFill>
              </a:rPr>
              <a:t>Kasvu</a:t>
            </a:r>
          </a:p>
        </p:txBody>
      </p:sp>
      <p:sp>
        <p:nvSpPr>
          <p:cNvPr id="6" name="Nuoli: Vasen 5">
            <a:extLst>
              <a:ext uri="{FF2B5EF4-FFF2-40B4-BE49-F238E27FC236}">
                <a16:creationId xmlns:a16="http://schemas.microsoft.com/office/drawing/2014/main" id="{80A45908-F08D-47B5-9563-AC0669FF14A4}"/>
              </a:ext>
            </a:extLst>
          </p:cNvPr>
          <p:cNvSpPr/>
          <p:nvPr/>
        </p:nvSpPr>
        <p:spPr>
          <a:xfrm rot="1255024">
            <a:off x="9887743" y="5850074"/>
            <a:ext cx="978408" cy="484632"/>
          </a:xfrm>
          <a:prstGeom prst="leftArrow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1">
                  <a:lumMod val="45000"/>
                  <a:lumOff val="55000"/>
                </a:schemeClr>
              </a:gs>
              <a:gs pos="39000">
                <a:srgbClr val="7030A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77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/>
          <p:cNvSpPr txBox="1"/>
          <p:nvPr/>
        </p:nvSpPr>
        <p:spPr>
          <a:xfrm>
            <a:off x="423948" y="307571"/>
            <a:ext cx="137238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/>
              <a:t>Työkeskuksen brändäyksen lähtötilanne ja tarve –v.2019 - 2020</a:t>
            </a:r>
          </a:p>
          <a:p>
            <a:endParaRPr lang="fi-FI" sz="2000" b="1" dirty="0"/>
          </a:p>
          <a:p>
            <a:endParaRPr lang="fi-FI" sz="2000" b="1" dirty="0"/>
          </a:p>
          <a:p>
            <a:r>
              <a:rPr lang="fi-FI" sz="2000" b="1" dirty="0">
                <a:solidFill>
                  <a:srgbClr val="7030A0"/>
                </a:solidFill>
              </a:rPr>
              <a:t>Kuntasektori:</a:t>
            </a:r>
            <a:r>
              <a:rPr lang="fi-FI" sz="2000" b="1" dirty="0"/>
              <a:t> </a:t>
            </a:r>
            <a:r>
              <a:rPr lang="fi-FI" sz="2000" dirty="0"/>
              <a:t>tarvitsemme palvelujen markkinointia maksusitoumusneuvotteluihin.</a:t>
            </a:r>
          </a:p>
          <a:p>
            <a:endParaRPr lang="fi-FI" sz="2000" dirty="0"/>
          </a:p>
          <a:p>
            <a:pPr marL="285750" indent="-285750">
              <a:buFontTx/>
              <a:buChar char="-"/>
            </a:pPr>
            <a:r>
              <a:rPr lang="fi-FI" sz="2000" dirty="0"/>
              <a:t>Puuttuu selkeä palvelujen esittely</a:t>
            </a:r>
          </a:p>
          <a:p>
            <a:pPr marL="285750" indent="-285750">
              <a:buFontTx/>
              <a:buChar char="-"/>
            </a:pPr>
            <a:r>
              <a:rPr lang="fi-FI" sz="2000" dirty="0"/>
              <a:t>Puuttuu palvelulupaus</a:t>
            </a:r>
          </a:p>
          <a:p>
            <a:endParaRPr lang="fi-FI" sz="2000" dirty="0"/>
          </a:p>
          <a:p>
            <a:endParaRPr lang="fi-FI" sz="2000" dirty="0"/>
          </a:p>
          <a:p>
            <a:r>
              <a:rPr lang="fi-FI" sz="2000" b="1" dirty="0">
                <a:solidFill>
                  <a:srgbClr val="7030A0"/>
                </a:solidFill>
              </a:rPr>
              <a:t>Yritysmaailma: </a:t>
            </a:r>
            <a:r>
              <a:rPr lang="fi-FI" sz="2000" dirty="0"/>
              <a:t>tarvitsemme alihankintatöitä työtoimintaan.</a:t>
            </a:r>
          </a:p>
          <a:p>
            <a:endParaRPr lang="fi-FI" sz="2000" dirty="0"/>
          </a:p>
          <a:p>
            <a:pPr marL="285750" indent="-285750">
              <a:buFontTx/>
              <a:buChar char="-"/>
            </a:pPr>
            <a:r>
              <a:rPr lang="fi-FI" sz="2000" dirty="0"/>
              <a:t>Meitä ei tunneta 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2000" dirty="0"/>
              <a:t>Meitä ei löydetä 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2000" dirty="0"/>
              <a:t>Meillä ole vakiintunutta asemaa yrityskentässä    </a:t>
            </a:r>
          </a:p>
          <a:p>
            <a:endParaRPr lang="fi-FI" sz="2000" dirty="0"/>
          </a:p>
          <a:p>
            <a:pPr marL="285750" indent="-285750">
              <a:buFontTx/>
              <a:buChar char="-"/>
            </a:pPr>
            <a:endParaRPr lang="fi-FI" sz="2000" dirty="0"/>
          </a:p>
          <a:p>
            <a:r>
              <a:rPr lang="fi-FI" sz="2000" b="1" dirty="0">
                <a:solidFill>
                  <a:srgbClr val="7030A0"/>
                </a:solidFill>
              </a:rPr>
              <a:t>Asiakkaat</a:t>
            </a:r>
            <a:r>
              <a:rPr lang="fi-FI" sz="2000" dirty="0">
                <a:solidFill>
                  <a:srgbClr val="7030A0"/>
                </a:solidFill>
              </a:rPr>
              <a:t> </a:t>
            </a:r>
            <a:r>
              <a:rPr lang="fi-FI" sz="2000" dirty="0"/>
              <a:t>(työkeskustyöntekijät): tarvitsemme houkuttelevaa toiminnasta kertovaa materiaalia.</a:t>
            </a:r>
          </a:p>
          <a:p>
            <a:endParaRPr lang="fi-FI" sz="2000" dirty="0"/>
          </a:p>
          <a:p>
            <a:pPr marL="285750" indent="-285750">
              <a:buFontTx/>
              <a:buChar char="-"/>
            </a:pPr>
            <a:r>
              <a:rPr lang="fi-FI" sz="2000" dirty="0"/>
              <a:t>Selkeä palvelujen esittely hajanaista</a:t>
            </a:r>
          </a:p>
          <a:p>
            <a:pPr marL="285750" indent="-285750">
              <a:buFontTx/>
              <a:buChar char="-"/>
            </a:pPr>
            <a:r>
              <a:rPr lang="fi-FI" sz="2000" dirty="0"/>
              <a:t>Selkeä toimintamalli meille tulemisesta ja meillä olemisesta vielä keskeneräinen</a:t>
            </a:r>
          </a:p>
          <a:p>
            <a:r>
              <a:rPr lang="fi-FI" sz="2000" dirty="0"/>
              <a:t>-  Puuttuu selkeä palvelulupaus</a:t>
            </a:r>
            <a:endParaRPr lang="fi-FI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BCE6825A-E82D-4F77-B7DB-EE8007E328C2}"/>
              </a:ext>
            </a:extLst>
          </p:cNvPr>
          <p:cNvSpPr txBox="1"/>
          <p:nvPr/>
        </p:nvSpPr>
        <p:spPr>
          <a:xfrm rot="848393">
            <a:off x="9304075" y="430018"/>
            <a:ext cx="231161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4800" b="1" dirty="0">
                <a:solidFill>
                  <a:srgbClr val="7030A0"/>
                </a:solidFill>
              </a:rPr>
              <a:t>Tarve</a:t>
            </a:r>
          </a:p>
        </p:txBody>
      </p:sp>
    </p:spTree>
    <p:extLst>
      <p:ext uri="{BB962C8B-B14F-4D97-AF65-F5344CB8AC3E}">
        <p14:creationId xmlns:p14="http://schemas.microsoft.com/office/powerpoint/2010/main" val="33080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Kuva 5">
            <a:extLst>
              <a:ext uri="{FF2B5EF4-FFF2-40B4-BE49-F238E27FC236}">
                <a16:creationId xmlns:a16="http://schemas.microsoft.com/office/drawing/2014/main" id="{FB2B543F-5667-4AC1-847F-A5D84D6A0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104" r="-2" b="11327"/>
          <a:stretch/>
        </p:blipFill>
        <p:spPr>
          <a:xfrm>
            <a:off x="5605670" y="-1"/>
            <a:ext cx="6586329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kstiruutu 1"/>
          <p:cNvSpPr txBox="1"/>
          <p:nvPr/>
        </p:nvSpPr>
        <p:spPr>
          <a:xfrm>
            <a:off x="3175" y="599440"/>
            <a:ext cx="7113573" cy="63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400" dirty="0" smtClean="0">
                <a:solidFill>
                  <a:srgbClr val="7030A0"/>
                </a:solidFill>
              </a:rPr>
              <a:t>Ryhmätyönä</a:t>
            </a: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fi-FI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Tavoitteiden selkiinnyttäminen itsellemme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Brändäykseen perehtyminen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i-FI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Vastaukset keskeisimpiin kysymyksiin: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i-FI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Miksi olemme olemassa?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Mikä on toimintamme tavoite?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Mitä brändätään?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Mitä haluamme olla?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i-FI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Mihin haluamme mennä? 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A4B426DE-6952-4B20-97D1-033404E0B47E}"/>
              </a:ext>
            </a:extLst>
          </p:cNvPr>
          <p:cNvSpPr txBox="1"/>
          <p:nvPr/>
        </p:nvSpPr>
        <p:spPr>
          <a:xfrm rot="848393">
            <a:off x="8775518" y="3942535"/>
            <a:ext cx="3192297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4800" b="1" dirty="0">
                <a:solidFill>
                  <a:srgbClr val="7030A0"/>
                </a:solidFill>
              </a:rPr>
              <a:t>Tavoitteet</a:t>
            </a:r>
          </a:p>
        </p:txBody>
      </p:sp>
    </p:spTree>
    <p:extLst>
      <p:ext uri="{BB962C8B-B14F-4D97-AF65-F5344CB8AC3E}">
        <p14:creationId xmlns:p14="http://schemas.microsoft.com/office/powerpoint/2010/main" val="30104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/>
          <p:cNvSpPr txBox="1"/>
          <p:nvPr/>
        </p:nvSpPr>
        <p:spPr>
          <a:xfrm>
            <a:off x="152399" y="4625340"/>
            <a:ext cx="461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-FI" dirty="0"/>
          </a:p>
          <a:p>
            <a:r>
              <a:rPr lang="fi-FI" dirty="0"/>
              <a:t>Yhteiskunnallinen vaikuttavuus näkyväksi</a:t>
            </a:r>
          </a:p>
        </p:txBody>
      </p:sp>
      <p:sp>
        <p:nvSpPr>
          <p:cNvPr id="4" name="Tekstiruutu 3"/>
          <p:cNvSpPr txBox="1"/>
          <p:nvPr/>
        </p:nvSpPr>
        <p:spPr>
          <a:xfrm>
            <a:off x="596900" y="203200"/>
            <a:ext cx="1189152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-tässä olemme nyt –tämä on saavutettu /on työn alla nyt   2020 - 2021</a:t>
            </a:r>
          </a:p>
          <a:p>
            <a:endParaRPr lang="fi-FI" dirty="0"/>
          </a:p>
          <a:p>
            <a:pPr marL="742950" lvl="1" indent="-285750">
              <a:buFontTx/>
              <a:buChar char="-"/>
            </a:pPr>
            <a:r>
              <a:rPr lang="fi-FI" dirty="0"/>
              <a:t>Asiakasprofiilit,– NABC –työkalu,  –ainutlaatuisuuslause, </a:t>
            </a:r>
            <a:r>
              <a:rPr lang="fi-FI" dirty="0" err="1"/>
              <a:t>jne</a:t>
            </a:r>
            <a:endParaRPr lang="fi-FI" dirty="0"/>
          </a:p>
          <a:p>
            <a:pPr lvl="1"/>
            <a:r>
              <a:rPr lang="fi-FI" dirty="0"/>
              <a:t> </a:t>
            </a:r>
          </a:p>
          <a:p>
            <a:pPr marL="285750" indent="-285750">
              <a:buFontTx/>
              <a:buChar char="-"/>
            </a:pPr>
            <a:r>
              <a:rPr lang="fi-FI" dirty="0"/>
              <a:t>Historia ja tarina                  -Nimi, logo, imago –kysymykset</a:t>
            </a:r>
          </a:p>
          <a:p>
            <a:pPr marL="285750" indent="-285750">
              <a:buFontTx/>
              <a:buChar char="-"/>
            </a:pPr>
            <a:r>
              <a:rPr lang="fi-FI" dirty="0"/>
              <a:t>Säätiön nettisivut   - </a:t>
            </a:r>
            <a:r>
              <a:rPr lang="fi-FI" dirty="0">
                <a:hlinkClick r:id="rId2"/>
              </a:rPr>
              <a:t>www.sampola.fi</a:t>
            </a:r>
            <a:r>
              <a:rPr lang="fi-FI" dirty="0"/>
              <a:t>   -sivut   -verkkokauppa  - some esittelyt </a:t>
            </a:r>
          </a:p>
          <a:p>
            <a:pPr marL="285750" indent="-285750">
              <a:buFontTx/>
              <a:buChar char="-"/>
            </a:pPr>
            <a:r>
              <a:rPr lang="fi-FI" dirty="0"/>
              <a:t>Tuotekuvasto – valokuvat (oppilastyöt) </a:t>
            </a:r>
          </a:p>
          <a:p>
            <a:pPr marL="285750" indent="-285750">
              <a:buFontTx/>
              <a:buChar char="-"/>
            </a:pPr>
            <a:r>
              <a:rPr lang="fi-FI" dirty="0"/>
              <a:t>Toiminnan esittelyt </a:t>
            </a:r>
            <a:r>
              <a:rPr lang="fi-FI" dirty="0" err="1"/>
              <a:t>adobe</a:t>
            </a:r>
            <a:r>
              <a:rPr lang="fi-FI" dirty="0"/>
              <a:t> </a:t>
            </a:r>
            <a:r>
              <a:rPr lang="fi-FI" dirty="0" err="1"/>
              <a:t>spark</a:t>
            </a:r>
            <a:r>
              <a:rPr lang="fi-FI" dirty="0"/>
              <a:t> –sivut (”kuntasektorille” , ”yrittäjille” ”markkinointimateriaalien kierrätys” )</a:t>
            </a:r>
          </a:p>
          <a:p>
            <a:pPr marL="285750" indent="-285750">
              <a:buFontTx/>
              <a:buChar char="-"/>
            </a:pPr>
            <a:r>
              <a:rPr lang="fi-FI" dirty="0"/>
              <a:t>Palvelulupaus kuntasektori (ja muut?) </a:t>
            </a:r>
          </a:p>
          <a:p>
            <a:endParaRPr lang="fi-FI" dirty="0"/>
          </a:p>
          <a:p>
            <a:pPr marL="285750" indent="-285750">
              <a:buFontTx/>
              <a:buChar char="-"/>
            </a:pP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/>
              <a:t>Arvot? 	–</a:t>
            </a:r>
            <a:r>
              <a:rPr lang="fi-FI" dirty="0" err="1"/>
              <a:t>affinitydiagramin</a:t>
            </a:r>
            <a:r>
              <a:rPr lang="fi-FI" dirty="0"/>
              <a:t> 3 keskeisintä asiaa   -</a:t>
            </a:r>
            <a:r>
              <a:rPr lang="fi-FI" dirty="0" err="1"/>
              <a:t>eudaimonia</a:t>
            </a:r>
            <a:r>
              <a:rPr lang="fi-FI" dirty="0"/>
              <a:t>, merkityksellisyys </a:t>
            </a:r>
          </a:p>
          <a:p>
            <a:pPr marL="285750" indent="-285750">
              <a:buFontTx/>
              <a:buChar char="-"/>
            </a:pP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/>
              <a:t>Asiakasryhmien tarkastelua: keitä varten olemme olemassa? Keskeisimmät asiakasryhmämme?</a:t>
            </a:r>
          </a:p>
          <a:p>
            <a:r>
              <a:rPr lang="fi-FI" dirty="0"/>
              <a:t>     miten palvelemme heitä parhaiten? </a:t>
            </a:r>
          </a:p>
          <a:p>
            <a:r>
              <a:rPr lang="fi-FI" dirty="0"/>
              <a:t>-Asiakastyytyväisyyskyselyt – havainnot –</a:t>
            </a:r>
            <a:r>
              <a:rPr lang="fi-FI" dirty="0" err="1"/>
              <a:t>happy-or-not</a:t>
            </a:r>
            <a:r>
              <a:rPr lang="fi-FI" dirty="0"/>
              <a:t> </a:t>
            </a:r>
          </a:p>
          <a:p>
            <a:pPr marL="285750" indent="-285750">
              <a:buFontTx/>
              <a:buChar char="-"/>
            </a:pPr>
            <a:endParaRPr lang="fi-FI" dirty="0"/>
          </a:p>
          <a:p>
            <a:pPr marL="285750" indent="-285750">
              <a:buFontTx/>
              <a:buChar char="-"/>
            </a:pPr>
            <a:endParaRPr lang="fi-FI" dirty="0"/>
          </a:p>
        </p:txBody>
      </p:sp>
      <p:sp>
        <p:nvSpPr>
          <p:cNvPr id="5" name="Tekstiruutu 4"/>
          <p:cNvSpPr txBox="1"/>
          <p:nvPr/>
        </p:nvSpPr>
        <p:spPr>
          <a:xfrm>
            <a:off x="3296920" y="5364004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Markkinointikartan pohdittavat kysymykset </a:t>
            </a:r>
          </a:p>
        </p:txBody>
      </p:sp>
      <p:sp>
        <p:nvSpPr>
          <p:cNvPr id="7" name="Tekstiruutu 6"/>
          <p:cNvSpPr txBox="1"/>
          <p:nvPr/>
        </p:nvSpPr>
        <p:spPr>
          <a:xfrm>
            <a:off x="1905000" y="6007100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Brändilähettiläät –brändäys jatkuu työryhmän kanssa 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8448040" y="4669258"/>
            <a:ext cx="28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Ratas-palvelupaketti –projekti  ”rattaat pyörimään”  nimi?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86DD4CD-BB0D-4323-B526-AA952BCD3A2A}"/>
              </a:ext>
            </a:extLst>
          </p:cNvPr>
          <p:cNvSpPr txBox="1"/>
          <p:nvPr/>
        </p:nvSpPr>
        <p:spPr>
          <a:xfrm rot="848393">
            <a:off x="9659675" y="306908"/>
            <a:ext cx="2311616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>
                <a:solidFill>
                  <a:srgbClr val="7030A0"/>
                </a:solidFill>
              </a:rPr>
              <a:t>Suuntaa etsien</a:t>
            </a:r>
          </a:p>
        </p:txBody>
      </p:sp>
    </p:spTree>
    <p:extLst>
      <p:ext uri="{BB962C8B-B14F-4D97-AF65-F5344CB8AC3E}">
        <p14:creationId xmlns:p14="http://schemas.microsoft.com/office/powerpoint/2010/main" val="20580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2B14583-7F80-4C84-A1EA-D05D4DB5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6" y="487681"/>
            <a:ext cx="10849054" cy="6004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sz="2400" dirty="0"/>
              <a:t>Työkeskus Sampolalla on </a:t>
            </a:r>
            <a:r>
              <a:rPr lang="fi-FI" sz="2600" b="1" dirty="0">
                <a:solidFill>
                  <a:srgbClr val="7030A0"/>
                </a:solidFill>
              </a:rPr>
              <a:t>vakiintunut asema: </a:t>
            </a:r>
          </a:p>
          <a:p>
            <a:pPr marL="0" indent="0">
              <a:buNone/>
            </a:pPr>
            <a:endParaRPr lang="fi-FI" sz="2400" dirty="0"/>
          </a:p>
          <a:p>
            <a:pPr>
              <a:buFontTx/>
              <a:buChar char="-"/>
            </a:pPr>
            <a:r>
              <a:rPr lang="fi-FI" sz="2400" dirty="0"/>
              <a:t>Meidät tunnetaan luotettavana, parhaana yhteistyökumppanina niin kuntasektorilla kuin yritysmaailmassakin. </a:t>
            </a:r>
          </a:p>
          <a:p>
            <a:pPr>
              <a:buFontTx/>
              <a:buChar char="-"/>
            </a:pPr>
            <a:r>
              <a:rPr lang="fi-FI" sz="2400" dirty="0"/>
              <a:t>Asiakkaiden keskuudessa meidät tunnetaan parhaana tuetun työn </a:t>
            </a:r>
            <a:r>
              <a:rPr lang="fi-FI" sz="2400" dirty="0" smtClean="0"/>
              <a:t>työpaikkana.</a:t>
            </a:r>
            <a:endParaRPr lang="fi-FI" sz="2400" dirty="0"/>
          </a:p>
          <a:p>
            <a:pPr marL="285750" indent="-285750">
              <a:buFontTx/>
              <a:buChar char="-"/>
            </a:pPr>
            <a:endParaRPr lang="fi-FI" sz="2400" dirty="0"/>
          </a:p>
          <a:p>
            <a:pPr marL="285750" indent="-285750">
              <a:buFontTx/>
              <a:buChar char="-"/>
            </a:pPr>
            <a:r>
              <a:rPr lang="fi-FI" sz="2400" dirty="0"/>
              <a:t> Olemme vakiinnuttaneet paikkamme kolmannen sektorin ja yritysmaailman      	yhteistyön esimerkillisenä </a:t>
            </a:r>
            <a:r>
              <a:rPr lang="fi-FI" sz="2400" dirty="0" smtClean="0"/>
              <a:t>toimijana</a:t>
            </a:r>
            <a:r>
              <a:rPr lang="fi-FI" sz="2400" dirty="0"/>
              <a:t>.</a:t>
            </a:r>
          </a:p>
          <a:p>
            <a:pPr marL="285750" indent="-285750">
              <a:buFontTx/>
              <a:buChar char="-"/>
            </a:pPr>
            <a:endParaRPr lang="fi-FI" sz="2400" dirty="0"/>
          </a:p>
          <a:p>
            <a:pPr marL="285750" indent="-285750">
              <a:buFontTx/>
              <a:buChar char="-"/>
            </a:pPr>
            <a:r>
              <a:rPr lang="fi-FI" sz="2400" dirty="0">
                <a:solidFill>
                  <a:srgbClr val="7030A0"/>
                </a:solidFill>
              </a:rPr>
              <a:t>Laadukkaat palvelut - ihmistä </a:t>
            </a:r>
            <a:r>
              <a:rPr lang="fi-FI" sz="2400" dirty="0" smtClean="0">
                <a:solidFill>
                  <a:srgbClr val="7030A0"/>
                </a:solidFill>
              </a:rPr>
              <a:t>lähellä.</a:t>
            </a:r>
            <a:endParaRPr lang="fi-FI" sz="2400" dirty="0">
              <a:solidFill>
                <a:srgbClr val="7030A0"/>
              </a:solidFill>
            </a:endParaRPr>
          </a:p>
          <a:p>
            <a:pPr marL="285750" indent="-285750">
              <a:buFontTx/>
              <a:buChar char="-"/>
            </a:pPr>
            <a:endParaRPr lang="fi-FI" sz="2400" dirty="0"/>
          </a:p>
          <a:p>
            <a:pPr marL="285750" indent="-285750">
              <a:buFontTx/>
              <a:buChar char="-"/>
            </a:pPr>
            <a:r>
              <a:rPr lang="fi-FI" sz="2400" dirty="0"/>
              <a:t>Yhteiskunnallinen vaikuttavuus </a:t>
            </a:r>
            <a:r>
              <a:rPr lang="fi-FI" sz="2400"/>
              <a:t>tuodaan </a:t>
            </a:r>
            <a:r>
              <a:rPr lang="fi-FI" sz="2400" smtClean="0"/>
              <a:t>esiin.</a:t>
            </a:r>
            <a:endParaRPr lang="fi-FI" sz="2400" dirty="0"/>
          </a:p>
          <a:p>
            <a:pPr marL="285750" indent="-285750">
              <a:buFontTx/>
              <a:buChar char="-"/>
            </a:pPr>
            <a:endParaRPr lang="fi-FI" sz="2400" dirty="0"/>
          </a:p>
          <a:p>
            <a:pPr marL="285750" indent="-285750">
              <a:buFontTx/>
              <a:buChar char="-"/>
            </a:pPr>
            <a:r>
              <a:rPr lang="fi-FI" sz="2400" dirty="0"/>
              <a:t>Meitä kuvaavat ilmaisut: </a:t>
            </a:r>
          </a:p>
          <a:p>
            <a:pPr marL="0" indent="0">
              <a:buNone/>
            </a:pPr>
            <a:r>
              <a:rPr lang="fi-FI" sz="2400" dirty="0"/>
              <a:t>	paras yhteistyökumppani, ammatillinen, ystävällinen, yhteiskuntavastuullinen, 	asiakaslähtöinen, luotettava, kehittyvä, ekologinen, trendikäs.</a:t>
            </a:r>
          </a:p>
          <a:p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A6478512-A38C-4528-BA69-3A6C94A7D45D}"/>
              </a:ext>
            </a:extLst>
          </p:cNvPr>
          <p:cNvSpPr txBox="1"/>
          <p:nvPr/>
        </p:nvSpPr>
        <p:spPr>
          <a:xfrm rot="848393">
            <a:off x="9700314" y="445133"/>
            <a:ext cx="231161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4800" b="1" dirty="0">
                <a:solidFill>
                  <a:srgbClr val="7030A0"/>
                </a:solidFill>
              </a:rPr>
              <a:t>Tavoite</a:t>
            </a:r>
          </a:p>
        </p:txBody>
      </p:sp>
    </p:spTree>
    <p:extLst>
      <p:ext uri="{BB962C8B-B14F-4D97-AF65-F5344CB8AC3E}">
        <p14:creationId xmlns:p14="http://schemas.microsoft.com/office/powerpoint/2010/main" val="13183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2B14583-7F80-4C84-A1EA-D05D4DB5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8545"/>
            <a:ext cx="10708640" cy="65365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/>
              <a:t>- </a:t>
            </a:r>
            <a:r>
              <a:rPr lang="fi-FI" sz="2000" b="1" dirty="0">
                <a:solidFill>
                  <a:srgbClr val="7030A0"/>
                </a:solidFill>
              </a:rPr>
              <a:t>Asiakaslähtöisyys:</a:t>
            </a:r>
          </a:p>
          <a:p>
            <a:pPr marL="0" indent="0">
              <a:buNone/>
            </a:pPr>
            <a:r>
              <a:rPr lang="fi-FI" sz="2000" dirty="0"/>
              <a:t>Toimintamme kautta tuemme asiakkaidemme kokonaisvaltaista hyvinvointia ja vahvistamme elämänhallinnan tunnetta. </a:t>
            </a:r>
            <a:r>
              <a:rPr lang="fi-FI" dirty="0"/>
              <a:t>(</a:t>
            </a:r>
            <a:r>
              <a:rPr lang="fi-FI" dirty="0" err="1"/>
              <a:t>eudaimonia</a:t>
            </a:r>
            <a:r>
              <a:rPr lang="fi-FI" dirty="0"/>
              <a:t>, merkityksellisyys)</a:t>
            </a:r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400" b="1" dirty="0"/>
              <a:t>- </a:t>
            </a:r>
            <a:r>
              <a:rPr lang="fi-FI" sz="2000" b="1" dirty="0">
                <a:solidFill>
                  <a:srgbClr val="7030A0"/>
                </a:solidFill>
              </a:rPr>
              <a:t>Yhteiskunnallinen vaikuttavuus: </a:t>
            </a:r>
          </a:p>
          <a:p>
            <a:pPr marL="0" indent="0">
              <a:buNone/>
            </a:pPr>
            <a:r>
              <a:rPr lang="fi-FI" sz="2000" dirty="0"/>
              <a:t>Työn teon ja työyhteisöön kuulumisen kautta vahvistamme syrjäytymisuhan alla olevien asiakkaiden osallisuutta ja ehkäisemme syrjäytymistä. </a:t>
            </a:r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/>
              <a:t>- </a:t>
            </a:r>
            <a:r>
              <a:rPr lang="fi-FI" sz="2000" b="1" dirty="0">
                <a:solidFill>
                  <a:srgbClr val="7030A0"/>
                </a:solidFill>
              </a:rPr>
              <a:t>Kolmannen sektorin ja yritysmaailman yhteistyön kehittäminen:</a:t>
            </a:r>
          </a:p>
          <a:p>
            <a:pPr marL="0" indent="0">
              <a:buNone/>
            </a:pPr>
            <a:r>
              <a:rPr lang="fi-FI" sz="2000" dirty="0"/>
              <a:t>Toimintamallimme kehittämisen kautta vastaamme järjestötoiminnan, julkisen sektorin ja yrityselämän yhteistyön kehittämisen haasteisiin.</a:t>
            </a:r>
          </a:p>
          <a:p>
            <a:pPr marL="0" indent="0">
              <a:buNone/>
            </a:pPr>
            <a:r>
              <a:rPr lang="fi-FI" sz="2000" dirty="0"/>
              <a:t>Yritysyhteistyönä tehtävien alihankintatöiden avulla tarjoamme työtä sampolalaisille. Yrityselämää tukemalla vahvistamme kasvua ja työllistymistä. </a:t>
            </a:r>
            <a:r>
              <a:rPr lang="fi-FI" dirty="0"/>
              <a:t>(</a:t>
            </a:r>
            <a:r>
              <a:rPr lang="fi-FI" dirty="0" err="1"/>
              <a:t>Win-win</a:t>
            </a:r>
            <a:r>
              <a:rPr lang="fi-FI" dirty="0"/>
              <a:t> kaikki voittaa).</a:t>
            </a:r>
          </a:p>
          <a:p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15F5ECC2-8D1A-42B6-BE9B-48A88CEE28A9}"/>
              </a:ext>
            </a:extLst>
          </p:cNvPr>
          <p:cNvSpPr txBox="1"/>
          <p:nvPr/>
        </p:nvSpPr>
        <p:spPr>
          <a:xfrm rot="848393">
            <a:off x="9543298" y="1798566"/>
            <a:ext cx="231161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4800" b="1" dirty="0">
                <a:solidFill>
                  <a:srgbClr val="7030A0"/>
                </a:solidFill>
              </a:rPr>
              <a:t>Missio</a:t>
            </a:r>
          </a:p>
        </p:txBody>
      </p:sp>
    </p:spTree>
    <p:extLst>
      <p:ext uri="{BB962C8B-B14F-4D97-AF65-F5344CB8AC3E}">
        <p14:creationId xmlns:p14="http://schemas.microsoft.com/office/powerpoint/2010/main" val="2048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2265299E-A160-4209-99C9-17B7DFF0B892}"/>
              </a:ext>
            </a:extLst>
          </p:cNvPr>
          <p:cNvSpPr txBox="1"/>
          <p:nvPr/>
        </p:nvSpPr>
        <p:spPr>
          <a:xfrm rot="848393">
            <a:off x="9320397" y="942128"/>
            <a:ext cx="274224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i-FI" sz="2800" b="1">
                <a:solidFill>
                  <a:srgbClr val="7030A0"/>
                </a:solidFill>
              </a:rPr>
              <a:t>Palvelulupaus</a:t>
            </a:r>
            <a:endParaRPr lang="fi-FI" sz="2800" b="1" dirty="0">
              <a:solidFill>
                <a:srgbClr val="7030A0"/>
              </a:solidFill>
            </a:endParaRP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A352C7D7-FF45-4E3C-AE15-22AA176114B3}"/>
              </a:ext>
            </a:extLst>
          </p:cNvPr>
          <p:cNvSpPr txBox="1"/>
          <p:nvPr/>
        </p:nvSpPr>
        <p:spPr>
          <a:xfrm>
            <a:off x="448733" y="329967"/>
            <a:ext cx="10989580" cy="645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24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Luotettavaa työtoimintaa yksilöllisesti, asiakaslähtöisesti ja ammattitaitoisesti.</a:t>
            </a:r>
            <a:endParaRPr lang="fi-FI" sz="24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i-FI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Meillä on vahva tahtotila toimia asiakkaan parhaaksi: asiakas on meillä keskiössä aktiivisena toimijana.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Ohjaajamme ovat koulutettuja ja ammattitaitoisia.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Toimintamme </a:t>
            </a:r>
            <a:r>
              <a:rPr lang="fi-FI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suunnitelmallista, ennakoivaa, tavoitteellista ja dokumentoitua.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Työn tekeminen ja työyhteisöön kuuluminen on yksi parhaimmista keinoista vahvistaa osallisuutta ja ehkäistä syrjäytymistä.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Teemme alihankintatöitä yhteistyöyrityksillemme. Oikeiden töiden tekemisen kautta luomme toiminnallemme merkityksen. Merkityksellisyys tukee asiakkaamme hyvinvointia ja vahvistaa elämänhallinnan tunnetta.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Vahvuutenamme on lisäksi viittomakielinen ohjaustoiminta, sekä muiden kommunikaatiossa tukea tarvitsevien ohjauksen erityisosaaminen.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Työotteemme on kokonaisvaltainen asiakkaan hyvinvointia tukeva.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Toimimme tiiviissä yhteistyössä asiakkaan kodin, asumispalveluyksikön ja muun verkoston kanssa.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Seuraamme tarkoin asiakastyytyväisyyttä ja reagoimme muutoksiin nopeasti. 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Olemme omalla toiminnallamme ja asiakastyytyväisyyden kautta lunastaneet hyvän maineen. 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n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728</TotalTime>
  <Words>882</Words>
  <Application>Microsoft Office PowerPoint</Application>
  <PresentationFormat>Laajakuva</PresentationFormat>
  <Paragraphs>182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21" baseType="lpstr">
      <vt:lpstr>&amp;quot</vt:lpstr>
      <vt:lpstr>Arial</vt:lpstr>
      <vt:lpstr>Calibri</vt:lpstr>
      <vt:lpstr>Times New Roman</vt:lpstr>
      <vt:lpstr>Trebuchet MS</vt:lpstr>
      <vt:lpstr>Wingdings</vt:lpstr>
      <vt:lpstr>Wingdings 3</vt:lpstr>
      <vt:lpstr>Pinta</vt:lpstr>
      <vt:lpstr>Työkeskus Sampolan kehittämistyön (v.2020-22) esittelyä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Miten meidät löydetään?</vt:lpstr>
      <vt:lpstr>PowerPoint-esitys</vt:lpstr>
      <vt:lpstr>PowerPoint-esitys</vt:lpstr>
    </vt:vector>
  </TitlesOfParts>
  <Company>Valkea talo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Tonteri Kirsi</dc:creator>
  <cp:lastModifiedBy>Tonteri Kirsi</cp:lastModifiedBy>
  <cp:revision>129</cp:revision>
  <dcterms:created xsi:type="dcterms:W3CDTF">2021-01-05T10:34:10Z</dcterms:created>
  <dcterms:modified xsi:type="dcterms:W3CDTF">2024-08-16T09:28:46Z</dcterms:modified>
</cp:coreProperties>
</file>