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lstStyle/>
          <a:p>
            <a:pPr lvl="0">
              <a:defRPr sz="1800">
                <a:solidFill>
                  <a:srgbClr val="000000"/>
                </a:solidFill>
              </a:defRPr>
            </a:pPr>
            <a:r>
              <a:rPr sz="8000">
                <a:solidFill>
                  <a:srgbClr val="FFFFFF"/>
                </a:solidFill>
              </a:rPr>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p:nvPr>
            <p:ph type="body"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p:nvPr>
            <p:ph type="body"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Body Level One</a:t>
            </a:r>
            <a:endParaRPr sz="2800">
              <a:solidFill>
                <a:srgbClr val="FFFFFF"/>
              </a:solidFill>
            </a:endParaRPr>
          </a:p>
          <a:p>
            <a:pPr lvl="1">
              <a:defRPr sz="1800">
                <a:solidFill>
                  <a:srgbClr val="000000"/>
                </a:solidFill>
              </a:defRPr>
            </a:pPr>
            <a:r>
              <a:rPr sz="2800">
                <a:solidFill>
                  <a:srgbClr val="FFFFFF"/>
                </a:solidFill>
              </a:rPr>
              <a:t>Body Level Two</a:t>
            </a:r>
            <a:endParaRPr sz="2800">
              <a:solidFill>
                <a:srgbClr val="FFFFFF"/>
              </a:solidFill>
            </a:endParaRPr>
          </a:p>
          <a:p>
            <a:pPr lvl="2">
              <a:defRPr sz="1800">
                <a:solidFill>
                  <a:srgbClr val="000000"/>
                </a:solidFill>
              </a:defRPr>
            </a:pPr>
            <a:r>
              <a:rPr sz="2800">
                <a:solidFill>
                  <a:srgbClr val="FFFFFF"/>
                </a:solidFill>
              </a:rPr>
              <a:t>Body Level Three</a:t>
            </a:r>
            <a:endParaRPr sz="2800">
              <a:solidFill>
                <a:srgbClr val="FFFFFF"/>
              </a:solidFill>
            </a:endParaRPr>
          </a:p>
          <a:p>
            <a:pPr lvl="3">
              <a:defRPr sz="1800">
                <a:solidFill>
                  <a:srgbClr val="000000"/>
                </a:solidFill>
              </a:defRPr>
            </a:pPr>
            <a:r>
              <a:rPr sz="2800">
                <a:solidFill>
                  <a:srgbClr val="FFFFFF"/>
                </a:solidFill>
              </a:rPr>
              <a:t>Body Level Four</a:t>
            </a:r>
            <a:endParaRPr sz="2800">
              <a:solidFill>
                <a:srgbClr val="FFFFFF"/>
              </a:solidFill>
            </a:endParaRPr>
          </a:p>
          <a:p>
            <a:pPr lvl="4">
              <a:defRPr sz="1800">
                <a:solidFill>
                  <a:srgbClr val="000000"/>
                </a:solidFill>
              </a:defRPr>
            </a:pPr>
            <a:r>
              <a:rPr sz="2800">
                <a:solidFill>
                  <a:srgbClr val="FFFF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44500" indent="-444500" defTabSz="584200">
        <a:spcBef>
          <a:spcPts val="4200"/>
        </a:spcBef>
        <a:buSzPct val="75000"/>
        <a:buChar char="•"/>
        <a:defRPr sz="3800">
          <a:solidFill>
            <a:srgbClr val="FFFFFF"/>
          </a:solidFill>
          <a:latin typeface="+mn-lt"/>
          <a:ea typeface="+mn-ea"/>
          <a:cs typeface="+mn-cs"/>
          <a:sym typeface="Helvetica Light"/>
        </a:defRPr>
      </a:lvl1pPr>
      <a:lvl2pPr marL="889000" indent="-444500" defTabSz="584200">
        <a:spcBef>
          <a:spcPts val="4200"/>
        </a:spcBef>
        <a:buSzPct val="75000"/>
        <a:buChar char="•"/>
        <a:defRPr sz="3800">
          <a:solidFill>
            <a:srgbClr val="FFFFFF"/>
          </a:solidFill>
          <a:latin typeface="+mn-lt"/>
          <a:ea typeface="+mn-ea"/>
          <a:cs typeface="+mn-cs"/>
          <a:sym typeface="Helvetica Light"/>
        </a:defRPr>
      </a:lvl2pPr>
      <a:lvl3pPr marL="1333500" indent="-444500" defTabSz="584200">
        <a:spcBef>
          <a:spcPts val="4200"/>
        </a:spcBef>
        <a:buSzPct val="75000"/>
        <a:buChar char="•"/>
        <a:defRPr sz="3800">
          <a:solidFill>
            <a:srgbClr val="FFFFFF"/>
          </a:solidFill>
          <a:latin typeface="+mn-lt"/>
          <a:ea typeface="+mn-ea"/>
          <a:cs typeface="+mn-cs"/>
          <a:sym typeface="Helvetica Light"/>
        </a:defRPr>
      </a:lvl3pPr>
      <a:lvl4pPr marL="1778000" indent="-444500" defTabSz="584200">
        <a:spcBef>
          <a:spcPts val="4200"/>
        </a:spcBef>
        <a:buSzPct val="75000"/>
        <a:buChar char="•"/>
        <a:defRPr sz="3800">
          <a:solidFill>
            <a:srgbClr val="FFFFFF"/>
          </a:solidFill>
          <a:latin typeface="+mn-lt"/>
          <a:ea typeface="+mn-ea"/>
          <a:cs typeface="+mn-cs"/>
          <a:sym typeface="Helvetica Light"/>
        </a:defRPr>
      </a:lvl4pPr>
      <a:lvl5pPr marL="2222500" indent="-444500" defTabSz="584200">
        <a:spcBef>
          <a:spcPts val="4200"/>
        </a:spcBef>
        <a:buSzPct val="75000"/>
        <a:buChar char="•"/>
        <a:defRPr sz="3800">
          <a:solidFill>
            <a:srgbClr val="FFFFFF"/>
          </a:solidFill>
          <a:latin typeface="+mn-lt"/>
          <a:ea typeface="+mn-ea"/>
          <a:cs typeface="+mn-cs"/>
          <a:sym typeface="Helvetica Light"/>
        </a:defRPr>
      </a:lvl5pPr>
      <a:lvl6pPr marL="2667000" indent="-444500" defTabSz="584200">
        <a:spcBef>
          <a:spcPts val="4200"/>
        </a:spcBef>
        <a:buSzPct val="75000"/>
        <a:buChar char="•"/>
        <a:defRPr sz="3800">
          <a:solidFill>
            <a:srgbClr val="FFFFFF"/>
          </a:solidFill>
          <a:latin typeface="+mn-lt"/>
          <a:ea typeface="+mn-ea"/>
          <a:cs typeface="+mn-cs"/>
          <a:sym typeface="Helvetica Light"/>
        </a:defRPr>
      </a:lvl6pPr>
      <a:lvl7pPr marL="3111500" indent="-444500" defTabSz="584200">
        <a:spcBef>
          <a:spcPts val="4200"/>
        </a:spcBef>
        <a:buSzPct val="75000"/>
        <a:buChar char="•"/>
        <a:defRPr sz="3800">
          <a:solidFill>
            <a:srgbClr val="FFFFFF"/>
          </a:solidFill>
          <a:latin typeface="+mn-lt"/>
          <a:ea typeface="+mn-ea"/>
          <a:cs typeface="+mn-cs"/>
          <a:sym typeface="Helvetica Light"/>
        </a:defRPr>
      </a:lvl7pPr>
      <a:lvl8pPr marL="3556000" indent="-444500" defTabSz="584200">
        <a:spcBef>
          <a:spcPts val="4200"/>
        </a:spcBef>
        <a:buSzPct val="75000"/>
        <a:buChar char="•"/>
        <a:defRPr sz="3800">
          <a:solidFill>
            <a:srgbClr val="FFFFFF"/>
          </a:solidFill>
          <a:latin typeface="+mn-lt"/>
          <a:ea typeface="+mn-ea"/>
          <a:cs typeface="+mn-cs"/>
          <a:sym typeface="Helvetica Light"/>
        </a:defRPr>
      </a:lvl8pPr>
      <a:lvl9pPr marL="4000500" indent="-4445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www.data.nasa.gov"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xfrm>
            <a:off x="1269999" y="761999"/>
            <a:ext cx="10464801" cy="3302001"/>
          </a:xfrm>
          <a:prstGeom prst="rect">
            <a:avLst/>
          </a:prstGeom>
        </p:spPr>
        <p:txBody>
          <a:bodyPr/>
          <a:lstStyle>
            <a:lvl1pPr>
              <a:defRPr sz="14000">
                <a:solidFill>
                  <a:srgbClr val="FFFB00"/>
                </a:solidFill>
                <a:latin typeface="Lithos Pro Black"/>
                <a:ea typeface="Lithos Pro Black"/>
                <a:cs typeface="Lithos Pro Black"/>
                <a:sym typeface="Lithos Pro Black"/>
              </a:defRPr>
            </a:lvl1pPr>
          </a:lstStyle>
          <a:p>
            <a:pPr lvl="0">
              <a:defRPr sz="1800">
                <a:solidFill>
                  <a:srgbClr val="000000"/>
                </a:solidFill>
              </a:defRPr>
            </a:pPr>
            <a:r>
              <a:rPr sz="14000">
                <a:solidFill>
                  <a:srgbClr val="FFFB00"/>
                </a:solidFill>
              </a:rPr>
              <a:t>SpaceTag</a:t>
            </a:r>
          </a:p>
        </p:txBody>
      </p:sp>
      <p:sp>
        <p:nvSpPr>
          <p:cNvPr id="33" name="Shape 33"/>
          <p:cNvSpPr/>
          <p:nvPr>
            <p:ph type="body" idx="1"/>
          </p:nvPr>
        </p:nvSpPr>
        <p:spPr>
          <a:xfrm>
            <a:off x="1269999" y="4152899"/>
            <a:ext cx="10464801" cy="1130301"/>
          </a:xfrm>
          <a:prstGeom prst="rect">
            <a:avLst/>
          </a:prstGeom>
        </p:spPr>
        <p:txBody>
          <a:bodyPr/>
          <a:lstStyle>
            <a:lvl1pPr>
              <a:defRPr b="1">
                <a:latin typeface="Avenir Next Demi Bold"/>
                <a:ea typeface="Avenir Next Demi Bold"/>
                <a:cs typeface="Avenir Next Demi Bold"/>
                <a:sym typeface="Avenir Next Demi Bold"/>
              </a:defRPr>
            </a:lvl1pPr>
          </a:lstStyle>
          <a:p>
            <a:pPr lvl="0">
              <a:defRPr b="0" sz="1800">
                <a:solidFill>
                  <a:srgbClr val="000000"/>
                </a:solidFill>
              </a:defRPr>
            </a:pPr>
            <a:r>
              <a:rPr b="1" sz="3200">
                <a:solidFill>
                  <a:srgbClr val="FFFFFF"/>
                </a:solidFill>
              </a:rPr>
              <a:t>Challenge: DATA TREASURE HUNTING</a:t>
            </a:r>
          </a:p>
        </p:txBody>
      </p:sp>
      <p:pic>
        <p:nvPicPr>
          <p:cNvPr id="34" name="spaceappslogo.png"/>
          <p:cNvPicPr/>
          <p:nvPr/>
        </p:nvPicPr>
        <p:blipFill>
          <a:blip r:embed="rId2">
            <a:extLst/>
          </a:blip>
          <a:stretch>
            <a:fillRect/>
          </a:stretch>
        </p:blipFill>
        <p:spPr>
          <a:xfrm>
            <a:off x="4840089" y="5912511"/>
            <a:ext cx="3324622" cy="3324623"/>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title"/>
          </p:nvPr>
        </p:nvSpPr>
        <p:spPr>
          <a:prstGeom prst="rect">
            <a:avLst/>
          </a:prstGeom>
        </p:spPr>
        <p:txBody>
          <a:bodyPr/>
          <a:lstStyle>
            <a:lvl1pPr>
              <a:defRPr sz="10000">
                <a:solidFill>
                  <a:srgbClr val="FFFB00"/>
                </a:solidFill>
                <a:latin typeface="Lithos Pro Black"/>
                <a:ea typeface="Lithos Pro Black"/>
                <a:cs typeface="Lithos Pro Black"/>
                <a:sym typeface="Lithos Pro Black"/>
              </a:defRPr>
            </a:lvl1pPr>
          </a:lstStyle>
          <a:p>
            <a:pPr lvl="0">
              <a:defRPr sz="1800">
                <a:solidFill>
                  <a:srgbClr val="000000"/>
                </a:solidFill>
              </a:defRPr>
            </a:pPr>
            <a:r>
              <a:rPr sz="10000">
                <a:solidFill>
                  <a:srgbClr val="FFFB00"/>
                </a:solidFill>
              </a:rPr>
              <a:t>Impact</a:t>
            </a:r>
          </a:p>
        </p:txBody>
      </p:sp>
      <p:sp>
        <p:nvSpPr>
          <p:cNvPr id="37" name="Shape 37"/>
          <p:cNvSpPr/>
          <p:nvPr/>
        </p:nvSpPr>
        <p:spPr>
          <a:xfrm>
            <a:off x="8913151" y="9215966"/>
            <a:ext cx="5865416" cy="554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defRPr sz="3000">
                <a:solidFill>
                  <a:srgbClr val="FFFB00"/>
                </a:solidFill>
                <a:latin typeface="Lithos Pro Black"/>
                <a:ea typeface="Lithos Pro Black"/>
                <a:cs typeface="Lithos Pro Black"/>
                <a:sym typeface="Lithos Pro Black"/>
              </a:defRPr>
            </a:lvl1pPr>
          </a:lstStyle>
          <a:p>
            <a:pPr lvl="0">
              <a:defRPr sz="1800">
                <a:solidFill>
                  <a:srgbClr val="000000"/>
                </a:solidFill>
              </a:defRPr>
            </a:pPr>
            <a:r>
              <a:rPr sz="3000">
                <a:solidFill>
                  <a:srgbClr val="FFFB00"/>
                </a:solidFill>
              </a:rPr>
              <a:t>SpaceTag</a:t>
            </a:r>
          </a:p>
        </p:txBody>
      </p:sp>
      <p:sp>
        <p:nvSpPr>
          <p:cNvPr id="38" name="Shape 38"/>
          <p:cNvSpPr/>
          <p:nvPr>
            <p:ph type="body" idx="1"/>
          </p:nvPr>
        </p:nvSpPr>
        <p:spPr>
          <a:prstGeom prst="rect">
            <a:avLst/>
          </a:prstGeom>
        </p:spPr>
        <p:txBody>
          <a:bodyPr/>
          <a:lstStyle/>
          <a:p>
            <a:pPr lvl="0" marL="431165" indent="-431165" defTabSz="566674">
              <a:spcBef>
                <a:spcPts val="4000"/>
              </a:spcBef>
              <a:buSzPct val="50000"/>
              <a:buBlip>
                <a:blip r:embed="rId2"/>
              </a:buBlip>
              <a:defRPr sz="1800">
                <a:solidFill>
                  <a:srgbClr val="000000"/>
                </a:solidFill>
              </a:defRPr>
            </a:pPr>
            <a:r>
              <a:rPr b="1" sz="3686">
                <a:solidFill>
                  <a:srgbClr val="FFFFFF"/>
                </a:solidFill>
              </a:rPr>
              <a:t>Deriving knowledge and new conclusions by utilising the existing and open data is one of the greatest challenges in the last years both for governments, scientists and businesses</a:t>
            </a:r>
            <a:endParaRPr b="1" sz="3686">
              <a:solidFill>
                <a:srgbClr val="FFFFFF"/>
              </a:solidFill>
            </a:endParaRPr>
          </a:p>
          <a:p>
            <a:pPr lvl="0" marL="431165" indent="-431165" defTabSz="566674">
              <a:spcBef>
                <a:spcPts val="4000"/>
              </a:spcBef>
              <a:buSzPct val="50000"/>
              <a:buBlip>
                <a:blip r:embed="rId2"/>
              </a:buBlip>
              <a:defRPr sz="1800">
                <a:solidFill>
                  <a:srgbClr val="000000"/>
                </a:solidFill>
              </a:defRPr>
            </a:pPr>
            <a:r>
              <a:rPr b="1" sz="3686">
                <a:solidFill>
                  <a:srgbClr val="FFFFFF"/>
                </a:solidFill>
              </a:rPr>
              <a:t>By building “intelligent” application that will use “CONSTELLATION KEY WORDS” meaning “Key words plus not so obvious but related tags placed by the data creators”, will lead to new and possibly much more meaningful results derived from the same data</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 name="Shape 40"/>
          <p:cNvSpPr/>
          <p:nvPr>
            <p:ph type="title"/>
          </p:nvPr>
        </p:nvSpPr>
        <p:spPr>
          <a:prstGeom prst="rect">
            <a:avLst/>
          </a:prstGeom>
        </p:spPr>
        <p:txBody>
          <a:bodyPr/>
          <a:lstStyle>
            <a:lvl1pPr>
              <a:defRPr sz="10000">
                <a:solidFill>
                  <a:srgbClr val="FFFB00"/>
                </a:solidFill>
                <a:latin typeface="Lithos Pro Black"/>
                <a:ea typeface="Lithos Pro Black"/>
                <a:cs typeface="Lithos Pro Black"/>
                <a:sym typeface="Lithos Pro Black"/>
              </a:defRPr>
            </a:lvl1pPr>
          </a:lstStyle>
          <a:p>
            <a:pPr lvl="0">
              <a:defRPr sz="1800">
                <a:solidFill>
                  <a:srgbClr val="000000"/>
                </a:solidFill>
              </a:defRPr>
            </a:pPr>
            <a:r>
              <a:rPr sz="10000">
                <a:solidFill>
                  <a:srgbClr val="FFFB00"/>
                </a:solidFill>
              </a:rPr>
              <a:t>Creativity</a:t>
            </a:r>
          </a:p>
        </p:txBody>
      </p:sp>
      <p:sp>
        <p:nvSpPr>
          <p:cNvPr id="41" name="Shape 41"/>
          <p:cNvSpPr/>
          <p:nvPr/>
        </p:nvSpPr>
        <p:spPr>
          <a:xfrm>
            <a:off x="8913151" y="9215966"/>
            <a:ext cx="5865416" cy="554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defRPr sz="3000">
                <a:solidFill>
                  <a:srgbClr val="FFFB00"/>
                </a:solidFill>
                <a:latin typeface="Lithos Pro Black"/>
                <a:ea typeface="Lithos Pro Black"/>
                <a:cs typeface="Lithos Pro Black"/>
                <a:sym typeface="Lithos Pro Black"/>
              </a:defRPr>
            </a:lvl1pPr>
          </a:lstStyle>
          <a:p>
            <a:pPr lvl="0">
              <a:defRPr sz="1800">
                <a:solidFill>
                  <a:srgbClr val="000000"/>
                </a:solidFill>
              </a:defRPr>
            </a:pPr>
            <a:r>
              <a:rPr sz="3000">
                <a:solidFill>
                  <a:srgbClr val="FFFB00"/>
                </a:solidFill>
              </a:rPr>
              <a:t>SpaceTag</a:t>
            </a:r>
          </a:p>
        </p:txBody>
      </p:sp>
      <p:sp>
        <p:nvSpPr>
          <p:cNvPr id="42" name="Shape 42"/>
          <p:cNvSpPr/>
          <p:nvPr>
            <p:ph type="body" idx="1"/>
          </p:nvPr>
        </p:nvSpPr>
        <p:spPr>
          <a:prstGeom prst="rect">
            <a:avLst/>
          </a:prstGeom>
        </p:spPr>
        <p:txBody>
          <a:bodyPr/>
          <a:lstStyle/>
          <a:p>
            <a:pPr lvl="0">
              <a:buSzPct val="50000"/>
              <a:buBlip>
                <a:blip r:embed="rId2"/>
              </a:buBlip>
              <a:defRPr sz="1800">
                <a:solidFill>
                  <a:srgbClr val="000000"/>
                </a:solidFill>
              </a:defRPr>
            </a:pPr>
            <a:r>
              <a:rPr b="1" sz="3800">
                <a:solidFill>
                  <a:srgbClr val="FFFFFF"/>
                </a:solidFill>
              </a:rPr>
              <a:t>Creative visualisation of the data from </a:t>
            </a:r>
            <a:r>
              <a:rPr sz="3800" u="sng">
                <a:solidFill>
                  <a:srgbClr val="FFFFFF"/>
                </a:solidFill>
                <a:hlinkClick r:id="rId3" invalidUrl="" action="" tgtFrame="" tooltip="" history="1" highlightClick="0" endSnd="0"/>
              </a:rPr>
              <a:t>www.data.nasa.gov</a:t>
            </a:r>
            <a:r>
              <a:rPr b="1" sz="3800">
                <a:solidFill>
                  <a:srgbClr val="FFFFFF"/>
                </a:solidFill>
              </a:rPr>
              <a:t> in shape of the constellations in space which will illustrate the relations between key words and related tags from same area of interest i.e. from same constellation</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prstGeom prst="rect">
            <a:avLst/>
          </a:prstGeom>
        </p:spPr>
        <p:txBody>
          <a:bodyPr/>
          <a:lstStyle>
            <a:lvl1pPr>
              <a:defRPr sz="10000">
                <a:solidFill>
                  <a:srgbClr val="FFFB00"/>
                </a:solidFill>
                <a:latin typeface="Lithos Pro Black"/>
                <a:ea typeface="Lithos Pro Black"/>
                <a:cs typeface="Lithos Pro Black"/>
                <a:sym typeface="Lithos Pro Black"/>
              </a:defRPr>
            </a:lvl1pPr>
          </a:lstStyle>
          <a:p>
            <a:pPr lvl="0">
              <a:defRPr sz="1800">
                <a:solidFill>
                  <a:srgbClr val="000000"/>
                </a:solidFill>
              </a:defRPr>
            </a:pPr>
            <a:r>
              <a:rPr sz="10000">
                <a:solidFill>
                  <a:srgbClr val="FFFB00"/>
                </a:solidFill>
              </a:rPr>
              <a:t>Product</a:t>
            </a:r>
          </a:p>
        </p:txBody>
      </p:sp>
      <p:sp>
        <p:nvSpPr>
          <p:cNvPr id="45" name="Shape 45"/>
          <p:cNvSpPr/>
          <p:nvPr/>
        </p:nvSpPr>
        <p:spPr>
          <a:xfrm>
            <a:off x="8913151" y="9215966"/>
            <a:ext cx="5865416" cy="554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defRPr sz="3000">
                <a:solidFill>
                  <a:srgbClr val="FFFB00"/>
                </a:solidFill>
                <a:latin typeface="Lithos Pro Black"/>
                <a:ea typeface="Lithos Pro Black"/>
                <a:cs typeface="Lithos Pro Black"/>
                <a:sym typeface="Lithos Pro Black"/>
              </a:defRPr>
            </a:lvl1pPr>
          </a:lstStyle>
          <a:p>
            <a:pPr lvl="0">
              <a:defRPr sz="1800">
                <a:solidFill>
                  <a:srgbClr val="000000"/>
                </a:solidFill>
              </a:defRPr>
            </a:pPr>
            <a:r>
              <a:rPr sz="3000">
                <a:solidFill>
                  <a:srgbClr val="FFFB00"/>
                </a:solidFill>
              </a:rPr>
              <a:t>SpaceTag</a:t>
            </a:r>
          </a:p>
        </p:txBody>
      </p:sp>
      <p:sp>
        <p:nvSpPr>
          <p:cNvPr id="46" name="Shape 46"/>
          <p:cNvSpPr/>
          <p:nvPr>
            <p:ph type="body" idx="1"/>
          </p:nvPr>
        </p:nvSpPr>
        <p:spPr>
          <a:prstGeom prst="rect">
            <a:avLst/>
          </a:prstGeom>
        </p:spPr>
        <p:txBody>
          <a:bodyPr/>
          <a:lstStyle/>
          <a:p>
            <a:pPr lvl="0">
              <a:buSzPct val="50000"/>
              <a:buBlip>
                <a:blip r:embed="rId2"/>
              </a:buBlip>
              <a:defRPr sz="1800">
                <a:solidFill>
                  <a:srgbClr val="000000"/>
                </a:solidFill>
              </a:defRPr>
            </a:pPr>
            <a:r>
              <a:rPr b="1" sz="3800">
                <a:solidFill>
                  <a:srgbClr val="FFFFFF"/>
                </a:solidFill>
              </a:rPr>
              <a:t>Completely finished product</a:t>
            </a:r>
            <a:endParaRPr b="1" sz="3800">
              <a:solidFill>
                <a:srgbClr val="FFFFFF"/>
              </a:solidFill>
            </a:endParaRPr>
          </a:p>
          <a:p>
            <a:pPr lvl="0">
              <a:buSzPct val="50000"/>
              <a:buBlip>
                <a:blip r:embed="rId2"/>
              </a:buBlip>
              <a:defRPr sz="1800">
                <a:solidFill>
                  <a:srgbClr val="000000"/>
                </a:solidFill>
              </a:defRPr>
            </a:pPr>
            <a:r>
              <a:rPr b="1" sz="3800">
                <a:solidFill>
                  <a:srgbClr val="FFFFFF"/>
                </a:solidFill>
              </a:rPr>
              <a:t>UI/UX improvements are possible</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lvl1pPr>
              <a:defRPr sz="10000">
                <a:solidFill>
                  <a:srgbClr val="FFFB00"/>
                </a:solidFill>
                <a:latin typeface="Lithos Pro Black"/>
                <a:ea typeface="Lithos Pro Black"/>
                <a:cs typeface="Lithos Pro Black"/>
                <a:sym typeface="Lithos Pro Black"/>
              </a:defRPr>
            </a:lvl1pPr>
          </a:lstStyle>
          <a:p>
            <a:pPr lvl="0">
              <a:defRPr sz="1800">
                <a:solidFill>
                  <a:srgbClr val="000000"/>
                </a:solidFill>
              </a:defRPr>
            </a:pPr>
            <a:r>
              <a:rPr sz="10000">
                <a:solidFill>
                  <a:srgbClr val="FFFB00"/>
                </a:solidFill>
              </a:rPr>
              <a:t>Sustainability</a:t>
            </a:r>
          </a:p>
        </p:txBody>
      </p:sp>
      <p:sp>
        <p:nvSpPr>
          <p:cNvPr id="49" name="Shape 49"/>
          <p:cNvSpPr/>
          <p:nvPr>
            <p:ph type="body" idx="1"/>
          </p:nvPr>
        </p:nvSpPr>
        <p:spPr>
          <a:prstGeom prst="rect">
            <a:avLst/>
          </a:prstGeom>
        </p:spPr>
        <p:txBody>
          <a:bodyPr/>
          <a:lstStyle/>
          <a:p>
            <a:pPr lvl="0">
              <a:buSzPct val="50000"/>
              <a:buBlip>
                <a:blip r:embed="rId2"/>
              </a:buBlip>
              <a:defRPr sz="1800">
                <a:solidFill>
                  <a:srgbClr val="000000"/>
                </a:solidFill>
              </a:defRPr>
            </a:pPr>
            <a:r>
              <a:rPr b="1" sz="3800">
                <a:solidFill>
                  <a:srgbClr val="FFFFFF"/>
                </a:solidFill>
              </a:rPr>
              <a:t>Open Source Application</a:t>
            </a:r>
            <a:endParaRPr b="1" sz="3800">
              <a:solidFill>
                <a:srgbClr val="FFFFFF"/>
              </a:solidFill>
            </a:endParaRPr>
          </a:p>
          <a:p>
            <a:pPr lvl="0">
              <a:buSzPct val="50000"/>
              <a:buBlip>
                <a:blip r:embed="rId2"/>
              </a:buBlip>
              <a:defRPr sz="1800">
                <a:solidFill>
                  <a:srgbClr val="000000"/>
                </a:solidFill>
              </a:defRPr>
            </a:pPr>
            <a:r>
              <a:rPr b="1" sz="3800">
                <a:solidFill>
                  <a:srgbClr val="FFFFFF"/>
                </a:solidFill>
              </a:rPr>
              <a:t>Free for usage</a:t>
            </a:r>
            <a:endParaRPr b="1" sz="3800">
              <a:solidFill>
                <a:srgbClr val="FFFFFF"/>
              </a:solidFill>
            </a:endParaRPr>
          </a:p>
          <a:p>
            <a:pPr lvl="0">
              <a:buSzPct val="50000"/>
              <a:buBlip>
                <a:blip r:embed="rId2"/>
              </a:buBlip>
              <a:defRPr sz="1800">
                <a:solidFill>
                  <a:srgbClr val="000000"/>
                </a:solidFill>
              </a:defRPr>
            </a:pPr>
            <a:r>
              <a:rPr b="1" sz="3800">
                <a:solidFill>
                  <a:srgbClr val="FFFFFF"/>
                </a:solidFill>
              </a:rPr>
              <a:t>Instant automated updates</a:t>
            </a:r>
            <a:endParaRPr b="1" sz="3800">
              <a:solidFill>
                <a:srgbClr val="FFFFFF"/>
              </a:solidFill>
            </a:endParaRPr>
          </a:p>
          <a:p>
            <a:pPr lvl="0">
              <a:buSzPct val="50000"/>
              <a:buBlip>
                <a:blip r:embed="rId2"/>
              </a:buBlip>
              <a:defRPr sz="1800">
                <a:solidFill>
                  <a:srgbClr val="000000"/>
                </a:solidFill>
              </a:defRPr>
            </a:pPr>
            <a:r>
              <a:rPr b="1" sz="3800">
                <a:solidFill>
                  <a:srgbClr val="FFFFFF"/>
                </a:solidFill>
              </a:rPr>
              <a:t>Donations will be accepted</a:t>
            </a:r>
          </a:p>
        </p:txBody>
      </p:sp>
      <p:sp>
        <p:nvSpPr>
          <p:cNvPr id="50" name="Shape 50"/>
          <p:cNvSpPr/>
          <p:nvPr/>
        </p:nvSpPr>
        <p:spPr>
          <a:xfrm>
            <a:off x="8913151" y="9215966"/>
            <a:ext cx="5865416" cy="554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defRPr sz="3000">
                <a:solidFill>
                  <a:srgbClr val="FFFB00"/>
                </a:solidFill>
                <a:latin typeface="Lithos Pro Black"/>
                <a:ea typeface="Lithos Pro Black"/>
                <a:cs typeface="Lithos Pro Black"/>
                <a:sym typeface="Lithos Pro Black"/>
              </a:defRPr>
            </a:lvl1pPr>
          </a:lstStyle>
          <a:p>
            <a:pPr lvl="0">
              <a:defRPr sz="1800">
                <a:solidFill>
                  <a:srgbClr val="000000"/>
                </a:solidFill>
              </a:defRPr>
            </a:pPr>
            <a:r>
              <a:rPr sz="3000">
                <a:solidFill>
                  <a:srgbClr val="FFFB00"/>
                </a:solidFill>
              </a:rPr>
              <a:t>SpaceTag</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