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71" r:id="rId5"/>
    <p:sldId id="270" r:id="rId6"/>
    <p:sldId id="285" r:id="rId7"/>
    <p:sldId id="290" r:id="rId8"/>
    <p:sldId id="294" r:id="rId9"/>
    <p:sldId id="291" r:id="rId10"/>
    <p:sldId id="295" r:id="rId11"/>
    <p:sldId id="322" r:id="rId12"/>
    <p:sldId id="320" r:id="rId13"/>
    <p:sldId id="292" r:id="rId14"/>
    <p:sldId id="299" r:id="rId15"/>
    <p:sldId id="300" r:id="rId16"/>
    <p:sldId id="301" r:id="rId17"/>
    <p:sldId id="321" r:id="rId18"/>
    <p:sldId id="302" r:id="rId19"/>
    <p:sldId id="303" r:id="rId20"/>
    <p:sldId id="310" r:id="rId21"/>
    <p:sldId id="311" r:id="rId22"/>
    <p:sldId id="313" r:id="rId23"/>
    <p:sldId id="315" r:id="rId24"/>
    <p:sldId id="314" r:id="rId25"/>
    <p:sldId id="317" r:id="rId26"/>
    <p:sldId id="316" r:id="rId27"/>
    <p:sldId id="318" r:id="rId28"/>
    <p:sldId id="32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830"/>
    <a:srgbClr val="3C5F6B"/>
    <a:srgbClr val="F9F9F9"/>
    <a:srgbClr val="58595B"/>
    <a:srgbClr val="303C41"/>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700" autoAdjust="0"/>
  </p:normalViewPr>
  <p:slideViewPr>
    <p:cSldViewPr snapToGrid="0">
      <p:cViewPr varScale="1">
        <p:scale>
          <a:sx n="74" d="100"/>
          <a:sy n="74" d="100"/>
        </p:scale>
        <p:origin x="88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1" Type="http://schemas.openxmlformats.org/officeDocument/2006/relationships/package" Target="../embeddings/Workbook7.xlsx"/></Relationships>
</file>

<file path=ppt/charts/_rels/chart8.xml.rels><?xml version="1.0" encoding="UTF-8" standalone="yes"?>
<Relationships xmlns="http://schemas.openxmlformats.org/package/2006/relationships"><Relationship Id="rId1" Type="http://schemas.openxmlformats.org/officeDocument/2006/relationships/package" Target="../embeddings/Workbook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0147211991000282"/>
          <c:w val="0.69047619047619"/>
          <c:h val="0.702290076335878"/>
        </c:manualLayout>
      </c:layout>
      <c:pieChart>
        <c:varyColors val="1"/>
        <c:ser>
          <c:idx val="0"/>
          <c:order val="0"/>
          <c:tx>
            <c:strRef>
              <c:f>Sheet1!$A$2</c:f>
              <c:strCache>
                <c:ptCount val="1"/>
                <c:pt idx="0">
                  <c:v>年龄组成</c:v>
                </c:pt>
              </c:strCache>
            </c:strRef>
          </c:tx>
          <c:explosion val="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delete val="1"/>
          </c:dLbls>
          <c:cat>
            <c:strRef>
              <c:f>Sheet1!$B$1:$E$1</c:f>
              <c:strCache>
                <c:ptCount val="4"/>
                <c:pt idx="0">
                  <c:v>70年—79年</c:v>
                </c:pt>
                <c:pt idx="1">
                  <c:v>80年—89年</c:v>
                </c:pt>
                <c:pt idx="2">
                  <c:v>90年—99年</c:v>
                </c:pt>
                <c:pt idx="3">
                  <c:v>其他</c:v>
                </c:pt>
              </c:strCache>
            </c:strRef>
          </c:cat>
          <c:val>
            <c:numRef>
              <c:f>Sheet1!$B$2:$E$2</c:f>
              <c:numCache>
                <c:formatCode>0.00%</c:formatCode>
                <c:ptCount val="4"/>
                <c:pt idx="0">
                  <c:v>0.253</c:v>
                </c:pt>
                <c:pt idx="1">
                  <c:v>0.403</c:v>
                </c:pt>
                <c:pt idx="2">
                  <c:v>0.254</c:v>
                </c:pt>
                <c:pt idx="3" c:formatCode="0%">
                  <c:v>0.09</c:v>
                </c:pt>
              </c:numCache>
            </c:numRef>
          </c:val>
        </c:ser>
        <c:ser>
          <c:idx val="1"/>
          <c:order val="1"/>
          <c:tx>
            <c:strRef>
              <c:f>Sheet1!$A$3</c:f>
              <c:strCache>
                <c:ptCount val="1"/>
                <c:pt idx="0">
                  <c:v/>
                </c:pt>
              </c:strCache>
            </c:strRef>
          </c:tx>
          <c:explosion val="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delete val="1"/>
          </c:dLbls>
          <c:cat>
            <c:strRef>
              <c:f>Sheet1!$B$1:$E$1</c:f>
              <c:strCache>
                <c:ptCount val="4"/>
                <c:pt idx="0">
                  <c:v>70年—79年</c:v>
                </c:pt>
                <c:pt idx="1">
                  <c:v>80年—89年</c:v>
                </c:pt>
                <c:pt idx="2">
                  <c:v>90年—99年</c:v>
                </c:pt>
                <c:pt idx="3">
                  <c:v>其他</c:v>
                </c:pt>
              </c:strCache>
            </c:strRef>
          </c:cat>
          <c:val>
            <c:numRef>
              <c:f>Sheet1!$B$3:$E$3</c:f>
              <c:numCache>
                <c:formatCode>General</c:formatCode>
                <c:ptCount val="4"/>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
          <c:y val="0.777128337132218"/>
          <c:w val="0.715492654150079"/>
          <c:h val="0.15752741481543"/>
        </c:manualLayout>
      </c:layout>
      <c:overlay val="0"/>
      <c:spPr>
        <a:solidFill>
          <a:srgbClr val="222830"/>
        </a:solidFill>
        <a:ln>
          <a:noFill/>
        </a:ln>
        <a:effectLst/>
      </c:spPr>
      <c:txPr>
        <a:bodyPr rot="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legend>
    <c:plotVisOnly val="1"/>
    <c:dispBlanksAs val="zero"/>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8829067310806"/>
          <c:y val="0.109377672335484"/>
          <c:w val="0.666156202143951"/>
          <c:h val="0.720833333333333"/>
        </c:manualLayout>
      </c:layout>
      <c:pieChart>
        <c:varyColors val="1"/>
        <c:ser>
          <c:idx val="0"/>
          <c:order val="0"/>
          <c:tx>
            <c:strRef>
              <c:f>Sheet1!$A$2</c:f>
              <c:strCache>
                <c:ptCount val="1"/>
                <c:pt idx="0">
                  <c:v>缴纳社保情况</c:v>
                </c:pt>
              </c:strCache>
            </c:strRef>
          </c:tx>
          <c:explosion val="0"/>
          <c:dPt>
            <c:idx val="0"/>
            <c:bubble3D val="0"/>
            <c:explosion val="2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delete val="1"/>
          </c:dLbls>
          <c:cat>
            <c:strRef>
              <c:f>Sheet1!$B$1:$C$1</c:f>
              <c:strCache>
                <c:ptCount val="2"/>
                <c:pt idx="0">
                  <c:v>正常缴纳9%</c:v>
                </c:pt>
                <c:pt idx="1">
                  <c:v>未正常缴纳91%</c:v>
                </c:pt>
              </c:strCache>
            </c:strRef>
          </c:cat>
          <c:val>
            <c:numRef>
              <c:f>Sheet1!$B$2:$C$2</c:f>
              <c:numCache>
                <c:formatCode>0%</c:formatCode>
                <c:ptCount val="2"/>
                <c:pt idx="0">
                  <c:v>0.09</c:v>
                </c:pt>
                <c:pt idx="1">
                  <c:v>0.91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205436885026456"/>
          <c:y val="0.727709172424139"/>
          <c:w val="0.64855307518942"/>
          <c:h val="0.121318166251072"/>
        </c:manualLayout>
      </c:layout>
      <c:overlay val="0"/>
      <c:spPr>
        <a:solidFill>
          <a:srgbClr val="222830"/>
        </a:solidFill>
        <a:ln>
          <a:noFill/>
        </a:ln>
        <a:effectLst/>
      </c:spPr>
      <c:txPr>
        <a:bodyPr rot="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legend>
    <c:plotVisOnly val="1"/>
    <c:dispBlanksAs val="zero"/>
    <c:showDLblsOverMax val="0"/>
  </c:chart>
  <c:spPr>
    <a:noFill/>
    <a:ln>
      <a:noFill/>
    </a:ln>
    <a:effectLst/>
  </c:spPr>
  <c:txPr>
    <a:bodyPr/>
    <a:lstStyle/>
    <a:p>
      <a:pPr algn="just">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隐性涉毒人员旅馆入住时间</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numRef>
              <c:f>Sheet1!$A$2:$A$25</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cat>
          <c:val>
            <c:numRef>
              <c:f>Sheet1!$B$2:$B$25</c:f>
              <c:numCache>
                <c:formatCode>General</c:formatCode>
                <c:ptCount val="24"/>
                <c:pt idx="0">
                  <c:v>145</c:v>
                </c:pt>
                <c:pt idx="1">
                  <c:v>129</c:v>
                </c:pt>
                <c:pt idx="2">
                  <c:v>144</c:v>
                </c:pt>
                <c:pt idx="3">
                  <c:v>84</c:v>
                </c:pt>
                <c:pt idx="4">
                  <c:v>59</c:v>
                </c:pt>
                <c:pt idx="5">
                  <c:v>47</c:v>
                </c:pt>
                <c:pt idx="6">
                  <c:v>58</c:v>
                </c:pt>
                <c:pt idx="7">
                  <c:v>47</c:v>
                </c:pt>
                <c:pt idx="8">
                  <c:v>52</c:v>
                </c:pt>
                <c:pt idx="9">
                  <c:v>70</c:v>
                </c:pt>
                <c:pt idx="10">
                  <c:v>72</c:v>
                </c:pt>
                <c:pt idx="11">
                  <c:v>80</c:v>
                </c:pt>
                <c:pt idx="12">
                  <c:v>110</c:v>
                </c:pt>
                <c:pt idx="13">
                  <c:v>139</c:v>
                </c:pt>
                <c:pt idx="14">
                  <c:v>135</c:v>
                </c:pt>
                <c:pt idx="15">
                  <c:v>111</c:v>
                </c:pt>
                <c:pt idx="16">
                  <c:v>99</c:v>
                </c:pt>
                <c:pt idx="17">
                  <c:v>126</c:v>
                </c:pt>
                <c:pt idx="18">
                  <c:v>103</c:v>
                </c:pt>
                <c:pt idx="19">
                  <c:v>125</c:v>
                </c:pt>
                <c:pt idx="20">
                  <c:v>145</c:v>
                </c:pt>
                <c:pt idx="21">
                  <c:v>159</c:v>
                </c:pt>
                <c:pt idx="22">
                  <c:v>147</c:v>
                </c:pt>
                <c:pt idx="23">
                  <c:v>160</c:v>
                </c:pt>
              </c:numCache>
            </c:numRef>
          </c:val>
        </c:ser>
        <c:dLbls>
          <c:showLegendKey val="0"/>
          <c:showVal val="0"/>
          <c:showCatName val="0"/>
          <c:showSerName val="0"/>
          <c:showPercent val="0"/>
          <c:showBubbleSize val="0"/>
        </c:dLbls>
        <c:gapWidth val="100"/>
        <c:overlap val="-24"/>
        <c:axId val="380261888"/>
        <c:axId val="380263424"/>
      </c:barChart>
      <c:catAx>
        <c:axId val="380261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263424"/>
        <c:crosses val="autoZero"/>
        <c:auto val="1"/>
        <c:lblAlgn val="ctr"/>
        <c:lblOffset val="100"/>
        <c:noMultiLvlLbl val="0"/>
      </c:catAx>
      <c:valAx>
        <c:axId val="380263424"/>
        <c:scaling>
          <c:orientation val="minMax"/>
        </c:scaling>
        <c:delete val="0"/>
        <c:axPos val="l"/>
        <c:majorGridlines>
          <c:spPr>
            <a:ln w="9525" cap="flat" cmpd="sng" algn="ctr">
              <a:solidFill>
                <a:schemeClr val="lt1">
                  <a:lumMod val="95000"/>
                  <a:alpha val="10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2618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正常人旅馆入住时间</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numRef>
              <c:f>Sheet1!$A$2:$A$25</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cat>
          <c:val>
            <c:numRef>
              <c:f>Sheet1!$B$2:$B$25</c:f>
              <c:numCache>
                <c:formatCode>General</c:formatCode>
                <c:ptCount val="24"/>
                <c:pt idx="0">
                  <c:v>1248853</c:v>
                </c:pt>
                <c:pt idx="1">
                  <c:v>746834</c:v>
                </c:pt>
                <c:pt idx="2">
                  <c:v>441044</c:v>
                </c:pt>
                <c:pt idx="3">
                  <c:v>226775</c:v>
                </c:pt>
                <c:pt idx="4">
                  <c:v>112222</c:v>
                </c:pt>
                <c:pt idx="5">
                  <c:v>78312</c:v>
                </c:pt>
                <c:pt idx="6">
                  <c:v>165831</c:v>
                </c:pt>
                <c:pt idx="7">
                  <c:v>333243</c:v>
                </c:pt>
                <c:pt idx="8">
                  <c:v>764114</c:v>
                </c:pt>
                <c:pt idx="9">
                  <c:v>1080158</c:v>
                </c:pt>
                <c:pt idx="10">
                  <c:v>1536815</c:v>
                </c:pt>
                <c:pt idx="11">
                  <c:v>2140827</c:v>
                </c:pt>
                <c:pt idx="12">
                  <c:v>3054438</c:v>
                </c:pt>
                <c:pt idx="13">
                  <c:v>3314453</c:v>
                </c:pt>
                <c:pt idx="14">
                  <c:v>3032542</c:v>
                </c:pt>
                <c:pt idx="15">
                  <c:v>3076706</c:v>
                </c:pt>
                <c:pt idx="16">
                  <c:v>3721031</c:v>
                </c:pt>
                <c:pt idx="17">
                  <c:v>4489638</c:v>
                </c:pt>
                <c:pt idx="18">
                  <c:v>4583447</c:v>
                </c:pt>
                <c:pt idx="19">
                  <c:v>4511358</c:v>
                </c:pt>
                <c:pt idx="20">
                  <c:v>4706041</c:v>
                </c:pt>
                <c:pt idx="21">
                  <c:v>4240387</c:v>
                </c:pt>
                <c:pt idx="22">
                  <c:v>2951957</c:v>
                </c:pt>
                <c:pt idx="23">
                  <c:v>1873656</c:v>
                </c:pt>
              </c:numCache>
            </c:numRef>
          </c:val>
        </c:ser>
        <c:dLbls>
          <c:showLegendKey val="0"/>
          <c:showVal val="0"/>
          <c:showCatName val="0"/>
          <c:showSerName val="0"/>
          <c:showPercent val="0"/>
          <c:showBubbleSize val="0"/>
        </c:dLbls>
        <c:gapWidth val="100"/>
        <c:overlap val="-24"/>
        <c:axId val="380244352"/>
        <c:axId val="380245888"/>
      </c:barChart>
      <c:catAx>
        <c:axId val="3802443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245888"/>
        <c:crosses val="autoZero"/>
        <c:auto val="1"/>
        <c:lblAlgn val="ctr"/>
        <c:lblOffset val="100"/>
        <c:noMultiLvlLbl val="0"/>
      </c:catAx>
      <c:valAx>
        <c:axId val="380245888"/>
        <c:scaling>
          <c:orientation val="minMax"/>
        </c:scaling>
        <c:delete val="0"/>
        <c:axPos val="l"/>
        <c:majorGridlines>
          <c:spPr>
            <a:ln w="9525" cap="flat" cmpd="sng" algn="ctr">
              <a:solidFill>
                <a:schemeClr val="lt1">
                  <a:lumMod val="95000"/>
                  <a:alpha val="10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2443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隐性涉毒人员网吧下线时间</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numRef>
              <c:f>Sheet1!$A$2:$A$25</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cat>
          <c:val>
            <c:numRef>
              <c:f>Sheet1!$B$2:$B$25</c:f>
              <c:numCache>
                <c:formatCode>General</c:formatCode>
                <c:ptCount val="24"/>
                <c:pt idx="0">
                  <c:v>612</c:v>
                </c:pt>
                <c:pt idx="1">
                  <c:v>550</c:v>
                </c:pt>
                <c:pt idx="2">
                  <c:v>384</c:v>
                </c:pt>
                <c:pt idx="3">
                  <c:v>305</c:v>
                </c:pt>
                <c:pt idx="4">
                  <c:v>281</c:v>
                </c:pt>
                <c:pt idx="5">
                  <c:v>290</c:v>
                </c:pt>
                <c:pt idx="6">
                  <c:v>735</c:v>
                </c:pt>
                <c:pt idx="7">
                  <c:v>909</c:v>
                </c:pt>
                <c:pt idx="8">
                  <c:v>370</c:v>
                </c:pt>
                <c:pt idx="9">
                  <c:v>288</c:v>
                </c:pt>
                <c:pt idx="10">
                  <c:v>323</c:v>
                </c:pt>
                <c:pt idx="11">
                  <c:v>444</c:v>
                </c:pt>
                <c:pt idx="12">
                  <c:v>512</c:v>
                </c:pt>
                <c:pt idx="13">
                  <c:v>661</c:v>
                </c:pt>
                <c:pt idx="14">
                  <c:v>559</c:v>
                </c:pt>
                <c:pt idx="15">
                  <c:v>634</c:v>
                </c:pt>
                <c:pt idx="16">
                  <c:v>759</c:v>
                </c:pt>
                <c:pt idx="17">
                  <c:v>842</c:v>
                </c:pt>
                <c:pt idx="18">
                  <c:v>829</c:v>
                </c:pt>
                <c:pt idx="19">
                  <c:v>729</c:v>
                </c:pt>
                <c:pt idx="20">
                  <c:v>725</c:v>
                </c:pt>
                <c:pt idx="21">
                  <c:v>820</c:v>
                </c:pt>
                <c:pt idx="22">
                  <c:v>805</c:v>
                </c:pt>
                <c:pt idx="23">
                  <c:v>724</c:v>
                </c:pt>
              </c:numCache>
            </c:numRef>
          </c:val>
        </c:ser>
        <c:dLbls>
          <c:showLegendKey val="0"/>
          <c:showVal val="0"/>
          <c:showCatName val="0"/>
          <c:showSerName val="0"/>
          <c:showPercent val="0"/>
          <c:showBubbleSize val="0"/>
        </c:dLbls>
        <c:gapWidth val="100"/>
        <c:overlap val="-24"/>
        <c:axId val="380432384"/>
        <c:axId val="380433920"/>
      </c:barChart>
      <c:catAx>
        <c:axId val="38043238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433920"/>
        <c:crosses val="autoZero"/>
        <c:auto val="1"/>
        <c:lblAlgn val="ctr"/>
        <c:lblOffset val="100"/>
        <c:noMultiLvlLbl val="0"/>
      </c:catAx>
      <c:valAx>
        <c:axId val="380433920"/>
        <c:scaling>
          <c:orientation val="minMax"/>
        </c:scaling>
        <c:delete val="0"/>
        <c:axPos val="l"/>
        <c:majorGridlines>
          <c:spPr>
            <a:ln w="9525" cap="flat" cmpd="sng" algn="ctr">
              <a:solidFill>
                <a:schemeClr val="lt1">
                  <a:lumMod val="95000"/>
                  <a:alpha val="10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4323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正常人网吧下线时间</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numRef>
              <c:f>Sheet1!$A$2:$A$25</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cat>
          <c:val>
            <c:numRef>
              <c:f>Sheet1!$B$2:$B$25</c:f>
              <c:numCache>
                <c:formatCode>General</c:formatCode>
                <c:ptCount val="24"/>
                <c:pt idx="0">
                  <c:v>2619423</c:v>
                </c:pt>
                <c:pt idx="1">
                  <c:v>1904163</c:v>
                </c:pt>
                <c:pt idx="2">
                  <c:v>1085281</c:v>
                </c:pt>
                <c:pt idx="3">
                  <c:v>772155</c:v>
                </c:pt>
                <c:pt idx="4">
                  <c:v>587766</c:v>
                </c:pt>
                <c:pt idx="5">
                  <c:v>610465</c:v>
                </c:pt>
                <c:pt idx="6">
                  <c:v>1338213</c:v>
                </c:pt>
                <c:pt idx="7">
                  <c:v>1970526</c:v>
                </c:pt>
                <c:pt idx="8">
                  <c:v>919956</c:v>
                </c:pt>
                <c:pt idx="9">
                  <c:v>921245</c:v>
                </c:pt>
                <c:pt idx="10">
                  <c:v>1238418</c:v>
                </c:pt>
                <c:pt idx="11">
                  <c:v>2055818</c:v>
                </c:pt>
                <c:pt idx="12">
                  <c:v>2193757</c:v>
                </c:pt>
                <c:pt idx="13">
                  <c:v>3090374</c:v>
                </c:pt>
                <c:pt idx="14">
                  <c:v>2895294</c:v>
                </c:pt>
                <c:pt idx="15">
                  <c:v>3310230</c:v>
                </c:pt>
                <c:pt idx="16">
                  <c:v>4579419</c:v>
                </c:pt>
                <c:pt idx="17">
                  <c:v>5317952</c:v>
                </c:pt>
                <c:pt idx="18">
                  <c:v>4201557</c:v>
                </c:pt>
                <c:pt idx="19">
                  <c:v>3488048</c:v>
                </c:pt>
                <c:pt idx="20">
                  <c:v>3815421</c:v>
                </c:pt>
                <c:pt idx="21">
                  <c:v>4813469</c:v>
                </c:pt>
                <c:pt idx="22">
                  <c:v>4945551</c:v>
                </c:pt>
                <c:pt idx="23">
                  <c:v>3868775</c:v>
                </c:pt>
              </c:numCache>
            </c:numRef>
          </c:val>
        </c:ser>
        <c:dLbls>
          <c:showLegendKey val="0"/>
          <c:showVal val="0"/>
          <c:showCatName val="0"/>
          <c:showSerName val="0"/>
          <c:showPercent val="0"/>
          <c:showBubbleSize val="0"/>
        </c:dLbls>
        <c:gapWidth val="100"/>
        <c:overlap val="-24"/>
        <c:axId val="380275328"/>
        <c:axId val="380424576"/>
      </c:barChart>
      <c:catAx>
        <c:axId val="3802753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424576"/>
        <c:crosses val="autoZero"/>
        <c:auto val="1"/>
        <c:lblAlgn val="ctr"/>
        <c:lblOffset val="100"/>
        <c:noMultiLvlLbl val="0"/>
      </c:catAx>
      <c:valAx>
        <c:axId val="380424576"/>
        <c:scaling>
          <c:orientation val="minMax"/>
        </c:scaling>
        <c:delete val="0"/>
        <c:axPos val="l"/>
        <c:majorGridlines>
          <c:spPr>
            <a:ln w="9525" cap="flat" cmpd="sng" algn="ctr">
              <a:solidFill>
                <a:schemeClr val="lt1">
                  <a:lumMod val="95000"/>
                  <a:alpha val="10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2753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zh-CN"/>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649604129612"/>
          <c:y val="0.0317962069257472"/>
          <c:w val="0.809632219885558"/>
          <c:h val="0.699829396325459"/>
        </c:manualLayout>
      </c:layout>
      <c:barChart>
        <c:barDir val="col"/>
        <c:grouping val="stacked"/>
        <c:varyColors val="0"/>
        <c:ser>
          <c:idx val="0"/>
          <c:order val="0"/>
          <c:tx>
            <c:strRef>
              <c:f>Sheet1!$B$1</c:f>
              <c:strCache>
                <c:ptCount val="1"/>
                <c:pt idx="0">
                  <c:v>涉警记录</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Sheet1!$A$2:$A$3</c:f>
              <c:strCache>
                <c:ptCount val="2"/>
                <c:pt idx="0">
                  <c:v>隐性涉毒人员</c:v>
                </c:pt>
                <c:pt idx="1">
                  <c:v>正常人</c:v>
                </c:pt>
              </c:strCache>
            </c:strRef>
          </c:cat>
          <c:val>
            <c:numRef>
              <c:f>Sheet1!$B$2:$B$3</c:f>
              <c:numCache>
                <c:formatCode>General</c:formatCode>
                <c:ptCount val="2"/>
                <c:pt idx="0">
                  <c:v>0.87</c:v>
                </c:pt>
                <c:pt idx="1">
                  <c:v>0.25</c:v>
                </c:pt>
              </c:numCache>
            </c:numRef>
          </c:val>
        </c:ser>
        <c:dLbls>
          <c:showLegendKey val="0"/>
          <c:showVal val="0"/>
          <c:showCatName val="0"/>
          <c:showSerName val="0"/>
          <c:showPercent val="0"/>
          <c:showBubbleSize val="0"/>
        </c:dLbls>
        <c:gapWidth val="150"/>
        <c:overlap val="100"/>
        <c:axId val="380662528"/>
        <c:axId val="380664064"/>
      </c:barChart>
      <c:catAx>
        <c:axId val="380662528"/>
        <c:scaling>
          <c:orientation val="minMax"/>
        </c:scaling>
        <c:delete val="0"/>
        <c:axPos val="b"/>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664064"/>
        <c:crosses val="autoZero"/>
        <c:auto val="1"/>
        <c:lblAlgn val="ctr"/>
        <c:lblOffset val="100"/>
        <c:noMultiLvlLbl val="0"/>
      </c:catAx>
      <c:valAx>
        <c:axId val="380664064"/>
        <c:scaling>
          <c:orientation val="minMax"/>
        </c:scaling>
        <c:delete val="0"/>
        <c:axPos val="l"/>
        <c:majorGridlines>
          <c:spPr>
            <a:ln w="9525" cap="flat" cmpd="sng" algn="ctr">
              <a:solidFill>
                <a:schemeClr val="dk1">
                  <a:lumMod val="50000"/>
                  <a:lumOff val="50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6625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lgn="just">
        <a:defRPr lang="zh-CN"/>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713008286218833"/>
          <c:y val="0.0428363877081736"/>
          <c:w val="0.793260994631808"/>
          <c:h val="0.601104995931109"/>
        </c:manualLayout>
      </c:layout>
      <c:barChart>
        <c:barDir val="col"/>
        <c:grouping val="clustered"/>
        <c:varyColors val="0"/>
        <c:ser>
          <c:idx val="0"/>
          <c:order val="0"/>
          <c:tx>
            <c:strRef>
              <c:f>Sheet1!$A$2</c:f>
              <c:strCache>
                <c:ptCount val="1"/>
                <c:pt idx="0">
                  <c:v>比中涉毒人员比例</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numRef>
              <c:f>Sheet1!$B$1:$G$1</c:f>
              <c:numCache>
                <c:formatCode>General</c:formatCode>
                <c:ptCount val="6"/>
                <c:pt idx="0">
                  <c:v>1</c:v>
                </c:pt>
                <c:pt idx="2">
                  <c:v>3</c:v>
                </c:pt>
                <c:pt idx="4">
                  <c:v>5</c:v>
                </c:pt>
              </c:numCache>
            </c:numRef>
          </c:cat>
          <c:val>
            <c:numRef>
              <c:f>Sheet1!$B$2:$G$2</c:f>
              <c:numCache>
                <c:formatCode>0%</c:formatCode>
                <c:ptCount val="6"/>
                <c:pt idx="0">
                  <c:v>0.12</c:v>
                </c:pt>
                <c:pt idx="1">
                  <c:v>0.17</c:v>
                </c:pt>
                <c:pt idx="2">
                  <c:v>0.28</c:v>
                </c:pt>
                <c:pt idx="3" c:formatCode="0.00%">
                  <c:v>0.535</c:v>
                </c:pt>
                <c:pt idx="4" c:formatCode="0.00%">
                  <c:v>0.667</c:v>
                </c:pt>
                <c:pt idx="5">
                  <c:v>1</c:v>
                </c:pt>
              </c:numCache>
            </c:numRef>
          </c:val>
        </c:ser>
        <c:dLbls>
          <c:showLegendKey val="0"/>
          <c:showVal val="0"/>
          <c:showCatName val="0"/>
          <c:showSerName val="0"/>
          <c:showPercent val="0"/>
          <c:showBubbleSize val="0"/>
        </c:dLbls>
        <c:gapWidth val="150"/>
        <c:axId val="380689024"/>
        <c:axId val="409551232"/>
      </c:barChart>
      <c:catAx>
        <c:axId val="380689024"/>
        <c:scaling>
          <c:orientation val="minMax"/>
        </c:scaling>
        <c:delete val="0"/>
        <c:axPos val="b"/>
        <c:numFmt formatCode="General" sourceLinked="1"/>
        <c:majorTickMark val="none"/>
        <c:minorTickMark val="none"/>
        <c:tickLblPos val="low"/>
        <c:spPr>
          <a:noFill/>
          <a:ln w="6350" cap="flat" cmpd="sng" algn="ctr">
            <a:noFill/>
            <a:prstDash val="solid"/>
            <a:round/>
          </a:ln>
          <a:effectLst/>
        </c:spPr>
        <c:txPr>
          <a:bodyPr rot="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409551232"/>
        <c:crosses val="autoZero"/>
        <c:auto val="1"/>
        <c:lblAlgn val="ctr"/>
        <c:lblOffset val="100"/>
        <c:tickLblSkip val="2"/>
        <c:noMultiLvlLbl val="0"/>
      </c:catAx>
      <c:valAx>
        <c:axId val="409551232"/>
        <c:scaling>
          <c:orientation val="minMax"/>
        </c:scaling>
        <c:delete val="0"/>
        <c:axPos val="l"/>
        <c:majorGridlines>
          <c:spPr>
            <a:ln w="9525" cap="flat" cmpd="sng" algn="ctr">
              <a:solidFill>
                <a:schemeClr val="dk1">
                  <a:lumMod val="50000"/>
                  <a:lumOff val="50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0" spcFirstLastPara="1"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8068902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zh-CN"/>
      </a:pP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F521F-D4DC-40A0-B54E-5D347EF3C2E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F8243-2E39-4BEB-B2D7-080D38D5615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特定联通</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抽取</a:t>
            </a:r>
            <a:r>
              <a:rPr lang="en-US" altLang="zh-CN" sz="1200" kern="1200" dirty="0">
                <a:solidFill>
                  <a:schemeClr val="tx1"/>
                </a:solidFill>
                <a:effectLst/>
                <a:latin typeface="+mn-lt"/>
                <a:ea typeface="+mn-ea"/>
                <a:cs typeface="+mn-cs"/>
              </a:rPr>
              <a:t>2017</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月以来蛛网库内涉毒人员</a:t>
            </a:r>
            <a:r>
              <a:rPr lang="en-US" altLang="zh-CN" sz="1200" kern="1200" dirty="0">
                <a:solidFill>
                  <a:schemeClr val="tx1"/>
                </a:solidFill>
                <a:effectLst/>
                <a:latin typeface="+mn-lt"/>
                <a:ea typeface="+mn-ea"/>
                <a:cs typeface="+mn-cs"/>
              </a:rPr>
              <a:t>211</a:t>
            </a:r>
            <a:r>
              <a:rPr lang="zh-CN" altLang="zh-CN" sz="1200" kern="1200" dirty="0">
                <a:solidFill>
                  <a:schemeClr val="tx1"/>
                </a:solidFill>
                <a:effectLst/>
                <a:latin typeface="+mn-lt"/>
                <a:ea typeface="+mn-ea"/>
                <a:cs typeface="+mn-cs"/>
              </a:rPr>
              <a:t>人，提取这</a:t>
            </a:r>
            <a:r>
              <a:rPr lang="en-US" altLang="zh-CN" sz="1200" kern="1200" dirty="0">
                <a:solidFill>
                  <a:schemeClr val="tx1"/>
                </a:solidFill>
                <a:effectLst/>
                <a:latin typeface="+mn-lt"/>
                <a:ea typeface="+mn-ea"/>
                <a:cs typeface="+mn-cs"/>
              </a:rPr>
              <a:t>211</a:t>
            </a:r>
            <a:r>
              <a:rPr lang="zh-CN" altLang="zh-CN" sz="1200" kern="1200" dirty="0">
                <a:solidFill>
                  <a:schemeClr val="tx1"/>
                </a:solidFill>
                <a:effectLst/>
                <a:latin typeface="+mn-lt"/>
                <a:ea typeface="+mn-ea"/>
                <a:cs typeface="+mn-cs"/>
              </a:rPr>
              <a:t>名涉毒人员的通讯录号码，对通讯录中能够比中身份的人员进行比对</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被</a:t>
            </a:r>
            <a:r>
              <a:rPr lang="en-US" altLang="zh-CN" sz="1200" kern="1200" dirty="0">
                <a:solidFill>
                  <a:schemeClr val="tx1"/>
                </a:solidFill>
                <a:effectLst/>
                <a:latin typeface="+mn-lt"/>
                <a:ea typeface="+mn-ea"/>
                <a:cs typeface="+mn-cs"/>
              </a:rPr>
              <a:t>211</a:t>
            </a:r>
            <a:r>
              <a:rPr lang="zh-CN" altLang="zh-CN" sz="1200" kern="1200" dirty="0">
                <a:solidFill>
                  <a:schemeClr val="tx1"/>
                </a:solidFill>
                <a:effectLst/>
                <a:latin typeface="+mn-lt"/>
                <a:ea typeface="+mn-ea"/>
                <a:cs typeface="+mn-cs"/>
              </a:rPr>
              <a:t>名涉毒人员中的一名涉毒人员存为关系人的</a:t>
            </a:r>
            <a:r>
              <a:rPr lang="en-US" altLang="zh-CN" sz="1200" kern="1200" dirty="0">
                <a:solidFill>
                  <a:schemeClr val="tx1"/>
                </a:solidFill>
                <a:effectLst/>
                <a:latin typeface="+mn-lt"/>
                <a:ea typeface="+mn-ea"/>
                <a:cs typeface="+mn-cs"/>
              </a:rPr>
              <a:t>3558</a:t>
            </a:r>
            <a:r>
              <a:rPr lang="zh-CN" altLang="zh-CN" sz="1200" kern="1200" dirty="0">
                <a:solidFill>
                  <a:schemeClr val="tx1"/>
                </a:solidFill>
                <a:effectLst/>
                <a:latin typeface="+mn-lt"/>
                <a:ea typeface="+mn-ea"/>
                <a:cs typeface="+mn-cs"/>
              </a:rPr>
              <a:t>人，这</a:t>
            </a:r>
            <a:r>
              <a:rPr lang="en-US" altLang="zh-CN" sz="1200" kern="1200" dirty="0">
                <a:solidFill>
                  <a:schemeClr val="tx1"/>
                </a:solidFill>
                <a:effectLst/>
                <a:latin typeface="+mn-lt"/>
                <a:ea typeface="+mn-ea"/>
                <a:cs typeface="+mn-cs"/>
              </a:rPr>
              <a:t>3558</a:t>
            </a:r>
            <a:r>
              <a:rPr lang="zh-CN" altLang="zh-CN" sz="1200" kern="1200" dirty="0">
                <a:solidFill>
                  <a:schemeClr val="tx1"/>
                </a:solidFill>
                <a:effectLst/>
                <a:latin typeface="+mn-lt"/>
                <a:ea typeface="+mn-ea"/>
                <a:cs typeface="+mn-cs"/>
              </a:rPr>
              <a:t>人中因涉毒被公安机关打击处理过的共</a:t>
            </a:r>
            <a:r>
              <a:rPr lang="en-US" altLang="zh-CN" sz="1200" kern="1200" dirty="0">
                <a:solidFill>
                  <a:schemeClr val="tx1"/>
                </a:solidFill>
                <a:effectLst/>
                <a:latin typeface="+mn-lt"/>
                <a:ea typeface="+mn-ea"/>
                <a:cs typeface="+mn-cs"/>
              </a:rPr>
              <a:t>420</a:t>
            </a:r>
            <a:r>
              <a:rPr lang="zh-CN" altLang="zh-CN" sz="1200" kern="1200" dirty="0">
                <a:solidFill>
                  <a:schemeClr val="tx1"/>
                </a:solidFill>
                <a:effectLst/>
                <a:latin typeface="+mn-lt"/>
                <a:ea typeface="+mn-ea"/>
                <a:cs typeface="+mn-cs"/>
              </a:rPr>
              <a:t>人，占比</a:t>
            </a:r>
            <a:r>
              <a:rPr lang="en-US" altLang="zh-CN" sz="1200" kern="1200" dirty="0">
                <a:solidFill>
                  <a:schemeClr val="tx1"/>
                </a:solidFill>
                <a:effectLst/>
                <a:latin typeface="+mn-lt"/>
                <a:ea typeface="+mn-ea"/>
                <a:cs typeface="+mn-cs"/>
              </a:rPr>
              <a:t>11.8%</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被</a:t>
            </a:r>
            <a:r>
              <a:rPr lang="en-US" altLang="zh-CN" sz="1200" kern="1200" dirty="0">
                <a:solidFill>
                  <a:schemeClr val="tx1"/>
                </a:solidFill>
                <a:effectLst/>
                <a:latin typeface="+mn-lt"/>
                <a:ea typeface="+mn-ea"/>
                <a:cs typeface="+mn-cs"/>
              </a:rPr>
              <a:t>211</a:t>
            </a:r>
            <a:r>
              <a:rPr lang="zh-CN" altLang="zh-CN" sz="1200" kern="1200" dirty="0">
                <a:solidFill>
                  <a:schemeClr val="tx1"/>
                </a:solidFill>
                <a:effectLst/>
                <a:latin typeface="+mn-lt"/>
                <a:ea typeface="+mn-ea"/>
                <a:cs typeface="+mn-cs"/>
              </a:rPr>
              <a:t>名涉毒人员中的两名涉毒人员存为关系人的</a:t>
            </a:r>
            <a:r>
              <a:rPr lang="en-US" altLang="zh-CN" sz="1200" kern="1200" dirty="0">
                <a:solidFill>
                  <a:schemeClr val="tx1"/>
                </a:solidFill>
                <a:effectLst/>
                <a:latin typeface="+mn-lt"/>
                <a:ea typeface="+mn-ea"/>
                <a:cs typeface="+mn-cs"/>
              </a:rPr>
              <a:t>873</a:t>
            </a:r>
            <a:r>
              <a:rPr lang="zh-CN" altLang="zh-CN" sz="1200" kern="1200" dirty="0">
                <a:solidFill>
                  <a:schemeClr val="tx1"/>
                </a:solidFill>
                <a:effectLst/>
                <a:latin typeface="+mn-lt"/>
                <a:ea typeface="+mn-ea"/>
                <a:cs typeface="+mn-cs"/>
              </a:rPr>
              <a:t>人，这</a:t>
            </a:r>
            <a:r>
              <a:rPr lang="en-US" altLang="zh-CN" sz="1200" kern="1200" dirty="0">
                <a:solidFill>
                  <a:schemeClr val="tx1"/>
                </a:solidFill>
                <a:effectLst/>
                <a:latin typeface="+mn-lt"/>
                <a:ea typeface="+mn-ea"/>
                <a:cs typeface="+mn-cs"/>
              </a:rPr>
              <a:t>873</a:t>
            </a:r>
            <a:r>
              <a:rPr lang="zh-CN" altLang="zh-CN" sz="1200" kern="1200" dirty="0">
                <a:solidFill>
                  <a:schemeClr val="tx1"/>
                </a:solidFill>
                <a:effectLst/>
                <a:latin typeface="+mn-lt"/>
                <a:ea typeface="+mn-ea"/>
                <a:cs typeface="+mn-cs"/>
              </a:rPr>
              <a:t>人因涉毒被公安机关打击处理过的共</a:t>
            </a:r>
            <a:r>
              <a:rPr lang="en-US" altLang="zh-CN" sz="1200" kern="1200" dirty="0">
                <a:solidFill>
                  <a:schemeClr val="tx1"/>
                </a:solidFill>
                <a:effectLst/>
                <a:latin typeface="+mn-lt"/>
                <a:ea typeface="+mn-ea"/>
                <a:cs typeface="+mn-cs"/>
              </a:rPr>
              <a:t>145</a:t>
            </a:r>
            <a:r>
              <a:rPr lang="zh-CN" altLang="zh-CN" sz="1200" kern="1200" dirty="0">
                <a:solidFill>
                  <a:schemeClr val="tx1"/>
                </a:solidFill>
                <a:effectLst/>
                <a:latin typeface="+mn-lt"/>
                <a:ea typeface="+mn-ea"/>
                <a:cs typeface="+mn-cs"/>
              </a:rPr>
              <a:t>人，占比</a:t>
            </a:r>
            <a:r>
              <a:rPr lang="en-US" altLang="zh-CN" sz="1200" kern="1200" dirty="0">
                <a:solidFill>
                  <a:schemeClr val="tx1"/>
                </a:solidFill>
                <a:effectLst/>
                <a:latin typeface="+mn-lt"/>
                <a:ea typeface="+mn-ea"/>
                <a:cs typeface="+mn-cs"/>
              </a:rPr>
              <a:t>16.6%</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被</a:t>
            </a:r>
            <a:r>
              <a:rPr lang="en-US" altLang="zh-CN" sz="1200" kern="1200" dirty="0">
                <a:solidFill>
                  <a:schemeClr val="tx1"/>
                </a:solidFill>
                <a:effectLst/>
                <a:latin typeface="+mn-lt"/>
                <a:ea typeface="+mn-ea"/>
                <a:cs typeface="+mn-cs"/>
              </a:rPr>
              <a:t>211</a:t>
            </a:r>
            <a:r>
              <a:rPr lang="zh-CN" altLang="zh-CN" sz="1200" kern="1200" dirty="0">
                <a:solidFill>
                  <a:schemeClr val="tx1"/>
                </a:solidFill>
                <a:effectLst/>
                <a:latin typeface="+mn-lt"/>
                <a:ea typeface="+mn-ea"/>
                <a:cs typeface="+mn-cs"/>
              </a:rPr>
              <a:t>名涉毒人员中的三名涉毒人员存为关系人的</a:t>
            </a:r>
            <a:r>
              <a:rPr lang="en-US" altLang="zh-CN" sz="1200" kern="1200" dirty="0">
                <a:solidFill>
                  <a:schemeClr val="tx1"/>
                </a:solidFill>
                <a:effectLst/>
                <a:latin typeface="+mn-lt"/>
                <a:ea typeface="+mn-ea"/>
                <a:cs typeface="+mn-cs"/>
              </a:rPr>
              <a:t>194</a:t>
            </a:r>
            <a:r>
              <a:rPr lang="zh-CN" altLang="zh-CN" sz="1200" kern="1200" dirty="0">
                <a:solidFill>
                  <a:schemeClr val="tx1"/>
                </a:solidFill>
                <a:effectLst/>
                <a:latin typeface="+mn-lt"/>
                <a:ea typeface="+mn-ea"/>
                <a:cs typeface="+mn-cs"/>
              </a:rPr>
              <a:t>人，这</a:t>
            </a:r>
            <a:r>
              <a:rPr lang="en-US" altLang="zh-CN" sz="1200" kern="1200" dirty="0">
                <a:solidFill>
                  <a:schemeClr val="tx1"/>
                </a:solidFill>
                <a:effectLst/>
                <a:latin typeface="+mn-lt"/>
                <a:ea typeface="+mn-ea"/>
                <a:cs typeface="+mn-cs"/>
              </a:rPr>
              <a:t>194</a:t>
            </a:r>
            <a:r>
              <a:rPr lang="zh-CN" altLang="zh-CN" sz="1200" kern="1200" dirty="0">
                <a:solidFill>
                  <a:schemeClr val="tx1"/>
                </a:solidFill>
                <a:effectLst/>
                <a:latin typeface="+mn-lt"/>
                <a:ea typeface="+mn-ea"/>
                <a:cs typeface="+mn-cs"/>
              </a:rPr>
              <a:t>人因涉毒被公安机关打击处理过的共</a:t>
            </a:r>
            <a:r>
              <a:rPr lang="en-US" altLang="zh-CN" sz="1200" kern="1200" dirty="0">
                <a:solidFill>
                  <a:schemeClr val="tx1"/>
                </a:solidFill>
                <a:effectLst/>
                <a:latin typeface="+mn-lt"/>
                <a:ea typeface="+mn-ea"/>
                <a:cs typeface="+mn-cs"/>
              </a:rPr>
              <a:t>49</a:t>
            </a:r>
            <a:r>
              <a:rPr lang="zh-CN" altLang="zh-CN" sz="1200" kern="1200" dirty="0">
                <a:solidFill>
                  <a:schemeClr val="tx1"/>
                </a:solidFill>
                <a:effectLst/>
                <a:latin typeface="+mn-lt"/>
                <a:ea typeface="+mn-ea"/>
                <a:cs typeface="+mn-cs"/>
              </a:rPr>
              <a:t>人，占比</a:t>
            </a:r>
            <a:r>
              <a:rPr lang="en-US" altLang="zh-CN" sz="1200" kern="1200" dirty="0">
                <a:solidFill>
                  <a:schemeClr val="tx1"/>
                </a:solidFill>
                <a:effectLst/>
                <a:latin typeface="+mn-lt"/>
                <a:ea typeface="+mn-ea"/>
                <a:cs typeface="+mn-cs"/>
              </a:rPr>
              <a:t>25.3%</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被</a:t>
            </a:r>
            <a:r>
              <a:rPr lang="en-US" altLang="zh-CN" sz="1200" kern="1200" dirty="0">
                <a:solidFill>
                  <a:schemeClr val="tx1"/>
                </a:solidFill>
                <a:effectLst/>
                <a:latin typeface="+mn-lt"/>
                <a:ea typeface="+mn-ea"/>
                <a:cs typeface="+mn-cs"/>
              </a:rPr>
              <a:t>211</a:t>
            </a:r>
            <a:r>
              <a:rPr lang="zh-CN" altLang="zh-CN" sz="1200" kern="1200" dirty="0">
                <a:solidFill>
                  <a:schemeClr val="tx1"/>
                </a:solidFill>
                <a:effectLst/>
                <a:latin typeface="+mn-lt"/>
                <a:ea typeface="+mn-ea"/>
                <a:cs typeface="+mn-cs"/>
              </a:rPr>
              <a:t>名涉毒人员中的四名涉毒人员存为关系人的</a:t>
            </a:r>
            <a:r>
              <a:rPr lang="en-US" altLang="zh-CN" sz="1200" kern="1200" dirty="0">
                <a:solidFill>
                  <a:schemeClr val="tx1"/>
                </a:solidFill>
                <a:effectLst/>
                <a:latin typeface="+mn-lt"/>
                <a:ea typeface="+mn-ea"/>
                <a:cs typeface="+mn-cs"/>
              </a:rPr>
              <a:t>84</a:t>
            </a:r>
            <a:r>
              <a:rPr lang="zh-CN" altLang="zh-CN" sz="1200" kern="1200" dirty="0">
                <a:solidFill>
                  <a:schemeClr val="tx1"/>
                </a:solidFill>
                <a:effectLst/>
                <a:latin typeface="+mn-lt"/>
                <a:ea typeface="+mn-ea"/>
                <a:cs typeface="+mn-cs"/>
              </a:rPr>
              <a:t>人，这</a:t>
            </a:r>
            <a:r>
              <a:rPr lang="en-US" altLang="zh-CN" sz="1200" kern="1200" dirty="0">
                <a:solidFill>
                  <a:schemeClr val="tx1"/>
                </a:solidFill>
                <a:effectLst/>
                <a:latin typeface="+mn-lt"/>
                <a:ea typeface="+mn-ea"/>
                <a:cs typeface="+mn-cs"/>
              </a:rPr>
              <a:t>84</a:t>
            </a:r>
            <a:r>
              <a:rPr lang="zh-CN" altLang="zh-CN" sz="1200" kern="1200" dirty="0">
                <a:solidFill>
                  <a:schemeClr val="tx1"/>
                </a:solidFill>
                <a:effectLst/>
                <a:latin typeface="+mn-lt"/>
                <a:ea typeface="+mn-ea"/>
                <a:cs typeface="+mn-cs"/>
              </a:rPr>
              <a:t>人因涉毒被公安机关打击处理过的共</a:t>
            </a:r>
            <a:r>
              <a:rPr lang="en-US" altLang="zh-CN" sz="1200" kern="1200" dirty="0">
                <a:solidFill>
                  <a:schemeClr val="tx1"/>
                </a:solidFill>
                <a:effectLst/>
                <a:latin typeface="+mn-lt"/>
                <a:ea typeface="+mn-ea"/>
                <a:cs typeface="+mn-cs"/>
              </a:rPr>
              <a:t>45</a:t>
            </a:r>
            <a:r>
              <a:rPr lang="zh-CN" altLang="zh-CN" sz="1200" kern="1200" dirty="0">
                <a:solidFill>
                  <a:schemeClr val="tx1"/>
                </a:solidFill>
                <a:effectLst/>
                <a:latin typeface="+mn-lt"/>
                <a:ea typeface="+mn-ea"/>
                <a:cs typeface="+mn-cs"/>
              </a:rPr>
              <a:t>人，占比</a:t>
            </a:r>
            <a:r>
              <a:rPr lang="en-US" altLang="zh-CN" sz="1200" kern="1200" dirty="0">
                <a:solidFill>
                  <a:schemeClr val="tx1"/>
                </a:solidFill>
                <a:effectLst/>
                <a:latin typeface="+mn-lt"/>
                <a:ea typeface="+mn-ea"/>
                <a:cs typeface="+mn-cs"/>
              </a:rPr>
              <a:t>53.6%</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被</a:t>
            </a:r>
            <a:r>
              <a:rPr lang="en-US" altLang="zh-CN" sz="1200" kern="1200" dirty="0">
                <a:solidFill>
                  <a:schemeClr val="tx1"/>
                </a:solidFill>
                <a:effectLst/>
                <a:latin typeface="+mn-lt"/>
                <a:ea typeface="+mn-ea"/>
                <a:cs typeface="+mn-cs"/>
              </a:rPr>
              <a:t>211</a:t>
            </a:r>
            <a:r>
              <a:rPr lang="zh-CN" altLang="zh-CN" sz="1200" kern="1200" dirty="0">
                <a:solidFill>
                  <a:schemeClr val="tx1"/>
                </a:solidFill>
                <a:effectLst/>
                <a:latin typeface="+mn-lt"/>
                <a:ea typeface="+mn-ea"/>
                <a:cs typeface="+mn-cs"/>
              </a:rPr>
              <a:t>名涉毒人员中的五名涉毒人员存为关系人的</a:t>
            </a:r>
            <a:r>
              <a:rPr lang="en-US" altLang="zh-CN" sz="1200" kern="12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人，其中</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名警察，</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人因涉毒曾被公安机关打击处理，其他</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人有涉毒以外的其他违法犯罪记录。分析得出除警察外的</a:t>
            </a:r>
            <a:r>
              <a:rPr lang="en-US" altLang="zh-CN" sz="1200" kern="1200" dirty="0">
                <a:solidFill>
                  <a:schemeClr val="tx1"/>
                </a:solidFill>
                <a:effectLst/>
                <a:latin typeface="+mn-lt"/>
                <a:ea typeface="+mn-ea"/>
                <a:cs typeface="+mn-cs"/>
              </a:rPr>
              <a:t>18</a:t>
            </a:r>
            <a:r>
              <a:rPr lang="zh-CN" altLang="zh-CN" sz="1200" kern="1200" dirty="0">
                <a:solidFill>
                  <a:schemeClr val="tx1"/>
                </a:solidFill>
                <a:effectLst/>
                <a:latin typeface="+mn-lt"/>
                <a:ea typeface="+mn-ea"/>
                <a:cs typeface="+mn-cs"/>
              </a:rPr>
              <a:t>人，违法犯罪人员占比</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，涉毒人员占比</a:t>
            </a:r>
            <a:r>
              <a:rPr lang="en-US" altLang="zh-CN" sz="1200" kern="1200" dirty="0">
                <a:solidFill>
                  <a:schemeClr val="tx1"/>
                </a:solidFill>
                <a:effectLst/>
                <a:latin typeface="+mn-lt"/>
                <a:ea typeface="+mn-ea"/>
                <a:cs typeface="+mn-cs"/>
              </a:rPr>
              <a:t>66.7%</a:t>
            </a:r>
            <a:r>
              <a:rPr lang="zh-CN" altLang="zh-CN" sz="1200" kern="1200" dirty="0">
                <a:solidFill>
                  <a:schemeClr val="tx1"/>
                </a:solidFill>
                <a:effectLst/>
                <a:latin typeface="+mn-lt"/>
                <a:ea typeface="+mn-ea"/>
                <a:cs typeface="+mn-cs"/>
              </a:rPr>
              <a:t>；</a:t>
            </a:r>
            <a:br>
              <a:rPr lang="zh-CN" altLang="zh-CN" dirty="0">
                <a:effectLst/>
              </a:rPr>
            </a:br>
            <a:r>
              <a:rPr lang="zh-CN" altLang="zh-CN" sz="1200" kern="1200" dirty="0">
                <a:solidFill>
                  <a:schemeClr val="tx1"/>
                </a:solidFill>
                <a:effectLst/>
                <a:latin typeface="+mn-lt"/>
                <a:ea typeface="+mn-ea"/>
                <a:cs typeface="+mn-cs"/>
              </a:rPr>
              <a:t>被</a:t>
            </a:r>
            <a:r>
              <a:rPr lang="en-US" altLang="zh-CN" sz="1200" kern="1200" dirty="0">
                <a:solidFill>
                  <a:schemeClr val="tx1"/>
                </a:solidFill>
                <a:effectLst/>
                <a:latin typeface="+mn-lt"/>
                <a:ea typeface="+mn-ea"/>
                <a:cs typeface="+mn-cs"/>
              </a:rPr>
              <a:t>211</a:t>
            </a:r>
            <a:r>
              <a:rPr lang="zh-CN" altLang="zh-CN" sz="1200" kern="1200" dirty="0">
                <a:solidFill>
                  <a:schemeClr val="tx1"/>
                </a:solidFill>
                <a:effectLst/>
                <a:latin typeface="+mn-lt"/>
                <a:ea typeface="+mn-ea"/>
                <a:cs typeface="+mn-cs"/>
              </a:rPr>
              <a:t>名涉毒人员中的六名涉毒人员存为关系人的</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人，这</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人均因涉毒被公安机关打击处理过，占比</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某家银行向通过</a:t>
            </a:r>
            <a:r>
              <a:rPr lang="en-US" altLang="zh-CN" dirty="0"/>
              <a:t>……</a:t>
            </a:r>
            <a:r>
              <a:rPr lang="zh-CN" altLang="en-US" dirty="0"/>
              <a:t>判断</a:t>
            </a:r>
            <a:r>
              <a:rPr lang="en-US" altLang="zh-CN"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为什么选择用是否拥有房产作为根节点？</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样本数据中除了包括姓名、性别以及身份证号码等基础特征外，通过关联数据库中其他数据信息，如旅店住宿信息、涉警行为信息、手机通讯录信息等，得到更多不同维度的特征值数据，主要特征包括</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精确率</a:t>
            </a:r>
            <a:r>
              <a:rPr lang="zh-CN" altLang="en-US" dirty="0"/>
              <a:t>是针对我们</a:t>
            </a:r>
            <a:r>
              <a:rPr lang="zh-CN" altLang="en-US" b="1" dirty="0"/>
              <a:t>预测结果</a:t>
            </a:r>
            <a:r>
              <a:rPr lang="zh-CN" altLang="en-US" dirty="0"/>
              <a:t>而言的，它表示的是预测为正的样本中有多少是真正的正样本</a:t>
            </a:r>
            <a:endParaRPr lang="en-US" altLang="zh-CN" dirty="0"/>
          </a:p>
          <a:p>
            <a:r>
              <a:rPr lang="zh-CN" altLang="en-US" b="1" dirty="0"/>
              <a:t>召回率</a:t>
            </a:r>
            <a:r>
              <a:rPr lang="zh-CN" altLang="en-US" dirty="0"/>
              <a:t>是针对我们原来的</a:t>
            </a:r>
            <a:r>
              <a:rPr lang="zh-CN" altLang="en-US" b="1" dirty="0"/>
              <a:t>样本</a:t>
            </a:r>
            <a:r>
              <a:rPr lang="zh-CN" altLang="en-US" dirty="0"/>
              <a:t>而言的，它表示的是样本中的正例有多少被预测正确了</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通过决策树算法还能做哪些事情</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目前客户</a:t>
            </a:r>
            <a:r>
              <a:rPr lang="zh-CN" altLang="en-US" sz="1200" dirty="0"/>
              <a:t>已经</a:t>
            </a:r>
            <a:r>
              <a:rPr lang="zh-CN" altLang="zh-CN" sz="1200" dirty="0"/>
              <a:t>对各类警务数据综合分析得出特殊群体的特征规律及行为模式</a:t>
            </a:r>
            <a:r>
              <a:rPr lang="en-US" altLang="zh-CN" sz="1200" dirty="0"/>
              <a:t>,</a:t>
            </a:r>
            <a:r>
              <a:rPr lang="zh-CN" altLang="en-US" sz="1200" dirty="0"/>
              <a:t>并且</a:t>
            </a:r>
            <a:r>
              <a:rPr lang="zh-CN" altLang="zh-CN" sz="1200" dirty="0"/>
              <a:t>据此构建</a:t>
            </a:r>
            <a:r>
              <a:rPr lang="zh-CN" altLang="en-US" sz="1200" dirty="0"/>
              <a:t>完成</a:t>
            </a:r>
            <a:r>
              <a:rPr lang="zh-CN" altLang="zh-CN" sz="1200" dirty="0"/>
              <a:t>公寓楼住户标签体系</a:t>
            </a:r>
            <a:endParaRPr lang="en-US" altLang="zh-CN" sz="1200" dirty="0"/>
          </a:p>
          <a:p>
            <a:r>
              <a:rPr lang="zh-CN" altLang="en-US" sz="1200" dirty="0"/>
              <a:t>在现有方案中以构建隐性涉毒人员标签为例，以</a:t>
            </a:r>
            <a:r>
              <a:rPr lang="zh-CN" altLang="zh-CN" sz="1200" dirty="0"/>
              <a:t>基础属性、活动轨迹、特殊行为三</a:t>
            </a:r>
            <a:r>
              <a:rPr lang="zh-CN" altLang="en-US" sz="1200" dirty="0"/>
              <a:t>类属性为特征构建完成</a:t>
            </a:r>
            <a:r>
              <a:rPr lang="zh-CN" altLang="en-US" sz="1200" dirty="0">
                <a:solidFill>
                  <a:srgbClr val="FF0000"/>
                </a:solidFill>
              </a:rPr>
              <a:t>隐性涉毒人员预测模型</a:t>
            </a:r>
            <a:r>
              <a:rPr lang="zh-CN" altLang="en-US" sz="1200" dirty="0"/>
              <a:t>，预测住户中潜在的涉毒人员，但是预测精确度较差，</a:t>
            </a:r>
            <a:r>
              <a:rPr lang="zh-CN" altLang="en-US" sz="1200" dirty="0">
                <a:solidFill>
                  <a:srgbClr val="FF0000"/>
                </a:solidFill>
              </a:rPr>
              <a:t>不足</a:t>
            </a:r>
            <a:r>
              <a:rPr lang="en-US" altLang="zh-CN" sz="1200" dirty="0">
                <a:solidFill>
                  <a:srgbClr val="FF0000"/>
                </a:solidFill>
              </a:rPr>
              <a:t>30%</a:t>
            </a:r>
            <a:endParaRPr lang="en-US" altLang="zh-CN" sz="1200" dirty="0">
              <a:solidFill>
                <a:srgbClr val="FF0000"/>
              </a:solidFill>
            </a:endParaRPr>
          </a:p>
          <a:p>
            <a:r>
              <a:rPr lang="zh-CN" altLang="en-US" dirty="0"/>
              <a:t>其中隐性涉毒人员指存在涉毒行为但没有被抓获过的人群。</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客户针对预测精确度差的问题，希望我们能够</a:t>
            </a:r>
            <a:r>
              <a:rPr lang="zh-CN" altLang="en-US" sz="1200" dirty="0"/>
              <a:t>通过使用机器学习相关算法构建预测模型，使预测精确度提高。</a:t>
            </a:r>
            <a:endParaRPr lang="en-US" altLang="zh-CN" sz="1800"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从数据源抽取数据，经过清洗、汇聚、关联生成样本集，将其中</a:t>
            </a:r>
            <a:r>
              <a:rPr lang="en-US" altLang="zh-CN" dirty="0"/>
              <a:t>60%</a:t>
            </a:r>
            <a:r>
              <a:rPr lang="zh-CN" altLang="en-US" dirty="0"/>
              <a:t>的样本用于构建预测模型，将剩余</a:t>
            </a:r>
            <a:r>
              <a:rPr lang="en-US" altLang="zh-CN" dirty="0"/>
              <a:t>40%</a:t>
            </a:r>
            <a:r>
              <a:rPr lang="zh-CN" altLang="en-US" dirty="0"/>
              <a:t>样本用于模型评估，根据评估结果选择是否对模型进行调整，最后使用模型对实际数据进行预测。新旧方案的整个处理流程基本相同，只是在构建预测模型时使用了不同的方法，旧方案运用工作经验构建模型，新方案则使用决策树算法构建，下面重点讲两者是如何构建模型的</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4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4829"/>
          <a:stretch>
            <a:fillRect/>
          </a:stretch>
        </p:blipFill>
        <p:spPr>
          <a:xfrm>
            <a:off x="-656774" y="-173505"/>
            <a:ext cx="13368548" cy="7229702"/>
          </a:xfrm>
          <a:prstGeom prst="rect">
            <a:avLst/>
          </a:prstGeom>
        </p:spPr>
      </p:pic>
      <p:sp>
        <p:nvSpPr>
          <p:cNvPr id="3" name="矩形 1"/>
          <p:cNvSpPr/>
          <p:nvPr userDrawn="1"/>
        </p:nvSpPr>
        <p:spPr>
          <a:xfrm>
            <a:off x="0" y="290285"/>
            <a:ext cx="1364343" cy="435429"/>
          </a:xfrm>
          <a:custGeom>
            <a:avLst/>
            <a:gdLst>
              <a:gd name="connsiteX0" fmla="*/ 0 w 1364343"/>
              <a:gd name="connsiteY0" fmla="*/ 0 h 435429"/>
              <a:gd name="connsiteX1" fmla="*/ 1364343 w 1364343"/>
              <a:gd name="connsiteY1" fmla="*/ 0 h 435429"/>
              <a:gd name="connsiteX2" fmla="*/ 1364343 w 1364343"/>
              <a:gd name="connsiteY2" fmla="*/ 435429 h 435429"/>
              <a:gd name="connsiteX3" fmla="*/ 0 w 1364343"/>
              <a:gd name="connsiteY3" fmla="*/ 435429 h 435429"/>
              <a:gd name="connsiteX4" fmla="*/ 0 w 1364343"/>
              <a:gd name="connsiteY4" fmla="*/ 0 h 435429"/>
              <a:gd name="connsiteX0-1" fmla="*/ 0 w 1364343"/>
              <a:gd name="connsiteY0-2" fmla="*/ 0 h 435429"/>
              <a:gd name="connsiteX1-3" fmla="*/ 1364343 w 1364343"/>
              <a:gd name="connsiteY1-4" fmla="*/ 0 h 435429"/>
              <a:gd name="connsiteX2-5" fmla="*/ 1190171 w 1364343"/>
              <a:gd name="connsiteY2-6" fmla="*/ 435429 h 435429"/>
              <a:gd name="connsiteX3-7" fmla="*/ 0 w 1364343"/>
              <a:gd name="connsiteY3-8" fmla="*/ 435429 h 435429"/>
              <a:gd name="connsiteX4-9" fmla="*/ 0 w 1364343"/>
              <a:gd name="connsiteY4-10" fmla="*/ 0 h 4354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64343" h="435429">
                <a:moveTo>
                  <a:pt x="0" y="0"/>
                </a:moveTo>
                <a:lnTo>
                  <a:pt x="1364343" y="0"/>
                </a:lnTo>
                <a:lnTo>
                  <a:pt x="1190171" y="435429"/>
                </a:lnTo>
                <a:lnTo>
                  <a:pt x="0" y="435429"/>
                </a:lnTo>
                <a:lnTo>
                  <a:pt x="0" y="0"/>
                </a:lnTo>
                <a:close/>
              </a:path>
            </a:pathLst>
          </a:cu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userDrawn="1"/>
        </p:nvSpPr>
        <p:spPr>
          <a:xfrm>
            <a:off x="1242276" y="291873"/>
            <a:ext cx="447334" cy="433841"/>
          </a:xfrm>
          <a:prstGeom prst="parallelogram">
            <a:avLst>
              <a:gd name="adj" fmla="val 40109"/>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68728" y="323333"/>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团队介绍</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平行四边形 5"/>
          <p:cNvSpPr/>
          <p:nvPr userDrawn="1"/>
        </p:nvSpPr>
        <p:spPr>
          <a:xfrm>
            <a:off x="10442104" y="6357256"/>
            <a:ext cx="3860800" cy="217715"/>
          </a:xfrm>
          <a:prstGeom prst="parallelogram">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a:off x="11298447" y="6132544"/>
            <a:ext cx="2826655" cy="159398"/>
          </a:xfrm>
          <a:prstGeom prst="parallelogram">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4829"/>
          <a:stretch>
            <a:fillRect/>
          </a:stretch>
        </p:blipFill>
        <p:spPr>
          <a:xfrm>
            <a:off x="-656774" y="-173505"/>
            <a:ext cx="13368548" cy="7229702"/>
          </a:xfrm>
          <a:prstGeom prst="rect">
            <a:avLst/>
          </a:prstGeom>
        </p:spPr>
      </p:pic>
      <p:sp>
        <p:nvSpPr>
          <p:cNvPr id="3" name="矩形 1"/>
          <p:cNvSpPr/>
          <p:nvPr userDrawn="1"/>
        </p:nvSpPr>
        <p:spPr>
          <a:xfrm>
            <a:off x="0" y="290285"/>
            <a:ext cx="1364343" cy="435429"/>
          </a:xfrm>
          <a:custGeom>
            <a:avLst/>
            <a:gdLst>
              <a:gd name="connsiteX0" fmla="*/ 0 w 1364343"/>
              <a:gd name="connsiteY0" fmla="*/ 0 h 435429"/>
              <a:gd name="connsiteX1" fmla="*/ 1364343 w 1364343"/>
              <a:gd name="connsiteY1" fmla="*/ 0 h 435429"/>
              <a:gd name="connsiteX2" fmla="*/ 1364343 w 1364343"/>
              <a:gd name="connsiteY2" fmla="*/ 435429 h 435429"/>
              <a:gd name="connsiteX3" fmla="*/ 0 w 1364343"/>
              <a:gd name="connsiteY3" fmla="*/ 435429 h 435429"/>
              <a:gd name="connsiteX4" fmla="*/ 0 w 1364343"/>
              <a:gd name="connsiteY4" fmla="*/ 0 h 435429"/>
              <a:gd name="connsiteX0-1" fmla="*/ 0 w 1364343"/>
              <a:gd name="connsiteY0-2" fmla="*/ 0 h 435429"/>
              <a:gd name="connsiteX1-3" fmla="*/ 1364343 w 1364343"/>
              <a:gd name="connsiteY1-4" fmla="*/ 0 h 435429"/>
              <a:gd name="connsiteX2-5" fmla="*/ 1190171 w 1364343"/>
              <a:gd name="connsiteY2-6" fmla="*/ 435429 h 435429"/>
              <a:gd name="connsiteX3-7" fmla="*/ 0 w 1364343"/>
              <a:gd name="connsiteY3-8" fmla="*/ 435429 h 435429"/>
              <a:gd name="connsiteX4-9" fmla="*/ 0 w 1364343"/>
              <a:gd name="connsiteY4-10" fmla="*/ 0 h 4354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64343" h="435429">
                <a:moveTo>
                  <a:pt x="0" y="0"/>
                </a:moveTo>
                <a:lnTo>
                  <a:pt x="1364343" y="0"/>
                </a:lnTo>
                <a:lnTo>
                  <a:pt x="1190171" y="435429"/>
                </a:lnTo>
                <a:lnTo>
                  <a:pt x="0" y="435429"/>
                </a:lnTo>
                <a:lnTo>
                  <a:pt x="0" y="0"/>
                </a:lnTo>
                <a:close/>
              </a:path>
            </a:pathLst>
          </a:cu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userDrawn="1"/>
        </p:nvSpPr>
        <p:spPr>
          <a:xfrm>
            <a:off x="1242276" y="291873"/>
            <a:ext cx="447334" cy="433841"/>
          </a:xfrm>
          <a:prstGeom prst="parallelogram">
            <a:avLst>
              <a:gd name="adj" fmla="val 40109"/>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68728" y="323333"/>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项目简介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平行四边形 5"/>
          <p:cNvSpPr/>
          <p:nvPr userDrawn="1"/>
        </p:nvSpPr>
        <p:spPr>
          <a:xfrm>
            <a:off x="10442104" y="6357256"/>
            <a:ext cx="3860800" cy="217715"/>
          </a:xfrm>
          <a:prstGeom prst="parallelogram">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a:off x="11298447" y="6132544"/>
            <a:ext cx="2826655" cy="159398"/>
          </a:xfrm>
          <a:prstGeom prst="parallelogram">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4829"/>
          <a:stretch>
            <a:fillRect/>
          </a:stretch>
        </p:blipFill>
        <p:spPr>
          <a:xfrm>
            <a:off x="-656774" y="-173505"/>
            <a:ext cx="13368548" cy="7229702"/>
          </a:xfrm>
          <a:prstGeom prst="rect">
            <a:avLst/>
          </a:prstGeom>
        </p:spPr>
      </p:pic>
      <p:sp>
        <p:nvSpPr>
          <p:cNvPr id="3" name="矩形 1"/>
          <p:cNvSpPr/>
          <p:nvPr userDrawn="1"/>
        </p:nvSpPr>
        <p:spPr>
          <a:xfrm>
            <a:off x="0" y="290285"/>
            <a:ext cx="1364343" cy="435429"/>
          </a:xfrm>
          <a:custGeom>
            <a:avLst/>
            <a:gdLst>
              <a:gd name="connsiteX0" fmla="*/ 0 w 1364343"/>
              <a:gd name="connsiteY0" fmla="*/ 0 h 435429"/>
              <a:gd name="connsiteX1" fmla="*/ 1364343 w 1364343"/>
              <a:gd name="connsiteY1" fmla="*/ 0 h 435429"/>
              <a:gd name="connsiteX2" fmla="*/ 1364343 w 1364343"/>
              <a:gd name="connsiteY2" fmla="*/ 435429 h 435429"/>
              <a:gd name="connsiteX3" fmla="*/ 0 w 1364343"/>
              <a:gd name="connsiteY3" fmla="*/ 435429 h 435429"/>
              <a:gd name="connsiteX4" fmla="*/ 0 w 1364343"/>
              <a:gd name="connsiteY4" fmla="*/ 0 h 435429"/>
              <a:gd name="connsiteX0-1" fmla="*/ 0 w 1364343"/>
              <a:gd name="connsiteY0-2" fmla="*/ 0 h 435429"/>
              <a:gd name="connsiteX1-3" fmla="*/ 1364343 w 1364343"/>
              <a:gd name="connsiteY1-4" fmla="*/ 0 h 435429"/>
              <a:gd name="connsiteX2-5" fmla="*/ 1190171 w 1364343"/>
              <a:gd name="connsiteY2-6" fmla="*/ 435429 h 435429"/>
              <a:gd name="connsiteX3-7" fmla="*/ 0 w 1364343"/>
              <a:gd name="connsiteY3-8" fmla="*/ 435429 h 435429"/>
              <a:gd name="connsiteX4-9" fmla="*/ 0 w 1364343"/>
              <a:gd name="connsiteY4-10" fmla="*/ 0 h 4354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64343" h="435429">
                <a:moveTo>
                  <a:pt x="0" y="0"/>
                </a:moveTo>
                <a:lnTo>
                  <a:pt x="1364343" y="0"/>
                </a:lnTo>
                <a:lnTo>
                  <a:pt x="1190171" y="435429"/>
                </a:lnTo>
                <a:lnTo>
                  <a:pt x="0" y="435429"/>
                </a:lnTo>
                <a:lnTo>
                  <a:pt x="0" y="0"/>
                </a:lnTo>
                <a:close/>
              </a:path>
            </a:pathLst>
          </a:cu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userDrawn="1"/>
        </p:nvSpPr>
        <p:spPr>
          <a:xfrm>
            <a:off x="1242276" y="291873"/>
            <a:ext cx="447334" cy="433841"/>
          </a:xfrm>
          <a:prstGeom prst="parallelogram">
            <a:avLst>
              <a:gd name="adj" fmla="val 40109"/>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68728" y="323333"/>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产品运营</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平行四边形 5"/>
          <p:cNvSpPr/>
          <p:nvPr userDrawn="1"/>
        </p:nvSpPr>
        <p:spPr>
          <a:xfrm>
            <a:off x="10442104" y="6357256"/>
            <a:ext cx="3860800" cy="217715"/>
          </a:xfrm>
          <a:prstGeom prst="parallelogram">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a:off x="11298447" y="6132544"/>
            <a:ext cx="2826655" cy="159398"/>
          </a:xfrm>
          <a:prstGeom prst="parallelogram">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4829"/>
          <a:stretch>
            <a:fillRect/>
          </a:stretch>
        </p:blipFill>
        <p:spPr>
          <a:xfrm>
            <a:off x="-656774" y="-173505"/>
            <a:ext cx="13368548" cy="7229702"/>
          </a:xfrm>
          <a:prstGeom prst="rect">
            <a:avLst/>
          </a:prstGeom>
        </p:spPr>
      </p:pic>
      <p:sp>
        <p:nvSpPr>
          <p:cNvPr id="3" name="矩形 1"/>
          <p:cNvSpPr/>
          <p:nvPr userDrawn="1"/>
        </p:nvSpPr>
        <p:spPr>
          <a:xfrm>
            <a:off x="0" y="290285"/>
            <a:ext cx="1364343" cy="435429"/>
          </a:xfrm>
          <a:custGeom>
            <a:avLst/>
            <a:gdLst>
              <a:gd name="connsiteX0" fmla="*/ 0 w 1364343"/>
              <a:gd name="connsiteY0" fmla="*/ 0 h 435429"/>
              <a:gd name="connsiteX1" fmla="*/ 1364343 w 1364343"/>
              <a:gd name="connsiteY1" fmla="*/ 0 h 435429"/>
              <a:gd name="connsiteX2" fmla="*/ 1364343 w 1364343"/>
              <a:gd name="connsiteY2" fmla="*/ 435429 h 435429"/>
              <a:gd name="connsiteX3" fmla="*/ 0 w 1364343"/>
              <a:gd name="connsiteY3" fmla="*/ 435429 h 435429"/>
              <a:gd name="connsiteX4" fmla="*/ 0 w 1364343"/>
              <a:gd name="connsiteY4" fmla="*/ 0 h 435429"/>
              <a:gd name="connsiteX0-1" fmla="*/ 0 w 1364343"/>
              <a:gd name="connsiteY0-2" fmla="*/ 0 h 435429"/>
              <a:gd name="connsiteX1-3" fmla="*/ 1364343 w 1364343"/>
              <a:gd name="connsiteY1-4" fmla="*/ 0 h 435429"/>
              <a:gd name="connsiteX2-5" fmla="*/ 1190171 w 1364343"/>
              <a:gd name="connsiteY2-6" fmla="*/ 435429 h 435429"/>
              <a:gd name="connsiteX3-7" fmla="*/ 0 w 1364343"/>
              <a:gd name="connsiteY3-8" fmla="*/ 435429 h 435429"/>
              <a:gd name="connsiteX4-9" fmla="*/ 0 w 1364343"/>
              <a:gd name="connsiteY4-10" fmla="*/ 0 h 4354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64343" h="435429">
                <a:moveTo>
                  <a:pt x="0" y="0"/>
                </a:moveTo>
                <a:lnTo>
                  <a:pt x="1364343" y="0"/>
                </a:lnTo>
                <a:lnTo>
                  <a:pt x="1190171" y="435429"/>
                </a:lnTo>
                <a:lnTo>
                  <a:pt x="0" y="435429"/>
                </a:lnTo>
                <a:lnTo>
                  <a:pt x="0" y="0"/>
                </a:lnTo>
                <a:close/>
              </a:path>
            </a:pathLst>
          </a:cu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userDrawn="1"/>
        </p:nvSpPr>
        <p:spPr>
          <a:xfrm>
            <a:off x="1242276" y="291873"/>
            <a:ext cx="447334" cy="433841"/>
          </a:xfrm>
          <a:prstGeom prst="parallelogram">
            <a:avLst>
              <a:gd name="adj" fmla="val 40109"/>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userDrawn="1"/>
        </p:nvSpPr>
        <p:spPr>
          <a:xfrm>
            <a:off x="68728" y="323333"/>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风险管理</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平行四边形 5"/>
          <p:cNvSpPr/>
          <p:nvPr userDrawn="1"/>
        </p:nvSpPr>
        <p:spPr>
          <a:xfrm>
            <a:off x="10442104" y="6357256"/>
            <a:ext cx="3860800" cy="217715"/>
          </a:xfrm>
          <a:prstGeom prst="parallelogram">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a:off x="11298447" y="6132544"/>
            <a:ext cx="2826655" cy="159398"/>
          </a:xfrm>
          <a:prstGeom prst="parallelogram">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solidFill>
              <a:latin typeface="微软雅黑" panose="020B0503020204020204" pitchFamily="34" charset="-122"/>
              <a:ea typeface="微软雅黑" panose="020B0503020204020204" pitchFamily="34" charset="-122"/>
              <a:sym typeface="+mn-ea"/>
            </a:endParaRPr>
          </a:p>
          <a:p>
            <a:r>
              <a:rPr lang="en-US" altLang="zh-CN" sz="600" dirty="0">
                <a:solidFill>
                  <a:schemeClr val="bg1"/>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solidFill>
              <a:latin typeface="微软雅黑" panose="020B0503020204020204" pitchFamily="34" charset="-122"/>
              <a:ea typeface="微软雅黑" panose="020B0503020204020204"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chart" Target="../charts/chart8.xml"/><Relationship Id="rId7" Type="http://schemas.openxmlformats.org/officeDocument/2006/relationships/chart" Target="../charts/chart7.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0" Type="http://schemas.openxmlformats.org/officeDocument/2006/relationships/notesSlide" Target="../notesSlides/notesSlide12.xml"/><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r="16667"/>
          <a:stretch>
            <a:fillRect/>
          </a:stretch>
        </p:blipFill>
        <p:spPr>
          <a:xfrm>
            <a:off x="-142240" y="0"/>
            <a:ext cx="12192000" cy="6858000"/>
          </a:xfrm>
          <a:prstGeom prst="rect">
            <a:avLst/>
          </a:prstGeom>
        </p:spPr>
      </p:pic>
      <p:sp>
        <p:nvSpPr>
          <p:cNvPr id="7" name="矩形 6"/>
          <p:cNvSpPr/>
          <p:nvPr/>
        </p:nvSpPr>
        <p:spPr>
          <a:xfrm>
            <a:off x="6161238" y="4767223"/>
            <a:ext cx="4752741" cy="398780"/>
          </a:xfrm>
          <a:prstGeom prst="rect">
            <a:avLst/>
          </a:prstGeom>
          <a:noFill/>
          <a:ln>
            <a:noFill/>
          </a:ln>
        </p:spPr>
        <p:txBody>
          <a:bodyPr wrap="square">
            <a:spAutoFit/>
          </a:bodyPr>
          <a:lstStyle/>
          <a:p>
            <a:pPr algn="ctr" defTabSz="914400"/>
            <a:r>
              <a:rPr lang="zh-CN" altLang="en-US" sz="2000" b="1" dirty="0">
                <a:solidFill>
                  <a:srgbClr val="3C5F6B"/>
                </a:solidFill>
                <a:latin typeface="微软雅黑 Light" panose="020B0502040204020203" charset="-122"/>
                <a:ea typeface="微软雅黑 Light" panose="020B0502040204020203" charset="-122"/>
                <a:cs typeface="+mn-ea"/>
                <a:sym typeface="+mn-lt"/>
              </a:rPr>
              <a:t>海云数据 </a:t>
            </a:r>
            <a:endParaRPr lang="zh-CN" altLang="en-US" sz="2000" b="1" dirty="0">
              <a:solidFill>
                <a:srgbClr val="3C5F6B"/>
              </a:solidFill>
              <a:latin typeface="微软雅黑 Light" panose="020B0502040204020203" charset="-122"/>
              <a:ea typeface="微软雅黑 Light" panose="020B0502040204020203" charset="-122"/>
              <a:cs typeface="+mn-ea"/>
              <a:sym typeface="+mn-lt"/>
            </a:endParaRPr>
          </a:p>
        </p:txBody>
      </p:sp>
      <p:sp>
        <p:nvSpPr>
          <p:cNvPr id="11" name="PA_文本框 4"/>
          <p:cNvSpPr txBox="1"/>
          <p:nvPr>
            <p:custDataLst>
              <p:tags r:id="rId2"/>
            </p:custDataLst>
          </p:nvPr>
        </p:nvSpPr>
        <p:spPr>
          <a:xfrm>
            <a:off x="5025456" y="2906710"/>
            <a:ext cx="7024304" cy="922020"/>
          </a:xfrm>
          <a:prstGeom prst="rect">
            <a:avLst/>
          </a:prstGeom>
          <a:noFill/>
        </p:spPr>
        <p:txBody>
          <a:bodyPr wrap="square" rtlCol="0">
            <a:spAutoFit/>
          </a:bodyPr>
          <a:lstStyle/>
          <a:p>
            <a:pPr algn="ctr" defTabSz="914400"/>
            <a:r>
              <a:rPr lang="zh-CN" altLang="en-US" sz="5400" b="1" spc="600" dirty="0">
                <a:solidFill>
                  <a:srgbClr val="3C5F6B"/>
                </a:solidFill>
                <a:latin typeface="微软雅黑" panose="020B0503020204020204" pitchFamily="34" charset="-122"/>
                <a:ea typeface="微软雅黑" panose="020B0503020204020204" pitchFamily="34" charset="-122"/>
                <a:cs typeface="+mn-ea"/>
                <a:sym typeface="+mn-lt"/>
              </a:rPr>
              <a:t>案例分享</a:t>
            </a:r>
            <a:endParaRPr lang="zh-CN" altLang="en-US" sz="5400" b="1" spc="600" dirty="0">
              <a:solidFill>
                <a:srgbClr val="3C5F6B"/>
              </a:solidFill>
              <a:latin typeface="微软雅黑" panose="020B0503020204020204" pitchFamily="34" charset="-122"/>
              <a:ea typeface="微软雅黑" panose="020B0503020204020204" pitchFamily="34" charset="-122"/>
              <a:cs typeface="+mn-ea"/>
              <a:sym typeface="+mn-l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原始方案</a:t>
            </a:r>
            <a:r>
              <a:rPr lang="en-US" altLang="zh-CN" b="1" dirty="0"/>
              <a:t>-</a:t>
            </a:r>
            <a:r>
              <a:rPr lang="zh-CN" altLang="en-US" b="1" dirty="0"/>
              <a:t>以预测隐性涉毒人员为例</a:t>
            </a:r>
            <a:endParaRPr lang="zh-CN" altLang="en-US" b="1" dirty="0"/>
          </a:p>
        </p:txBody>
      </p:sp>
      <p:sp>
        <p:nvSpPr>
          <p:cNvPr id="6" name="文本框 5"/>
          <p:cNvSpPr txBox="1"/>
          <p:nvPr/>
        </p:nvSpPr>
        <p:spPr>
          <a:xfrm>
            <a:off x="1112639" y="970199"/>
            <a:ext cx="3720441"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原始方案</a:t>
            </a:r>
            <a:endParaRPr lang="en-US" altLang="zh-CN" sz="2800" b="1" dirty="0"/>
          </a:p>
        </p:txBody>
      </p:sp>
      <p:sp>
        <p:nvSpPr>
          <p:cNvPr id="3" name="文本框 2"/>
          <p:cNvSpPr txBox="1"/>
          <p:nvPr/>
        </p:nvSpPr>
        <p:spPr>
          <a:xfrm>
            <a:off x="2000844" y="2618066"/>
            <a:ext cx="2212787" cy="461665"/>
          </a:xfrm>
          <a:prstGeom prst="rect">
            <a:avLst/>
          </a:prstGeom>
          <a:noFill/>
        </p:spPr>
        <p:txBody>
          <a:bodyPr wrap="square" rtlCol="0">
            <a:spAutoFit/>
          </a:bodyPr>
          <a:lstStyle/>
          <a:p>
            <a:r>
              <a:rPr lang="en-US" altLang="zh-CN" sz="2400" b="1" dirty="0"/>
              <a:t>1</a:t>
            </a:r>
            <a:r>
              <a:rPr lang="zh-CN" altLang="en-US" sz="2400" b="1" dirty="0"/>
              <a:t>、特征选取</a:t>
            </a:r>
            <a:endParaRPr lang="en-US" altLang="zh-CN" sz="2400" b="1" dirty="0"/>
          </a:p>
        </p:txBody>
      </p:sp>
      <p:grpSp>
        <p:nvGrpSpPr>
          <p:cNvPr id="52" name="组合 51"/>
          <p:cNvGrpSpPr/>
          <p:nvPr/>
        </p:nvGrpSpPr>
        <p:grpSpPr>
          <a:xfrm>
            <a:off x="0" y="3270577"/>
            <a:ext cx="12192000" cy="1050925"/>
            <a:chOff x="0" y="3243508"/>
            <a:chExt cx="12192000" cy="1050925"/>
          </a:xfrm>
        </p:grpSpPr>
        <p:sp>
          <p:nvSpPr>
            <p:cNvPr id="53" name="矩形 11"/>
            <p:cNvSpPr>
              <a:spLocks noChangeArrowheads="1"/>
            </p:cNvSpPr>
            <p:nvPr/>
          </p:nvSpPr>
          <p:spPr bwMode="auto">
            <a:xfrm>
              <a:off x="0" y="3243508"/>
              <a:ext cx="12192000" cy="1050925"/>
            </a:xfrm>
            <a:prstGeom prst="rect">
              <a:avLst/>
            </a:prstGeom>
            <a:solidFill>
              <a:sysClr val="window" lastClr="FFFFFF"/>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cxnSp>
          <p:nvCxnSpPr>
            <p:cNvPr id="54" name="直接连接符 14"/>
            <p:cNvCxnSpPr>
              <a:cxnSpLocks noChangeShapeType="1"/>
              <a:stCxn id="53" idx="1"/>
              <a:endCxn id="53" idx="3"/>
            </p:cNvCxnSpPr>
            <p:nvPr/>
          </p:nvCxnSpPr>
          <p:spPr bwMode="auto">
            <a:xfrm>
              <a:off x="0" y="3768971"/>
              <a:ext cx="12192000" cy="1587"/>
            </a:xfrm>
            <a:prstGeom prst="line">
              <a:avLst/>
            </a:prstGeom>
            <a:noFill/>
            <a:ln w="19050">
              <a:solidFill>
                <a:sysClr val="windowText" lastClr="000000"/>
              </a:solidFill>
              <a:miter lim="800000"/>
            </a:ln>
            <a:extLst>
              <a:ext uri="{909E8E84-426E-40DD-AFC4-6F175D3DCCD1}">
                <a14:hiddenFill xmlns:a14="http://schemas.microsoft.com/office/drawing/2010/main">
                  <a:noFill/>
                </a14:hiddenFill>
              </a:ext>
            </a:extLst>
          </p:spPr>
        </p:cxnSp>
        <p:sp>
          <p:nvSpPr>
            <p:cNvPr id="56" name="椭圆 19"/>
            <p:cNvSpPr>
              <a:spLocks noChangeArrowheads="1"/>
            </p:cNvSpPr>
            <p:nvPr/>
          </p:nvSpPr>
          <p:spPr bwMode="auto">
            <a:xfrm>
              <a:off x="2573889" y="3672133"/>
              <a:ext cx="193675" cy="19367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sp>
          <p:nvSpPr>
            <p:cNvPr id="57" name="椭圆 20"/>
            <p:cNvSpPr>
              <a:spLocks noChangeArrowheads="1"/>
            </p:cNvSpPr>
            <p:nvPr/>
          </p:nvSpPr>
          <p:spPr bwMode="auto">
            <a:xfrm>
              <a:off x="6008688" y="3684833"/>
              <a:ext cx="193675" cy="19367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sp>
          <p:nvSpPr>
            <p:cNvPr id="58" name="椭圆 21"/>
            <p:cNvSpPr>
              <a:spLocks noChangeArrowheads="1"/>
            </p:cNvSpPr>
            <p:nvPr/>
          </p:nvSpPr>
          <p:spPr bwMode="auto">
            <a:xfrm>
              <a:off x="9543237" y="3698747"/>
              <a:ext cx="195262" cy="19367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grpSp>
        <p:nvGrpSpPr>
          <p:cNvPr id="60" name="组合 59"/>
          <p:cNvGrpSpPr/>
          <p:nvPr/>
        </p:nvGrpSpPr>
        <p:grpSpPr>
          <a:xfrm>
            <a:off x="5599113" y="2549379"/>
            <a:ext cx="1012825" cy="1014412"/>
            <a:chOff x="5599113" y="2511671"/>
            <a:chExt cx="1012825" cy="1014412"/>
          </a:xfrm>
        </p:grpSpPr>
        <p:sp>
          <p:nvSpPr>
            <p:cNvPr id="61" name="椭圆 24"/>
            <p:cNvSpPr>
              <a:spLocks noChangeArrowheads="1"/>
            </p:cNvSpPr>
            <p:nvPr/>
          </p:nvSpPr>
          <p:spPr bwMode="auto">
            <a:xfrm>
              <a:off x="5599113" y="2511671"/>
              <a:ext cx="1012825" cy="1014412"/>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nvGrpSpPr>
            <p:cNvPr id="62" name="组合 92"/>
            <p:cNvGrpSpPr/>
            <p:nvPr/>
          </p:nvGrpSpPr>
          <p:grpSpPr bwMode="auto">
            <a:xfrm>
              <a:off x="5811838" y="2783133"/>
              <a:ext cx="568325" cy="431800"/>
              <a:chOff x="0" y="0"/>
              <a:chExt cx="509646" cy="387231"/>
            </a:xfrm>
            <a:solidFill>
              <a:sysClr val="window" lastClr="FFFFFF"/>
            </a:solidFill>
          </p:grpSpPr>
          <p:sp>
            <p:nvSpPr>
              <p:cNvPr id="63" name="Freeform 20"/>
              <p:cNvSpPr>
                <a:spLocks noEditPoints="1" noChangeArrowheads="1"/>
              </p:cNvSpPr>
              <p:nvPr/>
            </p:nvSpPr>
            <p:spPr bwMode="auto">
              <a:xfrm>
                <a:off x="0" y="51839"/>
                <a:ext cx="337890" cy="335392"/>
              </a:xfrm>
              <a:custGeom>
                <a:avLst/>
                <a:gdLst>
                  <a:gd name="T0" fmla="*/ 337890 w 229"/>
                  <a:gd name="T1" fmla="*/ 189120 h 227"/>
                  <a:gd name="T2" fmla="*/ 337890 w 229"/>
                  <a:gd name="T3" fmla="*/ 144795 h 227"/>
                  <a:gd name="T4" fmla="*/ 303953 w 229"/>
                  <a:gd name="T5" fmla="*/ 137407 h 227"/>
                  <a:gd name="T6" fmla="*/ 295100 w 229"/>
                  <a:gd name="T7" fmla="*/ 112290 h 227"/>
                  <a:gd name="T8" fmla="*/ 318708 w 229"/>
                  <a:gd name="T9" fmla="*/ 85695 h 227"/>
                  <a:gd name="T10" fmla="*/ 292149 w 229"/>
                  <a:gd name="T11" fmla="*/ 50235 h 227"/>
                  <a:gd name="T12" fmla="*/ 259688 w 229"/>
                  <a:gd name="T13" fmla="*/ 65010 h 227"/>
                  <a:gd name="T14" fmla="*/ 237556 w 229"/>
                  <a:gd name="T15" fmla="*/ 48757 h 227"/>
                  <a:gd name="T16" fmla="*/ 241982 w 229"/>
                  <a:gd name="T17" fmla="*/ 13297 h 227"/>
                  <a:gd name="T18" fmla="*/ 199193 w 229"/>
                  <a:gd name="T19" fmla="*/ 0 h 227"/>
                  <a:gd name="T20" fmla="*/ 181487 w 229"/>
                  <a:gd name="T21" fmla="*/ 29550 h 227"/>
                  <a:gd name="T22" fmla="*/ 168207 w 229"/>
                  <a:gd name="T23" fmla="*/ 29550 h 227"/>
                  <a:gd name="T24" fmla="*/ 154928 w 229"/>
                  <a:gd name="T25" fmla="*/ 29550 h 227"/>
                  <a:gd name="T26" fmla="*/ 137222 w 229"/>
                  <a:gd name="T27" fmla="*/ 0 h 227"/>
                  <a:gd name="T28" fmla="*/ 95908 w 229"/>
                  <a:gd name="T29" fmla="*/ 13297 h 227"/>
                  <a:gd name="T30" fmla="*/ 98859 w 229"/>
                  <a:gd name="T31" fmla="*/ 48757 h 227"/>
                  <a:gd name="T32" fmla="*/ 76726 w 229"/>
                  <a:gd name="T33" fmla="*/ 65010 h 227"/>
                  <a:gd name="T34" fmla="*/ 44265 w 229"/>
                  <a:gd name="T35" fmla="*/ 50235 h 227"/>
                  <a:gd name="T36" fmla="*/ 19182 w 229"/>
                  <a:gd name="T37" fmla="*/ 85695 h 227"/>
                  <a:gd name="T38" fmla="*/ 42790 w 229"/>
                  <a:gd name="T39" fmla="*/ 112290 h 227"/>
                  <a:gd name="T40" fmla="*/ 33937 w 229"/>
                  <a:gd name="T41" fmla="*/ 138885 h 227"/>
                  <a:gd name="T42" fmla="*/ 0 w 229"/>
                  <a:gd name="T43" fmla="*/ 144795 h 227"/>
                  <a:gd name="T44" fmla="*/ 0 w 229"/>
                  <a:gd name="T45" fmla="*/ 189120 h 227"/>
                  <a:gd name="T46" fmla="*/ 33937 w 229"/>
                  <a:gd name="T47" fmla="*/ 196507 h 227"/>
                  <a:gd name="T48" fmla="*/ 42790 w 229"/>
                  <a:gd name="T49" fmla="*/ 223102 h 227"/>
                  <a:gd name="T50" fmla="*/ 19182 w 229"/>
                  <a:gd name="T51" fmla="*/ 249697 h 227"/>
                  <a:gd name="T52" fmla="*/ 45741 w 229"/>
                  <a:gd name="T53" fmla="*/ 285157 h 227"/>
                  <a:gd name="T54" fmla="*/ 76726 w 229"/>
                  <a:gd name="T55" fmla="*/ 270382 h 227"/>
                  <a:gd name="T56" fmla="*/ 98859 w 229"/>
                  <a:gd name="T57" fmla="*/ 286635 h 227"/>
                  <a:gd name="T58" fmla="*/ 95908 w 229"/>
                  <a:gd name="T59" fmla="*/ 322095 h 227"/>
                  <a:gd name="T60" fmla="*/ 137222 w 229"/>
                  <a:gd name="T61" fmla="*/ 335392 h 227"/>
                  <a:gd name="T62" fmla="*/ 154928 w 229"/>
                  <a:gd name="T63" fmla="*/ 304365 h 227"/>
                  <a:gd name="T64" fmla="*/ 168207 w 229"/>
                  <a:gd name="T65" fmla="*/ 305842 h 227"/>
                  <a:gd name="T66" fmla="*/ 182962 w 229"/>
                  <a:gd name="T67" fmla="*/ 304365 h 227"/>
                  <a:gd name="T68" fmla="*/ 199193 w 229"/>
                  <a:gd name="T69" fmla="*/ 335392 h 227"/>
                  <a:gd name="T70" fmla="*/ 241982 w 229"/>
                  <a:gd name="T71" fmla="*/ 320617 h 227"/>
                  <a:gd name="T72" fmla="*/ 237556 w 229"/>
                  <a:gd name="T73" fmla="*/ 286635 h 227"/>
                  <a:gd name="T74" fmla="*/ 259688 w 229"/>
                  <a:gd name="T75" fmla="*/ 270382 h 227"/>
                  <a:gd name="T76" fmla="*/ 292149 w 229"/>
                  <a:gd name="T77" fmla="*/ 285157 h 227"/>
                  <a:gd name="T78" fmla="*/ 318708 w 229"/>
                  <a:gd name="T79" fmla="*/ 248220 h 227"/>
                  <a:gd name="T80" fmla="*/ 295100 w 229"/>
                  <a:gd name="T81" fmla="*/ 223102 h 227"/>
                  <a:gd name="T82" fmla="*/ 303953 w 229"/>
                  <a:gd name="T83" fmla="*/ 196507 h 227"/>
                  <a:gd name="T84" fmla="*/ 337890 w 229"/>
                  <a:gd name="T85" fmla="*/ 189120 h 227"/>
                  <a:gd name="T86" fmla="*/ 168207 w 229"/>
                  <a:gd name="T87" fmla="*/ 265950 h 227"/>
                  <a:gd name="T88" fmla="*/ 69349 w 229"/>
                  <a:gd name="T89" fmla="*/ 166957 h 227"/>
                  <a:gd name="T90" fmla="*/ 168207 w 229"/>
                  <a:gd name="T91" fmla="*/ 67965 h 227"/>
                  <a:gd name="T92" fmla="*/ 267066 w 229"/>
                  <a:gd name="T93" fmla="*/ 166957 h 227"/>
                  <a:gd name="T94" fmla="*/ 168207 w 229"/>
                  <a:gd name="T95" fmla="*/ 26595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64" name="Freeform 21"/>
              <p:cNvSpPr>
                <a:spLocks noEditPoints="1" noChangeArrowheads="1"/>
              </p:cNvSpPr>
              <p:nvPr/>
            </p:nvSpPr>
            <p:spPr bwMode="auto">
              <a:xfrm>
                <a:off x="309785" y="0"/>
                <a:ext cx="199861" cy="199861"/>
              </a:xfrm>
              <a:custGeom>
                <a:avLst/>
                <a:gdLst>
                  <a:gd name="T0" fmla="*/ 199861 w 135"/>
                  <a:gd name="T1" fmla="*/ 112514 h 135"/>
                  <a:gd name="T2" fmla="*/ 199861 w 135"/>
                  <a:gd name="T3" fmla="*/ 85866 h 135"/>
                  <a:gd name="T4" fmla="*/ 180615 w 135"/>
                  <a:gd name="T5" fmla="*/ 81425 h 135"/>
                  <a:gd name="T6" fmla="*/ 174693 w 135"/>
                  <a:gd name="T7" fmla="*/ 66620 h 135"/>
                  <a:gd name="T8" fmla="*/ 189498 w 135"/>
                  <a:gd name="T9" fmla="*/ 50335 h 135"/>
                  <a:gd name="T10" fmla="*/ 173213 w 135"/>
                  <a:gd name="T11" fmla="*/ 29609 h 135"/>
                  <a:gd name="T12" fmla="*/ 153967 w 135"/>
                  <a:gd name="T13" fmla="*/ 38492 h 135"/>
                  <a:gd name="T14" fmla="*/ 142123 w 135"/>
                  <a:gd name="T15" fmla="*/ 28129 h 135"/>
                  <a:gd name="T16" fmla="*/ 143604 w 135"/>
                  <a:gd name="T17" fmla="*/ 7402 h 135"/>
                  <a:gd name="T18" fmla="*/ 118436 w 135"/>
                  <a:gd name="T19" fmla="*/ 0 h 135"/>
                  <a:gd name="T20" fmla="*/ 108073 w 135"/>
                  <a:gd name="T21" fmla="*/ 17765 h 135"/>
                  <a:gd name="T22" fmla="*/ 99190 w 135"/>
                  <a:gd name="T23" fmla="*/ 17765 h 135"/>
                  <a:gd name="T24" fmla="*/ 91788 w 135"/>
                  <a:gd name="T25" fmla="*/ 17765 h 135"/>
                  <a:gd name="T26" fmla="*/ 81425 w 135"/>
                  <a:gd name="T27" fmla="*/ 0 h 135"/>
                  <a:gd name="T28" fmla="*/ 56257 w 135"/>
                  <a:gd name="T29" fmla="*/ 7402 h 135"/>
                  <a:gd name="T30" fmla="*/ 57738 w 135"/>
                  <a:gd name="T31" fmla="*/ 28129 h 135"/>
                  <a:gd name="T32" fmla="*/ 44414 w 135"/>
                  <a:gd name="T33" fmla="*/ 38492 h 135"/>
                  <a:gd name="T34" fmla="*/ 26648 w 135"/>
                  <a:gd name="T35" fmla="*/ 29609 h 135"/>
                  <a:gd name="T36" fmla="*/ 10363 w 135"/>
                  <a:gd name="T37" fmla="*/ 50335 h 135"/>
                  <a:gd name="T38" fmla="*/ 25168 w 135"/>
                  <a:gd name="T39" fmla="*/ 66620 h 135"/>
                  <a:gd name="T40" fmla="*/ 19246 w 135"/>
                  <a:gd name="T41" fmla="*/ 81425 h 135"/>
                  <a:gd name="T42" fmla="*/ 0 w 135"/>
                  <a:gd name="T43" fmla="*/ 85866 h 135"/>
                  <a:gd name="T44" fmla="*/ 0 w 135"/>
                  <a:gd name="T45" fmla="*/ 112514 h 135"/>
                  <a:gd name="T46" fmla="*/ 19246 w 135"/>
                  <a:gd name="T47" fmla="*/ 116956 h 135"/>
                  <a:gd name="T48" fmla="*/ 25168 w 135"/>
                  <a:gd name="T49" fmla="*/ 133241 h 135"/>
                  <a:gd name="T50" fmla="*/ 10363 w 135"/>
                  <a:gd name="T51" fmla="*/ 148045 h 135"/>
                  <a:gd name="T52" fmla="*/ 26648 w 135"/>
                  <a:gd name="T53" fmla="*/ 168772 h 135"/>
                  <a:gd name="T54" fmla="*/ 45894 w 135"/>
                  <a:gd name="T55" fmla="*/ 161369 h 135"/>
                  <a:gd name="T56" fmla="*/ 57738 w 135"/>
                  <a:gd name="T57" fmla="*/ 170252 h 135"/>
                  <a:gd name="T58" fmla="*/ 56257 w 135"/>
                  <a:gd name="T59" fmla="*/ 190978 h 135"/>
                  <a:gd name="T60" fmla="*/ 81425 w 135"/>
                  <a:gd name="T61" fmla="*/ 199861 h 135"/>
                  <a:gd name="T62" fmla="*/ 91788 w 135"/>
                  <a:gd name="T63" fmla="*/ 180615 h 135"/>
                  <a:gd name="T64" fmla="*/ 100671 w 135"/>
                  <a:gd name="T65" fmla="*/ 182096 h 135"/>
                  <a:gd name="T66" fmla="*/ 108073 w 135"/>
                  <a:gd name="T67" fmla="*/ 180615 h 135"/>
                  <a:gd name="T68" fmla="*/ 118436 w 135"/>
                  <a:gd name="T69" fmla="*/ 199861 h 135"/>
                  <a:gd name="T70" fmla="*/ 143604 w 135"/>
                  <a:gd name="T71" fmla="*/ 190978 h 135"/>
                  <a:gd name="T72" fmla="*/ 142123 w 135"/>
                  <a:gd name="T73" fmla="*/ 170252 h 135"/>
                  <a:gd name="T74" fmla="*/ 153967 w 135"/>
                  <a:gd name="T75" fmla="*/ 161369 h 135"/>
                  <a:gd name="T76" fmla="*/ 173213 w 135"/>
                  <a:gd name="T77" fmla="*/ 168772 h 135"/>
                  <a:gd name="T78" fmla="*/ 189498 w 135"/>
                  <a:gd name="T79" fmla="*/ 148045 h 135"/>
                  <a:gd name="T80" fmla="*/ 174693 w 135"/>
                  <a:gd name="T81" fmla="*/ 131760 h 135"/>
                  <a:gd name="T82" fmla="*/ 180615 w 135"/>
                  <a:gd name="T83" fmla="*/ 116956 h 135"/>
                  <a:gd name="T84" fmla="*/ 199861 w 135"/>
                  <a:gd name="T85" fmla="*/ 112514 h 135"/>
                  <a:gd name="T86" fmla="*/ 99190 w 135"/>
                  <a:gd name="T87" fmla="*/ 158408 h 135"/>
                  <a:gd name="T88" fmla="*/ 41453 w 135"/>
                  <a:gd name="T89" fmla="*/ 99190 h 135"/>
                  <a:gd name="T90" fmla="*/ 99190 w 135"/>
                  <a:gd name="T91" fmla="*/ 39972 h 135"/>
                  <a:gd name="T92" fmla="*/ 158408 w 135"/>
                  <a:gd name="T93" fmla="*/ 99190 h 135"/>
                  <a:gd name="T94" fmla="*/ 99190 w 135"/>
                  <a:gd name="T95" fmla="*/ 158408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grpSp>
      </p:grpSp>
      <p:grpSp>
        <p:nvGrpSpPr>
          <p:cNvPr id="70" name="组合 69"/>
          <p:cNvGrpSpPr/>
          <p:nvPr/>
        </p:nvGrpSpPr>
        <p:grpSpPr>
          <a:xfrm>
            <a:off x="2137617" y="4112333"/>
            <a:ext cx="1012825" cy="1012825"/>
            <a:chOff x="3451225" y="4076946"/>
            <a:chExt cx="1012825" cy="1012825"/>
          </a:xfrm>
        </p:grpSpPr>
        <p:sp>
          <p:nvSpPr>
            <p:cNvPr id="71" name="椭圆 23"/>
            <p:cNvSpPr>
              <a:spLocks noChangeArrowheads="1"/>
            </p:cNvSpPr>
            <p:nvPr/>
          </p:nvSpPr>
          <p:spPr bwMode="auto">
            <a:xfrm>
              <a:off x="3451225" y="4076946"/>
              <a:ext cx="1012825" cy="101282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nvGrpSpPr>
            <p:cNvPr id="72" name="组合 98"/>
            <p:cNvGrpSpPr/>
            <p:nvPr/>
          </p:nvGrpSpPr>
          <p:grpSpPr bwMode="auto">
            <a:xfrm>
              <a:off x="3740150" y="4316658"/>
              <a:ext cx="390525" cy="498475"/>
              <a:chOff x="0" y="0"/>
              <a:chExt cx="563562" cy="720725"/>
            </a:xfrm>
            <a:solidFill>
              <a:sysClr val="window" lastClr="FFFFFF"/>
            </a:solidFill>
          </p:grpSpPr>
          <p:sp>
            <p:nvSpPr>
              <p:cNvPr id="73" name="Freeform 32"/>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74" name="Freeform 33"/>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75" name="Freeform 34"/>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grpSp>
      </p:grpSp>
      <p:grpSp>
        <p:nvGrpSpPr>
          <p:cNvPr id="82" name="组合 81"/>
          <p:cNvGrpSpPr/>
          <p:nvPr/>
        </p:nvGrpSpPr>
        <p:grpSpPr>
          <a:xfrm>
            <a:off x="9113836" y="4092464"/>
            <a:ext cx="1012825" cy="1012825"/>
            <a:chOff x="7812088" y="4018208"/>
            <a:chExt cx="1012825" cy="1012825"/>
          </a:xfrm>
        </p:grpSpPr>
        <p:sp>
          <p:nvSpPr>
            <p:cNvPr id="83" name="椭圆 25"/>
            <p:cNvSpPr>
              <a:spLocks noChangeArrowheads="1"/>
            </p:cNvSpPr>
            <p:nvPr/>
          </p:nvSpPr>
          <p:spPr bwMode="auto">
            <a:xfrm>
              <a:off x="7812088" y="4018208"/>
              <a:ext cx="1012825" cy="101282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nvGrpSpPr>
            <p:cNvPr id="84" name="组合 112"/>
            <p:cNvGrpSpPr/>
            <p:nvPr/>
          </p:nvGrpSpPr>
          <p:grpSpPr bwMode="auto">
            <a:xfrm>
              <a:off x="8118475" y="4308721"/>
              <a:ext cx="400050" cy="431800"/>
              <a:chOff x="0" y="0"/>
              <a:chExt cx="466184" cy="501686"/>
            </a:xfrm>
            <a:solidFill>
              <a:sysClr val="window" lastClr="FFFFFF"/>
            </a:solidFill>
          </p:grpSpPr>
          <p:sp>
            <p:nvSpPr>
              <p:cNvPr id="8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86" name="Rectangle 155"/>
              <p:cNvSpPr>
                <a:spLocks noChangeArrowheads="1"/>
              </p:cNvSpPr>
              <p:nvPr/>
            </p:nvSpPr>
            <p:spPr bwMode="auto">
              <a:xfrm>
                <a:off x="160689" y="419472"/>
                <a:ext cx="9342" cy="326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Calibri" panose="020F0502020204030204" pitchFamily="34" charset="0"/>
                  <a:ea typeface="宋体" panose="02010600030101010101" pitchFamily="2" charset="-122"/>
                  <a:sym typeface="宋体" panose="02010600030101010101" pitchFamily="2" charset="-122"/>
                </a:endParaRPr>
              </a:p>
            </p:txBody>
          </p:sp>
          <p:sp>
            <p:nvSpPr>
              <p:cNvPr id="8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8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8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grpSp>
      </p:grpSp>
      <p:sp>
        <p:nvSpPr>
          <p:cNvPr id="105" name="矩形 104"/>
          <p:cNvSpPr/>
          <p:nvPr/>
        </p:nvSpPr>
        <p:spPr>
          <a:xfrm>
            <a:off x="5008070" y="4650335"/>
            <a:ext cx="2298441" cy="461665"/>
          </a:xfrm>
          <a:prstGeom prst="rect">
            <a:avLst/>
          </a:prstGeom>
        </p:spPr>
        <p:txBody>
          <a:bodyPr wrap="square">
            <a:spAutoFit/>
          </a:bodyPr>
          <a:lstStyle/>
          <a:p>
            <a:r>
              <a:rPr lang="en-US" altLang="zh-CN" sz="2400" b="1" dirty="0"/>
              <a:t>2</a:t>
            </a:r>
            <a:r>
              <a:rPr lang="zh-CN" altLang="en-US" sz="2400" b="1" dirty="0"/>
              <a:t>、构建模型</a:t>
            </a:r>
            <a:endParaRPr lang="en-US" altLang="zh-CN" sz="2400" b="1" dirty="0"/>
          </a:p>
        </p:txBody>
      </p:sp>
      <p:sp>
        <p:nvSpPr>
          <p:cNvPr id="106" name="矩形 105"/>
          <p:cNvSpPr/>
          <p:nvPr/>
        </p:nvSpPr>
        <p:spPr>
          <a:xfrm>
            <a:off x="8814158" y="2586539"/>
            <a:ext cx="1879041" cy="461665"/>
          </a:xfrm>
          <a:prstGeom prst="rect">
            <a:avLst/>
          </a:prstGeom>
        </p:spPr>
        <p:txBody>
          <a:bodyPr wrap="none">
            <a:spAutoFit/>
          </a:bodyPr>
          <a:lstStyle/>
          <a:p>
            <a:r>
              <a:rPr lang="en-US" altLang="zh-CN" sz="2400" b="1" dirty="0"/>
              <a:t>3</a:t>
            </a:r>
            <a:r>
              <a:rPr lang="zh-CN" altLang="en-US" sz="2400" b="1" dirty="0"/>
              <a:t>、模型评估</a:t>
            </a:r>
            <a:endParaRPr lang="en-US" altLang="zh-CN" sz="2400" b="1"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原始方案</a:t>
            </a:r>
            <a:r>
              <a:rPr lang="en-US" altLang="zh-CN" b="1" dirty="0"/>
              <a:t>-</a:t>
            </a:r>
            <a:r>
              <a:rPr lang="zh-CN" altLang="en-US" b="1" dirty="0"/>
              <a:t>以预测隐性涉毒人员为例</a:t>
            </a:r>
            <a:endParaRPr lang="zh-CN" altLang="en-US" b="1" dirty="0"/>
          </a:p>
        </p:txBody>
      </p:sp>
      <p:sp>
        <p:nvSpPr>
          <p:cNvPr id="5" name="文本框 4"/>
          <p:cNvSpPr txBox="1"/>
          <p:nvPr/>
        </p:nvSpPr>
        <p:spPr>
          <a:xfrm>
            <a:off x="2147887" y="1843079"/>
            <a:ext cx="7896225" cy="4245778"/>
          </a:xfrm>
          <a:prstGeom prst="rect">
            <a:avLst/>
          </a:prstGeom>
          <a:noFill/>
        </p:spPr>
        <p:txBody>
          <a:bodyPr wrap="square" rtlCol="0">
            <a:spAutoFit/>
          </a:bodyPr>
          <a:lstStyle/>
          <a:p>
            <a:pPr>
              <a:lnSpc>
                <a:spcPct val="150000"/>
              </a:lnSpc>
            </a:pPr>
            <a:r>
              <a:rPr lang="en-US" altLang="zh-CN" dirty="0"/>
              <a:t>        </a:t>
            </a:r>
            <a:r>
              <a:rPr lang="zh-CN" altLang="zh-CN" dirty="0"/>
              <a:t>以</a:t>
            </a:r>
            <a:r>
              <a:rPr lang="en-US" altLang="zh-CN" dirty="0"/>
              <a:t>2017</a:t>
            </a:r>
            <a:r>
              <a:rPr lang="zh-CN" altLang="zh-CN" dirty="0"/>
              <a:t>年首次因涉毒被打击处理的共计</a:t>
            </a:r>
            <a:r>
              <a:rPr lang="en-US" altLang="zh-CN" dirty="0"/>
              <a:t>644</a:t>
            </a:r>
            <a:r>
              <a:rPr lang="zh-CN" altLang="zh-CN" dirty="0"/>
              <a:t>人作为隐性涉毒人员样本</a:t>
            </a:r>
            <a:r>
              <a:rPr lang="zh-CN" altLang="en-US" dirty="0"/>
              <a:t>，</a:t>
            </a:r>
            <a:r>
              <a:rPr lang="zh-CN" altLang="zh-CN" dirty="0"/>
              <a:t>研究其</a:t>
            </a:r>
            <a:r>
              <a:rPr lang="en-US" altLang="zh-CN" dirty="0"/>
              <a:t>2016</a:t>
            </a:r>
            <a:r>
              <a:rPr lang="zh-CN" altLang="zh-CN" dirty="0"/>
              <a:t>年全年的行为轨迹，再与同时间段内扬州市所有人历史轨迹作对比，分析得出以下</a:t>
            </a:r>
            <a:r>
              <a:rPr lang="en-US" altLang="zh-CN" dirty="0"/>
              <a:t>6</a:t>
            </a:r>
            <a:r>
              <a:rPr lang="zh-CN" altLang="zh-CN" dirty="0"/>
              <a:t>点差异较大</a:t>
            </a:r>
            <a:r>
              <a:rPr lang="zh-CN" altLang="en-US" dirty="0"/>
              <a:t>的</a:t>
            </a:r>
            <a:r>
              <a:rPr lang="zh-CN" altLang="zh-CN" dirty="0"/>
              <a:t>特征</a:t>
            </a:r>
            <a:endParaRPr lang="en-US" altLang="zh-CN" sz="2800" b="1" dirty="0"/>
          </a:p>
          <a:p>
            <a:pPr marL="342900" indent="-342900">
              <a:lnSpc>
                <a:spcPct val="150000"/>
              </a:lnSpc>
              <a:buFont typeface="+mj-lt"/>
              <a:buAutoNum type="arabicPeriod"/>
            </a:pPr>
            <a:r>
              <a:rPr lang="zh-CN" altLang="zh-CN" dirty="0"/>
              <a:t>年龄</a:t>
            </a:r>
            <a:r>
              <a:rPr lang="zh-CN" altLang="en-US" dirty="0"/>
              <a:t>是否</a:t>
            </a:r>
            <a:r>
              <a:rPr lang="zh-CN" altLang="zh-CN" dirty="0"/>
              <a:t>在</a:t>
            </a:r>
            <a:r>
              <a:rPr lang="en-US" altLang="zh-CN" dirty="0"/>
              <a:t>18-47</a:t>
            </a:r>
            <a:r>
              <a:rPr lang="zh-CN" altLang="zh-CN" dirty="0"/>
              <a:t>周岁</a:t>
            </a:r>
            <a:endParaRPr lang="en-US" altLang="zh-CN" dirty="0"/>
          </a:p>
          <a:p>
            <a:pPr marL="342900" indent="-342900">
              <a:lnSpc>
                <a:spcPct val="150000"/>
              </a:lnSpc>
              <a:buFont typeface="+mj-lt"/>
              <a:buAutoNum type="arabicPeriod"/>
            </a:pPr>
            <a:r>
              <a:rPr lang="en-US" altLang="zh-CN" dirty="0"/>
              <a:t>2016</a:t>
            </a:r>
            <a:r>
              <a:rPr lang="zh-CN" altLang="zh-CN" dirty="0"/>
              <a:t>年</a:t>
            </a:r>
            <a:r>
              <a:rPr lang="zh-CN" altLang="en-US" dirty="0"/>
              <a:t>内是否</a:t>
            </a:r>
            <a:r>
              <a:rPr lang="zh-CN" altLang="zh-CN" dirty="0"/>
              <a:t>正常缴纳社保</a:t>
            </a:r>
            <a:endParaRPr lang="en-US" altLang="zh-CN" dirty="0"/>
          </a:p>
          <a:p>
            <a:pPr marL="342900" indent="-342900">
              <a:lnSpc>
                <a:spcPct val="150000"/>
              </a:lnSpc>
              <a:buFont typeface="+mj-lt"/>
              <a:buAutoNum type="arabicPeriod"/>
            </a:pPr>
            <a:r>
              <a:rPr lang="en-US" altLang="zh-CN" dirty="0"/>
              <a:t>2016</a:t>
            </a:r>
            <a:r>
              <a:rPr lang="zh-CN" altLang="en-US" dirty="0"/>
              <a:t>年内是否有多次</a:t>
            </a:r>
            <a:r>
              <a:rPr lang="zh-CN" altLang="zh-CN" dirty="0"/>
              <a:t>登记入住时间在</a:t>
            </a:r>
            <a:r>
              <a:rPr lang="en-US" altLang="zh-CN" dirty="0"/>
              <a:t>22</a:t>
            </a:r>
            <a:r>
              <a:rPr lang="zh-CN" altLang="zh-CN" dirty="0"/>
              <a:t>时</a:t>
            </a:r>
            <a:r>
              <a:rPr lang="en-US" altLang="zh-CN" dirty="0"/>
              <a:t>-</a:t>
            </a:r>
            <a:r>
              <a:rPr lang="zh-CN" altLang="zh-CN" dirty="0"/>
              <a:t>次日</a:t>
            </a:r>
            <a:r>
              <a:rPr lang="en-US" altLang="zh-CN" dirty="0"/>
              <a:t>3</a:t>
            </a:r>
            <a:r>
              <a:rPr lang="zh-CN" altLang="zh-CN" dirty="0"/>
              <a:t>时</a:t>
            </a:r>
            <a:r>
              <a:rPr lang="zh-CN" altLang="en-US" dirty="0"/>
              <a:t>的记录</a:t>
            </a:r>
            <a:endParaRPr lang="en-US" altLang="zh-CN" dirty="0"/>
          </a:p>
          <a:p>
            <a:pPr marL="342900" indent="-342900">
              <a:lnSpc>
                <a:spcPct val="150000"/>
              </a:lnSpc>
              <a:buFont typeface="+mj-lt"/>
              <a:buAutoNum type="arabicPeriod"/>
            </a:pPr>
            <a:r>
              <a:rPr lang="en-US" altLang="zh-CN" dirty="0"/>
              <a:t>2016</a:t>
            </a:r>
            <a:r>
              <a:rPr lang="zh-CN" altLang="en-US" dirty="0"/>
              <a:t>年内是否有多次在网吧</a:t>
            </a:r>
            <a:r>
              <a:rPr lang="zh-CN" altLang="zh-CN" dirty="0"/>
              <a:t>下线时间在</a:t>
            </a:r>
            <a:r>
              <a:rPr lang="en-US" altLang="zh-CN" dirty="0"/>
              <a:t>6</a:t>
            </a:r>
            <a:r>
              <a:rPr lang="zh-CN" altLang="zh-CN" dirty="0"/>
              <a:t>时</a:t>
            </a:r>
            <a:r>
              <a:rPr lang="en-US" altLang="zh-CN" dirty="0"/>
              <a:t>-8</a:t>
            </a:r>
            <a:r>
              <a:rPr lang="zh-CN" altLang="zh-CN" dirty="0"/>
              <a:t>时之间</a:t>
            </a:r>
            <a:r>
              <a:rPr lang="zh-CN" altLang="en-US" dirty="0"/>
              <a:t>的记录</a:t>
            </a:r>
            <a:endParaRPr lang="en-US" altLang="zh-CN" dirty="0"/>
          </a:p>
          <a:p>
            <a:pPr marL="342900" indent="-342900">
              <a:lnSpc>
                <a:spcPct val="150000"/>
              </a:lnSpc>
              <a:buFont typeface="+mj-lt"/>
              <a:buAutoNum type="arabicPeriod"/>
            </a:pPr>
            <a:r>
              <a:rPr lang="en-US" altLang="zh-CN" dirty="0"/>
              <a:t>2016</a:t>
            </a:r>
            <a:r>
              <a:rPr lang="zh-CN" altLang="en-US" dirty="0"/>
              <a:t>年内是否有涉警行为</a:t>
            </a:r>
            <a:endParaRPr lang="en-US" altLang="zh-CN" dirty="0"/>
          </a:p>
          <a:p>
            <a:pPr marL="342900" indent="-342900">
              <a:lnSpc>
                <a:spcPct val="150000"/>
              </a:lnSpc>
              <a:buFont typeface="+mj-lt"/>
              <a:buAutoNum type="arabicPeriod"/>
            </a:pPr>
            <a:r>
              <a:rPr lang="zh-CN" altLang="en-US" dirty="0"/>
              <a:t>是否被多名显性涉毒人员存为手机联系人</a:t>
            </a:r>
            <a:endParaRPr lang="en-US" altLang="zh-CN" dirty="0"/>
          </a:p>
          <a:p>
            <a:pPr marL="342900" indent="-342900">
              <a:lnSpc>
                <a:spcPct val="150000"/>
              </a:lnSpc>
              <a:buFont typeface="+mj-lt"/>
              <a:buAutoNum type="arabicPeriod"/>
            </a:pPr>
            <a:endParaRPr lang="en-US" altLang="zh-CN" sz="2000" dirty="0"/>
          </a:p>
        </p:txBody>
      </p:sp>
      <p:sp>
        <p:nvSpPr>
          <p:cNvPr id="3" name="矩形 2"/>
          <p:cNvSpPr/>
          <p:nvPr/>
        </p:nvSpPr>
        <p:spPr>
          <a:xfrm>
            <a:off x="749320" y="1113339"/>
            <a:ext cx="2797133" cy="646331"/>
          </a:xfrm>
          <a:prstGeom prst="rect">
            <a:avLst/>
          </a:prstGeom>
        </p:spPr>
        <p:txBody>
          <a:bodyPr wrap="square">
            <a:spAutoFit/>
          </a:bodyPr>
          <a:lstStyle/>
          <a:p>
            <a:pPr marL="457200" indent="-457200">
              <a:lnSpc>
                <a:spcPct val="150000"/>
              </a:lnSpc>
              <a:buFont typeface="Wingdings" panose="05000000000000000000" pitchFamily="2" charset="2"/>
              <a:buChar char="n"/>
            </a:pPr>
            <a:r>
              <a:rPr lang="zh-CN" altLang="en-US" sz="2400" b="1" dirty="0"/>
              <a:t>特征选择</a:t>
            </a:r>
            <a:endParaRPr lang="en-US" altLang="zh-CN" sz="2400" b="1"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原始方案</a:t>
            </a:r>
            <a:r>
              <a:rPr lang="en-US" altLang="zh-CN" b="1" dirty="0"/>
              <a:t>-</a:t>
            </a:r>
            <a:r>
              <a:rPr lang="zh-CN" altLang="en-US" b="1" dirty="0"/>
              <a:t>以预测隐性涉毒人员为例</a:t>
            </a:r>
            <a:endParaRPr lang="zh-CN" altLang="en-US" b="1" dirty="0"/>
          </a:p>
        </p:txBody>
      </p:sp>
      <p:graphicFrame>
        <p:nvGraphicFramePr>
          <p:cNvPr id="8" name="对象 2"/>
          <p:cNvGraphicFramePr/>
          <p:nvPr/>
        </p:nvGraphicFramePr>
        <p:xfrm>
          <a:off x="389281" y="1058220"/>
          <a:ext cx="3405188" cy="1360487"/>
        </p:xfrm>
        <a:graphic>
          <a:graphicData uri="http://schemas.openxmlformats.org/drawingml/2006/chart">
            <c:chart xmlns:c="http://schemas.openxmlformats.org/drawingml/2006/chart" xmlns:r="http://schemas.openxmlformats.org/officeDocument/2006/relationships" r:id="rId1"/>
          </a:graphicData>
        </a:graphic>
      </p:graphicFrame>
      <p:grpSp>
        <p:nvGrpSpPr>
          <p:cNvPr id="9" name="组合 8"/>
          <p:cNvGrpSpPr/>
          <p:nvPr/>
        </p:nvGrpSpPr>
        <p:grpSpPr>
          <a:xfrm>
            <a:off x="5136529" y="2602028"/>
            <a:ext cx="1766545" cy="1766545"/>
            <a:chOff x="5212729" y="3160828"/>
            <a:chExt cx="1766545" cy="1766545"/>
          </a:xfrm>
        </p:grpSpPr>
        <p:sp>
          <p:nvSpPr>
            <p:cNvPr id="10" name="Shape 10159"/>
            <p:cNvSpPr/>
            <p:nvPr/>
          </p:nvSpPr>
          <p:spPr>
            <a:xfrm>
              <a:off x="5212729" y="3160828"/>
              <a:ext cx="1766545" cy="17665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ysClr val="window" lastClr="FFFFFF"/>
            </a:solidFill>
            <a:ln>
              <a:noFill/>
            </a:ln>
            <a:effectLst>
              <a:outerShdw blurRad="63500" algn="ctr" rotWithShape="0">
                <a:prstClr val="black">
                  <a:alpha val="40000"/>
                </a:prstClr>
              </a:outerShdw>
            </a:effectLst>
          </p:spPr>
          <p:txBody>
            <a:bodyPr vert="horz" wrap="square" lIns="91440" tIns="45720" rIns="91440" bIns="45720" numCol="1" anchor="t" anchorCtr="0" compatLnSpc="1">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endParaRPr>
            </a:p>
          </p:txBody>
        </p:sp>
        <p:sp>
          <p:nvSpPr>
            <p:cNvPr id="11" name="KSO_Shape"/>
            <p:cNvSpPr/>
            <p:nvPr/>
          </p:nvSpPr>
          <p:spPr bwMode="auto">
            <a:xfrm>
              <a:off x="5558972" y="3542873"/>
              <a:ext cx="1074058" cy="1002454"/>
            </a:xfrm>
            <a:custGeom>
              <a:avLst/>
              <a:gdLst>
                <a:gd name="T0" fmla="*/ 1555232 w 2741613"/>
                <a:gd name="T1" fmla="*/ 1766302 h 2557463"/>
                <a:gd name="T2" fmla="*/ 1500877 w 2741613"/>
                <a:gd name="T3" fmla="*/ 1732308 h 2557463"/>
                <a:gd name="T4" fmla="*/ 410527 w 2741613"/>
                <a:gd name="T5" fmla="*/ 1777780 h 2557463"/>
                <a:gd name="T6" fmla="*/ 294306 w 2741613"/>
                <a:gd name="T7" fmla="*/ 1747980 h 2557463"/>
                <a:gd name="T8" fmla="*/ 1473436 w 2741613"/>
                <a:gd name="T9" fmla="*/ 1657260 h 2557463"/>
                <a:gd name="T10" fmla="*/ 1387009 w 2741613"/>
                <a:gd name="T11" fmla="*/ 1662603 h 2557463"/>
                <a:gd name="T12" fmla="*/ 511578 w 2741613"/>
                <a:gd name="T13" fmla="*/ 1682417 h 2557463"/>
                <a:gd name="T14" fmla="*/ 414761 w 2741613"/>
                <a:gd name="T15" fmla="*/ 1659264 h 2557463"/>
                <a:gd name="T16" fmla="*/ 1116006 w 2741613"/>
                <a:gd name="T17" fmla="*/ 1639146 h 2557463"/>
                <a:gd name="T18" fmla="*/ 1025639 w 2741613"/>
                <a:gd name="T19" fmla="*/ 1606463 h 2557463"/>
                <a:gd name="T20" fmla="*/ 902419 w 2741613"/>
                <a:gd name="T21" fmla="*/ 1619000 h 2557463"/>
                <a:gd name="T22" fmla="*/ 844427 w 2741613"/>
                <a:gd name="T23" fmla="*/ 1606240 h 2557463"/>
                <a:gd name="T24" fmla="*/ 445447 w 2741613"/>
                <a:gd name="T25" fmla="*/ 1163753 h 2557463"/>
                <a:gd name="T26" fmla="*/ 787487 w 2741613"/>
                <a:gd name="T27" fmla="*/ 791326 h 2557463"/>
                <a:gd name="T28" fmla="*/ 436007 w 2741613"/>
                <a:gd name="T29" fmla="*/ 849224 h 2557463"/>
                <a:gd name="T30" fmla="*/ 288609 w 2741613"/>
                <a:gd name="T31" fmla="*/ 1698536 h 2557463"/>
                <a:gd name="T32" fmla="*/ 48617 w 2741613"/>
                <a:gd name="T33" fmla="*/ 1149773 h 2557463"/>
                <a:gd name="T34" fmla="*/ 9281 w 2741613"/>
                <a:gd name="T35" fmla="*/ 859603 h 2557463"/>
                <a:gd name="T36" fmla="*/ 145851 w 2741613"/>
                <a:gd name="T37" fmla="*/ 699059 h 2557463"/>
                <a:gd name="T38" fmla="*/ 1592699 w 2741613"/>
                <a:gd name="T39" fmla="*/ 734392 h 2557463"/>
                <a:gd name="T40" fmla="*/ 1871083 w 2741613"/>
                <a:gd name="T41" fmla="*/ 787391 h 2557463"/>
                <a:gd name="T42" fmla="*/ 1890905 w 2741613"/>
                <a:gd name="T43" fmla="*/ 1065196 h 2557463"/>
                <a:gd name="T44" fmla="*/ 1812940 w 2741613"/>
                <a:gd name="T45" fmla="*/ 1357575 h 2557463"/>
                <a:gd name="T46" fmla="*/ 1457031 w 2741613"/>
                <a:gd name="T47" fmla="*/ 968693 h 2557463"/>
                <a:gd name="T48" fmla="*/ 1541163 w 2741613"/>
                <a:gd name="T49" fmla="*/ 700164 h 2557463"/>
                <a:gd name="T50" fmla="*/ 1241834 w 2741613"/>
                <a:gd name="T51" fmla="*/ 723340 h 2557463"/>
                <a:gd name="T52" fmla="*/ 1102527 w 2741613"/>
                <a:gd name="T53" fmla="*/ 893083 h 2557463"/>
                <a:gd name="T54" fmla="*/ 798746 w 2741613"/>
                <a:gd name="T55" fmla="*/ 901471 h 2557463"/>
                <a:gd name="T56" fmla="*/ 624337 w 2741613"/>
                <a:gd name="T57" fmla="*/ 850924 h 2557463"/>
                <a:gd name="T58" fmla="*/ 750839 w 2741613"/>
                <a:gd name="T59" fmla="*/ 677208 h 2557463"/>
                <a:gd name="T60" fmla="*/ 1062788 w 2741613"/>
                <a:gd name="T61" fmla="*/ 640566 h 2557463"/>
                <a:gd name="T62" fmla="*/ 137222 w 2741613"/>
                <a:gd name="T63" fmla="*/ 399417 h 2557463"/>
                <a:gd name="T64" fmla="*/ 292755 w 2741613"/>
                <a:gd name="T65" fmla="*/ 345682 h 2557463"/>
                <a:gd name="T66" fmla="*/ 334009 w 2741613"/>
                <a:gd name="T67" fmla="*/ 437452 h 2557463"/>
                <a:gd name="T68" fmla="*/ 372176 w 2741613"/>
                <a:gd name="T69" fmla="*/ 447403 h 2557463"/>
                <a:gd name="T70" fmla="*/ 362248 w 2741613"/>
                <a:gd name="T71" fmla="*/ 593130 h 2557463"/>
                <a:gd name="T72" fmla="*/ 240028 w 2741613"/>
                <a:gd name="T73" fmla="*/ 702591 h 2557463"/>
                <a:gd name="T74" fmla="*/ 122440 w 2741613"/>
                <a:gd name="T75" fmla="*/ 567478 h 2557463"/>
                <a:gd name="T76" fmla="*/ 107439 w 2741613"/>
                <a:gd name="T77" fmla="*/ 480131 h 2557463"/>
                <a:gd name="T78" fmla="*/ 170093 w 2741613"/>
                <a:gd name="T79" fmla="*/ 347893 h 2557463"/>
                <a:gd name="T80" fmla="*/ 1776846 w 2741613"/>
                <a:gd name="T81" fmla="*/ 366247 h 2557463"/>
                <a:gd name="T82" fmla="*/ 1798449 w 2741613"/>
                <a:gd name="T83" fmla="*/ 502465 h 2557463"/>
                <a:gd name="T84" fmla="*/ 1760093 w 2741613"/>
                <a:gd name="T85" fmla="*/ 621435 h 2557463"/>
                <a:gd name="T86" fmla="*/ 1630031 w 2741613"/>
                <a:gd name="T87" fmla="*/ 697505 h 2557463"/>
                <a:gd name="T88" fmla="*/ 1535902 w 2741613"/>
                <a:gd name="T89" fmla="*/ 561508 h 2557463"/>
                <a:gd name="T90" fmla="*/ 1552215 w 2741613"/>
                <a:gd name="T91" fmla="*/ 453594 h 2557463"/>
                <a:gd name="T92" fmla="*/ 1541854 w 2741613"/>
                <a:gd name="T93" fmla="*/ 422193 h 2557463"/>
                <a:gd name="T94" fmla="*/ 1010412 w 2741613"/>
                <a:gd name="T95" fmla="*/ 326683 h 2557463"/>
                <a:gd name="T96" fmla="*/ 1058285 w 2741613"/>
                <a:gd name="T97" fmla="*/ 408958 h 2557463"/>
                <a:gd name="T98" fmla="*/ 1092921 w 2741613"/>
                <a:gd name="T99" fmla="*/ 435649 h 2557463"/>
                <a:gd name="T100" fmla="*/ 1092260 w 2741613"/>
                <a:gd name="T101" fmla="*/ 528071 h 2557463"/>
                <a:gd name="T102" fmla="*/ 1006661 w 2741613"/>
                <a:gd name="T103" fmla="*/ 635492 h 2557463"/>
                <a:gd name="T104" fmla="*/ 893265 w 2741613"/>
                <a:gd name="T105" fmla="*/ 569098 h 2557463"/>
                <a:gd name="T106" fmla="*/ 861497 w 2741613"/>
                <a:gd name="T107" fmla="*/ 458589 h 2557463"/>
                <a:gd name="T108" fmla="*/ 868115 w 2741613"/>
                <a:gd name="T109" fmla="*/ 376093 h 2557463"/>
                <a:gd name="T110" fmla="*/ 514509 w 2741613"/>
                <a:gd name="T111" fmla="*/ 219583 h 2557463"/>
                <a:gd name="T112" fmla="*/ 515613 w 2741613"/>
                <a:gd name="T113" fmla="*/ 155869 h 2557463"/>
                <a:gd name="T114" fmla="*/ 520248 w 2741613"/>
                <a:gd name="T115" fmla="*/ 152562 h 2557463"/>
                <a:gd name="T116" fmla="*/ 791747 w 2741613"/>
                <a:gd name="T117" fmla="*/ 99650 h 2557463"/>
                <a:gd name="T118" fmla="*/ 848917 w 2741613"/>
                <a:gd name="T119" fmla="*/ 59085 h 2557463"/>
                <a:gd name="T120" fmla="*/ 813158 w 2741613"/>
                <a:gd name="T121" fmla="*/ 292558 h 2557463"/>
                <a:gd name="T122" fmla="*/ 481620 w 2741613"/>
                <a:gd name="T123" fmla="*/ 286605 h 2557463"/>
                <a:gd name="T124" fmla="*/ 458664 w 2741613"/>
                <a:gd name="T125" fmla="*/ 50267 h 25574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741613" h="2557463">
                  <a:moveTo>
                    <a:pt x="2199444" y="2463800"/>
                  </a:moveTo>
                  <a:lnTo>
                    <a:pt x="2327275" y="2463800"/>
                  </a:lnTo>
                  <a:lnTo>
                    <a:pt x="2325367" y="2467928"/>
                  </a:lnTo>
                  <a:lnTo>
                    <a:pt x="2325685" y="2470150"/>
                  </a:lnTo>
                  <a:lnTo>
                    <a:pt x="2326003" y="2473325"/>
                  </a:lnTo>
                  <a:lnTo>
                    <a:pt x="2326321" y="2477770"/>
                  </a:lnTo>
                  <a:lnTo>
                    <a:pt x="2326321" y="2483803"/>
                  </a:lnTo>
                  <a:lnTo>
                    <a:pt x="2325685" y="2492058"/>
                  </a:lnTo>
                  <a:lnTo>
                    <a:pt x="2323777" y="2502218"/>
                  </a:lnTo>
                  <a:lnTo>
                    <a:pt x="2321233" y="2514283"/>
                  </a:lnTo>
                  <a:lnTo>
                    <a:pt x="2319326" y="2515235"/>
                  </a:lnTo>
                  <a:lnTo>
                    <a:pt x="2316464" y="2515870"/>
                  </a:lnTo>
                  <a:lnTo>
                    <a:pt x="2308514" y="2516505"/>
                  </a:lnTo>
                  <a:lnTo>
                    <a:pt x="2293568" y="2517140"/>
                  </a:lnTo>
                  <a:lnTo>
                    <a:pt x="2292614" y="2517140"/>
                  </a:lnTo>
                  <a:lnTo>
                    <a:pt x="2292296" y="2516823"/>
                  </a:lnTo>
                  <a:lnTo>
                    <a:pt x="2291024" y="2515235"/>
                  </a:lnTo>
                  <a:lnTo>
                    <a:pt x="2290388" y="2513965"/>
                  </a:lnTo>
                  <a:lnTo>
                    <a:pt x="2289435" y="2512060"/>
                  </a:lnTo>
                  <a:lnTo>
                    <a:pt x="2288799" y="2511425"/>
                  </a:lnTo>
                  <a:lnTo>
                    <a:pt x="2288163" y="2511108"/>
                  </a:lnTo>
                  <a:lnTo>
                    <a:pt x="2286891" y="2510790"/>
                  </a:lnTo>
                  <a:lnTo>
                    <a:pt x="2285937" y="2511108"/>
                  </a:lnTo>
                  <a:lnTo>
                    <a:pt x="2284029" y="2511425"/>
                  </a:lnTo>
                  <a:lnTo>
                    <a:pt x="2282121" y="2512695"/>
                  </a:lnTo>
                  <a:lnTo>
                    <a:pt x="2276397" y="2516188"/>
                  </a:lnTo>
                  <a:lnTo>
                    <a:pt x="2264313" y="2525078"/>
                  </a:lnTo>
                  <a:lnTo>
                    <a:pt x="2251594" y="2533333"/>
                  </a:lnTo>
                  <a:lnTo>
                    <a:pt x="2245234" y="2537143"/>
                  </a:lnTo>
                  <a:lnTo>
                    <a:pt x="2238238" y="2540636"/>
                  </a:lnTo>
                  <a:lnTo>
                    <a:pt x="2231243" y="2543811"/>
                  </a:lnTo>
                  <a:lnTo>
                    <a:pt x="2223929" y="2547303"/>
                  </a:lnTo>
                  <a:lnTo>
                    <a:pt x="2216615" y="2549843"/>
                  </a:lnTo>
                  <a:lnTo>
                    <a:pt x="2208665" y="2552066"/>
                  </a:lnTo>
                  <a:lnTo>
                    <a:pt x="2200716" y="2554606"/>
                  </a:lnTo>
                  <a:lnTo>
                    <a:pt x="2192130" y="2555876"/>
                  </a:lnTo>
                  <a:lnTo>
                    <a:pt x="2183226" y="2557146"/>
                  </a:lnTo>
                  <a:lnTo>
                    <a:pt x="2174004" y="2557463"/>
                  </a:lnTo>
                  <a:lnTo>
                    <a:pt x="2164147" y="2557463"/>
                  </a:lnTo>
                  <a:lnTo>
                    <a:pt x="2153971" y="2557146"/>
                  </a:lnTo>
                  <a:lnTo>
                    <a:pt x="2145703" y="2556193"/>
                  </a:lnTo>
                  <a:lnTo>
                    <a:pt x="2139026" y="2554923"/>
                  </a:lnTo>
                  <a:lnTo>
                    <a:pt x="2133302" y="2553336"/>
                  </a:lnTo>
                  <a:lnTo>
                    <a:pt x="2128850" y="2551113"/>
                  </a:lnTo>
                  <a:lnTo>
                    <a:pt x="2125352" y="2548891"/>
                  </a:lnTo>
                  <a:lnTo>
                    <a:pt x="2123762" y="2547303"/>
                  </a:lnTo>
                  <a:lnTo>
                    <a:pt x="2122808" y="2545716"/>
                  </a:lnTo>
                  <a:lnTo>
                    <a:pt x="2121854" y="2544446"/>
                  </a:lnTo>
                  <a:lnTo>
                    <a:pt x="2121536" y="2542858"/>
                  </a:lnTo>
                  <a:lnTo>
                    <a:pt x="2120900" y="2539366"/>
                  </a:lnTo>
                  <a:lnTo>
                    <a:pt x="2121218" y="2535873"/>
                  </a:lnTo>
                  <a:lnTo>
                    <a:pt x="2122490" y="2532380"/>
                  </a:lnTo>
                  <a:lnTo>
                    <a:pt x="2124398" y="2528570"/>
                  </a:lnTo>
                  <a:lnTo>
                    <a:pt x="2126624" y="2524443"/>
                  </a:lnTo>
                  <a:lnTo>
                    <a:pt x="2129486" y="2520633"/>
                  </a:lnTo>
                  <a:lnTo>
                    <a:pt x="2132984" y="2516505"/>
                  </a:lnTo>
                  <a:lnTo>
                    <a:pt x="2137118" y="2512060"/>
                  </a:lnTo>
                  <a:lnTo>
                    <a:pt x="2141252" y="2507933"/>
                  </a:lnTo>
                  <a:lnTo>
                    <a:pt x="2150155" y="2499678"/>
                  </a:lnTo>
                  <a:lnTo>
                    <a:pt x="2160013" y="2491740"/>
                  </a:lnTo>
                  <a:lnTo>
                    <a:pt x="2169871" y="2484120"/>
                  </a:lnTo>
                  <a:lnTo>
                    <a:pt x="2178774" y="2477770"/>
                  </a:lnTo>
                  <a:lnTo>
                    <a:pt x="2193402" y="2467610"/>
                  </a:lnTo>
                  <a:lnTo>
                    <a:pt x="2199444" y="2463800"/>
                  </a:lnTo>
                  <a:close/>
                  <a:moveTo>
                    <a:pt x="417513" y="2463800"/>
                  </a:moveTo>
                  <a:lnTo>
                    <a:pt x="545027" y="2463800"/>
                  </a:lnTo>
                  <a:lnTo>
                    <a:pt x="551069" y="2467610"/>
                  </a:lnTo>
                  <a:lnTo>
                    <a:pt x="565696" y="2477770"/>
                  </a:lnTo>
                  <a:lnTo>
                    <a:pt x="574918" y="2484120"/>
                  </a:lnTo>
                  <a:lnTo>
                    <a:pt x="584775" y="2491740"/>
                  </a:lnTo>
                  <a:lnTo>
                    <a:pt x="594315" y="2499678"/>
                  </a:lnTo>
                  <a:lnTo>
                    <a:pt x="603537" y="2507933"/>
                  </a:lnTo>
                  <a:lnTo>
                    <a:pt x="607671" y="2512060"/>
                  </a:lnTo>
                  <a:lnTo>
                    <a:pt x="611805" y="2516505"/>
                  </a:lnTo>
                  <a:lnTo>
                    <a:pt x="614984" y="2520633"/>
                  </a:lnTo>
                  <a:lnTo>
                    <a:pt x="618164" y="2524443"/>
                  </a:lnTo>
                  <a:lnTo>
                    <a:pt x="620390" y="2528570"/>
                  </a:lnTo>
                  <a:lnTo>
                    <a:pt x="622298" y="2532380"/>
                  </a:lnTo>
                  <a:lnTo>
                    <a:pt x="623570" y="2535873"/>
                  </a:lnTo>
                  <a:lnTo>
                    <a:pt x="623888" y="2539366"/>
                  </a:lnTo>
                  <a:lnTo>
                    <a:pt x="622934" y="2542858"/>
                  </a:lnTo>
                  <a:lnTo>
                    <a:pt x="622616" y="2544446"/>
                  </a:lnTo>
                  <a:lnTo>
                    <a:pt x="621980" y="2545716"/>
                  </a:lnTo>
                  <a:lnTo>
                    <a:pt x="620708" y="2547303"/>
                  </a:lnTo>
                  <a:lnTo>
                    <a:pt x="619436" y="2548891"/>
                  </a:lnTo>
                  <a:lnTo>
                    <a:pt x="615938" y="2551113"/>
                  </a:lnTo>
                  <a:lnTo>
                    <a:pt x="611487" y="2553336"/>
                  </a:lnTo>
                  <a:lnTo>
                    <a:pt x="605763" y="2554923"/>
                  </a:lnTo>
                  <a:lnTo>
                    <a:pt x="599085" y="2556193"/>
                  </a:lnTo>
                  <a:lnTo>
                    <a:pt x="590817" y="2557146"/>
                  </a:lnTo>
                  <a:lnTo>
                    <a:pt x="580642" y="2557463"/>
                  </a:lnTo>
                  <a:lnTo>
                    <a:pt x="570784" y="2557463"/>
                  </a:lnTo>
                  <a:lnTo>
                    <a:pt x="561244" y="2557146"/>
                  </a:lnTo>
                  <a:lnTo>
                    <a:pt x="552659" y="2555876"/>
                  </a:lnTo>
                  <a:lnTo>
                    <a:pt x="544073" y="2554606"/>
                  </a:lnTo>
                  <a:lnTo>
                    <a:pt x="536123" y="2552066"/>
                  </a:lnTo>
                  <a:lnTo>
                    <a:pt x="528173" y="2549843"/>
                  </a:lnTo>
                  <a:lnTo>
                    <a:pt x="520542" y="2547303"/>
                  </a:lnTo>
                  <a:lnTo>
                    <a:pt x="513546" y="2543811"/>
                  </a:lnTo>
                  <a:lnTo>
                    <a:pt x="506232" y="2540636"/>
                  </a:lnTo>
                  <a:lnTo>
                    <a:pt x="499554" y="2537143"/>
                  </a:lnTo>
                  <a:lnTo>
                    <a:pt x="493195" y="2533333"/>
                  </a:lnTo>
                  <a:lnTo>
                    <a:pt x="480475" y="2525078"/>
                  </a:lnTo>
                  <a:lnTo>
                    <a:pt x="468391" y="2516188"/>
                  </a:lnTo>
                  <a:lnTo>
                    <a:pt x="462668" y="2512695"/>
                  </a:lnTo>
                  <a:lnTo>
                    <a:pt x="460760" y="2511425"/>
                  </a:lnTo>
                  <a:lnTo>
                    <a:pt x="458852" y="2511108"/>
                  </a:lnTo>
                  <a:lnTo>
                    <a:pt x="457580" y="2510790"/>
                  </a:lnTo>
                  <a:lnTo>
                    <a:pt x="456626" y="2511108"/>
                  </a:lnTo>
                  <a:lnTo>
                    <a:pt x="455990" y="2511425"/>
                  </a:lnTo>
                  <a:lnTo>
                    <a:pt x="455036" y="2512060"/>
                  </a:lnTo>
                  <a:lnTo>
                    <a:pt x="454400" y="2513965"/>
                  </a:lnTo>
                  <a:lnTo>
                    <a:pt x="453446" y="2515235"/>
                  </a:lnTo>
                  <a:lnTo>
                    <a:pt x="452492" y="2516823"/>
                  </a:lnTo>
                  <a:lnTo>
                    <a:pt x="452174" y="2517140"/>
                  </a:lnTo>
                  <a:lnTo>
                    <a:pt x="450902" y="2517140"/>
                  </a:lnTo>
                  <a:lnTo>
                    <a:pt x="436274" y="2516505"/>
                  </a:lnTo>
                  <a:lnTo>
                    <a:pt x="428325" y="2515870"/>
                  </a:lnTo>
                  <a:lnTo>
                    <a:pt x="425463" y="2515235"/>
                  </a:lnTo>
                  <a:lnTo>
                    <a:pt x="423555" y="2514283"/>
                  </a:lnTo>
                  <a:lnTo>
                    <a:pt x="420693" y="2502218"/>
                  </a:lnTo>
                  <a:lnTo>
                    <a:pt x="419421" y="2492058"/>
                  </a:lnTo>
                  <a:lnTo>
                    <a:pt x="418149" y="2483803"/>
                  </a:lnTo>
                  <a:lnTo>
                    <a:pt x="418149" y="2477770"/>
                  </a:lnTo>
                  <a:lnTo>
                    <a:pt x="418467" y="2473325"/>
                  </a:lnTo>
                  <a:lnTo>
                    <a:pt x="418785" y="2470150"/>
                  </a:lnTo>
                  <a:lnTo>
                    <a:pt x="419421" y="2467928"/>
                  </a:lnTo>
                  <a:lnTo>
                    <a:pt x="417513" y="2463800"/>
                  </a:lnTo>
                  <a:close/>
                  <a:moveTo>
                    <a:pt x="2051490" y="2346325"/>
                  </a:moveTo>
                  <a:lnTo>
                    <a:pt x="2152651" y="2346325"/>
                  </a:lnTo>
                  <a:lnTo>
                    <a:pt x="2151061" y="2349527"/>
                  </a:lnTo>
                  <a:lnTo>
                    <a:pt x="2151697" y="2351449"/>
                  </a:lnTo>
                  <a:lnTo>
                    <a:pt x="2152015" y="2353690"/>
                  </a:lnTo>
                  <a:lnTo>
                    <a:pt x="2152333" y="2357533"/>
                  </a:lnTo>
                  <a:lnTo>
                    <a:pt x="2152015" y="2362336"/>
                  </a:lnTo>
                  <a:lnTo>
                    <a:pt x="2151697" y="2368741"/>
                  </a:lnTo>
                  <a:lnTo>
                    <a:pt x="2150106" y="2376747"/>
                  </a:lnTo>
                  <a:lnTo>
                    <a:pt x="2148198" y="2386674"/>
                  </a:lnTo>
                  <a:lnTo>
                    <a:pt x="2146289" y="2387314"/>
                  </a:lnTo>
                  <a:lnTo>
                    <a:pt x="2144062" y="2387634"/>
                  </a:lnTo>
                  <a:lnTo>
                    <a:pt x="2137700" y="2388595"/>
                  </a:lnTo>
                  <a:lnTo>
                    <a:pt x="2125929" y="2388915"/>
                  </a:lnTo>
                  <a:lnTo>
                    <a:pt x="2125611" y="2388915"/>
                  </a:lnTo>
                  <a:lnTo>
                    <a:pt x="2124975" y="2388595"/>
                  </a:lnTo>
                  <a:lnTo>
                    <a:pt x="2124021" y="2387314"/>
                  </a:lnTo>
                  <a:lnTo>
                    <a:pt x="2123702" y="2386354"/>
                  </a:lnTo>
                  <a:lnTo>
                    <a:pt x="2123066" y="2384752"/>
                  </a:lnTo>
                  <a:lnTo>
                    <a:pt x="2122112" y="2384432"/>
                  </a:lnTo>
                  <a:lnTo>
                    <a:pt x="2121794" y="2383792"/>
                  </a:lnTo>
                  <a:lnTo>
                    <a:pt x="2120521" y="2383792"/>
                  </a:lnTo>
                  <a:lnTo>
                    <a:pt x="2119885" y="2383792"/>
                  </a:lnTo>
                  <a:lnTo>
                    <a:pt x="2117022" y="2385073"/>
                  </a:lnTo>
                  <a:lnTo>
                    <a:pt x="2112250" y="2387955"/>
                  </a:lnTo>
                  <a:lnTo>
                    <a:pt x="2103025" y="2395000"/>
                  </a:lnTo>
                  <a:lnTo>
                    <a:pt x="2092845" y="2401724"/>
                  </a:lnTo>
                  <a:lnTo>
                    <a:pt x="2087437" y="2404927"/>
                  </a:lnTo>
                  <a:lnTo>
                    <a:pt x="2082347" y="2407489"/>
                  </a:lnTo>
                  <a:lnTo>
                    <a:pt x="2076621" y="2410371"/>
                  </a:lnTo>
                  <a:lnTo>
                    <a:pt x="2070895" y="2412612"/>
                  </a:lnTo>
                  <a:lnTo>
                    <a:pt x="2064850" y="2415174"/>
                  </a:lnTo>
                  <a:lnTo>
                    <a:pt x="2058806" y="2416775"/>
                  </a:lnTo>
                  <a:lnTo>
                    <a:pt x="2052444" y="2418376"/>
                  </a:lnTo>
                  <a:lnTo>
                    <a:pt x="2045763" y="2419657"/>
                  </a:lnTo>
                  <a:lnTo>
                    <a:pt x="2038447" y="2420618"/>
                  </a:lnTo>
                  <a:lnTo>
                    <a:pt x="2031448" y="2420938"/>
                  </a:lnTo>
                  <a:lnTo>
                    <a:pt x="2023495" y="2420938"/>
                  </a:lnTo>
                  <a:lnTo>
                    <a:pt x="2015542" y="2420618"/>
                  </a:lnTo>
                  <a:lnTo>
                    <a:pt x="2008862" y="2419977"/>
                  </a:lnTo>
                  <a:lnTo>
                    <a:pt x="2003454" y="2418697"/>
                  </a:lnTo>
                  <a:lnTo>
                    <a:pt x="1999000" y="2417736"/>
                  </a:lnTo>
                  <a:lnTo>
                    <a:pt x="1995501" y="2415814"/>
                  </a:lnTo>
                  <a:lnTo>
                    <a:pt x="1992638" y="2413893"/>
                  </a:lnTo>
                  <a:lnTo>
                    <a:pt x="1990729" y="2411652"/>
                  </a:lnTo>
                  <a:lnTo>
                    <a:pt x="1989456" y="2409410"/>
                  </a:lnTo>
                  <a:lnTo>
                    <a:pt x="1989138" y="2406528"/>
                  </a:lnTo>
                  <a:lnTo>
                    <a:pt x="1989456" y="2403966"/>
                  </a:lnTo>
                  <a:lnTo>
                    <a:pt x="1990411" y="2401084"/>
                  </a:lnTo>
                  <a:lnTo>
                    <a:pt x="1991683" y="2397882"/>
                  </a:lnTo>
                  <a:lnTo>
                    <a:pt x="1993592" y="2394679"/>
                  </a:lnTo>
                  <a:lnTo>
                    <a:pt x="1996137" y="2391477"/>
                  </a:lnTo>
                  <a:lnTo>
                    <a:pt x="1999000" y="2387955"/>
                  </a:lnTo>
                  <a:lnTo>
                    <a:pt x="2005362" y="2381230"/>
                  </a:lnTo>
                  <a:lnTo>
                    <a:pt x="2012679" y="2374825"/>
                  </a:lnTo>
                  <a:lnTo>
                    <a:pt x="2019996" y="2368421"/>
                  </a:lnTo>
                  <a:lnTo>
                    <a:pt x="2027949" y="2362336"/>
                  </a:lnTo>
                  <a:lnTo>
                    <a:pt x="2035265" y="2356893"/>
                  </a:lnTo>
                  <a:lnTo>
                    <a:pt x="2046718" y="2349527"/>
                  </a:lnTo>
                  <a:lnTo>
                    <a:pt x="2051490" y="2346325"/>
                  </a:lnTo>
                  <a:close/>
                  <a:moveTo>
                    <a:pt x="592138" y="2346325"/>
                  </a:moveTo>
                  <a:lnTo>
                    <a:pt x="693618" y="2346325"/>
                  </a:lnTo>
                  <a:lnTo>
                    <a:pt x="698072" y="2349527"/>
                  </a:lnTo>
                  <a:lnTo>
                    <a:pt x="709842" y="2356893"/>
                  </a:lnTo>
                  <a:lnTo>
                    <a:pt x="716841" y="2362336"/>
                  </a:lnTo>
                  <a:lnTo>
                    <a:pt x="724794" y="2368421"/>
                  </a:lnTo>
                  <a:lnTo>
                    <a:pt x="732428" y="2374825"/>
                  </a:lnTo>
                  <a:lnTo>
                    <a:pt x="739427" y="2381230"/>
                  </a:lnTo>
                  <a:lnTo>
                    <a:pt x="746108" y="2387955"/>
                  </a:lnTo>
                  <a:lnTo>
                    <a:pt x="748971" y="2391477"/>
                  </a:lnTo>
                  <a:lnTo>
                    <a:pt x="751197" y="2394679"/>
                  </a:lnTo>
                  <a:lnTo>
                    <a:pt x="753106" y="2397882"/>
                  </a:lnTo>
                  <a:lnTo>
                    <a:pt x="754697" y="2401084"/>
                  </a:lnTo>
                  <a:lnTo>
                    <a:pt x="755333" y="2403966"/>
                  </a:lnTo>
                  <a:lnTo>
                    <a:pt x="755651" y="2406528"/>
                  </a:lnTo>
                  <a:lnTo>
                    <a:pt x="755333" y="2409410"/>
                  </a:lnTo>
                  <a:lnTo>
                    <a:pt x="754379" y="2411652"/>
                  </a:lnTo>
                  <a:lnTo>
                    <a:pt x="752470" y="2413893"/>
                  </a:lnTo>
                  <a:lnTo>
                    <a:pt x="749607" y="2415814"/>
                  </a:lnTo>
                  <a:lnTo>
                    <a:pt x="746108" y="2417736"/>
                  </a:lnTo>
                  <a:lnTo>
                    <a:pt x="741336" y="2418697"/>
                  </a:lnTo>
                  <a:lnTo>
                    <a:pt x="736246" y="2419977"/>
                  </a:lnTo>
                  <a:lnTo>
                    <a:pt x="729565" y="2420618"/>
                  </a:lnTo>
                  <a:lnTo>
                    <a:pt x="721612" y="2420938"/>
                  </a:lnTo>
                  <a:lnTo>
                    <a:pt x="713659" y="2420938"/>
                  </a:lnTo>
                  <a:lnTo>
                    <a:pt x="706343" y="2420618"/>
                  </a:lnTo>
                  <a:lnTo>
                    <a:pt x="699344" y="2419657"/>
                  </a:lnTo>
                  <a:lnTo>
                    <a:pt x="692346" y="2418376"/>
                  </a:lnTo>
                  <a:lnTo>
                    <a:pt x="685983" y="2416775"/>
                  </a:lnTo>
                  <a:lnTo>
                    <a:pt x="679939" y="2415174"/>
                  </a:lnTo>
                  <a:lnTo>
                    <a:pt x="673895" y="2412612"/>
                  </a:lnTo>
                  <a:lnTo>
                    <a:pt x="668487" y="2410371"/>
                  </a:lnTo>
                  <a:lnTo>
                    <a:pt x="662760" y="2407489"/>
                  </a:lnTo>
                  <a:lnTo>
                    <a:pt x="657352" y="2404927"/>
                  </a:lnTo>
                  <a:lnTo>
                    <a:pt x="652263" y="2401724"/>
                  </a:lnTo>
                  <a:lnTo>
                    <a:pt x="642083" y="2395000"/>
                  </a:lnTo>
                  <a:lnTo>
                    <a:pt x="632539" y="2387955"/>
                  </a:lnTo>
                  <a:lnTo>
                    <a:pt x="628086" y="2385073"/>
                  </a:lnTo>
                  <a:lnTo>
                    <a:pt x="624904" y="2383792"/>
                  </a:lnTo>
                  <a:lnTo>
                    <a:pt x="624268" y="2383792"/>
                  </a:lnTo>
                  <a:lnTo>
                    <a:pt x="623314" y="2383792"/>
                  </a:lnTo>
                  <a:lnTo>
                    <a:pt x="622678" y="2384432"/>
                  </a:lnTo>
                  <a:lnTo>
                    <a:pt x="622041" y="2384752"/>
                  </a:lnTo>
                  <a:lnTo>
                    <a:pt x="621405" y="2386354"/>
                  </a:lnTo>
                  <a:lnTo>
                    <a:pt x="620769" y="2387314"/>
                  </a:lnTo>
                  <a:lnTo>
                    <a:pt x="620133" y="2388595"/>
                  </a:lnTo>
                  <a:lnTo>
                    <a:pt x="619496" y="2388915"/>
                  </a:lnTo>
                  <a:lnTo>
                    <a:pt x="619178" y="2388915"/>
                  </a:lnTo>
                  <a:lnTo>
                    <a:pt x="607408" y="2388595"/>
                  </a:lnTo>
                  <a:lnTo>
                    <a:pt x="601045" y="2387634"/>
                  </a:lnTo>
                  <a:lnTo>
                    <a:pt x="598819" y="2387314"/>
                  </a:lnTo>
                  <a:lnTo>
                    <a:pt x="596910" y="2386674"/>
                  </a:lnTo>
                  <a:lnTo>
                    <a:pt x="595001" y="2376747"/>
                  </a:lnTo>
                  <a:lnTo>
                    <a:pt x="593411" y="2368741"/>
                  </a:lnTo>
                  <a:lnTo>
                    <a:pt x="593092" y="2362336"/>
                  </a:lnTo>
                  <a:lnTo>
                    <a:pt x="592774" y="2357533"/>
                  </a:lnTo>
                  <a:lnTo>
                    <a:pt x="593092" y="2353690"/>
                  </a:lnTo>
                  <a:lnTo>
                    <a:pt x="593411" y="2351449"/>
                  </a:lnTo>
                  <a:lnTo>
                    <a:pt x="593729" y="2349527"/>
                  </a:lnTo>
                  <a:lnTo>
                    <a:pt x="592138" y="2346325"/>
                  </a:lnTo>
                  <a:close/>
                  <a:moveTo>
                    <a:pt x="1474788" y="2290762"/>
                  </a:moveTo>
                  <a:lnTo>
                    <a:pt x="1567135" y="2290762"/>
                  </a:lnTo>
                  <a:lnTo>
                    <a:pt x="1571609" y="2293338"/>
                  </a:lnTo>
                  <a:lnTo>
                    <a:pt x="1582473" y="2300422"/>
                  </a:lnTo>
                  <a:lnTo>
                    <a:pt x="1588864" y="2305252"/>
                  </a:lnTo>
                  <a:lnTo>
                    <a:pt x="1595894" y="2310404"/>
                  </a:lnTo>
                  <a:lnTo>
                    <a:pt x="1602924" y="2316522"/>
                  </a:lnTo>
                  <a:lnTo>
                    <a:pt x="1609634" y="2322640"/>
                  </a:lnTo>
                  <a:lnTo>
                    <a:pt x="1615386" y="2328758"/>
                  </a:lnTo>
                  <a:lnTo>
                    <a:pt x="1617942" y="2331978"/>
                  </a:lnTo>
                  <a:lnTo>
                    <a:pt x="1620179" y="2334875"/>
                  </a:lnTo>
                  <a:lnTo>
                    <a:pt x="1621776" y="2337451"/>
                  </a:lnTo>
                  <a:lnTo>
                    <a:pt x="1623374" y="2340671"/>
                  </a:lnTo>
                  <a:lnTo>
                    <a:pt x="1624013" y="2343247"/>
                  </a:lnTo>
                  <a:lnTo>
                    <a:pt x="1624013" y="2345501"/>
                  </a:lnTo>
                  <a:lnTo>
                    <a:pt x="1623694" y="2348399"/>
                  </a:lnTo>
                  <a:lnTo>
                    <a:pt x="1622735" y="2350009"/>
                  </a:lnTo>
                  <a:lnTo>
                    <a:pt x="1620818" y="2352585"/>
                  </a:lnTo>
                  <a:lnTo>
                    <a:pt x="1618581" y="2353873"/>
                  </a:lnTo>
                  <a:lnTo>
                    <a:pt x="1615386" y="2355483"/>
                  </a:lnTo>
                  <a:lnTo>
                    <a:pt x="1611232" y="2357093"/>
                  </a:lnTo>
                  <a:lnTo>
                    <a:pt x="1606119" y="2357737"/>
                  </a:lnTo>
                  <a:lnTo>
                    <a:pt x="1600048" y="2358703"/>
                  </a:lnTo>
                  <a:lnTo>
                    <a:pt x="1593018" y="2359025"/>
                  </a:lnTo>
                  <a:lnTo>
                    <a:pt x="1585668" y="2359025"/>
                  </a:lnTo>
                  <a:lnTo>
                    <a:pt x="1578958" y="2358703"/>
                  </a:lnTo>
                  <a:lnTo>
                    <a:pt x="1572567" y="2357415"/>
                  </a:lnTo>
                  <a:lnTo>
                    <a:pt x="1566496" y="2356127"/>
                  </a:lnTo>
                  <a:lnTo>
                    <a:pt x="1560744" y="2355161"/>
                  </a:lnTo>
                  <a:lnTo>
                    <a:pt x="1554993" y="2353229"/>
                  </a:lnTo>
                  <a:lnTo>
                    <a:pt x="1549560" y="2351297"/>
                  </a:lnTo>
                  <a:lnTo>
                    <a:pt x="1544128" y="2349043"/>
                  </a:lnTo>
                  <a:lnTo>
                    <a:pt x="1539335" y="2346467"/>
                  </a:lnTo>
                  <a:lnTo>
                    <a:pt x="1529749" y="2340993"/>
                  </a:lnTo>
                  <a:lnTo>
                    <a:pt x="1520802" y="2334875"/>
                  </a:lnTo>
                  <a:lnTo>
                    <a:pt x="1511535" y="2328758"/>
                  </a:lnTo>
                  <a:lnTo>
                    <a:pt x="1507701" y="2326182"/>
                  </a:lnTo>
                  <a:lnTo>
                    <a:pt x="1505144" y="2324894"/>
                  </a:lnTo>
                  <a:lnTo>
                    <a:pt x="1503866" y="2324572"/>
                  </a:lnTo>
                  <a:lnTo>
                    <a:pt x="1503227" y="2324894"/>
                  </a:lnTo>
                  <a:lnTo>
                    <a:pt x="1502269" y="2325860"/>
                  </a:lnTo>
                  <a:lnTo>
                    <a:pt x="1501629" y="2326826"/>
                  </a:lnTo>
                  <a:lnTo>
                    <a:pt x="1500990" y="2328114"/>
                  </a:lnTo>
                  <a:lnTo>
                    <a:pt x="1500351" y="2329080"/>
                  </a:lnTo>
                  <a:lnTo>
                    <a:pt x="1499712" y="2329080"/>
                  </a:lnTo>
                  <a:lnTo>
                    <a:pt x="1499073" y="2329080"/>
                  </a:lnTo>
                  <a:lnTo>
                    <a:pt x="1488528" y="2328758"/>
                  </a:lnTo>
                  <a:lnTo>
                    <a:pt x="1482777" y="2328436"/>
                  </a:lnTo>
                  <a:lnTo>
                    <a:pt x="1480540" y="2328114"/>
                  </a:lnTo>
                  <a:lnTo>
                    <a:pt x="1478942" y="2327148"/>
                  </a:lnTo>
                  <a:lnTo>
                    <a:pt x="1477025" y="2318132"/>
                  </a:lnTo>
                  <a:lnTo>
                    <a:pt x="1476066" y="2310726"/>
                  </a:lnTo>
                  <a:lnTo>
                    <a:pt x="1475747" y="2305252"/>
                  </a:lnTo>
                  <a:lnTo>
                    <a:pt x="1475108" y="2300422"/>
                  </a:lnTo>
                  <a:lnTo>
                    <a:pt x="1475747" y="2297202"/>
                  </a:lnTo>
                  <a:lnTo>
                    <a:pt x="1476066" y="2294948"/>
                  </a:lnTo>
                  <a:lnTo>
                    <a:pt x="1476386" y="2293338"/>
                  </a:lnTo>
                  <a:lnTo>
                    <a:pt x="1474788" y="2290762"/>
                  </a:lnTo>
                  <a:close/>
                  <a:moveTo>
                    <a:pt x="1243723" y="2290762"/>
                  </a:moveTo>
                  <a:lnTo>
                    <a:pt x="1335088" y="2290762"/>
                  </a:lnTo>
                  <a:lnTo>
                    <a:pt x="1333507" y="2293338"/>
                  </a:lnTo>
                  <a:lnTo>
                    <a:pt x="1334140" y="2294948"/>
                  </a:lnTo>
                  <a:lnTo>
                    <a:pt x="1334140" y="2297202"/>
                  </a:lnTo>
                  <a:lnTo>
                    <a:pt x="1334456" y="2300422"/>
                  </a:lnTo>
                  <a:lnTo>
                    <a:pt x="1334456" y="2305252"/>
                  </a:lnTo>
                  <a:lnTo>
                    <a:pt x="1333824" y="2310726"/>
                  </a:lnTo>
                  <a:lnTo>
                    <a:pt x="1332559" y="2318132"/>
                  </a:lnTo>
                  <a:lnTo>
                    <a:pt x="1330978" y="2327148"/>
                  </a:lnTo>
                  <a:lnTo>
                    <a:pt x="1329398" y="2328114"/>
                  </a:lnTo>
                  <a:lnTo>
                    <a:pt x="1327185" y="2328436"/>
                  </a:lnTo>
                  <a:lnTo>
                    <a:pt x="1321494" y="2328758"/>
                  </a:lnTo>
                  <a:lnTo>
                    <a:pt x="1311061" y="2329080"/>
                  </a:lnTo>
                  <a:lnTo>
                    <a:pt x="1310113" y="2329080"/>
                  </a:lnTo>
                  <a:lnTo>
                    <a:pt x="1309797" y="2329080"/>
                  </a:lnTo>
                  <a:lnTo>
                    <a:pt x="1309165" y="2328114"/>
                  </a:lnTo>
                  <a:lnTo>
                    <a:pt x="1308848" y="2326826"/>
                  </a:lnTo>
                  <a:lnTo>
                    <a:pt x="1307900" y="2325860"/>
                  </a:lnTo>
                  <a:lnTo>
                    <a:pt x="1306952" y="2324894"/>
                  </a:lnTo>
                  <a:lnTo>
                    <a:pt x="1306003" y="2324572"/>
                  </a:lnTo>
                  <a:lnTo>
                    <a:pt x="1305371" y="2324894"/>
                  </a:lnTo>
                  <a:lnTo>
                    <a:pt x="1302842" y="2326182"/>
                  </a:lnTo>
                  <a:lnTo>
                    <a:pt x="1298732" y="2328758"/>
                  </a:lnTo>
                  <a:lnTo>
                    <a:pt x="1289880" y="2334875"/>
                  </a:lnTo>
                  <a:lnTo>
                    <a:pt x="1281028" y="2340993"/>
                  </a:lnTo>
                  <a:lnTo>
                    <a:pt x="1271228" y="2346467"/>
                  </a:lnTo>
                  <a:lnTo>
                    <a:pt x="1266485" y="2349043"/>
                  </a:lnTo>
                  <a:lnTo>
                    <a:pt x="1261111" y="2351297"/>
                  </a:lnTo>
                  <a:lnTo>
                    <a:pt x="1256053" y="2353229"/>
                  </a:lnTo>
                  <a:lnTo>
                    <a:pt x="1250362" y="2355161"/>
                  </a:lnTo>
                  <a:lnTo>
                    <a:pt x="1244356" y="2356127"/>
                  </a:lnTo>
                  <a:lnTo>
                    <a:pt x="1238349" y="2357415"/>
                  </a:lnTo>
                  <a:lnTo>
                    <a:pt x="1232026" y="2358703"/>
                  </a:lnTo>
                  <a:lnTo>
                    <a:pt x="1225387" y="2359025"/>
                  </a:lnTo>
                  <a:lnTo>
                    <a:pt x="1218116" y="2359025"/>
                  </a:lnTo>
                  <a:lnTo>
                    <a:pt x="1211161" y="2358703"/>
                  </a:lnTo>
                  <a:lnTo>
                    <a:pt x="1205154" y="2357737"/>
                  </a:lnTo>
                  <a:lnTo>
                    <a:pt x="1200096" y="2357093"/>
                  </a:lnTo>
                  <a:lnTo>
                    <a:pt x="1195986" y="2355483"/>
                  </a:lnTo>
                  <a:lnTo>
                    <a:pt x="1193141" y="2353873"/>
                  </a:lnTo>
                  <a:lnTo>
                    <a:pt x="1190295" y="2352585"/>
                  </a:lnTo>
                  <a:lnTo>
                    <a:pt x="1189031" y="2350009"/>
                  </a:lnTo>
                  <a:lnTo>
                    <a:pt x="1187766" y="2348399"/>
                  </a:lnTo>
                  <a:lnTo>
                    <a:pt x="1187450" y="2345501"/>
                  </a:lnTo>
                  <a:lnTo>
                    <a:pt x="1187766" y="2343247"/>
                  </a:lnTo>
                  <a:lnTo>
                    <a:pt x="1188715" y="2340671"/>
                  </a:lnTo>
                  <a:lnTo>
                    <a:pt x="1189663" y="2337451"/>
                  </a:lnTo>
                  <a:lnTo>
                    <a:pt x="1191560" y="2334875"/>
                  </a:lnTo>
                  <a:lnTo>
                    <a:pt x="1193457" y="2331978"/>
                  </a:lnTo>
                  <a:lnTo>
                    <a:pt x="1195986" y="2328758"/>
                  </a:lnTo>
                  <a:lnTo>
                    <a:pt x="1201676" y="2322640"/>
                  </a:lnTo>
                  <a:lnTo>
                    <a:pt x="1208315" y="2316522"/>
                  </a:lnTo>
                  <a:lnTo>
                    <a:pt x="1215271" y="2310404"/>
                  </a:lnTo>
                  <a:lnTo>
                    <a:pt x="1222226" y="2305252"/>
                  </a:lnTo>
                  <a:lnTo>
                    <a:pt x="1228865" y="2300422"/>
                  </a:lnTo>
                  <a:lnTo>
                    <a:pt x="1239613" y="2293338"/>
                  </a:lnTo>
                  <a:lnTo>
                    <a:pt x="1243723" y="2290762"/>
                  </a:lnTo>
                  <a:close/>
                  <a:moveTo>
                    <a:pt x="1481543" y="1798637"/>
                  </a:moveTo>
                  <a:lnTo>
                    <a:pt x="1701801" y="1798637"/>
                  </a:lnTo>
                  <a:lnTo>
                    <a:pt x="1567093" y="2273300"/>
                  </a:lnTo>
                  <a:lnTo>
                    <a:pt x="1465263" y="2273300"/>
                  </a:lnTo>
                  <a:lnTo>
                    <a:pt x="1481543" y="1798637"/>
                  </a:lnTo>
                  <a:close/>
                  <a:moveTo>
                    <a:pt x="1119188" y="1798637"/>
                  </a:moveTo>
                  <a:lnTo>
                    <a:pt x="1336331" y="1798637"/>
                  </a:lnTo>
                  <a:lnTo>
                    <a:pt x="1346201" y="2272028"/>
                  </a:lnTo>
                  <a:lnTo>
                    <a:pt x="1240177" y="2273300"/>
                  </a:lnTo>
                  <a:lnTo>
                    <a:pt x="1119188" y="1798637"/>
                  </a:lnTo>
                  <a:close/>
                  <a:moveTo>
                    <a:pt x="2677270" y="1559805"/>
                  </a:moveTo>
                  <a:lnTo>
                    <a:pt x="2530833" y="1600780"/>
                  </a:lnTo>
                  <a:lnTo>
                    <a:pt x="2674417" y="1589663"/>
                  </a:lnTo>
                  <a:lnTo>
                    <a:pt x="2677270" y="1559805"/>
                  </a:lnTo>
                  <a:close/>
                  <a:moveTo>
                    <a:pt x="64561" y="1559805"/>
                  </a:moveTo>
                  <a:lnTo>
                    <a:pt x="67742" y="1589663"/>
                  </a:lnTo>
                  <a:lnTo>
                    <a:pt x="211812" y="1600780"/>
                  </a:lnTo>
                  <a:lnTo>
                    <a:pt x="64561" y="1559805"/>
                  </a:lnTo>
                  <a:close/>
                  <a:moveTo>
                    <a:pt x="1743293" y="1510232"/>
                  </a:moveTo>
                  <a:lnTo>
                    <a:pt x="1815377" y="1673934"/>
                  </a:lnTo>
                  <a:lnTo>
                    <a:pt x="2196121" y="1673934"/>
                  </a:lnTo>
                  <a:lnTo>
                    <a:pt x="2051635" y="1522922"/>
                  </a:lnTo>
                  <a:lnTo>
                    <a:pt x="1743293" y="1510232"/>
                  </a:lnTo>
                  <a:close/>
                  <a:moveTo>
                    <a:pt x="1093583" y="1510232"/>
                  </a:moveTo>
                  <a:lnTo>
                    <a:pt x="785241" y="1522922"/>
                  </a:lnTo>
                  <a:lnTo>
                    <a:pt x="641072" y="1673934"/>
                  </a:lnTo>
                  <a:lnTo>
                    <a:pt x="1021499" y="1673934"/>
                  </a:lnTo>
                  <a:lnTo>
                    <a:pt x="1093583" y="1510232"/>
                  </a:lnTo>
                  <a:close/>
                  <a:moveTo>
                    <a:pt x="840494" y="1363662"/>
                  </a:moveTo>
                  <a:lnTo>
                    <a:pt x="1955417" y="1363662"/>
                  </a:lnTo>
                  <a:lnTo>
                    <a:pt x="2368551" y="1768475"/>
                  </a:lnTo>
                  <a:lnTo>
                    <a:pt x="398463" y="1768475"/>
                  </a:lnTo>
                  <a:lnTo>
                    <a:pt x="840494" y="1363662"/>
                  </a:lnTo>
                  <a:close/>
                  <a:moveTo>
                    <a:pt x="1125700" y="1131888"/>
                  </a:moveTo>
                  <a:lnTo>
                    <a:pt x="1123793" y="1132523"/>
                  </a:lnTo>
                  <a:lnTo>
                    <a:pt x="1121569" y="1134110"/>
                  </a:lnTo>
                  <a:lnTo>
                    <a:pt x="1118710" y="1136650"/>
                  </a:lnTo>
                  <a:lnTo>
                    <a:pt x="1111084" y="1144270"/>
                  </a:lnTo>
                  <a:lnTo>
                    <a:pt x="1101553" y="1155065"/>
                  </a:lnTo>
                  <a:lnTo>
                    <a:pt x="1077405" y="1184275"/>
                  </a:lnTo>
                  <a:lnTo>
                    <a:pt x="1046268" y="1220153"/>
                  </a:lnTo>
                  <a:lnTo>
                    <a:pt x="1059613" y="1236028"/>
                  </a:lnTo>
                  <a:lnTo>
                    <a:pt x="1064696" y="1242378"/>
                  </a:lnTo>
                  <a:lnTo>
                    <a:pt x="1070098" y="1248093"/>
                  </a:lnTo>
                  <a:lnTo>
                    <a:pt x="1074546" y="1252538"/>
                  </a:lnTo>
                  <a:lnTo>
                    <a:pt x="1078994" y="1256665"/>
                  </a:lnTo>
                  <a:lnTo>
                    <a:pt x="1083124" y="1260158"/>
                  </a:lnTo>
                  <a:lnTo>
                    <a:pt x="1087890" y="1263333"/>
                  </a:lnTo>
                  <a:lnTo>
                    <a:pt x="1092656" y="1266508"/>
                  </a:lnTo>
                  <a:lnTo>
                    <a:pt x="1098375" y="1269365"/>
                  </a:lnTo>
                  <a:lnTo>
                    <a:pt x="1111084" y="1276350"/>
                  </a:lnTo>
                  <a:lnTo>
                    <a:pt x="1127606" y="1284605"/>
                  </a:lnTo>
                  <a:lnTo>
                    <a:pt x="1149529" y="1295400"/>
                  </a:lnTo>
                  <a:lnTo>
                    <a:pt x="1139362" y="1143953"/>
                  </a:lnTo>
                  <a:lnTo>
                    <a:pt x="1136185" y="1141413"/>
                  </a:lnTo>
                  <a:lnTo>
                    <a:pt x="1133325" y="1138238"/>
                  </a:lnTo>
                  <a:lnTo>
                    <a:pt x="1126971" y="1132205"/>
                  </a:lnTo>
                  <a:lnTo>
                    <a:pt x="1126017" y="1131888"/>
                  </a:lnTo>
                  <a:lnTo>
                    <a:pt x="1125700" y="1131888"/>
                  </a:lnTo>
                  <a:close/>
                  <a:moveTo>
                    <a:pt x="505679" y="1004887"/>
                  </a:moveTo>
                  <a:lnTo>
                    <a:pt x="511721" y="1004887"/>
                  </a:lnTo>
                  <a:lnTo>
                    <a:pt x="517446" y="1005205"/>
                  </a:lnTo>
                  <a:lnTo>
                    <a:pt x="522535" y="1006158"/>
                  </a:lnTo>
                  <a:lnTo>
                    <a:pt x="528259" y="1007746"/>
                  </a:lnTo>
                  <a:lnTo>
                    <a:pt x="533348" y="1009969"/>
                  </a:lnTo>
                  <a:lnTo>
                    <a:pt x="538436" y="1012828"/>
                  </a:lnTo>
                  <a:lnTo>
                    <a:pt x="543207" y="1015687"/>
                  </a:lnTo>
                  <a:lnTo>
                    <a:pt x="548296" y="1019498"/>
                  </a:lnTo>
                  <a:lnTo>
                    <a:pt x="552748" y="1023310"/>
                  </a:lnTo>
                  <a:lnTo>
                    <a:pt x="557201" y="1028075"/>
                  </a:lnTo>
                  <a:lnTo>
                    <a:pt x="561335" y="1033157"/>
                  </a:lnTo>
                  <a:lnTo>
                    <a:pt x="566106" y="1038239"/>
                  </a:lnTo>
                  <a:lnTo>
                    <a:pt x="570240" y="1044274"/>
                  </a:lnTo>
                  <a:lnTo>
                    <a:pt x="573738" y="1050309"/>
                  </a:lnTo>
                  <a:lnTo>
                    <a:pt x="577555" y="1056980"/>
                  </a:lnTo>
                  <a:lnTo>
                    <a:pt x="581371" y="1063968"/>
                  </a:lnTo>
                  <a:lnTo>
                    <a:pt x="585188" y="1071274"/>
                  </a:lnTo>
                  <a:lnTo>
                    <a:pt x="588686" y="1078897"/>
                  </a:lnTo>
                  <a:lnTo>
                    <a:pt x="591867" y="1086838"/>
                  </a:lnTo>
                  <a:lnTo>
                    <a:pt x="598227" y="1103673"/>
                  </a:lnTo>
                  <a:lnTo>
                    <a:pt x="603952" y="1121461"/>
                  </a:lnTo>
                  <a:lnTo>
                    <a:pt x="609677" y="1140202"/>
                  </a:lnTo>
                  <a:lnTo>
                    <a:pt x="614447" y="1159260"/>
                  </a:lnTo>
                  <a:lnTo>
                    <a:pt x="619218" y="1179589"/>
                  </a:lnTo>
                  <a:lnTo>
                    <a:pt x="623670" y="1200553"/>
                  </a:lnTo>
                  <a:lnTo>
                    <a:pt x="627487" y="1221518"/>
                  </a:lnTo>
                  <a:lnTo>
                    <a:pt x="630667" y="1242799"/>
                  </a:lnTo>
                  <a:lnTo>
                    <a:pt x="634165" y="1264399"/>
                  </a:lnTo>
                  <a:lnTo>
                    <a:pt x="636710" y="1285681"/>
                  </a:lnTo>
                  <a:lnTo>
                    <a:pt x="639254" y="1306963"/>
                  </a:lnTo>
                  <a:lnTo>
                    <a:pt x="641798" y="1327927"/>
                  </a:lnTo>
                  <a:lnTo>
                    <a:pt x="643389" y="1348574"/>
                  </a:lnTo>
                  <a:lnTo>
                    <a:pt x="644979" y="1368903"/>
                  </a:lnTo>
                  <a:lnTo>
                    <a:pt x="647841" y="1407337"/>
                  </a:lnTo>
                  <a:lnTo>
                    <a:pt x="649431" y="1441960"/>
                  </a:lnTo>
                  <a:lnTo>
                    <a:pt x="650703" y="1471501"/>
                  </a:lnTo>
                  <a:lnTo>
                    <a:pt x="651021" y="1495641"/>
                  </a:lnTo>
                  <a:lnTo>
                    <a:pt x="645933" y="1500088"/>
                  </a:lnTo>
                  <a:lnTo>
                    <a:pt x="640526" y="1461971"/>
                  </a:lnTo>
                  <a:lnTo>
                    <a:pt x="635120" y="1423219"/>
                  </a:lnTo>
                  <a:lnTo>
                    <a:pt x="629713" y="1515335"/>
                  </a:lnTo>
                  <a:lnTo>
                    <a:pt x="623988" y="1520417"/>
                  </a:lnTo>
                  <a:lnTo>
                    <a:pt x="225488" y="1414008"/>
                  </a:lnTo>
                  <a:lnTo>
                    <a:pt x="154884" y="1399079"/>
                  </a:lnTo>
                  <a:lnTo>
                    <a:pt x="603316" y="1539476"/>
                  </a:lnTo>
                  <a:lnTo>
                    <a:pt x="319945" y="1798670"/>
                  </a:lnTo>
                  <a:lnTo>
                    <a:pt x="585824" y="1798670"/>
                  </a:lnTo>
                  <a:lnTo>
                    <a:pt x="752475" y="1798670"/>
                  </a:lnTo>
                  <a:lnTo>
                    <a:pt x="687596" y="2326906"/>
                  </a:lnTo>
                  <a:lnTo>
                    <a:pt x="595365" y="2326906"/>
                  </a:lnTo>
                  <a:lnTo>
                    <a:pt x="586778" y="1847904"/>
                  </a:lnTo>
                  <a:lnTo>
                    <a:pt x="581371" y="1857433"/>
                  </a:lnTo>
                  <a:lnTo>
                    <a:pt x="578509" y="1862516"/>
                  </a:lnTo>
                  <a:lnTo>
                    <a:pt x="575329" y="1866963"/>
                  </a:lnTo>
                  <a:lnTo>
                    <a:pt x="531758" y="2443162"/>
                  </a:lnTo>
                  <a:lnTo>
                    <a:pt x="415356" y="2443162"/>
                  </a:lnTo>
                  <a:lnTo>
                    <a:pt x="356837" y="1985125"/>
                  </a:lnTo>
                  <a:lnTo>
                    <a:pt x="349840" y="1985760"/>
                  </a:lnTo>
                  <a:lnTo>
                    <a:pt x="346024" y="1986078"/>
                  </a:lnTo>
                  <a:lnTo>
                    <a:pt x="342207" y="1986078"/>
                  </a:lnTo>
                  <a:lnTo>
                    <a:pt x="337437" y="1985760"/>
                  </a:lnTo>
                  <a:lnTo>
                    <a:pt x="332348" y="1985443"/>
                  </a:lnTo>
                  <a:lnTo>
                    <a:pt x="145661" y="1959078"/>
                  </a:lnTo>
                  <a:lnTo>
                    <a:pt x="141208" y="1957490"/>
                  </a:lnTo>
                  <a:lnTo>
                    <a:pt x="137074" y="1955267"/>
                  </a:lnTo>
                  <a:lnTo>
                    <a:pt x="133257" y="1952726"/>
                  </a:lnTo>
                  <a:lnTo>
                    <a:pt x="129441" y="1949867"/>
                  </a:lnTo>
                  <a:lnTo>
                    <a:pt x="125624" y="1946055"/>
                  </a:lnTo>
                  <a:lnTo>
                    <a:pt x="122126" y="1941926"/>
                  </a:lnTo>
                  <a:lnTo>
                    <a:pt x="119264" y="1937479"/>
                  </a:lnTo>
                  <a:lnTo>
                    <a:pt x="116401" y="1932397"/>
                  </a:lnTo>
                  <a:lnTo>
                    <a:pt x="113539" y="1927632"/>
                  </a:lnTo>
                  <a:lnTo>
                    <a:pt x="110995" y="1921914"/>
                  </a:lnTo>
                  <a:lnTo>
                    <a:pt x="108768" y="1916197"/>
                  </a:lnTo>
                  <a:lnTo>
                    <a:pt x="106542" y="1910162"/>
                  </a:lnTo>
                  <a:lnTo>
                    <a:pt x="102408" y="1897774"/>
                  </a:lnTo>
                  <a:lnTo>
                    <a:pt x="98909" y="1885068"/>
                  </a:lnTo>
                  <a:lnTo>
                    <a:pt x="96365" y="1872363"/>
                  </a:lnTo>
                  <a:lnTo>
                    <a:pt x="93503" y="1859339"/>
                  </a:lnTo>
                  <a:lnTo>
                    <a:pt x="90004" y="1836152"/>
                  </a:lnTo>
                  <a:lnTo>
                    <a:pt x="86824" y="1817728"/>
                  </a:lnTo>
                  <a:lnTo>
                    <a:pt x="85234" y="1811058"/>
                  </a:lnTo>
                  <a:lnTo>
                    <a:pt x="84280" y="1806293"/>
                  </a:lnTo>
                  <a:lnTo>
                    <a:pt x="83962" y="1800894"/>
                  </a:lnTo>
                  <a:lnTo>
                    <a:pt x="76965" y="1730695"/>
                  </a:lnTo>
                  <a:lnTo>
                    <a:pt x="69968" y="1653826"/>
                  </a:lnTo>
                  <a:lnTo>
                    <a:pt x="62017" y="1556628"/>
                  </a:lnTo>
                  <a:lnTo>
                    <a:pt x="52158" y="1552499"/>
                  </a:lnTo>
                  <a:lnTo>
                    <a:pt x="43571" y="1548687"/>
                  </a:lnTo>
                  <a:lnTo>
                    <a:pt x="35938" y="1545511"/>
                  </a:lnTo>
                  <a:lnTo>
                    <a:pt x="29895" y="1542017"/>
                  </a:lnTo>
                  <a:lnTo>
                    <a:pt x="25443" y="1538523"/>
                  </a:lnTo>
                  <a:lnTo>
                    <a:pt x="23535" y="1536617"/>
                  </a:lnTo>
                  <a:lnTo>
                    <a:pt x="21944" y="1535346"/>
                  </a:lnTo>
                  <a:lnTo>
                    <a:pt x="20990" y="1533758"/>
                  </a:lnTo>
                  <a:lnTo>
                    <a:pt x="20354" y="1532170"/>
                  </a:lnTo>
                  <a:lnTo>
                    <a:pt x="19718" y="1530582"/>
                  </a:lnTo>
                  <a:lnTo>
                    <a:pt x="20354" y="1529311"/>
                  </a:lnTo>
                  <a:lnTo>
                    <a:pt x="17492" y="1522641"/>
                  </a:lnTo>
                  <a:lnTo>
                    <a:pt x="15266" y="1515017"/>
                  </a:lnTo>
                  <a:lnTo>
                    <a:pt x="12721" y="1504853"/>
                  </a:lnTo>
                  <a:lnTo>
                    <a:pt x="10495" y="1493100"/>
                  </a:lnTo>
                  <a:lnTo>
                    <a:pt x="8269" y="1479759"/>
                  </a:lnTo>
                  <a:lnTo>
                    <a:pt x="6043" y="1465148"/>
                  </a:lnTo>
                  <a:lnTo>
                    <a:pt x="4134" y="1449583"/>
                  </a:lnTo>
                  <a:lnTo>
                    <a:pt x="2544" y="1432431"/>
                  </a:lnTo>
                  <a:lnTo>
                    <a:pt x="954" y="1414325"/>
                  </a:lnTo>
                  <a:lnTo>
                    <a:pt x="318" y="1395267"/>
                  </a:lnTo>
                  <a:lnTo>
                    <a:pt x="0" y="1375256"/>
                  </a:lnTo>
                  <a:lnTo>
                    <a:pt x="318" y="1354926"/>
                  </a:lnTo>
                  <a:lnTo>
                    <a:pt x="954" y="1333962"/>
                  </a:lnTo>
                  <a:lnTo>
                    <a:pt x="2544" y="1312363"/>
                  </a:lnTo>
                  <a:lnTo>
                    <a:pt x="4452" y="1290763"/>
                  </a:lnTo>
                  <a:lnTo>
                    <a:pt x="7315" y="1268846"/>
                  </a:lnTo>
                  <a:lnTo>
                    <a:pt x="11131" y="1246929"/>
                  </a:lnTo>
                  <a:lnTo>
                    <a:pt x="13357" y="1236447"/>
                  </a:lnTo>
                  <a:lnTo>
                    <a:pt x="15584" y="1225647"/>
                  </a:lnTo>
                  <a:lnTo>
                    <a:pt x="18446" y="1214847"/>
                  </a:lnTo>
                  <a:lnTo>
                    <a:pt x="21308" y="1204047"/>
                  </a:lnTo>
                  <a:lnTo>
                    <a:pt x="24489" y="1193248"/>
                  </a:lnTo>
                  <a:lnTo>
                    <a:pt x="27669" y="1183083"/>
                  </a:lnTo>
                  <a:lnTo>
                    <a:pt x="31486" y="1172601"/>
                  </a:lnTo>
                  <a:lnTo>
                    <a:pt x="35302" y="1162436"/>
                  </a:lnTo>
                  <a:lnTo>
                    <a:pt x="39436" y="1152272"/>
                  </a:lnTo>
                  <a:lnTo>
                    <a:pt x="43889" y="1142425"/>
                  </a:lnTo>
                  <a:lnTo>
                    <a:pt x="48978" y="1132578"/>
                  </a:lnTo>
                  <a:lnTo>
                    <a:pt x="54066" y="1123367"/>
                  </a:lnTo>
                  <a:lnTo>
                    <a:pt x="59473" y="1113838"/>
                  </a:lnTo>
                  <a:lnTo>
                    <a:pt x="64879" y="1104944"/>
                  </a:lnTo>
                  <a:lnTo>
                    <a:pt x="70922" y="1096050"/>
                  </a:lnTo>
                  <a:lnTo>
                    <a:pt x="77601" y="1087473"/>
                  </a:lnTo>
                  <a:lnTo>
                    <a:pt x="84280" y="1079215"/>
                  </a:lnTo>
                  <a:lnTo>
                    <a:pt x="91276" y="1071274"/>
                  </a:lnTo>
                  <a:lnTo>
                    <a:pt x="98591" y="1063968"/>
                  </a:lnTo>
                  <a:lnTo>
                    <a:pt x="106542" y="1056662"/>
                  </a:lnTo>
                  <a:lnTo>
                    <a:pt x="114811" y="1049674"/>
                  </a:lnTo>
                  <a:lnTo>
                    <a:pt x="123080" y="1043321"/>
                  </a:lnTo>
                  <a:lnTo>
                    <a:pt x="131985" y="1036651"/>
                  </a:lnTo>
                  <a:lnTo>
                    <a:pt x="141526" y="1031251"/>
                  </a:lnTo>
                  <a:lnTo>
                    <a:pt x="150749" y="1025851"/>
                  </a:lnTo>
                  <a:lnTo>
                    <a:pt x="160926" y="1021087"/>
                  </a:lnTo>
                  <a:lnTo>
                    <a:pt x="171740" y="1016322"/>
                  </a:lnTo>
                  <a:lnTo>
                    <a:pt x="182553" y="1012193"/>
                  </a:lnTo>
                  <a:lnTo>
                    <a:pt x="193684" y="1009016"/>
                  </a:lnTo>
                  <a:lnTo>
                    <a:pt x="205452" y="1005522"/>
                  </a:lnTo>
                  <a:lnTo>
                    <a:pt x="209904" y="1005522"/>
                  </a:lnTo>
                  <a:lnTo>
                    <a:pt x="218809" y="1005840"/>
                  </a:lnTo>
                  <a:lnTo>
                    <a:pt x="243298" y="1007428"/>
                  </a:lnTo>
                  <a:lnTo>
                    <a:pt x="280508" y="1009969"/>
                  </a:lnTo>
                  <a:lnTo>
                    <a:pt x="409313" y="1420361"/>
                  </a:lnTo>
                  <a:lnTo>
                    <a:pt x="397228" y="1297751"/>
                  </a:lnTo>
                  <a:lnTo>
                    <a:pt x="390867" y="1077309"/>
                  </a:lnTo>
                  <a:lnTo>
                    <a:pt x="382598" y="1056345"/>
                  </a:lnTo>
                  <a:lnTo>
                    <a:pt x="399136" y="1028392"/>
                  </a:lnTo>
                  <a:lnTo>
                    <a:pt x="436029" y="1028392"/>
                  </a:lnTo>
                  <a:lnTo>
                    <a:pt x="450976" y="1056345"/>
                  </a:lnTo>
                  <a:lnTo>
                    <a:pt x="443979" y="1081438"/>
                  </a:lnTo>
                  <a:lnTo>
                    <a:pt x="489141" y="1401937"/>
                  </a:lnTo>
                  <a:lnTo>
                    <a:pt x="481508" y="1015369"/>
                  </a:lnTo>
                  <a:lnTo>
                    <a:pt x="489459" y="1011875"/>
                  </a:lnTo>
                  <a:lnTo>
                    <a:pt x="495501" y="1009016"/>
                  </a:lnTo>
                  <a:lnTo>
                    <a:pt x="499000" y="1006793"/>
                  </a:lnTo>
                  <a:lnTo>
                    <a:pt x="499636" y="1005840"/>
                  </a:lnTo>
                  <a:lnTo>
                    <a:pt x="499954" y="1005522"/>
                  </a:lnTo>
                  <a:lnTo>
                    <a:pt x="505679" y="1004887"/>
                  </a:lnTo>
                  <a:close/>
                  <a:moveTo>
                    <a:pt x="2233205" y="1004887"/>
                  </a:moveTo>
                  <a:lnTo>
                    <a:pt x="2238276" y="1005205"/>
                  </a:lnTo>
                  <a:lnTo>
                    <a:pt x="2243665" y="1005522"/>
                  </a:lnTo>
                  <a:lnTo>
                    <a:pt x="2243665" y="1005840"/>
                  </a:lnTo>
                  <a:lnTo>
                    <a:pt x="2244299" y="1006793"/>
                  </a:lnTo>
                  <a:lnTo>
                    <a:pt x="2248102" y="1009016"/>
                  </a:lnTo>
                  <a:lnTo>
                    <a:pt x="2253808" y="1011875"/>
                  </a:lnTo>
                  <a:lnTo>
                    <a:pt x="2261732" y="1015369"/>
                  </a:lnTo>
                  <a:lnTo>
                    <a:pt x="2254441" y="1401937"/>
                  </a:lnTo>
                  <a:lnTo>
                    <a:pt x="2299133" y="1081438"/>
                  </a:lnTo>
                  <a:lnTo>
                    <a:pt x="2292160" y="1056345"/>
                  </a:lnTo>
                  <a:lnTo>
                    <a:pt x="2307374" y="1028392"/>
                  </a:lnTo>
                  <a:lnTo>
                    <a:pt x="2344142" y="1028392"/>
                  </a:lnTo>
                  <a:lnTo>
                    <a:pt x="2360307" y="1056345"/>
                  </a:lnTo>
                  <a:lnTo>
                    <a:pt x="2352066" y="1077309"/>
                  </a:lnTo>
                  <a:lnTo>
                    <a:pt x="2346044" y="1297751"/>
                  </a:lnTo>
                  <a:lnTo>
                    <a:pt x="2333682" y="1420361"/>
                  </a:lnTo>
                  <a:lnTo>
                    <a:pt x="2462052" y="1009969"/>
                  </a:lnTo>
                  <a:lnTo>
                    <a:pt x="2499137" y="1007428"/>
                  </a:lnTo>
                  <a:lnTo>
                    <a:pt x="2523860" y="1005840"/>
                  </a:lnTo>
                  <a:lnTo>
                    <a:pt x="2532735" y="1005522"/>
                  </a:lnTo>
                  <a:lnTo>
                    <a:pt x="2536855" y="1005522"/>
                  </a:lnTo>
                  <a:lnTo>
                    <a:pt x="2548266" y="1009016"/>
                  </a:lnTo>
                  <a:lnTo>
                    <a:pt x="2559677" y="1012193"/>
                  </a:lnTo>
                  <a:lnTo>
                    <a:pt x="2570453" y="1016322"/>
                  </a:lnTo>
                  <a:lnTo>
                    <a:pt x="2580913" y="1021087"/>
                  </a:lnTo>
                  <a:lnTo>
                    <a:pt x="2591056" y="1025851"/>
                  </a:lnTo>
                  <a:lnTo>
                    <a:pt x="2600882" y="1031251"/>
                  </a:lnTo>
                  <a:lnTo>
                    <a:pt x="2610391" y="1036651"/>
                  </a:lnTo>
                  <a:lnTo>
                    <a:pt x="2618949" y="1043321"/>
                  </a:lnTo>
                  <a:lnTo>
                    <a:pt x="2627507" y="1049674"/>
                  </a:lnTo>
                  <a:lnTo>
                    <a:pt x="2635431" y="1056662"/>
                  </a:lnTo>
                  <a:lnTo>
                    <a:pt x="2643355" y="1063968"/>
                  </a:lnTo>
                  <a:lnTo>
                    <a:pt x="2650962" y="1071274"/>
                  </a:lnTo>
                  <a:lnTo>
                    <a:pt x="2657618" y="1079215"/>
                  </a:lnTo>
                  <a:lnTo>
                    <a:pt x="2664274" y="1087473"/>
                  </a:lnTo>
                  <a:lnTo>
                    <a:pt x="2670614" y="1096050"/>
                  </a:lnTo>
                  <a:lnTo>
                    <a:pt x="2676636" y="1104944"/>
                  </a:lnTo>
                  <a:lnTo>
                    <a:pt x="2682341" y="1113838"/>
                  </a:lnTo>
                  <a:lnTo>
                    <a:pt x="2688047" y="1123367"/>
                  </a:lnTo>
                  <a:lnTo>
                    <a:pt x="2692801" y="1132578"/>
                  </a:lnTo>
                  <a:lnTo>
                    <a:pt x="2697872" y="1142425"/>
                  </a:lnTo>
                  <a:lnTo>
                    <a:pt x="2702310" y="1152272"/>
                  </a:lnTo>
                  <a:lnTo>
                    <a:pt x="2706430" y="1162436"/>
                  </a:lnTo>
                  <a:lnTo>
                    <a:pt x="2710551" y="1172601"/>
                  </a:lnTo>
                  <a:lnTo>
                    <a:pt x="2714037" y="1183083"/>
                  </a:lnTo>
                  <a:lnTo>
                    <a:pt x="2717207" y="1193248"/>
                  </a:lnTo>
                  <a:lnTo>
                    <a:pt x="2720694" y="1204047"/>
                  </a:lnTo>
                  <a:lnTo>
                    <a:pt x="2723229" y="1214847"/>
                  </a:lnTo>
                  <a:lnTo>
                    <a:pt x="2726082" y="1225647"/>
                  </a:lnTo>
                  <a:lnTo>
                    <a:pt x="2728618" y="1236447"/>
                  </a:lnTo>
                  <a:lnTo>
                    <a:pt x="2730836" y="1246929"/>
                  </a:lnTo>
                  <a:lnTo>
                    <a:pt x="2734640" y="1268846"/>
                  </a:lnTo>
                  <a:lnTo>
                    <a:pt x="2737176" y="1290763"/>
                  </a:lnTo>
                  <a:lnTo>
                    <a:pt x="2739394" y="1312363"/>
                  </a:lnTo>
                  <a:lnTo>
                    <a:pt x="2740979" y="1333962"/>
                  </a:lnTo>
                  <a:lnTo>
                    <a:pt x="2741613" y="1354926"/>
                  </a:lnTo>
                  <a:lnTo>
                    <a:pt x="2741613" y="1375256"/>
                  </a:lnTo>
                  <a:lnTo>
                    <a:pt x="2741296" y="1395267"/>
                  </a:lnTo>
                  <a:lnTo>
                    <a:pt x="2740662" y="1414325"/>
                  </a:lnTo>
                  <a:lnTo>
                    <a:pt x="2739394" y="1432431"/>
                  </a:lnTo>
                  <a:lnTo>
                    <a:pt x="2737493" y="1449583"/>
                  </a:lnTo>
                  <a:lnTo>
                    <a:pt x="2735591" y="1465148"/>
                  </a:lnTo>
                  <a:lnTo>
                    <a:pt x="2733689" y="1479759"/>
                  </a:lnTo>
                  <a:lnTo>
                    <a:pt x="2731470" y="1493100"/>
                  </a:lnTo>
                  <a:lnTo>
                    <a:pt x="2728935" y="1504853"/>
                  </a:lnTo>
                  <a:lnTo>
                    <a:pt x="2726716" y="1515017"/>
                  </a:lnTo>
                  <a:lnTo>
                    <a:pt x="2724180" y="1522641"/>
                  </a:lnTo>
                  <a:lnTo>
                    <a:pt x="2721962" y="1529311"/>
                  </a:lnTo>
                  <a:lnTo>
                    <a:pt x="2721962" y="1530582"/>
                  </a:lnTo>
                  <a:lnTo>
                    <a:pt x="2721328" y="1532170"/>
                  </a:lnTo>
                  <a:lnTo>
                    <a:pt x="2720694" y="1533758"/>
                  </a:lnTo>
                  <a:lnTo>
                    <a:pt x="2719426" y="1535346"/>
                  </a:lnTo>
                  <a:lnTo>
                    <a:pt x="2718158" y="1536617"/>
                  </a:lnTo>
                  <a:lnTo>
                    <a:pt x="2716573" y="1538523"/>
                  </a:lnTo>
                  <a:lnTo>
                    <a:pt x="2711819" y="1542017"/>
                  </a:lnTo>
                  <a:lnTo>
                    <a:pt x="2705796" y="1545511"/>
                  </a:lnTo>
                  <a:lnTo>
                    <a:pt x="2698506" y="1548687"/>
                  </a:lnTo>
                  <a:lnTo>
                    <a:pt x="2689948" y="1552499"/>
                  </a:lnTo>
                  <a:lnTo>
                    <a:pt x="2680122" y="1556628"/>
                  </a:lnTo>
                  <a:lnTo>
                    <a:pt x="2671881" y="1653826"/>
                  </a:lnTo>
                  <a:lnTo>
                    <a:pt x="2664908" y="1730695"/>
                  </a:lnTo>
                  <a:lnTo>
                    <a:pt x="2657935" y="1800894"/>
                  </a:lnTo>
                  <a:lnTo>
                    <a:pt x="2657618" y="1806293"/>
                  </a:lnTo>
                  <a:lnTo>
                    <a:pt x="2656350" y="1811058"/>
                  </a:lnTo>
                  <a:lnTo>
                    <a:pt x="2655399" y="1817728"/>
                  </a:lnTo>
                  <a:lnTo>
                    <a:pt x="2652230" y="1836152"/>
                  </a:lnTo>
                  <a:lnTo>
                    <a:pt x="2648109" y="1859339"/>
                  </a:lnTo>
                  <a:lnTo>
                    <a:pt x="2645890" y="1872363"/>
                  </a:lnTo>
                  <a:lnTo>
                    <a:pt x="2643038" y="1885068"/>
                  </a:lnTo>
                  <a:lnTo>
                    <a:pt x="2639551" y="1897774"/>
                  </a:lnTo>
                  <a:lnTo>
                    <a:pt x="2635431" y="1910162"/>
                  </a:lnTo>
                  <a:lnTo>
                    <a:pt x="2633529" y="1916197"/>
                  </a:lnTo>
                  <a:lnTo>
                    <a:pt x="2630993" y="1921914"/>
                  </a:lnTo>
                  <a:lnTo>
                    <a:pt x="2628458" y="1927632"/>
                  </a:lnTo>
                  <a:lnTo>
                    <a:pt x="2625605" y="1932397"/>
                  </a:lnTo>
                  <a:lnTo>
                    <a:pt x="2622752" y="1937479"/>
                  </a:lnTo>
                  <a:lnTo>
                    <a:pt x="2619583" y="1941926"/>
                  </a:lnTo>
                  <a:lnTo>
                    <a:pt x="2616413" y="1946055"/>
                  </a:lnTo>
                  <a:lnTo>
                    <a:pt x="2612926" y="1949867"/>
                  </a:lnTo>
                  <a:lnTo>
                    <a:pt x="2609123" y="1952726"/>
                  </a:lnTo>
                  <a:lnTo>
                    <a:pt x="2605002" y="1955267"/>
                  </a:lnTo>
                  <a:lnTo>
                    <a:pt x="2600882" y="1957490"/>
                  </a:lnTo>
                  <a:lnTo>
                    <a:pt x="2596444" y="1959078"/>
                  </a:lnTo>
                  <a:lnTo>
                    <a:pt x="2410704" y="1985443"/>
                  </a:lnTo>
                  <a:lnTo>
                    <a:pt x="2405633" y="1985760"/>
                  </a:lnTo>
                  <a:lnTo>
                    <a:pt x="2400561" y="1986078"/>
                  </a:lnTo>
                  <a:lnTo>
                    <a:pt x="2397075" y="1986078"/>
                  </a:lnTo>
                  <a:lnTo>
                    <a:pt x="2393271" y="1985760"/>
                  </a:lnTo>
                  <a:lnTo>
                    <a:pt x="2385981" y="1985125"/>
                  </a:lnTo>
                  <a:lnTo>
                    <a:pt x="2327660" y="2443162"/>
                  </a:lnTo>
                  <a:lnTo>
                    <a:pt x="2211651" y="2443162"/>
                  </a:lnTo>
                  <a:lnTo>
                    <a:pt x="2168545" y="1866963"/>
                  </a:lnTo>
                  <a:lnTo>
                    <a:pt x="2165375" y="1862516"/>
                  </a:lnTo>
                  <a:lnTo>
                    <a:pt x="2162522" y="1857433"/>
                  </a:lnTo>
                  <a:lnTo>
                    <a:pt x="2156817" y="1847904"/>
                  </a:lnTo>
                  <a:lnTo>
                    <a:pt x="2148576" y="2326906"/>
                  </a:lnTo>
                  <a:lnTo>
                    <a:pt x="2063630" y="2320235"/>
                  </a:lnTo>
                  <a:lnTo>
                    <a:pt x="1992313" y="1798670"/>
                  </a:lnTo>
                  <a:lnTo>
                    <a:pt x="2157768" y="1798670"/>
                  </a:lnTo>
                  <a:lnTo>
                    <a:pt x="2443668" y="1798670"/>
                  </a:lnTo>
                  <a:lnTo>
                    <a:pt x="2170129" y="1529946"/>
                  </a:lnTo>
                  <a:lnTo>
                    <a:pt x="2587569" y="1399079"/>
                  </a:lnTo>
                  <a:lnTo>
                    <a:pt x="2517204" y="1414008"/>
                  </a:lnTo>
                  <a:lnTo>
                    <a:pt x="2151746" y="1511841"/>
                  </a:lnTo>
                  <a:lnTo>
                    <a:pt x="2111808" y="1472771"/>
                  </a:lnTo>
                  <a:lnTo>
                    <a:pt x="2108956" y="1423219"/>
                  </a:lnTo>
                  <a:lnTo>
                    <a:pt x="2103250" y="1464513"/>
                  </a:lnTo>
                  <a:lnTo>
                    <a:pt x="2093741" y="1455301"/>
                  </a:lnTo>
                  <a:lnTo>
                    <a:pt x="2095009" y="1426078"/>
                  </a:lnTo>
                  <a:lnTo>
                    <a:pt x="2096911" y="1393361"/>
                  </a:lnTo>
                  <a:lnTo>
                    <a:pt x="2099447" y="1358103"/>
                  </a:lnTo>
                  <a:lnTo>
                    <a:pt x="2103250" y="1320621"/>
                  </a:lnTo>
                  <a:lnTo>
                    <a:pt x="2105152" y="1301563"/>
                  </a:lnTo>
                  <a:lnTo>
                    <a:pt x="2107371" y="1282504"/>
                  </a:lnTo>
                  <a:lnTo>
                    <a:pt x="2109906" y="1262811"/>
                  </a:lnTo>
                  <a:lnTo>
                    <a:pt x="2113076" y="1243752"/>
                  </a:lnTo>
                  <a:lnTo>
                    <a:pt x="2115929" y="1224059"/>
                  </a:lnTo>
                  <a:lnTo>
                    <a:pt x="2119415" y="1205318"/>
                  </a:lnTo>
                  <a:lnTo>
                    <a:pt x="2123219" y="1186577"/>
                  </a:lnTo>
                  <a:lnTo>
                    <a:pt x="2127339" y="1168154"/>
                  </a:lnTo>
                  <a:lnTo>
                    <a:pt x="2131777" y="1150366"/>
                  </a:lnTo>
                  <a:lnTo>
                    <a:pt x="2136214" y="1133214"/>
                  </a:lnTo>
                  <a:lnTo>
                    <a:pt x="2140969" y="1116379"/>
                  </a:lnTo>
                  <a:lnTo>
                    <a:pt x="2146674" y="1100497"/>
                  </a:lnTo>
                  <a:lnTo>
                    <a:pt x="2152379" y="1085568"/>
                  </a:lnTo>
                  <a:lnTo>
                    <a:pt x="2158719" y="1071274"/>
                  </a:lnTo>
                  <a:lnTo>
                    <a:pt x="2165058" y="1058568"/>
                  </a:lnTo>
                  <a:lnTo>
                    <a:pt x="2168545" y="1052533"/>
                  </a:lnTo>
                  <a:lnTo>
                    <a:pt x="2172031" y="1046815"/>
                  </a:lnTo>
                  <a:lnTo>
                    <a:pt x="2175518" y="1041416"/>
                  </a:lnTo>
                  <a:lnTo>
                    <a:pt x="2179321" y="1036333"/>
                  </a:lnTo>
                  <a:lnTo>
                    <a:pt x="2183125" y="1031569"/>
                  </a:lnTo>
                  <a:lnTo>
                    <a:pt x="2187245" y="1027122"/>
                  </a:lnTo>
                  <a:lnTo>
                    <a:pt x="2191366" y="1023310"/>
                  </a:lnTo>
                  <a:lnTo>
                    <a:pt x="2195486" y="1019498"/>
                  </a:lnTo>
                  <a:lnTo>
                    <a:pt x="2199607" y="1016004"/>
                  </a:lnTo>
                  <a:lnTo>
                    <a:pt x="2204044" y="1013146"/>
                  </a:lnTo>
                  <a:lnTo>
                    <a:pt x="2208799" y="1010922"/>
                  </a:lnTo>
                  <a:lnTo>
                    <a:pt x="2213236" y="1008699"/>
                  </a:lnTo>
                  <a:lnTo>
                    <a:pt x="2217991" y="1007111"/>
                  </a:lnTo>
                  <a:lnTo>
                    <a:pt x="2223062" y="1005840"/>
                  </a:lnTo>
                  <a:lnTo>
                    <a:pt x="2227817" y="1005205"/>
                  </a:lnTo>
                  <a:lnTo>
                    <a:pt x="2233205" y="1004887"/>
                  </a:lnTo>
                  <a:close/>
                  <a:moveTo>
                    <a:pt x="1560668" y="914401"/>
                  </a:moveTo>
                  <a:lnTo>
                    <a:pt x="1571788" y="914401"/>
                  </a:lnTo>
                  <a:lnTo>
                    <a:pt x="1582591" y="915671"/>
                  </a:lnTo>
                  <a:lnTo>
                    <a:pt x="1594029" y="917258"/>
                  </a:lnTo>
                  <a:lnTo>
                    <a:pt x="1604514" y="919480"/>
                  </a:lnTo>
                  <a:lnTo>
                    <a:pt x="1615317" y="922021"/>
                  </a:lnTo>
                  <a:lnTo>
                    <a:pt x="1625802" y="925196"/>
                  </a:lnTo>
                  <a:lnTo>
                    <a:pt x="1636287" y="928688"/>
                  </a:lnTo>
                  <a:lnTo>
                    <a:pt x="1646772" y="933133"/>
                  </a:lnTo>
                  <a:lnTo>
                    <a:pt x="1656939" y="937261"/>
                  </a:lnTo>
                  <a:lnTo>
                    <a:pt x="1666788" y="942023"/>
                  </a:lnTo>
                  <a:lnTo>
                    <a:pt x="1676638" y="946786"/>
                  </a:lnTo>
                  <a:lnTo>
                    <a:pt x="1686487" y="952183"/>
                  </a:lnTo>
                  <a:lnTo>
                    <a:pt x="1695384" y="957263"/>
                  </a:lnTo>
                  <a:lnTo>
                    <a:pt x="1704598" y="962978"/>
                  </a:lnTo>
                  <a:lnTo>
                    <a:pt x="1712859" y="968693"/>
                  </a:lnTo>
                  <a:lnTo>
                    <a:pt x="1721120" y="974726"/>
                  </a:lnTo>
                  <a:lnTo>
                    <a:pt x="1729063" y="980441"/>
                  </a:lnTo>
                  <a:lnTo>
                    <a:pt x="1736371" y="986473"/>
                  </a:lnTo>
                  <a:lnTo>
                    <a:pt x="1750033" y="997586"/>
                  </a:lnTo>
                  <a:lnTo>
                    <a:pt x="1762106" y="1008698"/>
                  </a:lnTo>
                  <a:lnTo>
                    <a:pt x="1771956" y="1018858"/>
                  </a:lnTo>
                  <a:lnTo>
                    <a:pt x="1779264" y="1027748"/>
                  </a:lnTo>
                  <a:lnTo>
                    <a:pt x="1782441" y="1031558"/>
                  </a:lnTo>
                  <a:lnTo>
                    <a:pt x="1784665" y="1034733"/>
                  </a:lnTo>
                  <a:lnTo>
                    <a:pt x="1786254" y="1037908"/>
                  </a:lnTo>
                  <a:lnTo>
                    <a:pt x="1787207" y="1040448"/>
                  </a:lnTo>
                  <a:lnTo>
                    <a:pt x="1788160" y="1045845"/>
                  </a:lnTo>
                  <a:lnTo>
                    <a:pt x="1788478" y="1053783"/>
                  </a:lnTo>
                  <a:lnTo>
                    <a:pt x="1789113" y="1076643"/>
                  </a:lnTo>
                  <a:lnTo>
                    <a:pt x="1789113" y="1107440"/>
                  </a:lnTo>
                  <a:lnTo>
                    <a:pt x="1788478" y="1144588"/>
                  </a:lnTo>
                  <a:lnTo>
                    <a:pt x="1787525" y="1187133"/>
                  </a:lnTo>
                  <a:lnTo>
                    <a:pt x="1786254" y="1233488"/>
                  </a:lnTo>
                  <a:lnTo>
                    <a:pt x="1784347" y="1282383"/>
                  </a:lnTo>
                  <a:lnTo>
                    <a:pt x="1782123" y="1331913"/>
                  </a:lnTo>
                  <a:lnTo>
                    <a:pt x="1672507" y="1331913"/>
                  </a:lnTo>
                  <a:lnTo>
                    <a:pt x="1674096" y="1293813"/>
                  </a:lnTo>
                  <a:lnTo>
                    <a:pt x="1674732" y="1258253"/>
                  </a:lnTo>
                  <a:lnTo>
                    <a:pt x="1675685" y="1225550"/>
                  </a:lnTo>
                  <a:lnTo>
                    <a:pt x="1676002" y="1197293"/>
                  </a:lnTo>
                  <a:lnTo>
                    <a:pt x="1675685" y="1174115"/>
                  </a:lnTo>
                  <a:lnTo>
                    <a:pt x="1674732" y="1156970"/>
                  </a:lnTo>
                  <a:lnTo>
                    <a:pt x="1674096" y="1150938"/>
                  </a:lnTo>
                  <a:lnTo>
                    <a:pt x="1673143" y="1147445"/>
                  </a:lnTo>
                  <a:lnTo>
                    <a:pt x="1672825" y="1145858"/>
                  </a:lnTo>
                  <a:lnTo>
                    <a:pt x="1672507" y="1144905"/>
                  </a:lnTo>
                  <a:lnTo>
                    <a:pt x="1672190" y="1144905"/>
                  </a:lnTo>
                  <a:lnTo>
                    <a:pt x="1671237" y="1145540"/>
                  </a:lnTo>
                  <a:lnTo>
                    <a:pt x="1669648" y="1147445"/>
                  </a:lnTo>
                  <a:lnTo>
                    <a:pt x="1668059" y="1149668"/>
                  </a:lnTo>
                  <a:lnTo>
                    <a:pt x="1666471" y="1151890"/>
                  </a:lnTo>
                  <a:lnTo>
                    <a:pt x="1654079" y="1331913"/>
                  </a:lnTo>
                  <a:lnTo>
                    <a:pt x="1602608" y="1331913"/>
                  </a:lnTo>
                  <a:lnTo>
                    <a:pt x="1602290" y="1283335"/>
                  </a:lnTo>
                  <a:lnTo>
                    <a:pt x="1598477" y="1283653"/>
                  </a:lnTo>
                  <a:lnTo>
                    <a:pt x="1586721" y="1284605"/>
                  </a:lnTo>
                  <a:lnTo>
                    <a:pt x="1568293" y="1285240"/>
                  </a:lnTo>
                  <a:lnTo>
                    <a:pt x="1556537" y="1285558"/>
                  </a:lnTo>
                  <a:lnTo>
                    <a:pt x="1543828" y="1285558"/>
                  </a:lnTo>
                  <a:lnTo>
                    <a:pt x="1529213" y="1285240"/>
                  </a:lnTo>
                  <a:lnTo>
                    <a:pt x="1513009" y="1284605"/>
                  </a:lnTo>
                  <a:lnTo>
                    <a:pt x="1496169" y="1283653"/>
                  </a:lnTo>
                  <a:lnTo>
                    <a:pt x="1477741" y="1282383"/>
                  </a:lnTo>
                  <a:lnTo>
                    <a:pt x="1457724" y="1280478"/>
                  </a:lnTo>
                  <a:lnTo>
                    <a:pt x="1437390" y="1277620"/>
                  </a:lnTo>
                  <a:lnTo>
                    <a:pt x="1415467" y="1274763"/>
                  </a:lnTo>
                  <a:lnTo>
                    <a:pt x="1392908" y="1270953"/>
                  </a:lnTo>
                  <a:lnTo>
                    <a:pt x="1381787" y="1268730"/>
                  </a:lnTo>
                  <a:lnTo>
                    <a:pt x="1370349" y="1266508"/>
                  </a:lnTo>
                  <a:lnTo>
                    <a:pt x="1359547" y="1263968"/>
                  </a:lnTo>
                  <a:lnTo>
                    <a:pt x="1348426" y="1261110"/>
                  </a:lnTo>
                  <a:lnTo>
                    <a:pt x="1328092" y="1254760"/>
                  </a:lnTo>
                  <a:lnTo>
                    <a:pt x="1308710" y="1248410"/>
                  </a:lnTo>
                  <a:lnTo>
                    <a:pt x="1290282" y="1241743"/>
                  </a:lnTo>
                  <a:lnTo>
                    <a:pt x="1273443" y="1234440"/>
                  </a:lnTo>
                  <a:lnTo>
                    <a:pt x="1257556" y="1227455"/>
                  </a:lnTo>
                  <a:lnTo>
                    <a:pt x="1243259" y="1220153"/>
                  </a:lnTo>
                  <a:lnTo>
                    <a:pt x="1229914" y="1213485"/>
                  </a:lnTo>
                  <a:lnTo>
                    <a:pt x="1218794" y="1207135"/>
                  </a:lnTo>
                  <a:lnTo>
                    <a:pt x="1208626" y="1201103"/>
                  </a:lnTo>
                  <a:lnTo>
                    <a:pt x="1200366" y="1196340"/>
                  </a:lnTo>
                  <a:lnTo>
                    <a:pt x="1189245" y="1188720"/>
                  </a:lnTo>
                  <a:lnTo>
                    <a:pt x="1185115" y="1186180"/>
                  </a:lnTo>
                  <a:lnTo>
                    <a:pt x="1204814" y="1331913"/>
                  </a:lnTo>
                  <a:lnTo>
                    <a:pt x="1152071" y="1331913"/>
                  </a:lnTo>
                  <a:lnTo>
                    <a:pt x="1149529" y="1296670"/>
                  </a:lnTo>
                  <a:lnTo>
                    <a:pt x="1143810" y="1297305"/>
                  </a:lnTo>
                  <a:lnTo>
                    <a:pt x="1135549" y="1299210"/>
                  </a:lnTo>
                  <a:lnTo>
                    <a:pt x="1112355" y="1303655"/>
                  </a:lnTo>
                  <a:lnTo>
                    <a:pt x="1082489" y="1309688"/>
                  </a:lnTo>
                  <a:lnTo>
                    <a:pt x="1066285" y="1313180"/>
                  </a:lnTo>
                  <a:lnTo>
                    <a:pt x="1049445" y="1316038"/>
                  </a:lnTo>
                  <a:lnTo>
                    <a:pt x="1032606" y="1318895"/>
                  </a:lnTo>
                  <a:lnTo>
                    <a:pt x="1015766" y="1321118"/>
                  </a:lnTo>
                  <a:lnTo>
                    <a:pt x="999880" y="1322388"/>
                  </a:lnTo>
                  <a:lnTo>
                    <a:pt x="984629" y="1323658"/>
                  </a:lnTo>
                  <a:lnTo>
                    <a:pt x="977639" y="1323658"/>
                  </a:lnTo>
                  <a:lnTo>
                    <a:pt x="970649" y="1323658"/>
                  </a:lnTo>
                  <a:lnTo>
                    <a:pt x="964295" y="1323340"/>
                  </a:lnTo>
                  <a:lnTo>
                    <a:pt x="958575" y="1323023"/>
                  </a:lnTo>
                  <a:lnTo>
                    <a:pt x="953174" y="1322070"/>
                  </a:lnTo>
                  <a:lnTo>
                    <a:pt x="948090" y="1320483"/>
                  </a:lnTo>
                  <a:lnTo>
                    <a:pt x="943960" y="1319213"/>
                  </a:lnTo>
                  <a:lnTo>
                    <a:pt x="940783" y="1317625"/>
                  </a:lnTo>
                  <a:lnTo>
                    <a:pt x="934746" y="1305560"/>
                  </a:lnTo>
                  <a:lnTo>
                    <a:pt x="928709" y="1295083"/>
                  </a:lnTo>
                  <a:lnTo>
                    <a:pt x="917271" y="1275398"/>
                  </a:lnTo>
                  <a:lnTo>
                    <a:pt x="912505" y="1266508"/>
                  </a:lnTo>
                  <a:lnTo>
                    <a:pt x="908057" y="1257935"/>
                  </a:lnTo>
                  <a:lnTo>
                    <a:pt x="904244" y="1249680"/>
                  </a:lnTo>
                  <a:lnTo>
                    <a:pt x="902338" y="1244918"/>
                  </a:lnTo>
                  <a:lnTo>
                    <a:pt x="901067" y="1240790"/>
                  </a:lnTo>
                  <a:lnTo>
                    <a:pt x="900114" y="1236663"/>
                  </a:lnTo>
                  <a:lnTo>
                    <a:pt x="899161" y="1232535"/>
                  </a:lnTo>
                  <a:lnTo>
                    <a:pt x="898843" y="1228408"/>
                  </a:lnTo>
                  <a:lnTo>
                    <a:pt x="898525" y="1223963"/>
                  </a:lnTo>
                  <a:lnTo>
                    <a:pt x="898843" y="1219835"/>
                  </a:lnTo>
                  <a:lnTo>
                    <a:pt x="899161" y="1215390"/>
                  </a:lnTo>
                  <a:lnTo>
                    <a:pt x="900431" y="1210628"/>
                  </a:lnTo>
                  <a:lnTo>
                    <a:pt x="901385" y="1205865"/>
                  </a:lnTo>
                  <a:lnTo>
                    <a:pt x="903291" y="1201103"/>
                  </a:lnTo>
                  <a:lnTo>
                    <a:pt x="905197" y="1195705"/>
                  </a:lnTo>
                  <a:lnTo>
                    <a:pt x="908057" y="1190943"/>
                  </a:lnTo>
                  <a:lnTo>
                    <a:pt x="910916" y="1185228"/>
                  </a:lnTo>
                  <a:lnTo>
                    <a:pt x="914729" y="1179513"/>
                  </a:lnTo>
                  <a:lnTo>
                    <a:pt x="918542" y="1173480"/>
                  </a:lnTo>
                  <a:lnTo>
                    <a:pt x="922990" y="1167765"/>
                  </a:lnTo>
                  <a:lnTo>
                    <a:pt x="928391" y="1161098"/>
                  </a:lnTo>
                  <a:lnTo>
                    <a:pt x="939512" y="1146810"/>
                  </a:lnTo>
                  <a:lnTo>
                    <a:pt x="949361" y="1133793"/>
                  </a:lnTo>
                  <a:lnTo>
                    <a:pt x="967154" y="1109345"/>
                  </a:lnTo>
                  <a:lnTo>
                    <a:pt x="976050" y="1096963"/>
                  </a:lnTo>
                  <a:lnTo>
                    <a:pt x="985900" y="1084580"/>
                  </a:lnTo>
                  <a:lnTo>
                    <a:pt x="997338" y="1070928"/>
                  </a:lnTo>
                  <a:lnTo>
                    <a:pt x="1004328" y="1063943"/>
                  </a:lnTo>
                  <a:lnTo>
                    <a:pt x="1011318" y="1056323"/>
                  </a:lnTo>
                  <a:lnTo>
                    <a:pt x="1017673" y="1045528"/>
                  </a:lnTo>
                  <a:lnTo>
                    <a:pt x="1024663" y="1035368"/>
                  </a:lnTo>
                  <a:lnTo>
                    <a:pt x="1031335" y="1025525"/>
                  </a:lnTo>
                  <a:lnTo>
                    <a:pt x="1038007" y="1016318"/>
                  </a:lnTo>
                  <a:lnTo>
                    <a:pt x="1044997" y="1008063"/>
                  </a:lnTo>
                  <a:lnTo>
                    <a:pt x="1051669" y="1000443"/>
                  </a:lnTo>
                  <a:lnTo>
                    <a:pt x="1058659" y="993141"/>
                  </a:lnTo>
                  <a:lnTo>
                    <a:pt x="1065967" y="986473"/>
                  </a:lnTo>
                  <a:lnTo>
                    <a:pt x="1073593" y="980123"/>
                  </a:lnTo>
                  <a:lnTo>
                    <a:pt x="1080583" y="974091"/>
                  </a:lnTo>
                  <a:lnTo>
                    <a:pt x="1088208" y="968693"/>
                  </a:lnTo>
                  <a:lnTo>
                    <a:pt x="1096151" y="963931"/>
                  </a:lnTo>
                  <a:lnTo>
                    <a:pt x="1104094" y="959168"/>
                  </a:lnTo>
                  <a:lnTo>
                    <a:pt x="1111720" y="954723"/>
                  </a:lnTo>
                  <a:lnTo>
                    <a:pt x="1119663" y="950913"/>
                  </a:lnTo>
                  <a:lnTo>
                    <a:pt x="1127924" y="947738"/>
                  </a:lnTo>
                  <a:lnTo>
                    <a:pt x="1136185" y="944246"/>
                  </a:lnTo>
                  <a:lnTo>
                    <a:pt x="1145081" y="941388"/>
                  </a:lnTo>
                  <a:lnTo>
                    <a:pt x="1153660" y="938531"/>
                  </a:lnTo>
                  <a:lnTo>
                    <a:pt x="1162238" y="935991"/>
                  </a:lnTo>
                  <a:lnTo>
                    <a:pt x="1171452" y="933768"/>
                  </a:lnTo>
                  <a:lnTo>
                    <a:pt x="1180349" y="931863"/>
                  </a:lnTo>
                  <a:lnTo>
                    <a:pt x="1199412" y="928053"/>
                  </a:lnTo>
                  <a:lnTo>
                    <a:pt x="1218794" y="924561"/>
                  </a:lnTo>
                  <a:lnTo>
                    <a:pt x="1239128" y="921703"/>
                  </a:lnTo>
                  <a:lnTo>
                    <a:pt x="1282021" y="915988"/>
                  </a:lnTo>
                  <a:lnTo>
                    <a:pt x="1284881" y="915671"/>
                  </a:lnTo>
                  <a:lnTo>
                    <a:pt x="1287740" y="915671"/>
                  </a:lnTo>
                  <a:lnTo>
                    <a:pt x="1292824" y="915671"/>
                  </a:lnTo>
                  <a:lnTo>
                    <a:pt x="1366537" y="1187768"/>
                  </a:lnTo>
                  <a:lnTo>
                    <a:pt x="1368125" y="1176973"/>
                  </a:lnTo>
                  <a:lnTo>
                    <a:pt x="1393226" y="990283"/>
                  </a:lnTo>
                  <a:lnTo>
                    <a:pt x="1386236" y="972186"/>
                  </a:lnTo>
                  <a:lnTo>
                    <a:pt x="1400216" y="947738"/>
                  </a:lnTo>
                  <a:lnTo>
                    <a:pt x="1432306" y="947421"/>
                  </a:lnTo>
                  <a:lnTo>
                    <a:pt x="1445968" y="972186"/>
                  </a:lnTo>
                  <a:lnTo>
                    <a:pt x="1439614" y="993776"/>
                  </a:lnTo>
                  <a:lnTo>
                    <a:pt x="1462490" y="1190943"/>
                  </a:lnTo>
                  <a:lnTo>
                    <a:pt x="1522858" y="924243"/>
                  </a:lnTo>
                  <a:lnTo>
                    <a:pt x="1529530" y="921386"/>
                  </a:lnTo>
                  <a:lnTo>
                    <a:pt x="1534932" y="918846"/>
                  </a:lnTo>
                  <a:lnTo>
                    <a:pt x="1537791" y="916940"/>
                  </a:lnTo>
                  <a:lnTo>
                    <a:pt x="1538427" y="915988"/>
                  </a:lnTo>
                  <a:lnTo>
                    <a:pt x="1549865" y="915036"/>
                  </a:lnTo>
                  <a:lnTo>
                    <a:pt x="1560668" y="914401"/>
                  </a:lnTo>
                  <a:close/>
                  <a:moveTo>
                    <a:pt x="170497" y="661035"/>
                  </a:moveTo>
                  <a:lnTo>
                    <a:pt x="168576" y="681657"/>
                  </a:lnTo>
                  <a:lnTo>
                    <a:pt x="168275" y="683619"/>
                  </a:lnTo>
                  <a:lnTo>
                    <a:pt x="167640" y="691889"/>
                  </a:lnTo>
                  <a:lnTo>
                    <a:pt x="167640" y="695282"/>
                  </a:lnTo>
                  <a:lnTo>
                    <a:pt x="167322" y="700477"/>
                  </a:lnTo>
                  <a:lnTo>
                    <a:pt x="167640" y="700795"/>
                  </a:lnTo>
                  <a:lnTo>
                    <a:pt x="167640" y="695282"/>
                  </a:lnTo>
                  <a:lnTo>
                    <a:pt x="168275" y="684891"/>
                  </a:lnTo>
                  <a:lnTo>
                    <a:pt x="168576" y="681657"/>
                  </a:lnTo>
                  <a:lnTo>
                    <a:pt x="169545" y="675349"/>
                  </a:lnTo>
                  <a:lnTo>
                    <a:pt x="170497" y="668033"/>
                  </a:lnTo>
                  <a:lnTo>
                    <a:pt x="170497" y="664534"/>
                  </a:lnTo>
                  <a:lnTo>
                    <a:pt x="170497" y="661035"/>
                  </a:lnTo>
                  <a:close/>
                  <a:moveTo>
                    <a:pt x="2571454" y="661035"/>
                  </a:moveTo>
                  <a:lnTo>
                    <a:pt x="2571454" y="664534"/>
                  </a:lnTo>
                  <a:lnTo>
                    <a:pt x="2571137" y="668033"/>
                  </a:lnTo>
                  <a:lnTo>
                    <a:pt x="2572406" y="675349"/>
                  </a:lnTo>
                  <a:lnTo>
                    <a:pt x="2573358" y="683619"/>
                  </a:lnTo>
                  <a:lnTo>
                    <a:pt x="2573992" y="691889"/>
                  </a:lnTo>
                  <a:lnTo>
                    <a:pt x="2574310" y="700795"/>
                  </a:lnTo>
                  <a:lnTo>
                    <a:pt x="2574627" y="700477"/>
                  </a:lnTo>
                  <a:lnTo>
                    <a:pt x="2573675" y="684891"/>
                  </a:lnTo>
                  <a:lnTo>
                    <a:pt x="2571454" y="661035"/>
                  </a:lnTo>
                  <a:close/>
                  <a:moveTo>
                    <a:pt x="197485" y="574519"/>
                  </a:moveTo>
                  <a:lnTo>
                    <a:pt x="195897" y="575155"/>
                  </a:lnTo>
                  <a:lnTo>
                    <a:pt x="194310" y="576109"/>
                  </a:lnTo>
                  <a:lnTo>
                    <a:pt x="192405" y="577381"/>
                  </a:lnTo>
                  <a:lnTo>
                    <a:pt x="190817" y="579290"/>
                  </a:lnTo>
                  <a:lnTo>
                    <a:pt x="189230" y="581198"/>
                  </a:lnTo>
                  <a:lnTo>
                    <a:pt x="186690" y="585969"/>
                  </a:lnTo>
                  <a:lnTo>
                    <a:pt x="189865" y="582789"/>
                  </a:lnTo>
                  <a:lnTo>
                    <a:pt x="192722" y="579608"/>
                  </a:lnTo>
                  <a:lnTo>
                    <a:pt x="195897" y="576745"/>
                  </a:lnTo>
                  <a:lnTo>
                    <a:pt x="199390" y="574519"/>
                  </a:lnTo>
                  <a:lnTo>
                    <a:pt x="197485" y="574519"/>
                  </a:lnTo>
                  <a:close/>
                  <a:moveTo>
                    <a:pt x="2542584" y="574518"/>
                  </a:moveTo>
                  <a:lnTo>
                    <a:pt x="2545757" y="576745"/>
                  </a:lnTo>
                  <a:lnTo>
                    <a:pt x="2549247" y="579608"/>
                  </a:lnTo>
                  <a:lnTo>
                    <a:pt x="2552102" y="582788"/>
                  </a:lnTo>
                  <a:lnTo>
                    <a:pt x="2555274" y="585969"/>
                  </a:lnTo>
                  <a:lnTo>
                    <a:pt x="2552102" y="581198"/>
                  </a:lnTo>
                  <a:lnTo>
                    <a:pt x="2550833" y="579290"/>
                  </a:lnTo>
                  <a:lnTo>
                    <a:pt x="2549247" y="577381"/>
                  </a:lnTo>
                  <a:lnTo>
                    <a:pt x="2547660" y="576109"/>
                  </a:lnTo>
                  <a:lnTo>
                    <a:pt x="2545757" y="575155"/>
                  </a:lnTo>
                  <a:lnTo>
                    <a:pt x="2544488" y="574518"/>
                  </a:lnTo>
                  <a:lnTo>
                    <a:pt x="2542584" y="574518"/>
                  </a:lnTo>
                  <a:close/>
                  <a:moveTo>
                    <a:pt x="331470" y="485775"/>
                  </a:moveTo>
                  <a:lnTo>
                    <a:pt x="347662" y="485775"/>
                  </a:lnTo>
                  <a:lnTo>
                    <a:pt x="363537" y="486729"/>
                  </a:lnTo>
                  <a:lnTo>
                    <a:pt x="378460" y="488638"/>
                  </a:lnTo>
                  <a:lnTo>
                    <a:pt x="393700" y="490864"/>
                  </a:lnTo>
                  <a:lnTo>
                    <a:pt x="407988" y="493409"/>
                  </a:lnTo>
                  <a:lnTo>
                    <a:pt x="421323" y="497226"/>
                  </a:lnTo>
                  <a:lnTo>
                    <a:pt x="434658" y="501043"/>
                  </a:lnTo>
                  <a:lnTo>
                    <a:pt x="447040" y="505178"/>
                  </a:lnTo>
                  <a:lnTo>
                    <a:pt x="459105" y="509631"/>
                  </a:lnTo>
                  <a:lnTo>
                    <a:pt x="470535" y="514402"/>
                  </a:lnTo>
                  <a:lnTo>
                    <a:pt x="481013" y="519491"/>
                  </a:lnTo>
                  <a:lnTo>
                    <a:pt x="491173" y="524580"/>
                  </a:lnTo>
                  <a:lnTo>
                    <a:pt x="500698" y="529670"/>
                  </a:lnTo>
                  <a:lnTo>
                    <a:pt x="509270" y="534759"/>
                  </a:lnTo>
                  <a:lnTo>
                    <a:pt x="517208" y="539848"/>
                  </a:lnTo>
                  <a:lnTo>
                    <a:pt x="524510" y="544301"/>
                  </a:lnTo>
                  <a:lnTo>
                    <a:pt x="536575" y="552889"/>
                  </a:lnTo>
                  <a:lnTo>
                    <a:pt x="545465" y="559569"/>
                  </a:lnTo>
                  <a:lnTo>
                    <a:pt x="550863" y="564340"/>
                  </a:lnTo>
                  <a:lnTo>
                    <a:pt x="552450" y="565612"/>
                  </a:lnTo>
                  <a:lnTo>
                    <a:pt x="550863" y="569747"/>
                  </a:lnTo>
                  <a:lnTo>
                    <a:pt x="548005" y="574837"/>
                  </a:lnTo>
                  <a:lnTo>
                    <a:pt x="544195" y="581198"/>
                  </a:lnTo>
                  <a:lnTo>
                    <a:pt x="539750" y="587878"/>
                  </a:lnTo>
                  <a:lnTo>
                    <a:pt x="534035" y="595512"/>
                  </a:lnTo>
                  <a:lnTo>
                    <a:pt x="530860" y="599647"/>
                  </a:lnTo>
                  <a:lnTo>
                    <a:pt x="527050" y="603463"/>
                  </a:lnTo>
                  <a:lnTo>
                    <a:pt x="523240" y="607280"/>
                  </a:lnTo>
                  <a:lnTo>
                    <a:pt x="518795" y="610779"/>
                  </a:lnTo>
                  <a:lnTo>
                    <a:pt x="514350" y="614278"/>
                  </a:lnTo>
                  <a:lnTo>
                    <a:pt x="509588" y="617777"/>
                  </a:lnTo>
                  <a:lnTo>
                    <a:pt x="504508" y="620640"/>
                  </a:lnTo>
                  <a:lnTo>
                    <a:pt x="498793" y="623502"/>
                  </a:lnTo>
                  <a:lnTo>
                    <a:pt x="493078" y="626047"/>
                  </a:lnTo>
                  <a:lnTo>
                    <a:pt x="487045" y="627955"/>
                  </a:lnTo>
                  <a:lnTo>
                    <a:pt x="480695" y="629228"/>
                  </a:lnTo>
                  <a:lnTo>
                    <a:pt x="474028" y="630500"/>
                  </a:lnTo>
                  <a:lnTo>
                    <a:pt x="466725" y="630818"/>
                  </a:lnTo>
                  <a:lnTo>
                    <a:pt x="459423" y="630818"/>
                  </a:lnTo>
                  <a:lnTo>
                    <a:pt x="451803" y="630182"/>
                  </a:lnTo>
                  <a:lnTo>
                    <a:pt x="443548" y="628910"/>
                  </a:lnTo>
                  <a:lnTo>
                    <a:pt x="434975" y="626683"/>
                  </a:lnTo>
                  <a:lnTo>
                    <a:pt x="426403" y="624139"/>
                  </a:lnTo>
                  <a:lnTo>
                    <a:pt x="417195" y="620322"/>
                  </a:lnTo>
                  <a:lnTo>
                    <a:pt x="407353" y="615869"/>
                  </a:lnTo>
                  <a:lnTo>
                    <a:pt x="396557" y="610461"/>
                  </a:lnTo>
                  <a:lnTo>
                    <a:pt x="385127" y="605690"/>
                  </a:lnTo>
                  <a:lnTo>
                    <a:pt x="408305" y="616823"/>
                  </a:lnTo>
                  <a:lnTo>
                    <a:pt x="430848" y="627955"/>
                  </a:lnTo>
                  <a:lnTo>
                    <a:pt x="441643" y="632727"/>
                  </a:lnTo>
                  <a:lnTo>
                    <a:pt x="452120" y="637180"/>
                  </a:lnTo>
                  <a:lnTo>
                    <a:pt x="462280" y="641315"/>
                  </a:lnTo>
                  <a:lnTo>
                    <a:pt x="472440" y="645132"/>
                  </a:lnTo>
                  <a:lnTo>
                    <a:pt x="481965" y="648312"/>
                  </a:lnTo>
                  <a:lnTo>
                    <a:pt x="491173" y="650539"/>
                  </a:lnTo>
                  <a:lnTo>
                    <a:pt x="500063" y="652129"/>
                  </a:lnTo>
                  <a:lnTo>
                    <a:pt x="504190" y="652447"/>
                  </a:lnTo>
                  <a:lnTo>
                    <a:pt x="508318" y="652447"/>
                  </a:lnTo>
                  <a:lnTo>
                    <a:pt x="512128" y="652447"/>
                  </a:lnTo>
                  <a:lnTo>
                    <a:pt x="515620" y="652129"/>
                  </a:lnTo>
                  <a:lnTo>
                    <a:pt x="519430" y="651493"/>
                  </a:lnTo>
                  <a:lnTo>
                    <a:pt x="522923" y="650539"/>
                  </a:lnTo>
                  <a:lnTo>
                    <a:pt x="526415" y="649267"/>
                  </a:lnTo>
                  <a:lnTo>
                    <a:pt x="529590" y="647676"/>
                  </a:lnTo>
                  <a:lnTo>
                    <a:pt x="532765" y="646086"/>
                  </a:lnTo>
                  <a:lnTo>
                    <a:pt x="535623" y="643541"/>
                  </a:lnTo>
                  <a:lnTo>
                    <a:pt x="536893" y="651493"/>
                  </a:lnTo>
                  <a:lnTo>
                    <a:pt x="537210" y="659127"/>
                  </a:lnTo>
                  <a:lnTo>
                    <a:pt x="537845" y="673440"/>
                  </a:lnTo>
                  <a:lnTo>
                    <a:pt x="537845" y="687118"/>
                  </a:lnTo>
                  <a:lnTo>
                    <a:pt x="537210" y="700159"/>
                  </a:lnTo>
                  <a:lnTo>
                    <a:pt x="538163" y="699205"/>
                  </a:lnTo>
                  <a:lnTo>
                    <a:pt x="539433" y="697932"/>
                  </a:lnTo>
                  <a:lnTo>
                    <a:pt x="540703" y="697296"/>
                  </a:lnTo>
                  <a:lnTo>
                    <a:pt x="541973" y="696660"/>
                  </a:lnTo>
                  <a:lnTo>
                    <a:pt x="542925" y="697296"/>
                  </a:lnTo>
                  <a:lnTo>
                    <a:pt x="543243" y="698251"/>
                  </a:lnTo>
                  <a:lnTo>
                    <a:pt x="543878" y="699841"/>
                  </a:lnTo>
                  <a:lnTo>
                    <a:pt x="543878" y="702067"/>
                  </a:lnTo>
                  <a:lnTo>
                    <a:pt x="544195" y="708429"/>
                  </a:lnTo>
                  <a:lnTo>
                    <a:pt x="544195" y="716063"/>
                  </a:lnTo>
                  <a:lnTo>
                    <a:pt x="543878" y="725287"/>
                  </a:lnTo>
                  <a:lnTo>
                    <a:pt x="542925" y="735466"/>
                  </a:lnTo>
                  <a:lnTo>
                    <a:pt x="540703" y="757413"/>
                  </a:lnTo>
                  <a:lnTo>
                    <a:pt x="537528" y="779042"/>
                  </a:lnTo>
                  <a:lnTo>
                    <a:pt x="534670" y="796536"/>
                  </a:lnTo>
                  <a:lnTo>
                    <a:pt x="533083" y="802898"/>
                  </a:lnTo>
                  <a:lnTo>
                    <a:pt x="531813" y="807669"/>
                  </a:lnTo>
                  <a:lnTo>
                    <a:pt x="531178" y="808623"/>
                  </a:lnTo>
                  <a:lnTo>
                    <a:pt x="530860" y="809577"/>
                  </a:lnTo>
                  <a:lnTo>
                    <a:pt x="530543" y="809577"/>
                  </a:lnTo>
                  <a:lnTo>
                    <a:pt x="529908" y="808623"/>
                  </a:lnTo>
                  <a:lnTo>
                    <a:pt x="528638" y="820392"/>
                  </a:lnTo>
                  <a:lnTo>
                    <a:pt x="526733" y="831525"/>
                  </a:lnTo>
                  <a:lnTo>
                    <a:pt x="524510" y="842657"/>
                  </a:lnTo>
                  <a:lnTo>
                    <a:pt x="521335" y="853154"/>
                  </a:lnTo>
                  <a:lnTo>
                    <a:pt x="518478" y="863650"/>
                  </a:lnTo>
                  <a:lnTo>
                    <a:pt x="514985" y="873829"/>
                  </a:lnTo>
                  <a:lnTo>
                    <a:pt x="510858" y="883689"/>
                  </a:lnTo>
                  <a:lnTo>
                    <a:pt x="506730" y="892913"/>
                  </a:lnTo>
                  <a:lnTo>
                    <a:pt x="502285" y="902138"/>
                  </a:lnTo>
                  <a:lnTo>
                    <a:pt x="497205" y="911044"/>
                  </a:lnTo>
                  <a:lnTo>
                    <a:pt x="492443" y="919314"/>
                  </a:lnTo>
                  <a:lnTo>
                    <a:pt x="486728" y="927584"/>
                  </a:lnTo>
                  <a:lnTo>
                    <a:pt x="481013" y="935536"/>
                  </a:lnTo>
                  <a:lnTo>
                    <a:pt x="475615" y="943170"/>
                  </a:lnTo>
                  <a:lnTo>
                    <a:pt x="469583" y="950167"/>
                  </a:lnTo>
                  <a:lnTo>
                    <a:pt x="463550" y="957165"/>
                  </a:lnTo>
                  <a:lnTo>
                    <a:pt x="457200" y="963209"/>
                  </a:lnTo>
                  <a:lnTo>
                    <a:pt x="450850" y="969252"/>
                  </a:lnTo>
                  <a:lnTo>
                    <a:pt x="443865" y="974659"/>
                  </a:lnTo>
                  <a:lnTo>
                    <a:pt x="437198" y="980067"/>
                  </a:lnTo>
                  <a:lnTo>
                    <a:pt x="430530" y="984838"/>
                  </a:lnTo>
                  <a:lnTo>
                    <a:pt x="423545" y="989609"/>
                  </a:lnTo>
                  <a:lnTo>
                    <a:pt x="416878" y="993744"/>
                  </a:lnTo>
                  <a:lnTo>
                    <a:pt x="410210" y="997243"/>
                  </a:lnTo>
                  <a:lnTo>
                    <a:pt x="402908" y="1000742"/>
                  </a:lnTo>
                  <a:lnTo>
                    <a:pt x="396240" y="1003286"/>
                  </a:lnTo>
                  <a:lnTo>
                    <a:pt x="389255" y="1006149"/>
                  </a:lnTo>
                  <a:lnTo>
                    <a:pt x="382587" y="1008057"/>
                  </a:lnTo>
                  <a:lnTo>
                    <a:pt x="375920" y="1009330"/>
                  </a:lnTo>
                  <a:lnTo>
                    <a:pt x="369252" y="1010602"/>
                  </a:lnTo>
                  <a:lnTo>
                    <a:pt x="362585" y="1011238"/>
                  </a:lnTo>
                  <a:lnTo>
                    <a:pt x="356235" y="1011238"/>
                  </a:lnTo>
                  <a:lnTo>
                    <a:pt x="351155" y="1011238"/>
                  </a:lnTo>
                  <a:lnTo>
                    <a:pt x="345440" y="1010602"/>
                  </a:lnTo>
                  <a:lnTo>
                    <a:pt x="339725" y="1009330"/>
                  </a:lnTo>
                  <a:lnTo>
                    <a:pt x="334010" y="1007421"/>
                  </a:lnTo>
                  <a:lnTo>
                    <a:pt x="327977" y="1005831"/>
                  </a:lnTo>
                  <a:lnTo>
                    <a:pt x="321945" y="1002968"/>
                  </a:lnTo>
                  <a:lnTo>
                    <a:pt x="315595" y="1000105"/>
                  </a:lnTo>
                  <a:lnTo>
                    <a:pt x="309245" y="996607"/>
                  </a:lnTo>
                  <a:lnTo>
                    <a:pt x="302895" y="992790"/>
                  </a:lnTo>
                  <a:lnTo>
                    <a:pt x="296227" y="988655"/>
                  </a:lnTo>
                  <a:lnTo>
                    <a:pt x="289877" y="984202"/>
                  </a:lnTo>
                  <a:lnTo>
                    <a:pt x="282892" y="979430"/>
                  </a:lnTo>
                  <a:lnTo>
                    <a:pt x="276542" y="974023"/>
                  </a:lnTo>
                  <a:lnTo>
                    <a:pt x="269875" y="968298"/>
                  </a:lnTo>
                  <a:lnTo>
                    <a:pt x="263207" y="962254"/>
                  </a:lnTo>
                  <a:lnTo>
                    <a:pt x="256540" y="955893"/>
                  </a:lnTo>
                  <a:lnTo>
                    <a:pt x="250190" y="949213"/>
                  </a:lnTo>
                  <a:lnTo>
                    <a:pt x="243840" y="941897"/>
                  </a:lnTo>
                  <a:lnTo>
                    <a:pt x="237490" y="934900"/>
                  </a:lnTo>
                  <a:lnTo>
                    <a:pt x="231457" y="927266"/>
                  </a:lnTo>
                  <a:lnTo>
                    <a:pt x="225425" y="919314"/>
                  </a:lnTo>
                  <a:lnTo>
                    <a:pt x="219710" y="911044"/>
                  </a:lnTo>
                  <a:lnTo>
                    <a:pt x="214312" y="902774"/>
                  </a:lnTo>
                  <a:lnTo>
                    <a:pt x="208915" y="893868"/>
                  </a:lnTo>
                  <a:lnTo>
                    <a:pt x="203517" y="885280"/>
                  </a:lnTo>
                  <a:lnTo>
                    <a:pt x="198755" y="875737"/>
                  </a:lnTo>
                  <a:lnTo>
                    <a:pt x="194310" y="866195"/>
                  </a:lnTo>
                  <a:lnTo>
                    <a:pt x="190182" y="856971"/>
                  </a:lnTo>
                  <a:lnTo>
                    <a:pt x="186055" y="846792"/>
                  </a:lnTo>
                  <a:lnTo>
                    <a:pt x="182245" y="836932"/>
                  </a:lnTo>
                  <a:lnTo>
                    <a:pt x="179070" y="826754"/>
                  </a:lnTo>
                  <a:lnTo>
                    <a:pt x="176212" y="816257"/>
                  </a:lnTo>
                  <a:lnTo>
                    <a:pt x="173990" y="822937"/>
                  </a:lnTo>
                  <a:lnTo>
                    <a:pt x="172402" y="826117"/>
                  </a:lnTo>
                  <a:lnTo>
                    <a:pt x="171450" y="828344"/>
                  </a:lnTo>
                  <a:lnTo>
                    <a:pt x="169862" y="830252"/>
                  </a:lnTo>
                  <a:lnTo>
                    <a:pt x="168275" y="831525"/>
                  </a:lnTo>
                  <a:lnTo>
                    <a:pt x="167322" y="832479"/>
                  </a:lnTo>
                  <a:lnTo>
                    <a:pt x="165417" y="832797"/>
                  </a:lnTo>
                  <a:lnTo>
                    <a:pt x="163830" y="832479"/>
                  </a:lnTo>
                  <a:lnTo>
                    <a:pt x="162242" y="831207"/>
                  </a:lnTo>
                  <a:lnTo>
                    <a:pt x="160655" y="829616"/>
                  </a:lnTo>
                  <a:lnTo>
                    <a:pt x="159385" y="827390"/>
                  </a:lnTo>
                  <a:lnTo>
                    <a:pt x="157797" y="824845"/>
                  </a:lnTo>
                  <a:lnTo>
                    <a:pt x="156210" y="821346"/>
                  </a:lnTo>
                  <a:lnTo>
                    <a:pt x="153987" y="813076"/>
                  </a:lnTo>
                  <a:lnTo>
                    <a:pt x="152082" y="803534"/>
                  </a:lnTo>
                  <a:lnTo>
                    <a:pt x="150495" y="792083"/>
                  </a:lnTo>
                  <a:lnTo>
                    <a:pt x="149542" y="779678"/>
                  </a:lnTo>
                  <a:lnTo>
                    <a:pt x="149225" y="766637"/>
                  </a:lnTo>
                  <a:lnTo>
                    <a:pt x="149542" y="753914"/>
                  </a:lnTo>
                  <a:lnTo>
                    <a:pt x="150177" y="742781"/>
                  </a:lnTo>
                  <a:lnTo>
                    <a:pt x="151765" y="732285"/>
                  </a:lnTo>
                  <a:lnTo>
                    <a:pt x="153352" y="722742"/>
                  </a:lnTo>
                  <a:lnTo>
                    <a:pt x="155257" y="714790"/>
                  </a:lnTo>
                  <a:lnTo>
                    <a:pt x="157797" y="708429"/>
                  </a:lnTo>
                  <a:lnTo>
                    <a:pt x="159067" y="705884"/>
                  </a:lnTo>
                  <a:lnTo>
                    <a:pt x="160337" y="703976"/>
                  </a:lnTo>
                  <a:lnTo>
                    <a:pt x="161607" y="702067"/>
                  </a:lnTo>
                  <a:lnTo>
                    <a:pt x="163195" y="700795"/>
                  </a:lnTo>
                  <a:lnTo>
                    <a:pt x="158432" y="696024"/>
                  </a:lnTo>
                  <a:lnTo>
                    <a:pt x="154622" y="690617"/>
                  </a:lnTo>
                  <a:lnTo>
                    <a:pt x="151447" y="685209"/>
                  </a:lnTo>
                  <a:lnTo>
                    <a:pt x="148907" y="679166"/>
                  </a:lnTo>
                  <a:lnTo>
                    <a:pt x="147002" y="672804"/>
                  </a:lnTo>
                  <a:lnTo>
                    <a:pt x="145097" y="666443"/>
                  </a:lnTo>
                  <a:lnTo>
                    <a:pt x="143827" y="659763"/>
                  </a:lnTo>
                  <a:lnTo>
                    <a:pt x="143192" y="653083"/>
                  </a:lnTo>
                  <a:lnTo>
                    <a:pt x="142875" y="646086"/>
                  </a:lnTo>
                  <a:lnTo>
                    <a:pt x="142875" y="639088"/>
                  </a:lnTo>
                  <a:lnTo>
                    <a:pt x="143510" y="632090"/>
                  </a:lnTo>
                  <a:lnTo>
                    <a:pt x="144145" y="624775"/>
                  </a:lnTo>
                  <a:lnTo>
                    <a:pt x="145415" y="617777"/>
                  </a:lnTo>
                  <a:lnTo>
                    <a:pt x="146367" y="610461"/>
                  </a:lnTo>
                  <a:lnTo>
                    <a:pt x="148272" y="603782"/>
                  </a:lnTo>
                  <a:lnTo>
                    <a:pt x="149860" y="596466"/>
                  </a:lnTo>
                  <a:lnTo>
                    <a:pt x="154305" y="583425"/>
                  </a:lnTo>
                  <a:lnTo>
                    <a:pt x="159385" y="570702"/>
                  </a:lnTo>
                  <a:lnTo>
                    <a:pt x="164465" y="558933"/>
                  </a:lnTo>
                  <a:lnTo>
                    <a:pt x="169862" y="548436"/>
                  </a:lnTo>
                  <a:lnTo>
                    <a:pt x="174942" y="539212"/>
                  </a:lnTo>
                  <a:lnTo>
                    <a:pt x="180022" y="532214"/>
                  </a:lnTo>
                  <a:lnTo>
                    <a:pt x="182562" y="529034"/>
                  </a:lnTo>
                  <a:lnTo>
                    <a:pt x="184467" y="526807"/>
                  </a:lnTo>
                  <a:lnTo>
                    <a:pt x="186690" y="525535"/>
                  </a:lnTo>
                  <a:lnTo>
                    <a:pt x="188277" y="524262"/>
                  </a:lnTo>
                  <a:lnTo>
                    <a:pt x="198120" y="519491"/>
                  </a:lnTo>
                  <a:lnTo>
                    <a:pt x="207327" y="514720"/>
                  </a:lnTo>
                  <a:lnTo>
                    <a:pt x="216852" y="510585"/>
                  </a:lnTo>
                  <a:lnTo>
                    <a:pt x="226377" y="507086"/>
                  </a:lnTo>
                  <a:lnTo>
                    <a:pt x="235267" y="503587"/>
                  </a:lnTo>
                  <a:lnTo>
                    <a:pt x="244792" y="500407"/>
                  </a:lnTo>
                  <a:lnTo>
                    <a:pt x="253682" y="497862"/>
                  </a:lnTo>
                  <a:lnTo>
                    <a:pt x="262572" y="495317"/>
                  </a:lnTo>
                  <a:lnTo>
                    <a:pt x="271780" y="493409"/>
                  </a:lnTo>
                  <a:lnTo>
                    <a:pt x="280352" y="491501"/>
                  </a:lnTo>
                  <a:lnTo>
                    <a:pt x="288925" y="489910"/>
                  </a:lnTo>
                  <a:lnTo>
                    <a:pt x="298132" y="488638"/>
                  </a:lnTo>
                  <a:lnTo>
                    <a:pt x="306387" y="487365"/>
                  </a:lnTo>
                  <a:lnTo>
                    <a:pt x="314960" y="486729"/>
                  </a:lnTo>
                  <a:lnTo>
                    <a:pt x="323215" y="486093"/>
                  </a:lnTo>
                  <a:lnTo>
                    <a:pt x="331470" y="485775"/>
                  </a:lnTo>
                  <a:close/>
                  <a:moveTo>
                    <a:pt x="2394109" y="485775"/>
                  </a:moveTo>
                  <a:lnTo>
                    <a:pt x="2410607" y="485775"/>
                  </a:lnTo>
                  <a:lnTo>
                    <a:pt x="2418538" y="486093"/>
                  </a:lnTo>
                  <a:lnTo>
                    <a:pt x="2427104" y="486729"/>
                  </a:lnTo>
                  <a:lnTo>
                    <a:pt x="2435352" y="487365"/>
                  </a:lnTo>
                  <a:lnTo>
                    <a:pt x="2443918" y="488638"/>
                  </a:lnTo>
                  <a:lnTo>
                    <a:pt x="2452801" y="489910"/>
                  </a:lnTo>
                  <a:lnTo>
                    <a:pt x="2461367" y="491500"/>
                  </a:lnTo>
                  <a:lnTo>
                    <a:pt x="2470250" y="493409"/>
                  </a:lnTo>
                  <a:lnTo>
                    <a:pt x="2479451" y="495317"/>
                  </a:lnTo>
                  <a:lnTo>
                    <a:pt x="2488334" y="497862"/>
                  </a:lnTo>
                  <a:lnTo>
                    <a:pt x="2497534" y="500407"/>
                  </a:lnTo>
                  <a:lnTo>
                    <a:pt x="2506417" y="503587"/>
                  </a:lnTo>
                  <a:lnTo>
                    <a:pt x="2515935" y="507086"/>
                  </a:lnTo>
                  <a:lnTo>
                    <a:pt x="2525135" y="510585"/>
                  </a:lnTo>
                  <a:lnTo>
                    <a:pt x="2534653" y="514720"/>
                  </a:lnTo>
                  <a:lnTo>
                    <a:pt x="2543853" y="519491"/>
                  </a:lnTo>
                  <a:lnTo>
                    <a:pt x="2553371" y="524262"/>
                  </a:lnTo>
                  <a:lnTo>
                    <a:pt x="2555274" y="525535"/>
                  </a:lnTo>
                  <a:lnTo>
                    <a:pt x="2557178" y="526807"/>
                  </a:lnTo>
                  <a:lnTo>
                    <a:pt x="2559399" y="529033"/>
                  </a:lnTo>
                  <a:lnTo>
                    <a:pt x="2561620" y="532214"/>
                  </a:lnTo>
                  <a:lnTo>
                    <a:pt x="2566378" y="539212"/>
                  </a:lnTo>
                  <a:lnTo>
                    <a:pt x="2571772" y="548436"/>
                  </a:lnTo>
                  <a:lnTo>
                    <a:pt x="2577482" y="558933"/>
                  </a:lnTo>
                  <a:lnTo>
                    <a:pt x="2582558" y="570702"/>
                  </a:lnTo>
                  <a:lnTo>
                    <a:pt x="2587634" y="583425"/>
                  </a:lnTo>
                  <a:lnTo>
                    <a:pt x="2591759" y="596466"/>
                  </a:lnTo>
                  <a:lnTo>
                    <a:pt x="2593662" y="603782"/>
                  </a:lnTo>
                  <a:lnTo>
                    <a:pt x="2594931" y="610461"/>
                  </a:lnTo>
                  <a:lnTo>
                    <a:pt x="2596517" y="617777"/>
                  </a:lnTo>
                  <a:lnTo>
                    <a:pt x="2597786" y="624775"/>
                  </a:lnTo>
                  <a:lnTo>
                    <a:pt x="2598421" y="632090"/>
                  </a:lnTo>
                  <a:lnTo>
                    <a:pt x="2598738" y="639088"/>
                  </a:lnTo>
                  <a:lnTo>
                    <a:pt x="2598738" y="646086"/>
                  </a:lnTo>
                  <a:lnTo>
                    <a:pt x="2598421" y="653083"/>
                  </a:lnTo>
                  <a:lnTo>
                    <a:pt x="2598104" y="659763"/>
                  </a:lnTo>
                  <a:lnTo>
                    <a:pt x="2596517" y="666443"/>
                  </a:lnTo>
                  <a:lnTo>
                    <a:pt x="2594931" y="672804"/>
                  </a:lnTo>
                  <a:lnTo>
                    <a:pt x="2592710" y="679166"/>
                  </a:lnTo>
                  <a:lnTo>
                    <a:pt x="2590172" y="685209"/>
                  </a:lnTo>
                  <a:lnTo>
                    <a:pt x="2586683" y="690617"/>
                  </a:lnTo>
                  <a:lnTo>
                    <a:pt x="2583193" y="696024"/>
                  </a:lnTo>
                  <a:lnTo>
                    <a:pt x="2578434" y="700795"/>
                  </a:lnTo>
                  <a:lnTo>
                    <a:pt x="2580020" y="702067"/>
                  </a:lnTo>
                  <a:lnTo>
                    <a:pt x="2581607" y="703976"/>
                  </a:lnTo>
                  <a:lnTo>
                    <a:pt x="2582558" y="705884"/>
                  </a:lnTo>
                  <a:lnTo>
                    <a:pt x="2584145" y="708429"/>
                  </a:lnTo>
                  <a:lnTo>
                    <a:pt x="2586365" y="714790"/>
                  </a:lnTo>
                  <a:lnTo>
                    <a:pt x="2588269" y="722742"/>
                  </a:lnTo>
                  <a:lnTo>
                    <a:pt x="2590172" y="732285"/>
                  </a:lnTo>
                  <a:lnTo>
                    <a:pt x="2591441" y="742781"/>
                  </a:lnTo>
                  <a:lnTo>
                    <a:pt x="2592076" y="753914"/>
                  </a:lnTo>
                  <a:lnTo>
                    <a:pt x="2592393" y="766637"/>
                  </a:lnTo>
                  <a:lnTo>
                    <a:pt x="2592076" y="779678"/>
                  </a:lnTo>
                  <a:lnTo>
                    <a:pt x="2591441" y="792083"/>
                  </a:lnTo>
                  <a:lnTo>
                    <a:pt x="2589855" y="803534"/>
                  </a:lnTo>
                  <a:lnTo>
                    <a:pt x="2587634" y="813076"/>
                  </a:lnTo>
                  <a:lnTo>
                    <a:pt x="2585414" y="821346"/>
                  </a:lnTo>
                  <a:lnTo>
                    <a:pt x="2584145" y="824845"/>
                  </a:lnTo>
                  <a:lnTo>
                    <a:pt x="2582558" y="827390"/>
                  </a:lnTo>
                  <a:lnTo>
                    <a:pt x="2581289" y="829616"/>
                  </a:lnTo>
                  <a:lnTo>
                    <a:pt x="2579703" y="831207"/>
                  </a:lnTo>
                  <a:lnTo>
                    <a:pt x="2577799" y="832479"/>
                  </a:lnTo>
                  <a:lnTo>
                    <a:pt x="2576213" y="832797"/>
                  </a:lnTo>
                  <a:lnTo>
                    <a:pt x="2574627" y="832479"/>
                  </a:lnTo>
                  <a:lnTo>
                    <a:pt x="2573358" y="831525"/>
                  </a:lnTo>
                  <a:lnTo>
                    <a:pt x="2571772" y="830252"/>
                  </a:lnTo>
                  <a:lnTo>
                    <a:pt x="2570503" y="828344"/>
                  </a:lnTo>
                  <a:lnTo>
                    <a:pt x="2569234" y="826117"/>
                  </a:lnTo>
                  <a:lnTo>
                    <a:pt x="2567965" y="822936"/>
                  </a:lnTo>
                  <a:lnTo>
                    <a:pt x="2565744" y="816257"/>
                  </a:lnTo>
                  <a:lnTo>
                    <a:pt x="2562889" y="826753"/>
                  </a:lnTo>
                  <a:lnTo>
                    <a:pt x="2559399" y="836932"/>
                  </a:lnTo>
                  <a:lnTo>
                    <a:pt x="2555592" y="846792"/>
                  </a:lnTo>
                  <a:lnTo>
                    <a:pt x="2551785" y="856971"/>
                  </a:lnTo>
                  <a:lnTo>
                    <a:pt x="2547343" y="866195"/>
                  </a:lnTo>
                  <a:lnTo>
                    <a:pt x="2542902" y="875737"/>
                  </a:lnTo>
                  <a:lnTo>
                    <a:pt x="2537825" y="885280"/>
                  </a:lnTo>
                  <a:lnTo>
                    <a:pt x="2533067" y="893868"/>
                  </a:lnTo>
                  <a:lnTo>
                    <a:pt x="2527356" y="902774"/>
                  </a:lnTo>
                  <a:lnTo>
                    <a:pt x="2522280" y="911044"/>
                  </a:lnTo>
                  <a:lnTo>
                    <a:pt x="2516252" y="919314"/>
                  </a:lnTo>
                  <a:lnTo>
                    <a:pt x="2510224" y="927266"/>
                  </a:lnTo>
                  <a:lnTo>
                    <a:pt x="2504197" y="934900"/>
                  </a:lnTo>
                  <a:lnTo>
                    <a:pt x="2497851" y="941897"/>
                  </a:lnTo>
                  <a:lnTo>
                    <a:pt x="2491824" y="949213"/>
                  </a:lnTo>
                  <a:lnTo>
                    <a:pt x="2484844" y="955893"/>
                  </a:lnTo>
                  <a:lnTo>
                    <a:pt x="2478499" y="962254"/>
                  </a:lnTo>
                  <a:lnTo>
                    <a:pt x="2472154" y="968298"/>
                  </a:lnTo>
                  <a:lnTo>
                    <a:pt x="2465492" y="974023"/>
                  </a:lnTo>
                  <a:lnTo>
                    <a:pt x="2458829" y="979430"/>
                  </a:lnTo>
                  <a:lnTo>
                    <a:pt x="2452167" y="984202"/>
                  </a:lnTo>
                  <a:lnTo>
                    <a:pt x="2445505" y="988654"/>
                  </a:lnTo>
                  <a:lnTo>
                    <a:pt x="2439159" y="992789"/>
                  </a:lnTo>
                  <a:lnTo>
                    <a:pt x="2432814" y="996607"/>
                  </a:lnTo>
                  <a:lnTo>
                    <a:pt x="2426469" y="1000105"/>
                  </a:lnTo>
                  <a:lnTo>
                    <a:pt x="2420124" y="1002968"/>
                  </a:lnTo>
                  <a:lnTo>
                    <a:pt x="2413462" y="1005831"/>
                  </a:lnTo>
                  <a:lnTo>
                    <a:pt x="2408069" y="1007421"/>
                  </a:lnTo>
                  <a:lnTo>
                    <a:pt x="2402041" y="1009330"/>
                  </a:lnTo>
                  <a:lnTo>
                    <a:pt x="2396330" y="1010602"/>
                  </a:lnTo>
                  <a:lnTo>
                    <a:pt x="2390937" y="1011238"/>
                  </a:lnTo>
                  <a:lnTo>
                    <a:pt x="2385861" y="1011238"/>
                  </a:lnTo>
                  <a:lnTo>
                    <a:pt x="2379516" y="1011238"/>
                  </a:lnTo>
                  <a:lnTo>
                    <a:pt x="2372536" y="1010602"/>
                  </a:lnTo>
                  <a:lnTo>
                    <a:pt x="2366191" y="1009330"/>
                  </a:lnTo>
                  <a:lnTo>
                    <a:pt x="2359529" y="1008057"/>
                  </a:lnTo>
                  <a:lnTo>
                    <a:pt x="2352866" y="1006149"/>
                  </a:lnTo>
                  <a:lnTo>
                    <a:pt x="2345887" y="1003286"/>
                  </a:lnTo>
                  <a:lnTo>
                    <a:pt x="2338907" y="1000742"/>
                  </a:lnTo>
                  <a:lnTo>
                    <a:pt x="2331928" y="997243"/>
                  </a:lnTo>
                  <a:lnTo>
                    <a:pt x="2325265" y="993744"/>
                  </a:lnTo>
                  <a:lnTo>
                    <a:pt x="2318286" y="989609"/>
                  </a:lnTo>
                  <a:lnTo>
                    <a:pt x="2311306" y="984838"/>
                  </a:lnTo>
                  <a:lnTo>
                    <a:pt x="2304644" y="980067"/>
                  </a:lnTo>
                  <a:lnTo>
                    <a:pt x="2297981" y="974659"/>
                  </a:lnTo>
                  <a:lnTo>
                    <a:pt x="2291636" y="969252"/>
                  </a:lnTo>
                  <a:lnTo>
                    <a:pt x="2284974" y="963208"/>
                  </a:lnTo>
                  <a:lnTo>
                    <a:pt x="2278629" y="957165"/>
                  </a:lnTo>
                  <a:lnTo>
                    <a:pt x="2272284" y="950167"/>
                  </a:lnTo>
                  <a:lnTo>
                    <a:pt x="2266256" y="943170"/>
                  </a:lnTo>
                  <a:lnTo>
                    <a:pt x="2260545" y="935536"/>
                  </a:lnTo>
                  <a:lnTo>
                    <a:pt x="2255152" y="927584"/>
                  </a:lnTo>
                  <a:lnTo>
                    <a:pt x="2249759" y="919314"/>
                  </a:lnTo>
                  <a:lnTo>
                    <a:pt x="2244365" y="911044"/>
                  </a:lnTo>
                  <a:lnTo>
                    <a:pt x="2239924" y="902138"/>
                  </a:lnTo>
                  <a:lnTo>
                    <a:pt x="2235482" y="892913"/>
                  </a:lnTo>
                  <a:lnTo>
                    <a:pt x="2231041" y="883689"/>
                  </a:lnTo>
                  <a:lnTo>
                    <a:pt x="2227234" y="873829"/>
                  </a:lnTo>
                  <a:lnTo>
                    <a:pt x="2223744" y="863650"/>
                  </a:lnTo>
                  <a:lnTo>
                    <a:pt x="2220571" y="853154"/>
                  </a:lnTo>
                  <a:lnTo>
                    <a:pt x="2217716" y="842657"/>
                  </a:lnTo>
                  <a:lnTo>
                    <a:pt x="2215178" y="831525"/>
                  </a:lnTo>
                  <a:lnTo>
                    <a:pt x="2213275" y="820392"/>
                  </a:lnTo>
                  <a:lnTo>
                    <a:pt x="2211688" y="808623"/>
                  </a:lnTo>
                  <a:lnTo>
                    <a:pt x="2211371" y="809577"/>
                  </a:lnTo>
                  <a:lnTo>
                    <a:pt x="2211054" y="809577"/>
                  </a:lnTo>
                  <a:lnTo>
                    <a:pt x="2210737" y="808623"/>
                  </a:lnTo>
                  <a:lnTo>
                    <a:pt x="2210419" y="807669"/>
                  </a:lnTo>
                  <a:lnTo>
                    <a:pt x="2208833" y="802898"/>
                  </a:lnTo>
                  <a:lnTo>
                    <a:pt x="2207564" y="796536"/>
                  </a:lnTo>
                  <a:lnTo>
                    <a:pt x="2204391" y="779042"/>
                  </a:lnTo>
                  <a:lnTo>
                    <a:pt x="2201536" y="757413"/>
                  </a:lnTo>
                  <a:lnTo>
                    <a:pt x="2198998" y="735465"/>
                  </a:lnTo>
                  <a:lnTo>
                    <a:pt x="2198364" y="725287"/>
                  </a:lnTo>
                  <a:lnTo>
                    <a:pt x="2198046" y="716063"/>
                  </a:lnTo>
                  <a:lnTo>
                    <a:pt x="2197412" y="708429"/>
                  </a:lnTo>
                  <a:lnTo>
                    <a:pt x="2198046" y="702067"/>
                  </a:lnTo>
                  <a:lnTo>
                    <a:pt x="2198364" y="699841"/>
                  </a:lnTo>
                  <a:lnTo>
                    <a:pt x="2198681" y="698250"/>
                  </a:lnTo>
                  <a:lnTo>
                    <a:pt x="2199315" y="697296"/>
                  </a:lnTo>
                  <a:lnTo>
                    <a:pt x="2200267" y="696660"/>
                  </a:lnTo>
                  <a:lnTo>
                    <a:pt x="2201219" y="697296"/>
                  </a:lnTo>
                  <a:lnTo>
                    <a:pt x="2202488" y="697932"/>
                  </a:lnTo>
                  <a:lnTo>
                    <a:pt x="2204074" y="699205"/>
                  </a:lnTo>
                  <a:lnTo>
                    <a:pt x="2205026" y="700159"/>
                  </a:lnTo>
                  <a:lnTo>
                    <a:pt x="2204391" y="687118"/>
                  </a:lnTo>
                  <a:lnTo>
                    <a:pt x="2204074" y="673440"/>
                  </a:lnTo>
                  <a:lnTo>
                    <a:pt x="2204709" y="659127"/>
                  </a:lnTo>
                  <a:lnTo>
                    <a:pt x="2205343" y="651493"/>
                  </a:lnTo>
                  <a:lnTo>
                    <a:pt x="2206295" y="643541"/>
                  </a:lnTo>
                  <a:lnTo>
                    <a:pt x="2209150" y="646086"/>
                  </a:lnTo>
                  <a:lnTo>
                    <a:pt x="2212323" y="647676"/>
                  </a:lnTo>
                  <a:lnTo>
                    <a:pt x="2215495" y="649267"/>
                  </a:lnTo>
                  <a:lnTo>
                    <a:pt x="2218985" y="650539"/>
                  </a:lnTo>
                  <a:lnTo>
                    <a:pt x="2222475" y="651493"/>
                  </a:lnTo>
                  <a:lnTo>
                    <a:pt x="2225965" y="652129"/>
                  </a:lnTo>
                  <a:lnTo>
                    <a:pt x="2229772" y="652447"/>
                  </a:lnTo>
                  <a:lnTo>
                    <a:pt x="2233896" y="652447"/>
                  </a:lnTo>
                  <a:lnTo>
                    <a:pt x="2238020" y="652447"/>
                  </a:lnTo>
                  <a:lnTo>
                    <a:pt x="2242145" y="652129"/>
                  </a:lnTo>
                  <a:lnTo>
                    <a:pt x="2251028" y="650539"/>
                  </a:lnTo>
                  <a:lnTo>
                    <a:pt x="2259911" y="648312"/>
                  </a:lnTo>
                  <a:lnTo>
                    <a:pt x="2269746" y="645132"/>
                  </a:lnTo>
                  <a:lnTo>
                    <a:pt x="2279581" y="641315"/>
                  </a:lnTo>
                  <a:lnTo>
                    <a:pt x="2289733" y="637180"/>
                  </a:lnTo>
                  <a:lnTo>
                    <a:pt x="2300519" y="632726"/>
                  </a:lnTo>
                  <a:lnTo>
                    <a:pt x="2310989" y="627955"/>
                  </a:lnTo>
                  <a:lnTo>
                    <a:pt x="2333514" y="616823"/>
                  </a:lnTo>
                  <a:lnTo>
                    <a:pt x="2356991" y="605690"/>
                  </a:lnTo>
                  <a:lnTo>
                    <a:pt x="2345569" y="610461"/>
                  </a:lnTo>
                  <a:lnTo>
                    <a:pt x="2334466" y="615868"/>
                  </a:lnTo>
                  <a:lnTo>
                    <a:pt x="2324948" y="620322"/>
                  </a:lnTo>
                  <a:lnTo>
                    <a:pt x="2315430" y="624138"/>
                  </a:lnTo>
                  <a:lnTo>
                    <a:pt x="2306865" y="626683"/>
                  </a:lnTo>
                  <a:lnTo>
                    <a:pt x="2298616" y="628910"/>
                  </a:lnTo>
                  <a:lnTo>
                    <a:pt x="2290367" y="630182"/>
                  </a:lnTo>
                  <a:lnTo>
                    <a:pt x="2282436" y="630818"/>
                  </a:lnTo>
                  <a:lnTo>
                    <a:pt x="2275456" y="630818"/>
                  </a:lnTo>
                  <a:lnTo>
                    <a:pt x="2268160" y="630500"/>
                  </a:lnTo>
                  <a:lnTo>
                    <a:pt x="2261497" y="629228"/>
                  </a:lnTo>
                  <a:lnTo>
                    <a:pt x="2255152" y="627955"/>
                  </a:lnTo>
                  <a:lnTo>
                    <a:pt x="2248807" y="626047"/>
                  </a:lnTo>
                  <a:lnTo>
                    <a:pt x="2243096" y="623502"/>
                  </a:lnTo>
                  <a:lnTo>
                    <a:pt x="2237703" y="620640"/>
                  </a:lnTo>
                  <a:lnTo>
                    <a:pt x="2232627" y="617777"/>
                  </a:lnTo>
                  <a:lnTo>
                    <a:pt x="2227551" y="614278"/>
                  </a:lnTo>
                  <a:lnTo>
                    <a:pt x="2223109" y="610779"/>
                  </a:lnTo>
                  <a:lnTo>
                    <a:pt x="2218985" y="607280"/>
                  </a:lnTo>
                  <a:lnTo>
                    <a:pt x="2214861" y="603463"/>
                  </a:lnTo>
                  <a:lnTo>
                    <a:pt x="2211371" y="599647"/>
                  </a:lnTo>
                  <a:lnTo>
                    <a:pt x="2208198" y="595512"/>
                  </a:lnTo>
                  <a:lnTo>
                    <a:pt x="2202171" y="587878"/>
                  </a:lnTo>
                  <a:lnTo>
                    <a:pt x="2197412" y="581198"/>
                  </a:lnTo>
                  <a:lnTo>
                    <a:pt x="2193922" y="574837"/>
                  </a:lnTo>
                  <a:lnTo>
                    <a:pt x="2191701" y="569747"/>
                  </a:lnTo>
                  <a:lnTo>
                    <a:pt x="2189163" y="565612"/>
                  </a:lnTo>
                  <a:lnTo>
                    <a:pt x="2191067" y="564340"/>
                  </a:lnTo>
                  <a:lnTo>
                    <a:pt x="2196777" y="559569"/>
                  </a:lnTo>
                  <a:lnTo>
                    <a:pt x="2205343" y="552889"/>
                  </a:lnTo>
                  <a:lnTo>
                    <a:pt x="2217399" y="544301"/>
                  </a:lnTo>
                  <a:lnTo>
                    <a:pt x="2225013" y="539848"/>
                  </a:lnTo>
                  <a:lnTo>
                    <a:pt x="2232944" y="534759"/>
                  </a:lnTo>
                  <a:lnTo>
                    <a:pt x="2241510" y="529670"/>
                  </a:lnTo>
                  <a:lnTo>
                    <a:pt x="2251028" y="524580"/>
                  </a:lnTo>
                  <a:lnTo>
                    <a:pt x="2260545" y="519491"/>
                  </a:lnTo>
                  <a:lnTo>
                    <a:pt x="2271649" y="514402"/>
                  </a:lnTo>
                  <a:lnTo>
                    <a:pt x="2282753" y="509631"/>
                  </a:lnTo>
                  <a:lnTo>
                    <a:pt x="2294809" y="505178"/>
                  </a:lnTo>
                  <a:lnTo>
                    <a:pt x="2307182" y="501043"/>
                  </a:lnTo>
                  <a:lnTo>
                    <a:pt x="2320506" y="497226"/>
                  </a:lnTo>
                  <a:lnTo>
                    <a:pt x="2334466" y="493409"/>
                  </a:lnTo>
                  <a:lnTo>
                    <a:pt x="2348742" y="490864"/>
                  </a:lnTo>
                  <a:lnTo>
                    <a:pt x="2363336" y="488638"/>
                  </a:lnTo>
                  <a:lnTo>
                    <a:pt x="2378564" y="486729"/>
                  </a:lnTo>
                  <a:lnTo>
                    <a:pt x="2394109" y="485775"/>
                  </a:lnTo>
                  <a:close/>
                  <a:moveTo>
                    <a:pt x="1429386" y="468312"/>
                  </a:moveTo>
                  <a:lnTo>
                    <a:pt x="1442086" y="468630"/>
                  </a:lnTo>
                  <a:lnTo>
                    <a:pt x="1454151" y="469899"/>
                  </a:lnTo>
                  <a:lnTo>
                    <a:pt x="1465898" y="471802"/>
                  </a:lnTo>
                  <a:lnTo>
                    <a:pt x="1477011" y="474023"/>
                  </a:lnTo>
                  <a:lnTo>
                    <a:pt x="1487488" y="476562"/>
                  </a:lnTo>
                  <a:lnTo>
                    <a:pt x="1497649" y="479734"/>
                  </a:lnTo>
                  <a:lnTo>
                    <a:pt x="1507491" y="482907"/>
                  </a:lnTo>
                  <a:lnTo>
                    <a:pt x="1516699" y="486714"/>
                  </a:lnTo>
                  <a:lnTo>
                    <a:pt x="1525271" y="490522"/>
                  </a:lnTo>
                  <a:lnTo>
                    <a:pt x="1533526" y="494646"/>
                  </a:lnTo>
                  <a:lnTo>
                    <a:pt x="1541146" y="498771"/>
                  </a:lnTo>
                  <a:lnTo>
                    <a:pt x="1547814" y="502896"/>
                  </a:lnTo>
                  <a:lnTo>
                    <a:pt x="1554164" y="507020"/>
                  </a:lnTo>
                  <a:lnTo>
                    <a:pt x="1565594" y="514952"/>
                  </a:lnTo>
                  <a:lnTo>
                    <a:pt x="1574166" y="522250"/>
                  </a:lnTo>
                  <a:lnTo>
                    <a:pt x="1580516" y="527643"/>
                  </a:lnTo>
                  <a:lnTo>
                    <a:pt x="1585596" y="532720"/>
                  </a:lnTo>
                  <a:lnTo>
                    <a:pt x="1584009" y="536527"/>
                  </a:lnTo>
                  <a:lnTo>
                    <a:pt x="1581469" y="540652"/>
                  </a:lnTo>
                  <a:lnTo>
                    <a:pt x="1578611" y="546046"/>
                  </a:lnTo>
                  <a:lnTo>
                    <a:pt x="1574484" y="552074"/>
                  </a:lnTo>
                  <a:lnTo>
                    <a:pt x="1569721" y="558419"/>
                  </a:lnTo>
                  <a:lnTo>
                    <a:pt x="1563054" y="565399"/>
                  </a:lnTo>
                  <a:lnTo>
                    <a:pt x="1559879" y="568572"/>
                  </a:lnTo>
                  <a:lnTo>
                    <a:pt x="1556386" y="571745"/>
                  </a:lnTo>
                  <a:lnTo>
                    <a:pt x="1552259" y="575235"/>
                  </a:lnTo>
                  <a:lnTo>
                    <a:pt x="1548131" y="577773"/>
                  </a:lnTo>
                  <a:lnTo>
                    <a:pt x="1543686" y="580311"/>
                  </a:lnTo>
                  <a:lnTo>
                    <a:pt x="1538606" y="582850"/>
                  </a:lnTo>
                  <a:lnTo>
                    <a:pt x="1533844" y="584753"/>
                  </a:lnTo>
                  <a:lnTo>
                    <a:pt x="1528446" y="586657"/>
                  </a:lnTo>
                  <a:lnTo>
                    <a:pt x="1523049" y="588243"/>
                  </a:lnTo>
                  <a:lnTo>
                    <a:pt x="1517016" y="588878"/>
                  </a:lnTo>
                  <a:lnTo>
                    <a:pt x="1510984" y="589512"/>
                  </a:lnTo>
                  <a:lnTo>
                    <a:pt x="1503999" y="589512"/>
                  </a:lnTo>
                  <a:lnTo>
                    <a:pt x="1497331" y="588878"/>
                  </a:lnTo>
                  <a:lnTo>
                    <a:pt x="1490346" y="587926"/>
                  </a:lnTo>
                  <a:lnTo>
                    <a:pt x="1483043" y="586022"/>
                  </a:lnTo>
                  <a:lnTo>
                    <a:pt x="1475106" y="583484"/>
                  </a:lnTo>
                  <a:lnTo>
                    <a:pt x="1467168" y="580311"/>
                  </a:lnTo>
                  <a:lnTo>
                    <a:pt x="1458913" y="576187"/>
                  </a:lnTo>
                  <a:lnTo>
                    <a:pt x="1449388" y="571745"/>
                  </a:lnTo>
                  <a:lnTo>
                    <a:pt x="1439546" y="567620"/>
                  </a:lnTo>
                  <a:lnTo>
                    <a:pt x="1479233" y="586657"/>
                  </a:lnTo>
                  <a:lnTo>
                    <a:pt x="1498284" y="594906"/>
                  </a:lnTo>
                  <a:lnTo>
                    <a:pt x="1506856" y="598714"/>
                  </a:lnTo>
                  <a:lnTo>
                    <a:pt x="1515746" y="601886"/>
                  </a:lnTo>
                  <a:lnTo>
                    <a:pt x="1524001" y="604425"/>
                  </a:lnTo>
                  <a:lnTo>
                    <a:pt x="1531939" y="606646"/>
                  </a:lnTo>
                  <a:lnTo>
                    <a:pt x="1539559" y="607915"/>
                  </a:lnTo>
                  <a:lnTo>
                    <a:pt x="1546544" y="608232"/>
                  </a:lnTo>
                  <a:lnTo>
                    <a:pt x="1550036" y="608232"/>
                  </a:lnTo>
                  <a:lnTo>
                    <a:pt x="1553529" y="607915"/>
                  </a:lnTo>
                  <a:lnTo>
                    <a:pt x="1556704" y="607280"/>
                  </a:lnTo>
                  <a:lnTo>
                    <a:pt x="1559879" y="606646"/>
                  </a:lnTo>
                  <a:lnTo>
                    <a:pt x="1562736" y="605376"/>
                  </a:lnTo>
                  <a:lnTo>
                    <a:pt x="1565594" y="604107"/>
                  </a:lnTo>
                  <a:lnTo>
                    <a:pt x="1568451" y="602521"/>
                  </a:lnTo>
                  <a:lnTo>
                    <a:pt x="1570674" y="600617"/>
                  </a:lnTo>
                  <a:lnTo>
                    <a:pt x="1571944" y="607280"/>
                  </a:lnTo>
                  <a:lnTo>
                    <a:pt x="1572261" y="614260"/>
                  </a:lnTo>
                  <a:lnTo>
                    <a:pt x="1572896" y="626634"/>
                  </a:lnTo>
                  <a:lnTo>
                    <a:pt x="1572579" y="638691"/>
                  </a:lnTo>
                  <a:lnTo>
                    <a:pt x="1572261" y="649795"/>
                  </a:lnTo>
                  <a:lnTo>
                    <a:pt x="1574166" y="647574"/>
                  </a:lnTo>
                  <a:lnTo>
                    <a:pt x="1575119" y="647257"/>
                  </a:lnTo>
                  <a:lnTo>
                    <a:pt x="1576389" y="646940"/>
                  </a:lnTo>
                  <a:lnTo>
                    <a:pt x="1577976" y="647257"/>
                  </a:lnTo>
                  <a:lnTo>
                    <a:pt x="1578929" y="647892"/>
                  </a:lnTo>
                  <a:lnTo>
                    <a:pt x="1580516" y="649478"/>
                  </a:lnTo>
                  <a:lnTo>
                    <a:pt x="1582104" y="651382"/>
                  </a:lnTo>
                  <a:lnTo>
                    <a:pt x="1583056" y="653920"/>
                  </a:lnTo>
                  <a:lnTo>
                    <a:pt x="1584326" y="656775"/>
                  </a:lnTo>
                  <a:lnTo>
                    <a:pt x="1586549" y="663756"/>
                  </a:lnTo>
                  <a:lnTo>
                    <a:pt x="1588136" y="672322"/>
                  </a:lnTo>
                  <a:lnTo>
                    <a:pt x="1589406" y="682158"/>
                  </a:lnTo>
                  <a:lnTo>
                    <a:pt x="1590359" y="692945"/>
                  </a:lnTo>
                  <a:lnTo>
                    <a:pt x="1590676" y="704685"/>
                  </a:lnTo>
                  <a:lnTo>
                    <a:pt x="1590359" y="716424"/>
                  </a:lnTo>
                  <a:lnTo>
                    <a:pt x="1589406" y="727211"/>
                  </a:lnTo>
                  <a:lnTo>
                    <a:pt x="1588136" y="737047"/>
                  </a:lnTo>
                  <a:lnTo>
                    <a:pt x="1586549" y="745613"/>
                  </a:lnTo>
                  <a:lnTo>
                    <a:pt x="1584326" y="752911"/>
                  </a:lnTo>
                  <a:lnTo>
                    <a:pt x="1583056" y="755449"/>
                  </a:lnTo>
                  <a:lnTo>
                    <a:pt x="1582104" y="757987"/>
                  </a:lnTo>
                  <a:lnTo>
                    <a:pt x="1580516" y="759891"/>
                  </a:lnTo>
                  <a:lnTo>
                    <a:pt x="1578929" y="761477"/>
                  </a:lnTo>
                  <a:lnTo>
                    <a:pt x="1577976" y="762112"/>
                  </a:lnTo>
                  <a:lnTo>
                    <a:pt x="1576389" y="762429"/>
                  </a:lnTo>
                  <a:lnTo>
                    <a:pt x="1574801" y="762112"/>
                  </a:lnTo>
                  <a:lnTo>
                    <a:pt x="1573214" y="761160"/>
                  </a:lnTo>
                  <a:lnTo>
                    <a:pt x="1571944" y="759573"/>
                  </a:lnTo>
                  <a:lnTo>
                    <a:pt x="1570674" y="757670"/>
                  </a:lnTo>
                  <a:lnTo>
                    <a:pt x="1569086" y="755131"/>
                  </a:lnTo>
                  <a:lnTo>
                    <a:pt x="1568134" y="751641"/>
                  </a:lnTo>
                  <a:lnTo>
                    <a:pt x="1565911" y="744027"/>
                  </a:lnTo>
                  <a:lnTo>
                    <a:pt x="1564641" y="754180"/>
                  </a:lnTo>
                  <a:lnTo>
                    <a:pt x="1562736" y="764015"/>
                  </a:lnTo>
                  <a:lnTo>
                    <a:pt x="1560831" y="773851"/>
                  </a:lnTo>
                  <a:lnTo>
                    <a:pt x="1558291" y="782735"/>
                  </a:lnTo>
                  <a:lnTo>
                    <a:pt x="1555751" y="792253"/>
                  </a:lnTo>
                  <a:lnTo>
                    <a:pt x="1552576" y="800819"/>
                  </a:lnTo>
                  <a:lnTo>
                    <a:pt x="1549401" y="809703"/>
                  </a:lnTo>
                  <a:lnTo>
                    <a:pt x="1545591" y="817953"/>
                  </a:lnTo>
                  <a:lnTo>
                    <a:pt x="1541781" y="825567"/>
                  </a:lnTo>
                  <a:lnTo>
                    <a:pt x="1537336" y="833182"/>
                  </a:lnTo>
                  <a:lnTo>
                    <a:pt x="1532574" y="840797"/>
                  </a:lnTo>
                  <a:lnTo>
                    <a:pt x="1528129" y="847777"/>
                  </a:lnTo>
                  <a:lnTo>
                    <a:pt x="1523366" y="854757"/>
                  </a:lnTo>
                  <a:lnTo>
                    <a:pt x="1518286" y="861102"/>
                  </a:lnTo>
                  <a:lnTo>
                    <a:pt x="1513206" y="867448"/>
                  </a:lnTo>
                  <a:lnTo>
                    <a:pt x="1507491" y="873476"/>
                  </a:lnTo>
                  <a:lnTo>
                    <a:pt x="1502411" y="878553"/>
                  </a:lnTo>
                  <a:lnTo>
                    <a:pt x="1496696" y="883946"/>
                  </a:lnTo>
                  <a:lnTo>
                    <a:pt x="1490663" y="889340"/>
                  </a:lnTo>
                  <a:lnTo>
                    <a:pt x="1484948" y="893782"/>
                  </a:lnTo>
                  <a:lnTo>
                    <a:pt x="1478916" y="897907"/>
                  </a:lnTo>
                  <a:lnTo>
                    <a:pt x="1472883" y="901714"/>
                  </a:lnTo>
                  <a:lnTo>
                    <a:pt x="1466851" y="905521"/>
                  </a:lnTo>
                  <a:lnTo>
                    <a:pt x="1460818" y="908377"/>
                  </a:lnTo>
                  <a:lnTo>
                    <a:pt x="1454786" y="911232"/>
                  </a:lnTo>
                  <a:lnTo>
                    <a:pt x="1448753" y="914088"/>
                  </a:lnTo>
                  <a:lnTo>
                    <a:pt x="1442721" y="915991"/>
                  </a:lnTo>
                  <a:lnTo>
                    <a:pt x="1437323" y="917895"/>
                  </a:lnTo>
                  <a:lnTo>
                    <a:pt x="1431291" y="918847"/>
                  </a:lnTo>
                  <a:lnTo>
                    <a:pt x="1425576" y="920116"/>
                  </a:lnTo>
                  <a:lnTo>
                    <a:pt x="1419861" y="920751"/>
                  </a:lnTo>
                  <a:lnTo>
                    <a:pt x="1414146" y="920751"/>
                  </a:lnTo>
                  <a:lnTo>
                    <a:pt x="1409701" y="920751"/>
                  </a:lnTo>
                  <a:lnTo>
                    <a:pt x="1404938" y="920116"/>
                  </a:lnTo>
                  <a:lnTo>
                    <a:pt x="1399858" y="918847"/>
                  </a:lnTo>
                  <a:lnTo>
                    <a:pt x="1394778" y="917260"/>
                  </a:lnTo>
                  <a:lnTo>
                    <a:pt x="1389381" y="915357"/>
                  </a:lnTo>
                  <a:lnTo>
                    <a:pt x="1384301" y="913770"/>
                  </a:lnTo>
                  <a:lnTo>
                    <a:pt x="1378903" y="910915"/>
                  </a:lnTo>
                  <a:lnTo>
                    <a:pt x="1373188" y="908059"/>
                  </a:lnTo>
                  <a:lnTo>
                    <a:pt x="1367791" y="904569"/>
                  </a:lnTo>
                  <a:lnTo>
                    <a:pt x="1362076" y="900762"/>
                  </a:lnTo>
                  <a:lnTo>
                    <a:pt x="1356043" y="896955"/>
                  </a:lnTo>
                  <a:lnTo>
                    <a:pt x="1350328" y="892513"/>
                  </a:lnTo>
                  <a:lnTo>
                    <a:pt x="1344296" y="888071"/>
                  </a:lnTo>
                  <a:lnTo>
                    <a:pt x="1338581" y="883312"/>
                  </a:lnTo>
                  <a:lnTo>
                    <a:pt x="1333183" y="877918"/>
                  </a:lnTo>
                  <a:lnTo>
                    <a:pt x="1327468" y="872207"/>
                  </a:lnTo>
                  <a:lnTo>
                    <a:pt x="1321753" y="866813"/>
                  </a:lnTo>
                  <a:lnTo>
                    <a:pt x="1316038" y="860151"/>
                  </a:lnTo>
                  <a:lnTo>
                    <a:pt x="1310641" y="854122"/>
                  </a:lnTo>
                  <a:lnTo>
                    <a:pt x="1305243" y="847459"/>
                  </a:lnTo>
                  <a:lnTo>
                    <a:pt x="1299846" y="840797"/>
                  </a:lnTo>
                  <a:lnTo>
                    <a:pt x="1295083" y="833499"/>
                  </a:lnTo>
                  <a:lnTo>
                    <a:pt x="1290321" y="826202"/>
                  </a:lnTo>
                  <a:lnTo>
                    <a:pt x="1285558" y="818587"/>
                  </a:lnTo>
                  <a:lnTo>
                    <a:pt x="1281113" y="810655"/>
                  </a:lnTo>
                  <a:lnTo>
                    <a:pt x="1276668" y="802723"/>
                  </a:lnTo>
                  <a:lnTo>
                    <a:pt x="1272858" y="794474"/>
                  </a:lnTo>
                  <a:lnTo>
                    <a:pt x="1269048" y="786225"/>
                  </a:lnTo>
                  <a:lnTo>
                    <a:pt x="1265238" y="777658"/>
                  </a:lnTo>
                  <a:lnTo>
                    <a:pt x="1262381" y="768457"/>
                  </a:lnTo>
                  <a:lnTo>
                    <a:pt x="1259523" y="759891"/>
                  </a:lnTo>
                  <a:lnTo>
                    <a:pt x="1256983" y="751007"/>
                  </a:lnTo>
                  <a:lnTo>
                    <a:pt x="1254761" y="757035"/>
                  </a:lnTo>
                  <a:lnTo>
                    <a:pt x="1252538" y="761477"/>
                  </a:lnTo>
                  <a:lnTo>
                    <a:pt x="1251586" y="763063"/>
                  </a:lnTo>
                  <a:lnTo>
                    <a:pt x="1250316" y="764015"/>
                  </a:lnTo>
                  <a:lnTo>
                    <a:pt x="1248728" y="764967"/>
                  </a:lnTo>
                  <a:lnTo>
                    <a:pt x="1247776" y="765284"/>
                  </a:lnTo>
                  <a:lnTo>
                    <a:pt x="1246188" y="764967"/>
                  </a:lnTo>
                  <a:lnTo>
                    <a:pt x="1244601" y="764015"/>
                  </a:lnTo>
                  <a:lnTo>
                    <a:pt x="1243648" y="762429"/>
                  </a:lnTo>
                  <a:lnTo>
                    <a:pt x="1242061" y="760842"/>
                  </a:lnTo>
                  <a:lnTo>
                    <a:pt x="1240791" y="758304"/>
                  </a:lnTo>
                  <a:lnTo>
                    <a:pt x="1239838" y="755449"/>
                  </a:lnTo>
                  <a:lnTo>
                    <a:pt x="1237616" y="748151"/>
                  </a:lnTo>
                  <a:lnTo>
                    <a:pt x="1236028" y="739585"/>
                  </a:lnTo>
                  <a:lnTo>
                    <a:pt x="1234441" y="729749"/>
                  </a:lnTo>
                  <a:lnTo>
                    <a:pt x="1233806" y="718962"/>
                  </a:lnTo>
                  <a:lnTo>
                    <a:pt x="1233488" y="707223"/>
                  </a:lnTo>
                  <a:lnTo>
                    <a:pt x="1233806" y="695801"/>
                  </a:lnTo>
                  <a:lnTo>
                    <a:pt x="1234441" y="684696"/>
                  </a:lnTo>
                  <a:lnTo>
                    <a:pt x="1236028" y="675178"/>
                  </a:lnTo>
                  <a:lnTo>
                    <a:pt x="1237616" y="666294"/>
                  </a:lnTo>
                  <a:lnTo>
                    <a:pt x="1239838" y="659631"/>
                  </a:lnTo>
                  <a:lnTo>
                    <a:pt x="1240791" y="656775"/>
                  </a:lnTo>
                  <a:lnTo>
                    <a:pt x="1242061" y="653920"/>
                  </a:lnTo>
                  <a:lnTo>
                    <a:pt x="1243648" y="652016"/>
                  </a:lnTo>
                  <a:lnTo>
                    <a:pt x="1244601" y="651064"/>
                  </a:lnTo>
                  <a:lnTo>
                    <a:pt x="1246188" y="649795"/>
                  </a:lnTo>
                  <a:lnTo>
                    <a:pt x="1247776" y="649478"/>
                  </a:lnTo>
                  <a:lnTo>
                    <a:pt x="1248411" y="649795"/>
                  </a:lnTo>
                  <a:lnTo>
                    <a:pt x="1249363" y="650113"/>
                  </a:lnTo>
                  <a:lnTo>
                    <a:pt x="1249681" y="642815"/>
                  </a:lnTo>
                  <a:lnTo>
                    <a:pt x="1250316" y="635201"/>
                  </a:lnTo>
                  <a:lnTo>
                    <a:pt x="1250951" y="628220"/>
                  </a:lnTo>
                  <a:lnTo>
                    <a:pt x="1252221" y="622192"/>
                  </a:lnTo>
                  <a:lnTo>
                    <a:pt x="1251586" y="613943"/>
                  </a:lnTo>
                  <a:lnTo>
                    <a:pt x="1250951" y="606328"/>
                  </a:lnTo>
                  <a:lnTo>
                    <a:pt x="1250951" y="599031"/>
                  </a:lnTo>
                  <a:lnTo>
                    <a:pt x="1251586" y="592368"/>
                  </a:lnTo>
                  <a:lnTo>
                    <a:pt x="1251903" y="586022"/>
                  </a:lnTo>
                  <a:lnTo>
                    <a:pt x="1252856" y="579994"/>
                  </a:lnTo>
                  <a:lnTo>
                    <a:pt x="1254126" y="574283"/>
                  </a:lnTo>
                  <a:lnTo>
                    <a:pt x="1255713" y="569207"/>
                  </a:lnTo>
                  <a:lnTo>
                    <a:pt x="1257618" y="564130"/>
                  </a:lnTo>
                  <a:lnTo>
                    <a:pt x="1259841" y="559688"/>
                  </a:lnTo>
                  <a:lnTo>
                    <a:pt x="1262063" y="555564"/>
                  </a:lnTo>
                  <a:lnTo>
                    <a:pt x="1264603" y="551756"/>
                  </a:lnTo>
                  <a:lnTo>
                    <a:pt x="1267143" y="548266"/>
                  </a:lnTo>
                  <a:lnTo>
                    <a:pt x="1270636" y="545411"/>
                  </a:lnTo>
                  <a:lnTo>
                    <a:pt x="1273811" y="542873"/>
                  </a:lnTo>
                  <a:lnTo>
                    <a:pt x="1277303" y="540017"/>
                  </a:lnTo>
                  <a:lnTo>
                    <a:pt x="1261746" y="540017"/>
                  </a:lnTo>
                  <a:lnTo>
                    <a:pt x="1249363" y="540969"/>
                  </a:lnTo>
                  <a:lnTo>
                    <a:pt x="1239203" y="541286"/>
                  </a:lnTo>
                  <a:lnTo>
                    <a:pt x="1246188" y="537479"/>
                  </a:lnTo>
                  <a:lnTo>
                    <a:pt x="1253808" y="532720"/>
                  </a:lnTo>
                  <a:lnTo>
                    <a:pt x="1261111" y="527326"/>
                  </a:lnTo>
                  <a:lnTo>
                    <a:pt x="1268413" y="521615"/>
                  </a:lnTo>
                  <a:lnTo>
                    <a:pt x="1282701" y="511145"/>
                  </a:lnTo>
                  <a:lnTo>
                    <a:pt x="1289368" y="506703"/>
                  </a:lnTo>
                  <a:lnTo>
                    <a:pt x="1295401" y="502896"/>
                  </a:lnTo>
                  <a:lnTo>
                    <a:pt x="1303973" y="498771"/>
                  </a:lnTo>
                  <a:lnTo>
                    <a:pt x="1311911" y="494964"/>
                  </a:lnTo>
                  <a:lnTo>
                    <a:pt x="1320166" y="491156"/>
                  </a:lnTo>
                  <a:lnTo>
                    <a:pt x="1328103" y="487984"/>
                  </a:lnTo>
                  <a:lnTo>
                    <a:pt x="1336041" y="484811"/>
                  </a:lnTo>
                  <a:lnTo>
                    <a:pt x="1343978" y="482273"/>
                  </a:lnTo>
                  <a:lnTo>
                    <a:pt x="1359536" y="477831"/>
                  </a:lnTo>
                  <a:lnTo>
                    <a:pt x="1374141" y="474023"/>
                  </a:lnTo>
                  <a:lnTo>
                    <a:pt x="1388746" y="471485"/>
                  </a:lnTo>
                  <a:lnTo>
                    <a:pt x="1402716" y="469581"/>
                  </a:lnTo>
                  <a:lnTo>
                    <a:pt x="1416051" y="468630"/>
                  </a:lnTo>
                  <a:lnTo>
                    <a:pt x="1429386" y="468312"/>
                  </a:lnTo>
                  <a:close/>
                  <a:moveTo>
                    <a:pt x="750948" y="302529"/>
                  </a:moveTo>
                  <a:lnTo>
                    <a:pt x="748724" y="302846"/>
                  </a:lnTo>
                  <a:lnTo>
                    <a:pt x="746818" y="303797"/>
                  </a:lnTo>
                  <a:lnTo>
                    <a:pt x="744912" y="304431"/>
                  </a:lnTo>
                  <a:lnTo>
                    <a:pt x="743641" y="306017"/>
                  </a:lnTo>
                  <a:lnTo>
                    <a:pt x="742053" y="307602"/>
                  </a:lnTo>
                  <a:lnTo>
                    <a:pt x="741417" y="309188"/>
                  </a:lnTo>
                  <a:lnTo>
                    <a:pt x="740464" y="311725"/>
                  </a:lnTo>
                  <a:lnTo>
                    <a:pt x="740464" y="313310"/>
                  </a:lnTo>
                  <a:lnTo>
                    <a:pt x="740464" y="315847"/>
                  </a:lnTo>
                  <a:lnTo>
                    <a:pt x="741417" y="318067"/>
                  </a:lnTo>
                  <a:lnTo>
                    <a:pt x="742053" y="319970"/>
                  </a:lnTo>
                  <a:lnTo>
                    <a:pt x="743641" y="321238"/>
                  </a:lnTo>
                  <a:lnTo>
                    <a:pt x="744912" y="322507"/>
                  </a:lnTo>
                  <a:lnTo>
                    <a:pt x="746818" y="323458"/>
                  </a:lnTo>
                  <a:lnTo>
                    <a:pt x="748724" y="324410"/>
                  </a:lnTo>
                  <a:lnTo>
                    <a:pt x="750948" y="324410"/>
                  </a:lnTo>
                  <a:lnTo>
                    <a:pt x="988881" y="324410"/>
                  </a:lnTo>
                  <a:lnTo>
                    <a:pt x="991105" y="324410"/>
                  </a:lnTo>
                  <a:lnTo>
                    <a:pt x="993011" y="323458"/>
                  </a:lnTo>
                  <a:lnTo>
                    <a:pt x="994917" y="322507"/>
                  </a:lnTo>
                  <a:lnTo>
                    <a:pt x="996506" y="321238"/>
                  </a:lnTo>
                  <a:lnTo>
                    <a:pt x="997776" y="319970"/>
                  </a:lnTo>
                  <a:lnTo>
                    <a:pt x="998729" y="318067"/>
                  </a:lnTo>
                  <a:lnTo>
                    <a:pt x="999365" y="315847"/>
                  </a:lnTo>
                  <a:lnTo>
                    <a:pt x="999365" y="313310"/>
                  </a:lnTo>
                  <a:lnTo>
                    <a:pt x="999365" y="311725"/>
                  </a:lnTo>
                  <a:lnTo>
                    <a:pt x="998729" y="309188"/>
                  </a:lnTo>
                  <a:lnTo>
                    <a:pt x="997776" y="307602"/>
                  </a:lnTo>
                  <a:lnTo>
                    <a:pt x="996506" y="306017"/>
                  </a:lnTo>
                  <a:lnTo>
                    <a:pt x="994917" y="304431"/>
                  </a:lnTo>
                  <a:lnTo>
                    <a:pt x="993011" y="303797"/>
                  </a:lnTo>
                  <a:lnTo>
                    <a:pt x="991105" y="302846"/>
                  </a:lnTo>
                  <a:lnTo>
                    <a:pt x="988881" y="302529"/>
                  </a:lnTo>
                  <a:lnTo>
                    <a:pt x="750948" y="302529"/>
                  </a:lnTo>
                  <a:close/>
                  <a:moveTo>
                    <a:pt x="748724" y="219444"/>
                  </a:moveTo>
                  <a:lnTo>
                    <a:pt x="746818" y="220396"/>
                  </a:lnTo>
                  <a:lnTo>
                    <a:pt x="744912" y="221347"/>
                  </a:lnTo>
                  <a:lnTo>
                    <a:pt x="743641" y="222615"/>
                  </a:lnTo>
                  <a:lnTo>
                    <a:pt x="742053" y="224201"/>
                  </a:lnTo>
                  <a:lnTo>
                    <a:pt x="741417" y="226104"/>
                  </a:lnTo>
                  <a:lnTo>
                    <a:pt x="740464" y="228323"/>
                  </a:lnTo>
                  <a:lnTo>
                    <a:pt x="740464" y="230543"/>
                  </a:lnTo>
                  <a:lnTo>
                    <a:pt x="740464" y="232763"/>
                  </a:lnTo>
                  <a:lnTo>
                    <a:pt x="741417" y="234666"/>
                  </a:lnTo>
                  <a:lnTo>
                    <a:pt x="742053" y="236568"/>
                  </a:lnTo>
                  <a:lnTo>
                    <a:pt x="743641" y="237837"/>
                  </a:lnTo>
                  <a:lnTo>
                    <a:pt x="744912" y="239423"/>
                  </a:lnTo>
                  <a:lnTo>
                    <a:pt x="746818" y="240374"/>
                  </a:lnTo>
                  <a:lnTo>
                    <a:pt x="748724" y="241008"/>
                  </a:lnTo>
                  <a:lnTo>
                    <a:pt x="750948" y="241325"/>
                  </a:lnTo>
                  <a:lnTo>
                    <a:pt x="1133738" y="241325"/>
                  </a:lnTo>
                  <a:lnTo>
                    <a:pt x="1135644" y="241008"/>
                  </a:lnTo>
                  <a:lnTo>
                    <a:pt x="1137868" y="240374"/>
                  </a:lnTo>
                  <a:lnTo>
                    <a:pt x="1139456" y="239423"/>
                  </a:lnTo>
                  <a:lnTo>
                    <a:pt x="1141045" y="237837"/>
                  </a:lnTo>
                  <a:lnTo>
                    <a:pt x="1142316" y="236568"/>
                  </a:lnTo>
                  <a:lnTo>
                    <a:pt x="1143586" y="234666"/>
                  </a:lnTo>
                  <a:lnTo>
                    <a:pt x="1143904" y="232763"/>
                  </a:lnTo>
                  <a:lnTo>
                    <a:pt x="1144222" y="230543"/>
                  </a:lnTo>
                  <a:lnTo>
                    <a:pt x="1143904" y="228323"/>
                  </a:lnTo>
                  <a:lnTo>
                    <a:pt x="1143586" y="226104"/>
                  </a:lnTo>
                  <a:lnTo>
                    <a:pt x="1142316" y="224201"/>
                  </a:lnTo>
                  <a:lnTo>
                    <a:pt x="1141045" y="222615"/>
                  </a:lnTo>
                  <a:lnTo>
                    <a:pt x="1139456" y="221347"/>
                  </a:lnTo>
                  <a:lnTo>
                    <a:pt x="1137868" y="220396"/>
                  </a:lnTo>
                  <a:lnTo>
                    <a:pt x="1135644" y="219444"/>
                  </a:lnTo>
                  <a:lnTo>
                    <a:pt x="1133738" y="219444"/>
                  </a:lnTo>
                  <a:lnTo>
                    <a:pt x="750948" y="219444"/>
                  </a:lnTo>
                  <a:lnTo>
                    <a:pt x="748724" y="219444"/>
                  </a:lnTo>
                  <a:close/>
                  <a:moveTo>
                    <a:pt x="748724" y="141751"/>
                  </a:moveTo>
                  <a:lnTo>
                    <a:pt x="746818" y="142702"/>
                  </a:lnTo>
                  <a:lnTo>
                    <a:pt x="744912" y="143336"/>
                  </a:lnTo>
                  <a:lnTo>
                    <a:pt x="743641" y="144922"/>
                  </a:lnTo>
                  <a:lnTo>
                    <a:pt x="742053" y="146191"/>
                  </a:lnTo>
                  <a:lnTo>
                    <a:pt x="741417" y="148093"/>
                  </a:lnTo>
                  <a:lnTo>
                    <a:pt x="740464" y="150630"/>
                  </a:lnTo>
                  <a:lnTo>
                    <a:pt x="740464" y="152216"/>
                  </a:lnTo>
                  <a:lnTo>
                    <a:pt x="740464" y="154753"/>
                  </a:lnTo>
                  <a:lnTo>
                    <a:pt x="741417" y="156972"/>
                  </a:lnTo>
                  <a:lnTo>
                    <a:pt x="742053" y="158875"/>
                  </a:lnTo>
                  <a:lnTo>
                    <a:pt x="743641" y="160144"/>
                  </a:lnTo>
                  <a:lnTo>
                    <a:pt x="744912" y="161729"/>
                  </a:lnTo>
                  <a:lnTo>
                    <a:pt x="746818" y="162363"/>
                  </a:lnTo>
                  <a:lnTo>
                    <a:pt x="748724" y="163315"/>
                  </a:lnTo>
                  <a:lnTo>
                    <a:pt x="750948" y="163315"/>
                  </a:lnTo>
                  <a:lnTo>
                    <a:pt x="1133738" y="163315"/>
                  </a:lnTo>
                  <a:lnTo>
                    <a:pt x="1135644" y="163315"/>
                  </a:lnTo>
                  <a:lnTo>
                    <a:pt x="1137868" y="162363"/>
                  </a:lnTo>
                  <a:lnTo>
                    <a:pt x="1139456" y="161729"/>
                  </a:lnTo>
                  <a:lnTo>
                    <a:pt x="1141045" y="160144"/>
                  </a:lnTo>
                  <a:lnTo>
                    <a:pt x="1142316" y="158875"/>
                  </a:lnTo>
                  <a:lnTo>
                    <a:pt x="1143586" y="156972"/>
                  </a:lnTo>
                  <a:lnTo>
                    <a:pt x="1143904" y="154753"/>
                  </a:lnTo>
                  <a:lnTo>
                    <a:pt x="1144222" y="152216"/>
                  </a:lnTo>
                  <a:lnTo>
                    <a:pt x="1143904" y="150630"/>
                  </a:lnTo>
                  <a:lnTo>
                    <a:pt x="1143586" y="148093"/>
                  </a:lnTo>
                  <a:lnTo>
                    <a:pt x="1142316" y="146191"/>
                  </a:lnTo>
                  <a:lnTo>
                    <a:pt x="1141045" y="144922"/>
                  </a:lnTo>
                  <a:lnTo>
                    <a:pt x="1139456" y="143336"/>
                  </a:lnTo>
                  <a:lnTo>
                    <a:pt x="1137868" y="142702"/>
                  </a:lnTo>
                  <a:lnTo>
                    <a:pt x="1135644" y="141751"/>
                  </a:lnTo>
                  <a:lnTo>
                    <a:pt x="1133738" y="141751"/>
                  </a:lnTo>
                  <a:lnTo>
                    <a:pt x="750948" y="141751"/>
                  </a:lnTo>
                  <a:lnTo>
                    <a:pt x="748724" y="141751"/>
                  </a:lnTo>
                  <a:close/>
                  <a:moveTo>
                    <a:pt x="789068" y="0"/>
                  </a:moveTo>
                  <a:lnTo>
                    <a:pt x="1085770" y="0"/>
                  </a:lnTo>
                  <a:lnTo>
                    <a:pt x="1093712" y="317"/>
                  </a:lnTo>
                  <a:lnTo>
                    <a:pt x="1101336" y="635"/>
                  </a:lnTo>
                  <a:lnTo>
                    <a:pt x="1108960" y="1903"/>
                  </a:lnTo>
                  <a:lnTo>
                    <a:pt x="1116267" y="2854"/>
                  </a:lnTo>
                  <a:lnTo>
                    <a:pt x="1123573" y="4757"/>
                  </a:lnTo>
                  <a:lnTo>
                    <a:pt x="1130562" y="6660"/>
                  </a:lnTo>
                  <a:lnTo>
                    <a:pt x="1137868" y="8879"/>
                  </a:lnTo>
                  <a:lnTo>
                    <a:pt x="1144539" y="12051"/>
                  </a:lnTo>
                  <a:lnTo>
                    <a:pt x="1151210" y="14905"/>
                  </a:lnTo>
                  <a:lnTo>
                    <a:pt x="1157881" y="18393"/>
                  </a:lnTo>
                  <a:lnTo>
                    <a:pt x="1164235" y="21564"/>
                  </a:lnTo>
                  <a:lnTo>
                    <a:pt x="1170270" y="25687"/>
                  </a:lnTo>
                  <a:lnTo>
                    <a:pt x="1176306" y="29809"/>
                  </a:lnTo>
                  <a:lnTo>
                    <a:pt x="1181706" y="34566"/>
                  </a:lnTo>
                  <a:lnTo>
                    <a:pt x="1187424" y="39006"/>
                  </a:lnTo>
                  <a:lnTo>
                    <a:pt x="1192507" y="44079"/>
                  </a:lnTo>
                  <a:lnTo>
                    <a:pt x="1197590" y="49153"/>
                  </a:lnTo>
                  <a:lnTo>
                    <a:pt x="1202037" y="54861"/>
                  </a:lnTo>
                  <a:lnTo>
                    <a:pt x="1206802" y="60252"/>
                  </a:lnTo>
                  <a:lnTo>
                    <a:pt x="1210932" y="66277"/>
                  </a:lnTo>
                  <a:lnTo>
                    <a:pt x="1215062" y="72303"/>
                  </a:lnTo>
                  <a:lnTo>
                    <a:pt x="1218238" y="78645"/>
                  </a:lnTo>
                  <a:lnTo>
                    <a:pt x="1221733" y="84987"/>
                  </a:lnTo>
                  <a:lnTo>
                    <a:pt x="1224592" y="91964"/>
                  </a:lnTo>
                  <a:lnTo>
                    <a:pt x="1227768" y="98623"/>
                  </a:lnTo>
                  <a:lnTo>
                    <a:pt x="1229992" y="105917"/>
                  </a:lnTo>
                  <a:lnTo>
                    <a:pt x="1231898" y="112893"/>
                  </a:lnTo>
                  <a:lnTo>
                    <a:pt x="1233804" y="120187"/>
                  </a:lnTo>
                  <a:lnTo>
                    <a:pt x="1234757" y="127481"/>
                  </a:lnTo>
                  <a:lnTo>
                    <a:pt x="1236028" y="135092"/>
                  </a:lnTo>
                  <a:lnTo>
                    <a:pt x="1236345" y="143019"/>
                  </a:lnTo>
                  <a:lnTo>
                    <a:pt x="1236663" y="150630"/>
                  </a:lnTo>
                  <a:lnTo>
                    <a:pt x="1236663" y="296186"/>
                  </a:lnTo>
                  <a:lnTo>
                    <a:pt x="1236345" y="303797"/>
                  </a:lnTo>
                  <a:lnTo>
                    <a:pt x="1236028" y="311725"/>
                  </a:lnTo>
                  <a:lnTo>
                    <a:pt x="1234757" y="319019"/>
                  </a:lnTo>
                  <a:lnTo>
                    <a:pt x="1233804" y="326629"/>
                  </a:lnTo>
                  <a:lnTo>
                    <a:pt x="1231898" y="333606"/>
                  </a:lnTo>
                  <a:lnTo>
                    <a:pt x="1229992" y="340900"/>
                  </a:lnTo>
                  <a:lnTo>
                    <a:pt x="1227768" y="347876"/>
                  </a:lnTo>
                  <a:lnTo>
                    <a:pt x="1224592" y="354853"/>
                  </a:lnTo>
                  <a:lnTo>
                    <a:pt x="1221733" y="361512"/>
                  </a:lnTo>
                  <a:lnTo>
                    <a:pt x="1218238" y="367854"/>
                  </a:lnTo>
                  <a:lnTo>
                    <a:pt x="1215062" y="374197"/>
                  </a:lnTo>
                  <a:lnTo>
                    <a:pt x="1210932" y="380222"/>
                  </a:lnTo>
                  <a:lnTo>
                    <a:pt x="1206802" y="386247"/>
                  </a:lnTo>
                  <a:lnTo>
                    <a:pt x="1202037" y="391955"/>
                  </a:lnTo>
                  <a:lnTo>
                    <a:pt x="1197590" y="397346"/>
                  </a:lnTo>
                  <a:lnTo>
                    <a:pt x="1192507" y="402420"/>
                  </a:lnTo>
                  <a:lnTo>
                    <a:pt x="1187424" y="407811"/>
                  </a:lnTo>
                  <a:lnTo>
                    <a:pt x="1181706" y="412251"/>
                  </a:lnTo>
                  <a:lnTo>
                    <a:pt x="1176306" y="416690"/>
                  </a:lnTo>
                  <a:lnTo>
                    <a:pt x="1170270" y="420813"/>
                  </a:lnTo>
                  <a:lnTo>
                    <a:pt x="1164235" y="424935"/>
                  </a:lnTo>
                  <a:lnTo>
                    <a:pt x="1157881" y="428423"/>
                  </a:lnTo>
                  <a:lnTo>
                    <a:pt x="1151210" y="431912"/>
                  </a:lnTo>
                  <a:lnTo>
                    <a:pt x="1144539" y="434766"/>
                  </a:lnTo>
                  <a:lnTo>
                    <a:pt x="1137868" y="437303"/>
                  </a:lnTo>
                  <a:lnTo>
                    <a:pt x="1130562" y="440157"/>
                  </a:lnTo>
                  <a:lnTo>
                    <a:pt x="1123573" y="442059"/>
                  </a:lnTo>
                  <a:lnTo>
                    <a:pt x="1116267" y="443645"/>
                  </a:lnTo>
                  <a:lnTo>
                    <a:pt x="1108960" y="444914"/>
                  </a:lnTo>
                  <a:lnTo>
                    <a:pt x="1101336" y="446182"/>
                  </a:lnTo>
                  <a:lnTo>
                    <a:pt x="1093712" y="446499"/>
                  </a:lnTo>
                  <a:lnTo>
                    <a:pt x="1085770" y="446816"/>
                  </a:lnTo>
                  <a:lnTo>
                    <a:pt x="1060675" y="446816"/>
                  </a:lnTo>
                  <a:lnTo>
                    <a:pt x="1084500" y="523875"/>
                  </a:lnTo>
                  <a:lnTo>
                    <a:pt x="945996" y="446816"/>
                  </a:lnTo>
                  <a:lnTo>
                    <a:pt x="789068" y="446816"/>
                  </a:lnTo>
                  <a:lnTo>
                    <a:pt x="781444" y="446499"/>
                  </a:lnTo>
                  <a:lnTo>
                    <a:pt x="773502" y="446182"/>
                  </a:lnTo>
                  <a:lnTo>
                    <a:pt x="766196" y="444914"/>
                  </a:lnTo>
                  <a:lnTo>
                    <a:pt x="758889" y="443645"/>
                  </a:lnTo>
                  <a:lnTo>
                    <a:pt x="751583" y="442059"/>
                  </a:lnTo>
                  <a:lnTo>
                    <a:pt x="744277" y="440157"/>
                  </a:lnTo>
                  <a:lnTo>
                    <a:pt x="737288" y="437303"/>
                  </a:lnTo>
                  <a:lnTo>
                    <a:pt x="730299" y="434766"/>
                  </a:lnTo>
                  <a:lnTo>
                    <a:pt x="723946" y="431912"/>
                  </a:lnTo>
                  <a:lnTo>
                    <a:pt x="717275" y="428423"/>
                  </a:lnTo>
                  <a:lnTo>
                    <a:pt x="710921" y="424935"/>
                  </a:lnTo>
                  <a:lnTo>
                    <a:pt x="704886" y="420813"/>
                  </a:lnTo>
                  <a:lnTo>
                    <a:pt x="698850" y="416690"/>
                  </a:lnTo>
                  <a:lnTo>
                    <a:pt x="693132" y="412251"/>
                  </a:lnTo>
                  <a:lnTo>
                    <a:pt x="687731" y="407811"/>
                  </a:lnTo>
                  <a:lnTo>
                    <a:pt x="682649" y="402420"/>
                  </a:lnTo>
                  <a:lnTo>
                    <a:pt x="677566" y="397346"/>
                  </a:lnTo>
                  <a:lnTo>
                    <a:pt x="672801" y="391955"/>
                  </a:lnTo>
                  <a:lnTo>
                    <a:pt x="668354" y="386247"/>
                  </a:lnTo>
                  <a:lnTo>
                    <a:pt x="664224" y="380222"/>
                  </a:lnTo>
                  <a:lnTo>
                    <a:pt x="660094" y="374197"/>
                  </a:lnTo>
                  <a:lnTo>
                    <a:pt x="656600" y="367854"/>
                  </a:lnTo>
                  <a:lnTo>
                    <a:pt x="653106" y="361512"/>
                  </a:lnTo>
                  <a:lnTo>
                    <a:pt x="650247" y="354853"/>
                  </a:lnTo>
                  <a:lnTo>
                    <a:pt x="647705" y="347876"/>
                  </a:lnTo>
                  <a:lnTo>
                    <a:pt x="644846" y="340900"/>
                  </a:lnTo>
                  <a:lnTo>
                    <a:pt x="642940" y="333606"/>
                  </a:lnTo>
                  <a:lnTo>
                    <a:pt x="641669" y="326629"/>
                  </a:lnTo>
                  <a:lnTo>
                    <a:pt x="640081" y="319019"/>
                  </a:lnTo>
                  <a:lnTo>
                    <a:pt x="638810" y="311725"/>
                  </a:lnTo>
                  <a:lnTo>
                    <a:pt x="638493" y="303797"/>
                  </a:lnTo>
                  <a:lnTo>
                    <a:pt x="638175" y="296186"/>
                  </a:lnTo>
                  <a:lnTo>
                    <a:pt x="638175" y="150630"/>
                  </a:lnTo>
                  <a:lnTo>
                    <a:pt x="638493" y="143019"/>
                  </a:lnTo>
                  <a:lnTo>
                    <a:pt x="638810" y="135092"/>
                  </a:lnTo>
                  <a:lnTo>
                    <a:pt x="640081" y="127481"/>
                  </a:lnTo>
                  <a:lnTo>
                    <a:pt x="641669" y="120187"/>
                  </a:lnTo>
                  <a:lnTo>
                    <a:pt x="642940" y="112893"/>
                  </a:lnTo>
                  <a:lnTo>
                    <a:pt x="644846" y="105917"/>
                  </a:lnTo>
                  <a:lnTo>
                    <a:pt x="647705" y="98623"/>
                  </a:lnTo>
                  <a:lnTo>
                    <a:pt x="650247" y="91964"/>
                  </a:lnTo>
                  <a:lnTo>
                    <a:pt x="653106" y="84987"/>
                  </a:lnTo>
                  <a:lnTo>
                    <a:pt x="656600" y="78645"/>
                  </a:lnTo>
                  <a:lnTo>
                    <a:pt x="660094" y="72303"/>
                  </a:lnTo>
                  <a:lnTo>
                    <a:pt x="664224" y="66277"/>
                  </a:lnTo>
                  <a:lnTo>
                    <a:pt x="668354" y="60252"/>
                  </a:lnTo>
                  <a:lnTo>
                    <a:pt x="672801" y="54861"/>
                  </a:lnTo>
                  <a:lnTo>
                    <a:pt x="677566" y="49153"/>
                  </a:lnTo>
                  <a:lnTo>
                    <a:pt x="682649" y="44079"/>
                  </a:lnTo>
                  <a:lnTo>
                    <a:pt x="687731" y="39006"/>
                  </a:lnTo>
                  <a:lnTo>
                    <a:pt x="693132" y="34566"/>
                  </a:lnTo>
                  <a:lnTo>
                    <a:pt x="698850" y="29809"/>
                  </a:lnTo>
                  <a:lnTo>
                    <a:pt x="704886" y="25687"/>
                  </a:lnTo>
                  <a:lnTo>
                    <a:pt x="710921" y="21564"/>
                  </a:lnTo>
                  <a:lnTo>
                    <a:pt x="717275" y="18393"/>
                  </a:lnTo>
                  <a:lnTo>
                    <a:pt x="723946" y="14905"/>
                  </a:lnTo>
                  <a:lnTo>
                    <a:pt x="730299" y="12051"/>
                  </a:lnTo>
                  <a:lnTo>
                    <a:pt x="737288" y="8879"/>
                  </a:lnTo>
                  <a:lnTo>
                    <a:pt x="744277" y="6660"/>
                  </a:lnTo>
                  <a:lnTo>
                    <a:pt x="751583" y="4757"/>
                  </a:lnTo>
                  <a:lnTo>
                    <a:pt x="758889" y="2854"/>
                  </a:lnTo>
                  <a:lnTo>
                    <a:pt x="766196" y="1903"/>
                  </a:lnTo>
                  <a:lnTo>
                    <a:pt x="773502" y="635"/>
                  </a:lnTo>
                  <a:lnTo>
                    <a:pt x="781444" y="317"/>
                  </a:lnTo>
                  <a:lnTo>
                    <a:pt x="789068" y="0"/>
                  </a:lnTo>
                  <a:close/>
                </a:path>
              </a:pathLst>
            </a:custGeom>
            <a:solidFill>
              <a:srgbClr val="222830"/>
            </a:solidFill>
            <a:ln>
              <a:noFill/>
            </a:ln>
          </p:spPr>
          <p:txBody>
            <a:bodyPr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ea typeface="宋体" panose="02010600030101010101" pitchFamily="2" charset="-122"/>
              </a:endParaRPr>
            </a:p>
          </p:txBody>
        </p:sp>
      </p:grpSp>
      <p:grpSp>
        <p:nvGrpSpPr>
          <p:cNvPr id="12" name="组合 11"/>
          <p:cNvGrpSpPr/>
          <p:nvPr/>
        </p:nvGrpSpPr>
        <p:grpSpPr>
          <a:xfrm>
            <a:off x="3494158" y="2945842"/>
            <a:ext cx="1078918" cy="1078918"/>
            <a:chOff x="3570358" y="3504642"/>
            <a:chExt cx="1078918" cy="1078918"/>
          </a:xfrm>
        </p:grpSpPr>
        <p:sp>
          <p:nvSpPr>
            <p:cNvPr id="13" name="Shape 10198"/>
            <p:cNvSpPr/>
            <p:nvPr/>
          </p:nvSpPr>
          <p:spPr>
            <a:xfrm>
              <a:off x="3570358" y="3504642"/>
              <a:ext cx="1078918" cy="107891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114300" cap="flat">
              <a:solidFill>
                <a:srgbClr val="222830"/>
              </a:solidFill>
              <a:prstDash val="solid"/>
              <a:miter lim="400000"/>
            </a:ln>
            <a:effectLst/>
          </p:spPr>
          <p:txBody>
            <a:bodyPr wrap="square" lIns="0" tIns="0" rIns="0" bIns="0" numCol="1" anchor="t">
              <a:noAutofit/>
            </a:bodyPr>
            <a:lstStyle/>
            <a:p>
              <a:pPr>
                <a:defRPr sz="1200">
                  <a:uFillTx/>
                  <a:latin typeface="Helvetica"/>
                  <a:ea typeface="Helvetica"/>
                  <a:cs typeface="Helvetica"/>
                  <a:sym typeface="Helvetica"/>
                </a:defRPr>
              </a:pPr>
              <a:endParaRPr sz="1200">
                <a:solidFill>
                  <a:prstClr val="black"/>
                </a:solidFill>
                <a:ea typeface="Helvetica"/>
                <a:cs typeface="Helvetica"/>
                <a:sym typeface="Helvetica"/>
              </a:endParaRPr>
            </a:p>
          </p:txBody>
        </p:sp>
        <p:sp>
          <p:nvSpPr>
            <p:cNvPr id="14" name="KSO_Shape"/>
            <p:cNvSpPr/>
            <p:nvPr/>
          </p:nvSpPr>
          <p:spPr bwMode="auto">
            <a:xfrm>
              <a:off x="3911951" y="3802801"/>
              <a:ext cx="395732" cy="482600"/>
            </a:xfrm>
            <a:custGeom>
              <a:avLst/>
              <a:gdLst>
                <a:gd name="T0" fmla="*/ 1171924 w 1852613"/>
                <a:gd name="T1" fmla="*/ 1083099 h 2260601"/>
                <a:gd name="T2" fmla="*/ 1232168 w 1852613"/>
                <a:gd name="T3" fmla="*/ 1243397 h 2260601"/>
                <a:gd name="T4" fmla="*/ 943632 w 1852613"/>
                <a:gd name="T5" fmla="*/ 1145450 h 2260601"/>
                <a:gd name="T6" fmla="*/ 869347 w 1852613"/>
                <a:gd name="T7" fmla="*/ 1164949 h 2260601"/>
                <a:gd name="T8" fmla="*/ 883841 w 1852613"/>
                <a:gd name="T9" fmla="*/ 1253147 h 2260601"/>
                <a:gd name="T10" fmla="*/ 1173962 w 1852613"/>
                <a:gd name="T11" fmla="*/ 1398254 h 2260601"/>
                <a:gd name="T12" fmla="*/ 1245303 w 1852613"/>
                <a:gd name="T13" fmla="*/ 1482824 h 2260601"/>
                <a:gd name="T14" fmla="*/ 1252551 w 1852613"/>
                <a:gd name="T15" fmla="*/ 1646070 h 2260601"/>
                <a:gd name="T16" fmla="*/ 1197290 w 1852613"/>
                <a:gd name="T17" fmla="*/ 1734041 h 2260601"/>
                <a:gd name="T18" fmla="*/ 862552 w 1852613"/>
                <a:gd name="T19" fmla="*/ 1884363 h 2260601"/>
                <a:gd name="T20" fmla="*/ 664835 w 1852613"/>
                <a:gd name="T21" fmla="*/ 1741750 h 2260601"/>
                <a:gd name="T22" fmla="*/ 603912 w 1852613"/>
                <a:gd name="T23" fmla="*/ 1646297 h 2260601"/>
                <a:gd name="T24" fmla="*/ 865723 w 1852613"/>
                <a:gd name="T25" fmla="*/ 1650831 h 2260601"/>
                <a:gd name="T26" fmla="*/ 903545 w 1852613"/>
                <a:gd name="T27" fmla="*/ 1692323 h 2260601"/>
                <a:gd name="T28" fmla="*/ 964468 w 1852613"/>
                <a:gd name="T29" fmla="*/ 1624304 h 2260601"/>
                <a:gd name="T30" fmla="*/ 918719 w 1852613"/>
                <a:gd name="T31" fmla="*/ 1512753 h 2260601"/>
                <a:gd name="T32" fmla="*/ 677518 w 1852613"/>
                <a:gd name="T33" fmla="*/ 1388051 h 2260601"/>
                <a:gd name="T34" fmla="*/ 600515 w 1852613"/>
                <a:gd name="T35" fmla="*/ 1284435 h 2260601"/>
                <a:gd name="T36" fmla="*/ 617048 w 1852613"/>
                <a:gd name="T37" fmla="*/ 1126405 h 2260601"/>
                <a:gd name="T38" fmla="*/ 813859 w 1852613"/>
                <a:gd name="T39" fmla="*/ 1028231 h 2260601"/>
                <a:gd name="T40" fmla="*/ 714952 w 1852613"/>
                <a:gd name="T41" fmla="*/ 886179 h 2260601"/>
                <a:gd name="T42" fmla="*/ 499627 w 1852613"/>
                <a:gd name="T43" fmla="*/ 1034686 h 2260601"/>
                <a:gd name="T44" fmla="*/ 371884 w 1852613"/>
                <a:gd name="T45" fmla="*/ 1264361 h 2260601"/>
                <a:gd name="T46" fmla="*/ 361674 w 1852613"/>
                <a:gd name="T47" fmla="*/ 1538021 h 2260601"/>
                <a:gd name="T48" fmla="*/ 472853 w 1852613"/>
                <a:gd name="T49" fmla="*/ 1777445 h 2260601"/>
                <a:gd name="T50" fmla="*/ 676380 w 1852613"/>
                <a:gd name="T51" fmla="*/ 1940916 h 2260601"/>
                <a:gd name="T52" fmla="*/ 941168 w 1852613"/>
                <a:gd name="T53" fmla="*/ 1997597 h 2260601"/>
                <a:gd name="T54" fmla="*/ 1200965 w 1852613"/>
                <a:gd name="T55" fmla="*/ 1928219 h 2260601"/>
                <a:gd name="T56" fmla="*/ 1396323 w 1852613"/>
                <a:gd name="T57" fmla="*/ 1755226 h 2260601"/>
                <a:gd name="T58" fmla="*/ 1495931 w 1852613"/>
                <a:gd name="T59" fmla="*/ 1509680 h 2260601"/>
                <a:gd name="T60" fmla="*/ 1472334 w 1852613"/>
                <a:gd name="T61" fmla="*/ 1237381 h 2260601"/>
                <a:gd name="T62" fmla="*/ 1333927 w 1852613"/>
                <a:gd name="T63" fmla="*/ 1014961 h 2260601"/>
                <a:gd name="T64" fmla="*/ 1111114 w 1852613"/>
                <a:gd name="T65" fmla="*/ 876430 h 2260601"/>
                <a:gd name="T66" fmla="*/ 1180545 w 1852613"/>
                <a:gd name="T67" fmla="*/ 500063 h 2260601"/>
                <a:gd name="T68" fmla="*/ 1555151 w 1852613"/>
                <a:gd name="T69" fmla="*/ 867588 h 2260601"/>
                <a:gd name="T70" fmla="*/ 1773880 w 1852613"/>
                <a:gd name="T71" fmla="*/ 1166642 h 2260601"/>
                <a:gd name="T72" fmla="*/ 1852613 w 1852613"/>
                <a:gd name="T73" fmla="*/ 1479979 h 2260601"/>
                <a:gd name="T74" fmla="*/ 1820394 w 1852613"/>
                <a:gd name="T75" fmla="*/ 1696277 h 2260601"/>
                <a:gd name="T76" fmla="*/ 1719425 w 1852613"/>
                <a:gd name="T77" fmla="*/ 1902825 h 2260601"/>
                <a:gd name="T78" fmla="*/ 1422870 w 1852613"/>
                <a:gd name="T79" fmla="*/ 2149278 h 2260601"/>
                <a:gd name="T80" fmla="*/ 1034423 w 1852613"/>
                <a:gd name="T81" fmla="*/ 2255840 h 2260601"/>
                <a:gd name="T82" fmla="*/ 626916 w 1852613"/>
                <a:gd name="T83" fmla="*/ 2222738 h 2260601"/>
                <a:gd name="T84" fmla="*/ 273184 w 1852613"/>
                <a:gd name="T85" fmla="*/ 2049745 h 2260601"/>
                <a:gd name="T86" fmla="*/ 70111 w 1852613"/>
                <a:gd name="T87" fmla="*/ 1795810 h 2260601"/>
                <a:gd name="T88" fmla="*/ 9757 w 1852613"/>
                <a:gd name="T89" fmla="*/ 1598104 h 2260601"/>
                <a:gd name="T90" fmla="*/ 16790 w 1852613"/>
                <a:gd name="T91" fmla="*/ 1329659 h 2260601"/>
                <a:gd name="T92" fmla="*/ 165181 w 1852613"/>
                <a:gd name="T93" fmla="*/ 1028338 h 2260601"/>
                <a:gd name="T94" fmla="*/ 592882 w 1852613"/>
                <a:gd name="T95" fmla="*/ 565360 h 2260601"/>
                <a:gd name="T96" fmla="*/ 1189264 w 1852613"/>
                <a:gd name="T97" fmla="*/ 368004 h 2260601"/>
                <a:gd name="T98" fmla="*/ 1218519 w 1852613"/>
                <a:gd name="T99" fmla="*/ 430759 h 2260601"/>
                <a:gd name="T100" fmla="*/ 521153 w 1852613"/>
                <a:gd name="T101" fmla="*/ 520248 h 2260601"/>
                <a:gd name="T102" fmla="*/ 499835 w 1852613"/>
                <a:gd name="T103" fmla="*/ 477656 h 2260601"/>
                <a:gd name="T104" fmla="*/ 498928 w 1852613"/>
                <a:gd name="T105" fmla="*/ 340138 h 2260601"/>
                <a:gd name="T106" fmla="*/ 523875 w 1852613"/>
                <a:gd name="T107" fmla="*/ 300038 h 2260601"/>
                <a:gd name="T108" fmla="*/ 891532 w 1852613"/>
                <a:gd name="T109" fmla="*/ 28458 h 2260601"/>
                <a:gd name="T110" fmla="*/ 1077064 w 1852613"/>
                <a:gd name="T111" fmla="*/ 5872 h 2260601"/>
                <a:gd name="T112" fmla="*/ 1285249 w 1852613"/>
                <a:gd name="T113" fmla="*/ 20553 h 2260601"/>
                <a:gd name="T114" fmla="*/ 1334407 w 1852613"/>
                <a:gd name="T115" fmla="*/ 84923 h 2260601"/>
                <a:gd name="T116" fmla="*/ 1196221 w 1852613"/>
                <a:gd name="T117" fmla="*/ 322076 h 2260601"/>
                <a:gd name="T118" fmla="*/ 527490 w 1852613"/>
                <a:gd name="T119" fmla="*/ 134838 h 2260601"/>
                <a:gd name="T120" fmla="*/ 524772 w 1852613"/>
                <a:gd name="T121" fmla="*/ 61208 h 2260601"/>
                <a:gd name="T122" fmla="*/ 616972 w 1852613"/>
                <a:gd name="T123" fmla="*/ 7453 h 2260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52613" h="2260601">
                  <a:moveTo>
                    <a:pt x="862552" y="960438"/>
                  </a:moveTo>
                  <a:lnTo>
                    <a:pt x="986210" y="960438"/>
                  </a:lnTo>
                  <a:lnTo>
                    <a:pt x="986210" y="1022562"/>
                  </a:lnTo>
                  <a:lnTo>
                    <a:pt x="1001385" y="1023923"/>
                  </a:lnTo>
                  <a:lnTo>
                    <a:pt x="1016106" y="1025963"/>
                  </a:lnTo>
                  <a:lnTo>
                    <a:pt x="1030374" y="1028231"/>
                  </a:lnTo>
                  <a:lnTo>
                    <a:pt x="1043963" y="1030725"/>
                  </a:lnTo>
                  <a:lnTo>
                    <a:pt x="1057552" y="1033219"/>
                  </a:lnTo>
                  <a:lnTo>
                    <a:pt x="1070235" y="1036393"/>
                  </a:lnTo>
                  <a:lnTo>
                    <a:pt x="1082691" y="1039794"/>
                  </a:lnTo>
                  <a:lnTo>
                    <a:pt x="1094468" y="1043421"/>
                  </a:lnTo>
                  <a:lnTo>
                    <a:pt x="1105792" y="1047503"/>
                  </a:lnTo>
                  <a:lnTo>
                    <a:pt x="1116663" y="1051584"/>
                  </a:lnTo>
                  <a:lnTo>
                    <a:pt x="1127307" y="1055892"/>
                  </a:lnTo>
                  <a:lnTo>
                    <a:pt x="1137046" y="1060880"/>
                  </a:lnTo>
                  <a:lnTo>
                    <a:pt x="1146558" y="1066094"/>
                  </a:lnTo>
                  <a:lnTo>
                    <a:pt x="1155391" y="1071536"/>
                  </a:lnTo>
                  <a:lnTo>
                    <a:pt x="1163771" y="1077204"/>
                  </a:lnTo>
                  <a:lnTo>
                    <a:pt x="1171924" y="1083099"/>
                  </a:lnTo>
                  <a:lnTo>
                    <a:pt x="1179398" y="1089221"/>
                  </a:lnTo>
                  <a:lnTo>
                    <a:pt x="1186192" y="1096023"/>
                  </a:lnTo>
                  <a:lnTo>
                    <a:pt x="1192760" y="1102598"/>
                  </a:lnTo>
                  <a:lnTo>
                    <a:pt x="1198875" y="1109853"/>
                  </a:lnTo>
                  <a:lnTo>
                    <a:pt x="1204311" y="1117335"/>
                  </a:lnTo>
                  <a:lnTo>
                    <a:pt x="1209520" y="1125044"/>
                  </a:lnTo>
                  <a:lnTo>
                    <a:pt x="1214049" y="1132980"/>
                  </a:lnTo>
                  <a:lnTo>
                    <a:pt x="1218126" y="1141369"/>
                  </a:lnTo>
                  <a:lnTo>
                    <a:pt x="1221750" y="1149758"/>
                  </a:lnTo>
                  <a:lnTo>
                    <a:pt x="1224920" y="1158827"/>
                  </a:lnTo>
                  <a:lnTo>
                    <a:pt x="1227412" y="1167896"/>
                  </a:lnTo>
                  <a:lnTo>
                    <a:pt x="1229676" y="1177419"/>
                  </a:lnTo>
                  <a:lnTo>
                    <a:pt x="1231262" y="1187168"/>
                  </a:lnTo>
                  <a:lnTo>
                    <a:pt x="1232621" y="1197371"/>
                  </a:lnTo>
                  <a:lnTo>
                    <a:pt x="1233300" y="1207574"/>
                  </a:lnTo>
                  <a:lnTo>
                    <a:pt x="1233753" y="1218230"/>
                  </a:lnTo>
                  <a:lnTo>
                    <a:pt x="1233300" y="1225032"/>
                  </a:lnTo>
                  <a:lnTo>
                    <a:pt x="1232847" y="1233421"/>
                  </a:lnTo>
                  <a:lnTo>
                    <a:pt x="1232168" y="1243397"/>
                  </a:lnTo>
                  <a:lnTo>
                    <a:pt x="1230809" y="1254734"/>
                  </a:lnTo>
                  <a:lnTo>
                    <a:pt x="962657" y="1254734"/>
                  </a:lnTo>
                  <a:lnTo>
                    <a:pt x="962657" y="1222538"/>
                  </a:lnTo>
                  <a:lnTo>
                    <a:pt x="962657" y="1210068"/>
                  </a:lnTo>
                  <a:lnTo>
                    <a:pt x="962204" y="1198958"/>
                  </a:lnTo>
                  <a:lnTo>
                    <a:pt x="961298" y="1188982"/>
                  </a:lnTo>
                  <a:lnTo>
                    <a:pt x="960392" y="1179913"/>
                  </a:lnTo>
                  <a:lnTo>
                    <a:pt x="959033" y="1171977"/>
                  </a:lnTo>
                  <a:lnTo>
                    <a:pt x="957447" y="1165402"/>
                  </a:lnTo>
                  <a:lnTo>
                    <a:pt x="956542" y="1162228"/>
                  </a:lnTo>
                  <a:lnTo>
                    <a:pt x="955636" y="1159734"/>
                  </a:lnTo>
                  <a:lnTo>
                    <a:pt x="954730" y="1157240"/>
                  </a:lnTo>
                  <a:lnTo>
                    <a:pt x="953371" y="1154973"/>
                  </a:lnTo>
                  <a:lnTo>
                    <a:pt x="952012" y="1153159"/>
                  </a:lnTo>
                  <a:lnTo>
                    <a:pt x="950880" y="1151345"/>
                  </a:lnTo>
                  <a:lnTo>
                    <a:pt x="949294" y="1149531"/>
                  </a:lnTo>
                  <a:lnTo>
                    <a:pt x="947482" y="1147944"/>
                  </a:lnTo>
                  <a:lnTo>
                    <a:pt x="945671" y="1146810"/>
                  </a:lnTo>
                  <a:lnTo>
                    <a:pt x="943632" y="1145450"/>
                  </a:lnTo>
                  <a:lnTo>
                    <a:pt x="941367" y="1144090"/>
                  </a:lnTo>
                  <a:lnTo>
                    <a:pt x="938876" y="1143183"/>
                  </a:lnTo>
                  <a:lnTo>
                    <a:pt x="936385" y="1142049"/>
                  </a:lnTo>
                  <a:lnTo>
                    <a:pt x="933667" y="1141369"/>
                  </a:lnTo>
                  <a:lnTo>
                    <a:pt x="930723" y="1140915"/>
                  </a:lnTo>
                  <a:lnTo>
                    <a:pt x="927552" y="1140235"/>
                  </a:lnTo>
                  <a:lnTo>
                    <a:pt x="920984" y="1139555"/>
                  </a:lnTo>
                  <a:lnTo>
                    <a:pt x="913737" y="1139328"/>
                  </a:lnTo>
                  <a:lnTo>
                    <a:pt x="907848" y="1139555"/>
                  </a:lnTo>
                  <a:lnTo>
                    <a:pt x="902186" y="1140008"/>
                  </a:lnTo>
                  <a:lnTo>
                    <a:pt x="896977" y="1141142"/>
                  </a:lnTo>
                  <a:lnTo>
                    <a:pt x="891995" y="1142502"/>
                  </a:lnTo>
                  <a:lnTo>
                    <a:pt x="887692" y="1144316"/>
                  </a:lnTo>
                  <a:lnTo>
                    <a:pt x="883615" y="1147037"/>
                  </a:lnTo>
                  <a:lnTo>
                    <a:pt x="879991" y="1149531"/>
                  </a:lnTo>
                  <a:lnTo>
                    <a:pt x="876821" y="1152932"/>
                  </a:lnTo>
                  <a:lnTo>
                    <a:pt x="873876" y="1156560"/>
                  </a:lnTo>
                  <a:lnTo>
                    <a:pt x="871385" y="1160641"/>
                  </a:lnTo>
                  <a:lnTo>
                    <a:pt x="869347" y="1164949"/>
                  </a:lnTo>
                  <a:lnTo>
                    <a:pt x="867535" y="1169937"/>
                  </a:lnTo>
                  <a:lnTo>
                    <a:pt x="866403" y="1175378"/>
                  </a:lnTo>
                  <a:lnTo>
                    <a:pt x="865270" y="1181273"/>
                  </a:lnTo>
                  <a:lnTo>
                    <a:pt x="864817" y="1187395"/>
                  </a:lnTo>
                  <a:lnTo>
                    <a:pt x="864591" y="1194197"/>
                  </a:lnTo>
                  <a:lnTo>
                    <a:pt x="864591" y="1199865"/>
                  </a:lnTo>
                  <a:lnTo>
                    <a:pt x="864817" y="1205307"/>
                  </a:lnTo>
                  <a:lnTo>
                    <a:pt x="865270" y="1210521"/>
                  </a:lnTo>
                  <a:lnTo>
                    <a:pt x="866176" y="1215283"/>
                  </a:lnTo>
                  <a:lnTo>
                    <a:pt x="867082" y="1220044"/>
                  </a:lnTo>
                  <a:lnTo>
                    <a:pt x="868214" y="1224579"/>
                  </a:lnTo>
                  <a:lnTo>
                    <a:pt x="869347" y="1228887"/>
                  </a:lnTo>
                  <a:lnTo>
                    <a:pt x="870706" y="1233194"/>
                  </a:lnTo>
                  <a:lnTo>
                    <a:pt x="872518" y="1237049"/>
                  </a:lnTo>
                  <a:lnTo>
                    <a:pt x="874329" y="1240677"/>
                  </a:lnTo>
                  <a:lnTo>
                    <a:pt x="876368" y="1244078"/>
                  </a:lnTo>
                  <a:lnTo>
                    <a:pt x="878632" y="1247252"/>
                  </a:lnTo>
                  <a:lnTo>
                    <a:pt x="881350" y="1250426"/>
                  </a:lnTo>
                  <a:lnTo>
                    <a:pt x="883841" y="1253147"/>
                  </a:lnTo>
                  <a:lnTo>
                    <a:pt x="886786" y="1255868"/>
                  </a:lnTo>
                  <a:lnTo>
                    <a:pt x="889730" y="1258135"/>
                  </a:lnTo>
                  <a:lnTo>
                    <a:pt x="893127" y="1260629"/>
                  </a:lnTo>
                  <a:lnTo>
                    <a:pt x="897430" y="1263350"/>
                  </a:lnTo>
                  <a:lnTo>
                    <a:pt x="908075" y="1269471"/>
                  </a:lnTo>
                  <a:lnTo>
                    <a:pt x="921664" y="1276953"/>
                  </a:lnTo>
                  <a:lnTo>
                    <a:pt x="938197" y="1285116"/>
                  </a:lnTo>
                  <a:lnTo>
                    <a:pt x="957674" y="1294638"/>
                  </a:lnTo>
                  <a:lnTo>
                    <a:pt x="980548" y="1305295"/>
                  </a:lnTo>
                  <a:lnTo>
                    <a:pt x="1005914" y="1316858"/>
                  </a:lnTo>
                  <a:lnTo>
                    <a:pt x="1034451" y="1329555"/>
                  </a:lnTo>
                  <a:lnTo>
                    <a:pt x="1058911" y="1340438"/>
                  </a:lnTo>
                  <a:lnTo>
                    <a:pt x="1081332" y="1350641"/>
                  </a:lnTo>
                  <a:lnTo>
                    <a:pt x="1101942" y="1360163"/>
                  </a:lnTo>
                  <a:lnTo>
                    <a:pt x="1120287" y="1369233"/>
                  </a:lnTo>
                  <a:lnTo>
                    <a:pt x="1136820" y="1377395"/>
                  </a:lnTo>
                  <a:lnTo>
                    <a:pt x="1151314" y="1384877"/>
                  </a:lnTo>
                  <a:lnTo>
                    <a:pt x="1163544" y="1391906"/>
                  </a:lnTo>
                  <a:lnTo>
                    <a:pt x="1173962" y="1398254"/>
                  </a:lnTo>
                  <a:lnTo>
                    <a:pt x="1178492" y="1401201"/>
                  </a:lnTo>
                  <a:lnTo>
                    <a:pt x="1182795" y="1404602"/>
                  </a:lnTo>
                  <a:lnTo>
                    <a:pt x="1187325" y="1408003"/>
                  </a:lnTo>
                  <a:lnTo>
                    <a:pt x="1191628" y="1411404"/>
                  </a:lnTo>
                  <a:lnTo>
                    <a:pt x="1195704" y="1415032"/>
                  </a:lnTo>
                  <a:lnTo>
                    <a:pt x="1200234" y="1418886"/>
                  </a:lnTo>
                  <a:lnTo>
                    <a:pt x="1204084" y="1422741"/>
                  </a:lnTo>
                  <a:lnTo>
                    <a:pt x="1208161" y="1427049"/>
                  </a:lnTo>
                  <a:lnTo>
                    <a:pt x="1212011" y="1431357"/>
                  </a:lnTo>
                  <a:lnTo>
                    <a:pt x="1215635" y="1435664"/>
                  </a:lnTo>
                  <a:lnTo>
                    <a:pt x="1219485" y="1440426"/>
                  </a:lnTo>
                  <a:lnTo>
                    <a:pt x="1223108" y="1445187"/>
                  </a:lnTo>
                  <a:lnTo>
                    <a:pt x="1226506" y="1450175"/>
                  </a:lnTo>
                  <a:lnTo>
                    <a:pt x="1230129" y="1455163"/>
                  </a:lnTo>
                  <a:lnTo>
                    <a:pt x="1233300" y="1460151"/>
                  </a:lnTo>
                  <a:lnTo>
                    <a:pt x="1236471" y="1465593"/>
                  </a:lnTo>
                  <a:lnTo>
                    <a:pt x="1239641" y="1471261"/>
                  </a:lnTo>
                  <a:lnTo>
                    <a:pt x="1242359" y="1476929"/>
                  </a:lnTo>
                  <a:lnTo>
                    <a:pt x="1245303" y="1482824"/>
                  </a:lnTo>
                  <a:lnTo>
                    <a:pt x="1247795" y="1488946"/>
                  </a:lnTo>
                  <a:lnTo>
                    <a:pt x="1250060" y="1495068"/>
                  </a:lnTo>
                  <a:lnTo>
                    <a:pt x="1252098" y="1501416"/>
                  </a:lnTo>
                  <a:lnTo>
                    <a:pt x="1253910" y="1507991"/>
                  </a:lnTo>
                  <a:lnTo>
                    <a:pt x="1255722" y="1514566"/>
                  </a:lnTo>
                  <a:lnTo>
                    <a:pt x="1257080" y="1521595"/>
                  </a:lnTo>
                  <a:lnTo>
                    <a:pt x="1258439" y="1528624"/>
                  </a:lnTo>
                  <a:lnTo>
                    <a:pt x="1259572" y="1535879"/>
                  </a:lnTo>
                  <a:lnTo>
                    <a:pt x="1260478" y="1543361"/>
                  </a:lnTo>
                  <a:lnTo>
                    <a:pt x="1261157" y="1550617"/>
                  </a:lnTo>
                  <a:lnTo>
                    <a:pt x="1261610" y="1558552"/>
                  </a:lnTo>
                  <a:lnTo>
                    <a:pt x="1262063" y="1566488"/>
                  </a:lnTo>
                  <a:lnTo>
                    <a:pt x="1262063" y="1574423"/>
                  </a:lnTo>
                  <a:lnTo>
                    <a:pt x="1261610" y="1587347"/>
                  </a:lnTo>
                  <a:lnTo>
                    <a:pt x="1260931" y="1599817"/>
                  </a:lnTo>
                  <a:lnTo>
                    <a:pt x="1259572" y="1611834"/>
                  </a:lnTo>
                  <a:lnTo>
                    <a:pt x="1257760" y="1623624"/>
                  </a:lnTo>
                  <a:lnTo>
                    <a:pt x="1255269" y="1634960"/>
                  </a:lnTo>
                  <a:lnTo>
                    <a:pt x="1252551" y="1646070"/>
                  </a:lnTo>
                  <a:lnTo>
                    <a:pt x="1250739" y="1651511"/>
                  </a:lnTo>
                  <a:lnTo>
                    <a:pt x="1248927" y="1656953"/>
                  </a:lnTo>
                  <a:lnTo>
                    <a:pt x="1247115" y="1662168"/>
                  </a:lnTo>
                  <a:lnTo>
                    <a:pt x="1244624" y="1667156"/>
                  </a:lnTo>
                  <a:lnTo>
                    <a:pt x="1242586" y="1672371"/>
                  </a:lnTo>
                  <a:lnTo>
                    <a:pt x="1240321" y="1677359"/>
                  </a:lnTo>
                  <a:lnTo>
                    <a:pt x="1237830" y="1682120"/>
                  </a:lnTo>
                  <a:lnTo>
                    <a:pt x="1235112" y="1687108"/>
                  </a:lnTo>
                  <a:lnTo>
                    <a:pt x="1232394" y="1691643"/>
                  </a:lnTo>
                  <a:lnTo>
                    <a:pt x="1229450" y="1696404"/>
                  </a:lnTo>
                  <a:lnTo>
                    <a:pt x="1226506" y="1700939"/>
                  </a:lnTo>
                  <a:lnTo>
                    <a:pt x="1223335" y="1705473"/>
                  </a:lnTo>
                  <a:lnTo>
                    <a:pt x="1219938" y="1709781"/>
                  </a:lnTo>
                  <a:lnTo>
                    <a:pt x="1216541" y="1713862"/>
                  </a:lnTo>
                  <a:lnTo>
                    <a:pt x="1213143" y="1718397"/>
                  </a:lnTo>
                  <a:lnTo>
                    <a:pt x="1209067" y="1722251"/>
                  </a:lnTo>
                  <a:lnTo>
                    <a:pt x="1205217" y="1726332"/>
                  </a:lnTo>
                  <a:lnTo>
                    <a:pt x="1201366" y="1730187"/>
                  </a:lnTo>
                  <a:lnTo>
                    <a:pt x="1197290" y="1734041"/>
                  </a:lnTo>
                  <a:lnTo>
                    <a:pt x="1192987" y="1737896"/>
                  </a:lnTo>
                  <a:lnTo>
                    <a:pt x="1184154" y="1745151"/>
                  </a:lnTo>
                  <a:lnTo>
                    <a:pt x="1174642" y="1751726"/>
                  </a:lnTo>
                  <a:lnTo>
                    <a:pt x="1164903" y="1758528"/>
                  </a:lnTo>
                  <a:lnTo>
                    <a:pt x="1154259" y="1764650"/>
                  </a:lnTo>
                  <a:lnTo>
                    <a:pt x="1143161" y="1770318"/>
                  </a:lnTo>
                  <a:lnTo>
                    <a:pt x="1131611" y="1775760"/>
                  </a:lnTo>
                  <a:lnTo>
                    <a:pt x="1119607" y="1780974"/>
                  </a:lnTo>
                  <a:lnTo>
                    <a:pt x="1106698" y="1785962"/>
                  </a:lnTo>
                  <a:lnTo>
                    <a:pt x="1093562" y="1790270"/>
                  </a:lnTo>
                  <a:lnTo>
                    <a:pt x="1079973" y="1794125"/>
                  </a:lnTo>
                  <a:lnTo>
                    <a:pt x="1065478" y="1797979"/>
                  </a:lnTo>
                  <a:lnTo>
                    <a:pt x="1050757" y="1801380"/>
                  </a:lnTo>
                  <a:lnTo>
                    <a:pt x="1035357" y="1804101"/>
                  </a:lnTo>
                  <a:lnTo>
                    <a:pt x="1019277" y="1806822"/>
                  </a:lnTo>
                  <a:lnTo>
                    <a:pt x="1002970" y="1809089"/>
                  </a:lnTo>
                  <a:lnTo>
                    <a:pt x="986210" y="1811129"/>
                  </a:lnTo>
                  <a:lnTo>
                    <a:pt x="986210" y="1884363"/>
                  </a:lnTo>
                  <a:lnTo>
                    <a:pt x="862552" y="1884363"/>
                  </a:lnTo>
                  <a:lnTo>
                    <a:pt x="862552" y="1808862"/>
                  </a:lnTo>
                  <a:lnTo>
                    <a:pt x="849190" y="1807502"/>
                  </a:lnTo>
                  <a:lnTo>
                    <a:pt x="836281" y="1805915"/>
                  </a:lnTo>
                  <a:lnTo>
                    <a:pt x="823145" y="1804101"/>
                  </a:lnTo>
                  <a:lnTo>
                    <a:pt x="810462" y="1802060"/>
                  </a:lnTo>
                  <a:lnTo>
                    <a:pt x="798006" y="1799566"/>
                  </a:lnTo>
                  <a:lnTo>
                    <a:pt x="785776" y="1796619"/>
                  </a:lnTo>
                  <a:lnTo>
                    <a:pt x="773546" y="1793444"/>
                  </a:lnTo>
                  <a:lnTo>
                    <a:pt x="761769" y="1789817"/>
                  </a:lnTo>
                  <a:lnTo>
                    <a:pt x="750218" y="1785962"/>
                  </a:lnTo>
                  <a:lnTo>
                    <a:pt x="738894" y="1781655"/>
                  </a:lnTo>
                  <a:lnTo>
                    <a:pt x="727570" y="1777120"/>
                  </a:lnTo>
                  <a:lnTo>
                    <a:pt x="716699" y="1771905"/>
                  </a:lnTo>
                  <a:lnTo>
                    <a:pt x="705828" y="1766690"/>
                  </a:lnTo>
                  <a:lnTo>
                    <a:pt x="695410" y="1761022"/>
                  </a:lnTo>
                  <a:lnTo>
                    <a:pt x="684766" y="1754900"/>
                  </a:lnTo>
                  <a:lnTo>
                    <a:pt x="674801" y="1748779"/>
                  </a:lnTo>
                  <a:lnTo>
                    <a:pt x="669818" y="1745378"/>
                  </a:lnTo>
                  <a:lnTo>
                    <a:pt x="664835" y="1741750"/>
                  </a:lnTo>
                  <a:lnTo>
                    <a:pt x="660306" y="1738122"/>
                  </a:lnTo>
                  <a:lnTo>
                    <a:pt x="656003" y="1734268"/>
                  </a:lnTo>
                  <a:lnTo>
                    <a:pt x="651473" y="1730414"/>
                  </a:lnTo>
                  <a:lnTo>
                    <a:pt x="647396" y="1726332"/>
                  </a:lnTo>
                  <a:lnTo>
                    <a:pt x="643546" y="1722251"/>
                  </a:lnTo>
                  <a:lnTo>
                    <a:pt x="639696" y="1717490"/>
                  </a:lnTo>
                  <a:lnTo>
                    <a:pt x="635846" y="1713182"/>
                  </a:lnTo>
                  <a:lnTo>
                    <a:pt x="632449" y="1708194"/>
                  </a:lnTo>
                  <a:lnTo>
                    <a:pt x="629052" y="1703659"/>
                  </a:lnTo>
                  <a:lnTo>
                    <a:pt x="625654" y="1698445"/>
                  </a:lnTo>
                  <a:lnTo>
                    <a:pt x="622710" y="1693230"/>
                  </a:lnTo>
                  <a:lnTo>
                    <a:pt x="619766" y="1687788"/>
                  </a:lnTo>
                  <a:lnTo>
                    <a:pt x="617048" y="1682573"/>
                  </a:lnTo>
                  <a:lnTo>
                    <a:pt x="614330" y="1676905"/>
                  </a:lnTo>
                  <a:lnTo>
                    <a:pt x="612066" y="1671237"/>
                  </a:lnTo>
                  <a:lnTo>
                    <a:pt x="609801" y="1665115"/>
                  </a:lnTo>
                  <a:lnTo>
                    <a:pt x="607762" y="1658994"/>
                  </a:lnTo>
                  <a:lnTo>
                    <a:pt x="605724" y="1652872"/>
                  </a:lnTo>
                  <a:lnTo>
                    <a:pt x="603912" y="1646297"/>
                  </a:lnTo>
                  <a:lnTo>
                    <a:pt x="602327" y="1639948"/>
                  </a:lnTo>
                  <a:lnTo>
                    <a:pt x="600742" y="1633146"/>
                  </a:lnTo>
                  <a:lnTo>
                    <a:pt x="599383" y="1626571"/>
                  </a:lnTo>
                  <a:lnTo>
                    <a:pt x="598250" y="1619316"/>
                  </a:lnTo>
                  <a:lnTo>
                    <a:pt x="597118" y="1612287"/>
                  </a:lnTo>
                  <a:lnTo>
                    <a:pt x="596438" y="1604805"/>
                  </a:lnTo>
                  <a:lnTo>
                    <a:pt x="595533" y="1597550"/>
                  </a:lnTo>
                  <a:lnTo>
                    <a:pt x="595080" y="1589841"/>
                  </a:lnTo>
                  <a:lnTo>
                    <a:pt x="594627" y="1582132"/>
                  </a:lnTo>
                  <a:lnTo>
                    <a:pt x="594400" y="1574196"/>
                  </a:lnTo>
                  <a:lnTo>
                    <a:pt x="594400" y="1566261"/>
                  </a:lnTo>
                  <a:lnTo>
                    <a:pt x="594400" y="1527944"/>
                  </a:lnTo>
                  <a:lnTo>
                    <a:pt x="862552" y="1527944"/>
                  </a:lnTo>
                  <a:lnTo>
                    <a:pt x="862552" y="1576010"/>
                  </a:lnTo>
                  <a:lnTo>
                    <a:pt x="862779" y="1594602"/>
                  </a:lnTo>
                  <a:lnTo>
                    <a:pt x="863005" y="1611380"/>
                  </a:lnTo>
                  <a:lnTo>
                    <a:pt x="863685" y="1626571"/>
                  </a:lnTo>
                  <a:lnTo>
                    <a:pt x="864591" y="1639721"/>
                  </a:lnTo>
                  <a:lnTo>
                    <a:pt x="865723" y="1650831"/>
                  </a:lnTo>
                  <a:lnTo>
                    <a:pt x="867082" y="1660354"/>
                  </a:lnTo>
                  <a:lnTo>
                    <a:pt x="867988" y="1664208"/>
                  </a:lnTo>
                  <a:lnTo>
                    <a:pt x="868894" y="1667836"/>
                  </a:lnTo>
                  <a:lnTo>
                    <a:pt x="870026" y="1670784"/>
                  </a:lnTo>
                  <a:lnTo>
                    <a:pt x="870706" y="1673504"/>
                  </a:lnTo>
                  <a:lnTo>
                    <a:pt x="872065" y="1675772"/>
                  </a:lnTo>
                  <a:lnTo>
                    <a:pt x="873197" y="1677812"/>
                  </a:lnTo>
                  <a:lnTo>
                    <a:pt x="874782" y="1679853"/>
                  </a:lnTo>
                  <a:lnTo>
                    <a:pt x="876368" y="1681667"/>
                  </a:lnTo>
                  <a:lnTo>
                    <a:pt x="878179" y="1683480"/>
                  </a:lnTo>
                  <a:lnTo>
                    <a:pt x="880218" y="1685067"/>
                  </a:lnTo>
                  <a:lnTo>
                    <a:pt x="882483" y="1686655"/>
                  </a:lnTo>
                  <a:lnTo>
                    <a:pt x="884974" y="1687562"/>
                  </a:lnTo>
                  <a:lnTo>
                    <a:pt x="887692" y="1688922"/>
                  </a:lnTo>
                  <a:lnTo>
                    <a:pt x="890409" y="1690056"/>
                  </a:lnTo>
                  <a:lnTo>
                    <a:pt x="893354" y="1690736"/>
                  </a:lnTo>
                  <a:lnTo>
                    <a:pt x="896524" y="1691189"/>
                  </a:lnTo>
                  <a:lnTo>
                    <a:pt x="899922" y="1691643"/>
                  </a:lnTo>
                  <a:lnTo>
                    <a:pt x="903545" y="1692323"/>
                  </a:lnTo>
                  <a:lnTo>
                    <a:pt x="906942" y="1692550"/>
                  </a:lnTo>
                  <a:lnTo>
                    <a:pt x="910793" y="1692550"/>
                  </a:lnTo>
                  <a:lnTo>
                    <a:pt x="917587" y="1692323"/>
                  </a:lnTo>
                  <a:lnTo>
                    <a:pt x="923702" y="1691643"/>
                  </a:lnTo>
                  <a:lnTo>
                    <a:pt x="929364" y="1690736"/>
                  </a:lnTo>
                  <a:lnTo>
                    <a:pt x="934573" y="1689149"/>
                  </a:lnTo>
                  <a:lnTo>
                    <a:pt x="939556" y="1687335"/>
                  </a:lnTo>
                  <a:lnTo>
                    <a:pt x="943859" y="1685067"/>
                  </a:lnTo>
                  <a:lnTo>
                    <a:pt x="947935" y="1682573"/>
                  </a:lnTo>
                  <a:lnTo>
                    <a:pt x="951559" y="1679173"/>
                  </a:lnTo>
                  <a:lnTo>
                    <a:pt x="954730" y="1675772"/>
                  </a:lnTo>
                  <a:lnTo>
                    <a:pt x="957221" y="1671917"/>
                  </a:lnTo>
                  <a:lnTo>
                    <a:pt x="959486" y="1667609"/>
                  </a:lnTo>
                  <a:lnTo>
                    <a:pt x="961298" y="1662848"/>
                  </a:lnTo>
                  <a:lnTo>
                    <a:pt x="962883" y="1657633"/>
                  </a:lnTo>
                  <a:lnTo>
                    <a:pt x="964015" y="1651965"/>
                  </a:lnTo>
                  <a:lnTo>
                    <a:pt x="964468" y="1646297"/>
                  </a:lnTo>
                  <a:lnTo>
                    <a:pt x="964695" y="1639948"/>
                  </a:lnTo>
                  <a:lnTo>
                    <a:pt x="964468" y="1624304"/>
                  </a:lnTo>
                  <a:lnTo>
                    <a:pt x="964015" y="1609566"/>
                  </a:lnTo>
                  <a:lnTo>
                    <a:pt x="962883" y="1596189"/>
                  </a:lnTo>
                  <a:lnTo>
                    <a:pt x="961751" y="1583719"/>
                  </a:lnTo>
                  <a:lnTo>
                    <a:pt x="959939" y="1572609"/>
                  </a:lnTo>
                  <a:lnTo>
                    <a:pt x="958806" y="1567395"/>
                  </a:lnTo>
                  <a:lnTo>
                    <a:pt x="957674" y="1562633"/>
                  </a:lnTo>
                  <a:lnTo>
                    <a:pt x="956542" y="1558099"/>
                  </a:lnTo>
                  <a:lnTo>
                    <a:pt x="955183" y="1553791"/>
                  </a:lnTo>
                  <a:lnTo>
                    <a:pt x="953597" y="1549936"/>
                  </a:lnTo>
                  <a:lnTo>
                    <a:pt x="952012" y="1546082"/>
                  </a:lnTo>
                  <a:lnTo>
                    <a:pt x="950200" y="1542681"/>
                  </a:lnTo>
                  <a:lnTo>
                    <a:pt x="947935" y="1539053"/>
                  </a:lnTo>
                  <a:lnTo>
                    <a:pt x="945218" y="1535426"/>
                  </a:lnTo>
                  <a:lnTo>
                    <a:pt x="942047" y="1531798"/>
                  </a:lnTo>
                  <a:lnTo>
                    <a:pt x="938197" y="1527944"/>
                  </a:lnTo>
                  <a:lnTo>
                    <a:pt x="934120" y="1524543"/>
                  </a:lnTo>
                  <a:lnTo>
                    <a:pt x="929364" y="1520461"/>
                  </a:lnTo>
                  <a:lnTo>
                    <a:pt x="924381" y="1516607"/>
                  </a:lnTo>
                  <a:lnTo>
                    <a:pt x="918719" y="1512753"/>
                  </a:lnTo>
                  <a:lnTo>
                    <a:pt x="912378" y="1508898"/>
                  </a:lnTo>
                  <a:lnTo>
                    <a:pt x="906037" y="1505044"/>
                  </a:lnTo>
                  <a:lnTo>
                    <a:pt x="898789" y="1500963"/>
                  </a:lnTo>
                  <a:lnTo>
                    <a:pt x="891315" y="1497108"/>
                  </a:lnTo>
                  <a:lnTo>
                    <a:pt x="883389" y="1493027"/>
                  </a:lnTo>
                  <a:lnTo>
                    <a:pt x="874782" y="1488946"/>
                  </a:lnTo>
                  <a:lnTo>
                    <a:pt x="865723" y="1484638"/>
                  </a:lnTo>
                  <a:lnTo>
                    <a:pt x="836507" y="1471261"/>
                  </a:lnTo>
                  <a:lnTo>
                    <a:pt x="809330" y="1458791"/>
                  </a:lnTo>
                  <a:lnTo>
                    <a:pt x="784870" y="1447001"/>
                  </a:lnTo>
                  <a:lnTo>
                    <a:pt x="762901" y="1436345"/>
                  </a:lnTo>
                  <a:lnTo>
                    <a:pt x="743197" y="1426369"/>
                  </a:lnTo>
                  <a:lnTo>
                    <a:pt x="725985" y="1417526"/>
                  </a:lnTo>
                  <a:lnTo>
                    <a:pt x="711264" y="1409817"/>
                  </a:lnTo>
                  <a:lnTo>
                    <a:pt x="698807" y="1402562"/>
                  </a:lnTo>
                  <a:lnTo>
                    <a:pt x="693598" y="1399161"/>
                  </a:lnTo>
                  <a:lnTo>
                    <a:pt x="688163" y="1395760"/>
                  </a:lnTo>
                  <a:lnTo>
                    <a:pt x="682727" y="1391906"/>
                  </a:lnTo>
                  <a:lnTo>
                    <a:pt x="677518" y="1388051"/>
                  </a:lnTo>
                  <a:lnTo>
                    <a:pt x="672309" y="1384197"/>
                  </a:lnTo>
                  <a:lnTo>
                    <a:pt x="667553" y="1379889"/>
                  </a:lnTo>
                  <a:lnTo>
                    <a:pt x="662571" y="1375354"/>
                  </a:lnTo>
                  <a:lnTo>
                    <a:pt x="657815" y="1371046"/>
                  </a:lnTo>
                  <a:lnTo>
                    <a:pt x="653058" y="1366058"/>
                  </a:lnTo>
                  <a:lnTo>
                    <a:pt x="648529" y="1361524"/>
                  </a:lnTo>
                  <a:lnTo>
                    <a:pt x="643773" y="1356309"/>
                  </a:lnTo>
                  <a:lnTo>
                    <a:pt x="639470" y="1351094"/>
                  </a:lnTo>
                  <a:lnTo>
                    <a:pt x="634940" y="1345879"/>
                  </a:lnTo>
                  <a:lnTo>
                    <a:pt x="630863" y="1339984"/>
                  </a:lnTo>
                  <a:lnTo>
                    <a:pt x="626787" y="1334316"/>
                  </a:lnTo>
                  <a:lnTo>
                    <a:pt x="622710" y="1328421"/>
                  </a:lnTo>
                  <a:lnTo>
                    <a:pt x="618860" y="1322526"/>
                  </a:lnTo>
                  <a:lnTo>
                    <a:pt x="615010" y="1316404"/>
                  </a:lnTo>
                  <a:lnTo>
                    <a:pt x="611613" y="1310283"/>
                  </a:lnTo>
                  <a:lnTo>
                    <a:pt x="608442" y="1303934"/>
                  </a:lnTo>
                  <a:lnTo>
                    <a:pt x="605724" y="1297586"/>
                  </a:lnTo>
                  <a:lnTo>
                    <a:pt x="603006" y="1291011"/>
                  </a:lnTo>
                  <a:lnTo>
                    <a:pt x="600515" y="1284435"/>
                  </a:lnTo>
                  <a:lnTo>
                    <a:pt x="598477" y="1277634"/>
                  </a:lnTo>
                  <a:lnTo>
                    <a:pt x="596665" y="1271058"/>
                  </a:lnTo>
                  <a:lnTo>
                    <a:pt x="594853" y="1264030"/>
                  </a:lnTo>
                  <a:lnTo>
                    <a:pt x="593494" y="1257001"/>
                  </a:lnTo>
                  <a:lnTo>
                    <a:pt x="592588" y="1249973"/>
                  </a:lnTo>
                  <a:lnTo>
                    <a:pt x="591456" y="1242717"/>
                  </a:lnTo>
                  <a:lnTo>
                    <a:pt x="591003" y="1235462"/>
                  </a:lnTo>
                  <a:lnTo>
                    <a:pt x="590550" y="1228206"/>
                  </a:lnTo>
                  <a:lnTo>
                    <a:pt x="590550" y="1220724"/>
                  </a:lnTo>
                  <a:lnTo>
                    <a:pt x="590776" y="1209841"/>
                  </a:lnTo>
                  <a:lnTo>
                    <a:pt x="591456" y="1199412"/>
                  </a:lnTo>
                  <a:lnTo>
                    <a:pt x="592815" y="1189209"/>
                  </a:lnTo>
                  <a:lnTo>
                    <a:pt x="594627" y="1179459"/>
                  </a:lnTo>
                  <a:lnTo>
                    <a:pt x="597118" y="1169710"/>
                  </a:lnTo>
                  <a:lnTo>
                    <a:pt x="600062" y="1160414"/>
                  </a:lnTo>
                  <a:lnTo>
                    <a:pt x="603459" y="1151345"/>
                  </a:lnTo>
                  <a:lnTo>
                    <a:pt x="607536" y="1142956"/>
                  </a:lnTo>
                  <a:lnTo>
                    <a:pt x="611839" y="1134340"/>
                  </a:lnTo>
                  <a:lnTo>
                    <a:pt x="617048" y="1126405"/>
                  </a:lnTo>
                  <a:lnTo>
                    <a:pt x="622710" y="1118469"/>
                  </a:lnTo>
                  <a:lnTo>
                    <a:pt x="628599" y="1110987"/>
                  </a:lnTo>
                  <a:lnTo>
                    <a:pt x="635393" y="1103732"/>
                  </a:lnTo>
                  <a:lnTo>
                    <a:pt x="642414" y="1096703"/>
                  </a:lnTo>
                  <a:lnTo>
                    <a:pt x="650341" y="1089901"/>
                  </a:lnTo>
                  <a:lnTo>
                    <a:pt x="658494" y="1083779"/>
                  </a:lnTo>
                  <a:lnTo>
                    <a:pt x="667327" y="1077658"/>
                  </a:lnTo>
                  <a:lnTo>
                    <a:pt x="676612" y="1071989"/>
                  </a:lnTo>
                  <a:lnTo>
                    <a:pt x="686351" y="1066548"/>
                  </a:lnTo>
                  <a:lnTo>
                    <a:pt x="696543" y="1061333"/>
                  </a:lnTo>
                  <a:lnTo>
                    <a:pt x="707640" y="1056572"/>
                  </a:lnTo>
                  <a:lnTo>
                    <a:pt x="718964" y="1051810"/>
                  </a:lnTo>
                  <a:lnTo>
                    <a:pt x="731194" y="1047503"/>
                  </a:lnTo>
                  <a:lnTo>
                    <a:pt x="743424" y="1043648"/>
                  </a:lnTo>
                  <a:lnTo>
                    <a:pt x="756560" y="1040020"/>
                  </a:lnTo>
                  <a:lnTo>
                    <a:pt x="769922" y="1036620"/>
                  </a:lnTo>
                  <a:lnTo>
                    <a:pt x="784190" y="1033445"/>
                  </a:lnTo>
                  <a:lnTo>
                    <a:pt x="798912" y="1030725"/>
                  </a:lnTo>
                  <a:lnTo>
                    <a:pt x="813859" y="1028231"/>
                  </a:lnTo>
                  <a:lnTo>
                    <a:pt x="829486" y="1025963"/>
                  </a:lnTo>
                  <a:lnTo>
                    <a:pt x="845793" y="1023923"/>
                  </a:lnTo>
                  <a:lnTo>
                    <a:pt x="862552" y="1022562"/>
                  </a:lnTo>
                  <a:lnTo>
                    <a:pt x="862552" y="960438"/>
                  </a:lnTo>
                  <a:close/>
                  <a:moveTo>
                    <a:pt x="911445" y="846275"/>
                  </a:moveTo>
                  <a:lnTo>
                    <a:pt x="896696" y="846956"/>
                  </a:lnTo>
                  <a:lnTo>
                    <a:pt x="881948" y="847863"/>
                  </a:lnTo>
                  <a:lnTo>
                    <a:pt x="867200" y="849223"/>
                  </a:lnTo>
                  <a:lnTo>
                    <a:pt x="852905" y="851037"/>
                  </a:lnTo>
                  <a:lnTo>
                    <a:pt x="838384" y="852851"/>
                  </a:lnTo>
                  <a:lnTo>
                    <a:pt x="824089" y="855345"/>
                  </a:lnTo>
                  <a:lnTo>
                    <a:pt x="810022" y="857839"/>
                  </a:lnTo>
                  <a:lnTo>
                    <a:pt x="795954" y="861013"/>
                  </a:lnTo>
                  <a:lnTo>
                    <a:pt x="782114" y="864414"/>
                  </a:lnTo>
                  <a:lnTo>
                    <a:pt x="768500" y="868041"/>
                  </a:lnTo>
                  <a:lnTo>
                    <a:pt x="754659" y="872122"/>
                  </a:lnTo>
                  <a:lnTo>
                    <a:pt x="741272" y="876430"/>
                  </a:lnTo>
                  <a:lnTo>
                    <a:pt x="728112" y="881191"/>
                  </a:lnTo>
                  <a:lnTo>
                    <a:pt x="714952" y="886179"/>
                  </a:lnTo>
                  <a:lnTo>
                    <a:pt x="701792" y="891394"/>
                  </a:lnTo>
                  <a:lnTo>
                    <a:pt x="688859" y="897062"/>
                  </a:lnTo>
                  <a:lnTo>
                    <a:pt x="676380" y="902957"/>
                  </a:lnTo>
                  <a:lnTo>
                    <a:pt x="663900" y="909306"/>
                  </a:lnTo>
                  <a:lnTo>
                    <a:pt x="651648" y="915654"/>
                  </a:lnTo>
                  <a:lnTo>
                    <a:pt x="639395" y="922683"/>
                  </a:lnTo>
                  <a:lnTo>
                    <a:pt x="627370" y="929484"/>
                  </a:lnTo>
                  <a:lnTo>
                    <a:pt x="615571" y="936966"/>
                  </a:lnTo>
                  <a:lnTo>
                    <a:pt x="603999" y="944448"/>
                  </a:lnTo>
                  <a:lnTo>
                    <a:pt x="592655" y="952611"/>
                  </a:lnTo>
                  <a:lnTo>
                    <a:pt x="581310" y="960547"/>
                  </a:lnTo>
                  <a:lnTo>
                    <a:pt x="570419" y="968935"/>
                  </a:lnTo>
                  <a:lnTo>
                    <a:pt x="559755" y="977778"/>
                  </a:lnTo>
                  <a:lnTo>
                    <a:pt x="549090" y="986620"/>
                  </a:lnTo>
                  <a:lnTo>
                    <a:pt x="538880" y="995916"/>
                  </a:lnTo>
                  <a:lnTo>
                    <a:pt x="528670" y="1005212"/>
                  </a:lnTo>
                  <a:lnTo>
                    <a:pt x="518686" y="1014961"/>
                  </a:lnTo>
                  <a:lnTo>
                    <a:pt x="509157" y="1024710"/>
                  </a:lnTo>
                  <a:lnTo>
                    <a:pt x="499627" y="1034686"/>
                  </a:lnTo>
                  <a:lnTo>
                    <a:pt x="490551" y="1045116"/>
                  </a:lnTo>
                  <a:lnTo>
                    <a:pt x="481475" y="1055545"/>
                  </a:lnTo>
                  <a:lnTo>
                    <a:pt x="472853" y="1066428"/>
                  </a:lnTo>
                  <a:lnTo>
                    <a:pt x="464458" y="1077538"/>
                  </a:lnTo>
                  <a:lnTo>
                    <a:pt x="456290" y="1088647"/>
                  </a:lnTo>
                  <a:lnTo>
                    <a:pt x="448348" y="1099984"/>
                  </a:lnTo>
                  <a:lnTo>
                    <a:pt x="440634" y="1111547"/>
                  </a:lnTo>
                  <a:lnTo>
                    <a:pt x="433373" y="1123337"/>
                  </a:lnTo>
                  <a:lnTo>
                    <a:pt x="426339" y="1135353"/>
                  </a:lnTo>
                  <a:lnTo>
                    <a:pt x="419532" y="1147370"/>
                  </a:lnTo>
                  <a:lnTo>
                    <a:pt x="413179" y="1159840"/>
                  </a:lnTo>
                  <a:lnTo>
                    <a:pt x="406599" y="1172537"/>
                  </a:lnTo>
                  <a:lnTo>
                    <a:pt x="400927" y="1185007"/>
                  </a:lnTo>
                  <a:lnTo>
                    <a:pt x="395254" y="1197930"/>
                  </a:lnTo>
                  <a:lnTo>
                    <a:pt x="389809" y="1210854"/>
                  </a:lnTo>
                  <a:lnTo>
                    <a:pt x="385044" y="1224004"/>
                  </a:lnTo>
                  <a:lnTo>
                    <a:pt x="380279" y="1237381"/>
                  </a:lnTo>
                  <a:lnTo>
                    <a:pt x="375968" y="1250758"/>
                  </a:lnTo>
                  <a:lnTo>
                    <a:pt x="371884" y="1264361"/>
                  </a:lnTo>
                  <a:lnTo>
                    <a:pt x="368254" y="1278192"/>
                  </a:lnTo>
                  <a:lnTo>
                    <a:pt x="364623" y="1292022"/>
                  </a:lnTo>
                  <a:lnTo>
                    <a:pt x="361674" y="1306079"/>
                  </a:lnTo>
                  <a:lnTo>
                    <a:pt x="358951" y="1320136"/>
                  </a:lnTo>
                  <a:lnTo>
                    <a:pt x="356682" y="1334420"/>
                  </a:lnTo>
                  <a:lnTo>
                    <a:pt x="354413" y="1348704"/>
                  </a:lnTo>
                  <a:lnTo>
                    <a:pt x="353052" y="1363214"/>
                  </a:lnTo>
                  <a:lnTo>
                    <a:pt x="351690" y="1377725"/>
                  </a:lnTo>
                  <a:lnTo>
                    <a:pt x="350556" y="1392235"/>
                  </a:lnTo>
                  <a:lnTo>
                    <a:pt x="350102" y="1406973"/>
                  </a:lnTo>
                  <a:lnTo>
                    <a:pt x="349875" y="1421937"/>
                  </a:lnTo>
                  <a:lnTo>
                    <a:pt x="350102" y="1436901"/>
                  </a:lnTo>
                  <a:lnTo>
                    <a:pt x="350556" y="1451638"/>
                  </a:lnTo>
                  <a:lnTo>
                    <a:pt x="351690" y="1466375"/>
                  </a:lnTo>
                  <a:lnTo>
                    <a:pt x="353052" y="1480659"/>
                  </a:lnTo>
                  <a:lnTo>
                    <a:pt x="354413" y="1495170"/>
                  </a:lnTo>
                  <a:lnTo>
                    <a:pt x="356682" y="1509680"/>
                  </a:lnTo>
                  <a:lnTo>
                    <a:pt x="358951" y="1523737"/>
                  </a:lnTo>
                  <a:lnTo>
                    <a:pt x="361674" y="1538021"/>
                  </a:lnTo>
                  <a:lnTo>
                    <a:pt x="364623" y="1551851"/>
                  </a:lnTo>
                  <a:lnTo>
                    <a:pt x="368254" y="1565909"/>
                  </a:lnTo>
                  <a:lnTo>
                    <a:pt x="371884" y="1579512"/>
                  </a:lnTo>
                  <a:lnTo>
                    <a:pt x="375968" y="1593116"/>
                  </a:lnTo>
                  <a:lnTo>
                    <a:pt x="380279" y="1606493"/>
                  </a:lnTo>
                  <a:lnTo>
                    <a:pt x="385044" y="1620096"/>
                  </a:lnTo>
                  <a:lnTo>
                    <a:pt x="389809" y="1633247"/>
                  </a:lnTo>
                  <a:lnTo>
                    <a:pt x="395254" y="1645943"/>
                  </a:lnTo>
                  <a:lnTo>
                    <a:pt x="400927" y="1658867"/>
                  </a:lnTo>
                  <a:lnTo>
                    <a:pt x="406599" y="1671563"/>
                  </a:lnTo>
                  <a:lnTo>
                    <a:pt x="413179" y="1684260"/>
                  </a:lnTo>
                  <a:lnTo>
                    <a:pt x="419532" y="1696277"/>
                  </a:lnTo>
                  <a:lnTo>
                    <a:pt x="426339" y="1708747"/>
                  </a:lnTo>
                  <a:lnTo>
                    <a:pt x="433373" y="1720537"/>
                  </a:lnTo>
                  <a:lnTo>
                    <a:pt x="440634" y="1732326"/>
                  </a:lnTo>
                  <a:lnTo>
                    <a:pt x="448348" y="1743890"/>
                  </a:lnTo>
                  <a:lnTo>
                    <a:pt x="456290" y="1755226"/>
                  </a:lnTo>
                  <a:lnTo>
                    <a:pt x="464458" y="1766336"/>
                  </a:lnTo>
                  <a:lnTo>
                    <a:pt x="472853" y="1777445"/>
                  </a:lnTo>
                  <a:lnTo>
                    <a:pt x="481475" y="1788328"/>
                  </a:lnTo>
                  <a:lnTo>
                    <a:pt x="490551" y="1798984"/>
                  </a:lnTo>
                  <a:lnTo>
                    <a:pt x="499627" y="1809187"/>
                  </a:lnTo>
                  <a:lnTo>
                    <a:pt x="509157" y="1819163"/>
                  </a:lnTo>
                  <a:lnTo>
                    <a:pt x="518686" y="1829139"/>
                  </a:lnTo>
                  <a:lnTo>
                    <a:pt x="528670" y="1838888"/>
                  </a:lnTo>
                  <a:lnTo>
                    <a:pt x="538880" y="1848184"/>
                  </a:lnTo>
                  <a:lnTo>
                    <a:pt x="549090" y="1857480"/>
                  </a:lnTo>
                  <a:lnTo>
                    <a:pt x="559755" y="1866096"/>
                  </a:lnTo>
                  <a:lnTo>
                    <a:pt x="570419" y="1874938"/>
                  </a:lnTo>
                  <a:lnTo>
                    <a:pt x="581310" y="1883554"/>
                  </a:lnTo>
                  <a:lnTo>
                    <a:pt x="592655" y="1891489"/>
                  </a:lnTo>
                  <a:lnTo>
                    <a:pt x="603999" y="1899424"/>
                  </a:lnTo>
                  <a:lnTo>
                    <a:pt x="615571" y="1906906"/>
                  </a:lnTo>
                  <a:lnTo>
                    <a:pt x="627370" y="1914388"/>
                  </a:lnTo>
                  <a:lnTo>
                    <a:pt x="639395" y="1921417"/>
                  </a:lnTo>
                  <a:lnTo>
                    <a:pt x="651648" y="1928219"/>
                  </a:lnTo>
                  <a:lnTo>
                    <a:pt x="663900" y="1934794"/>
                  </a:lnTo>
                  <a:lnTo>
                    <a:pt x="676380" y="1940916"/>
                  </a:lnTo>
                  <a:lnTo>
                    <a:pt x="688859" y="1946811"/>
                  </a:lnTo>
                  <a:lnTo>
                    <a:pt x="701792" y="1952479"/>
                  </a:lnTo>
                  <a:lnTo>
                    <a:pt x="714952" y="1957693"/>
                  </a:lnTo>
                  <a:lnTo>
                    <a:pt x="728112" y="1962908"/>
                  </a:lnTo>
                  <a:lnTo>
                    <a:pt x="741272" y="1967443"/>
                  </a:lnTo>
                  <a:lnTo>
                    <a:pt x="754659" y="1971977"/>
                  </a:lnTo>
                  <a:lnTo>
                    <a:pt x="768500" y="1976058"/>
                  </a:lnTo>
                  <a:lnTo>
                    <a:pt x="782114" y="1979686"/>
                  </a:lnTo>
                  <a:lnTo>
                    <a:pt x="795954" y="1983087"/>
                  </a:lnTo>
                  <a:lnTo>
                    <a:pt x="810022" y="1986034"/>
                  </a:lnTo>
                  <a:lnTo>
                    <a:pt x="824089" y="1988755"/>
                  </a:lnTo>
                  <a:lnTo>
                    <a:pt x="838384" y="1991249"/>
                  </a:lnTo>
                  <a:lnTo>
                    <a:pt x="852905" y="1993063"/>
                  </a:lnTo>
                  <a:lnTo>
                    <a:pt x="867200" y="1994877"/>
                  </a:lnTo>
                  <a:lnTo>
                    <a:pt x="881948" y="1996237"/>
                  </a:lnTo>
                  <a:lnTo>
                    <a:pt x="896696" y="1996917"/>
                  </a:lnTo>
                  <a:lnTo>
                    <a:pt x="911445" y="1997597"/>
                  </a:lnTo>
                  <a:lnTo>
                    <a:pt x="926420" y="1997597"/>
                  </a:lnTo>
                  <a:lnTo>
                    <a:pt x="941168" y="1997597"/>
                  </a:lnTo>
                  <a:lnTo>
                    <a:pt x="955690" y="1996917"/>
                  </a:lnTo>
                  <a:lnTo>
                    <a:pt x="970438" y="1996237"/>
                  </a:lnTo>
                  <a:lnTo>
                    <a:pt x="985186" y="1994877"/>
                  </a:lnTo>
                  <a:lnTo>
                    <a:pt x="999708" y="1993063"/>
                  </a:lnTo>
                  <a:lnTo>
                    <a:pt x="1014002" y="1991249"/>
                  </a:lnTo>
                  <a:lnTo>
                    <a:pt x="1028297" y="1988755"/>
                  </a:lnTo>
                  <a:lnTo>
                    <a:pt x="1042591" y="1986034"/>
                  </a:lnTo>
                  <a:lnTo>
                    <a:pt x="1056432" y="1983087"/>
                  </a:lnTo>
                  <a:lnTo>
                    <a:pt x="1070273" y="1979686"/>
                  </a:lnTo>
                  <a:lnTo>
                    <a:pt x="1084113" y="1976058"/>
                  </a:lnTo>
                  <a:lnTo>
                    <a:pt x="1097727" y="1971977"/>
                  </a:lnTo>
                  <a:lnTo>
                    <a:pt x="1111114" y="1967443"/>
                  </a:lnTo>
                  <a:lnTo>
                    <a:pt x="1124274" y="1962908"/>
                  </a:lnTo>
                  <a:lnTo>
                    <a:pt x="1137434" y="1957693"/>
                  </a:lnTo>
                  <a:lnTo>
                    <a:pt x="1150594" y="1952479"/>
                  </a:lnTo>
                  <a:lnTo>
                    <a:pt x="1163527" y="1946811"/>
                  </a:lnTo>
                  <a:lnTo>
                    <a:pt x="1176233" y="1940916"/>
                  </a:lnTo>
                  <a:lnTo>
                    <a:pt x="1188486" y="1934794"/>
                  </a:lnTo>
                  <a:lnTo>
                    <a:pt x="1200965" y="1928219"/>
                  </a:lnTo>
                  <a:lnTo>
                    <a:pt x="1212991" y="1921417"/>
                  </a:lnTo>
                  <a:lnTo>
                    <a:pt x="1225243" y="1914388"/>
                  </a:lnTo>
                  <a:lnTo>
                    <a:pt x="1236815" y="1906906"/>
                  </a:lnTo>
                  <a:lnTo>
                    <a:pt x="1248387" y="1899424"/>
                  </a:lnTo>
                  <a:lnTo>
                    <a:pt x="1259731" y="1891489"/>
                  </a:lnTo>
                  <a:lnTo>
                    <a:pt x="1271076" y="1883554"/>
                  </a:lnTo>
                  <a:lnTo>
                    <a:pt x="1281967" y="1874938"/>
                  </a:lnTo>
                  <a:lnTo>
                    <a:pt x="1292858" y="1866096"/>
                  </a:lnTo>
                  <a:lnTo>
                    <a:pt x="1303296" y="1857480"/>
                  </a:lnTo>
                  <a:lnTo>
                    <a:pt x="1313733" y="1848184"/>
                  </a:lnTo>
                  <a:lnTo>
                    <a:pt x="1323716" y="1838888"/>
                  </a:lnTo>
                  <a:lnTo>
                    <a:pt x="1333927" y="1829139"/>
                  </a:lnTo>
                  <a:lnTo>
                    <a:pt x="1343456" y="1819163"/>
                  </a:lnTo>
                  <a:lnTo>
                    <a:pt x="1352986" y="1809187"/>
                  </a:lnTo>
                  <a:lnTo>
                    <a:pt x="1361835" y="1798984"/>
                  </a:lnTo>
                  <a:lnTo>
                    <a:pt x="1370911" y="1788328"/>
                  </a:lnTo>
                  <a:lnTo>
                    <a:pt x="1379760" y="1777445"/>
                  </a:lnTo>
                  <a:lnTo>
                    <a:pt x="1387928" y="1766336"/>
                  </a:lnTo>
                  <a:lnTo>
                    <a:pt x="1396323" y="1755226"/>
                  </a:lnTo>
                  <a:lnTo>
                    <a:pt x="1404265" y="1743890"/>
                  </a:lnTo>
                  <a:lnTo>
                    <a:pt x="1411752" y="1732326"/>
                  </a:lnTo>
                  <a:lnTo>
                    <a:pt x="1419240" y="1720537"/>
                  </a:lnTo>
                  <a:lnTo>
                    <a:pt x="1426274" y="1708747"/>
                  </a:lnTo>
                  <a:lnTo>
                    <a:pt x="1432854" y="1696277"/>
                  </a:lnTo>
                  <a:lnTo>
                    <a:pt x="1439661" y="1684260"/>
                  </a:lnTo>
                  <a:lnTo>
                    <a:pt x="1445787" y="1671563"/>
                  </a:lnTo>
                  <a:lnTo>
                    <a:pt x="1451686" y="1658867"/>
                  </a:lnTo>
                  <a:lnTo>
                    <a:pt x="1457132" y="1645943"/>
                  </a:lnTo>
                  <a:lnTo>
                    <a:pt x="1462577" y="1633247"/>
                  </a:lnTo>
                  <a:lnTo>
                    <a:pt x="1467569" y="1620096"/>
                  </a:lnTo>
                  <a:lnTo>
                    <a:pt x="1472334" y="1606493"/>
                  </a:lnTo>
                  <a:lnTo>
                    <a:pt x="1476872" y="1593116"/>
                  </a:lnTo>
                  <a:lnTo>
                    <a:pt x="1480729" y="1579512"/>
                  </a:lnTo>
                  <a:lnTo>
                    <a:pt x="1484586" y="1565909"/>
                  </a:lnTo>
                  <a:lnTo>
                    <a:pt x="1487990" y="1551851"/>
                  </a:lnTo>
                  <a:lnTo>
                    <a:pt x="1490939" y="1538021"/>
                  </a:lnTo>
                  <a:lnTo>
                    <a:pt x="1493662" y="1523737"/>
                  </a:lnTo>
                  <a:lnTo>
                    <a:pt x="1495931" y="1509680"/>
                  </a:lnTo>
                  <a:lnTo>
                    <a:pt x="1497973" y="1495170"/>
                  </a:lnTo>
                  <a:lnTo>
                    <a:pt x="1499561" y="1480659"/>
                  </a:lnTo>
                  <a:lnTo>
                    <a:pt x="1500696" y="1466375"/>
                  </a:lnTo>
                  <a:lnTo>
                    <a:pt x="1501830" y="1451638"/>
                  </a:lnTo>
                  <a:lnTo>
                    <a:pt x="1502284" y="1436901"/>
                  </a:lnTo>
                  <a:lnTo>
                    <a:pt x="1502511" y="1421937"/>
                  </a:lnTo>
                  <a:lnTo>
                    <a:pt x="1502284" y="1406973"/>
                  </a:lnTo>
                  <a:lnTo>
                    <a:pt x="1501830" y="1392235"/>
                  </a:lnTo>
                  <a:lnTo>
                    <a:pt x="1500696" y="1377725"/>
                  </a:lnTo>
                  <a:lnTo>
                    <a:pt x="1499561" y="1363214"/>
                  </a:lnTo>
                  <a:lnTo>
                    <a:pt x="1497973" y="1348704"/>
                  </a:lnTo>
                  <a:lnTo>
                    <a:pt x="1495931" y="1334420"/>
                  </a:lnTo>
                  <a:lnTo>
                    <a:pt x="1493662" y="1320136"/>
                  </a:lnTo>
                  <a:lnTo>
                    <a:pt x="1490939" y="1306079"/>
                  </a:lnTo>
                  <a:lnTo>
                    <a:pt x="1487990" y="1292022"/>
                  </a:lnTo>
                  <a:lnTo>
                    <a:pt x="1484586" y="1278192"/>
                  </a:lnTo>
                  <a:lnTo>
                    <a:pt x="1480729" y="1264361"/>
                  </a:lnTo>
                  <a:lnTo>
                    <a:pt x="1476872" y="1250758"/>
                  </a:lnTo>
                  <a:lnTo>
                    <a:pt x="1472334" y="1237381"/>
                  </a:lnTo>
                  <a:lnTo>
                    <a:pt x="1467569" y="1224004"/>
                  </a:lnTo>
                  <a:lnTo>
                    <a:pt x="1462577" y="1210854"/>
                  </a:lnTo>
                  <a:lnTo>
                    <a:pt x="1457132" y="1197930"/>
                  </a:lnTo>
                  <a:lnTo>
                    <a:pt x="1451686" y="1185007"/>
                  </a:lnTo>
                  <a:lnTo>
                    <a:pt x="1445787" y="1172537"/>
                  </a:lnTo>
                  <a:lnTo>
                    <a:pt x="1439661" y="1159840"/>
                  </a:lnTo>
                  <a:lnTo>
                    <a:pt x="1432854" y="1147370"/>
                  </a:lnTo>
                  <a:lnTo>
                    <a:pt x="1426274" y="1135353"/>
                  </a:lnTo>
                  <a:lnTo>
                    <a:pt x="1419240" y="1123337"/>
                  </a:lnTo>
                  <a:lnTo>
                    <a:pt x="1411752" y="1111547"/>
                  </a:lnTo>
                  <a:lnTo>
                    <a:pt x="1404265" y="1099984"/>
                  </a:lnTo>
                  <a:lnTo>
                    <a:pt x="1396323" y="1088647"/>
                  </a:lnTo>
                  <a:lnTo>
                    <a:pt x="1387928" y="1077538"/>
                  </a:lnTo>
                  <a:lnTo>
                    <a:pt x="1379760" y="1066428"/>
                  </a:lnTo>
                  <a:lnTo>
                    <a:pt x="1370911" y="1055545"/>
                  </a:lnTo>
                  <a:lnTo>
                    <a:pt x="1361835" y="1045116"/>
                  </a:lnTo>
                  <a:lnTo>
                    <a:pt x="1352986" y="1034686"/>
                  </a:lnTo>
                  <a:lnTo>
                    <a:pt x="1343456" y="1024710"/>
                  </a:lnTo>
                  <a:lnTo>
                    <a:pt x="1333927" y="1014961"/>
                  </a:lnTo>
                  <a:lnTo>
                    <a:pt x="1323716" y="1005212"/>
                  </a:lnTo>
                  <a:lnTo>
                    <a:pt x="1313733" y="995916"/>
                  </a:lnTo>
                  <a:lnTo>
                    <a:pt x="1303296" y="986620"/>
                  </a:lnTo>
                  <a:lnTo>
                    <a:pt x="1292858" y="977778"/>
                  </a:lnTo>
                  <a:lnTo>
                    <a:pt x="1281967" y="968935"/>
                  </a:lnTo>
                  <a:lnTo>
                    <a:pt x="1271076" y="960547"/>
                  </a:lnTo>
                  <a:lnTo>
                    <a:pt x="1259731" y="952611"/>
                  </a:lnTo>
                  <a:lnTo>
                    <a:pt x="1248387" y="944448"/>
                  </a:lnTo>
                  <a:lnTo>
                    <a:pt x="1236815" y="936966"/>
                  </a:lnTo>
                  <a:lnTo>
                    <a:pt x="1225243" y="929484"/>
                  </a:lnTo>
                  <a:lnTo>
                    <a:pt x="1212991" y="922683"/>
                  </a:lnTo>
                  <a:lnTo>
                    <a:pt x="1200965" y="915654"/>
                  </a:lnTo>
                  <a:lnTo>
                    <a:pt x="1188486" y="909306"/>
                  </a:lnTo>
                  <a:lnTo>
                    <a:pt x="1176233" y="902957"/>
                  </a:lnTo>
                  <a:lnTo>
                    <a:pt x="1163527" y="897062"/>
                  </a:lnTo>
                  <a:lnTo>
                    <a:pt x="1150594" y="891394"/>
                  </a:lnTo>
                  <a:lnTo>
                    <a:pt x="1137434" y="886179"/>
                  </a:lnTo>
                  <a:lnTo>
                    <a:pt x="1124274" y="881191"/>
                  </a:lnTo>
                  <a:lnTo>
                    <a:pt x="1111114" y="876430"/>
                  </a:lnTo>
                  <a:lnTo>
                    <a:pt x="1097727" y="872122"/>
                  </a:lnTo>
                  <a:lnTo>
                    <a:pt x="1084113" y="868041"/>
                  </a:lnTo>
                  <a:lnTo>
                    <a:pt x="1070273" y="864414"/>
                  </a:lnTo>
                  <a:lnTo>
                    <a:pt x="1056432" y="861013"/>
                  </a:lnTo>
                  <a:lnTo>
                    <a:pt x="1042591" y="857839"/>
                  </a:lnTo>
                  <a:lnTo>
                    <a:pt x="1028297" y="855345"/>
                  </a:lnTo>
                  <a:lnTo>
                    <a:pt x="1014002" y="852851"/>
                  </a:lnTo>
                  <a:lnTo>
                    <a:pt x="999708" y="851037"/>
                  </a:lnTo>
                  <a:lnTo>
                    <a:pt x="985186" y="849223"/>
                  </a:lnTo>
                  <a:lnTo>
                    <a:pt x="970438" y="847863"/>
                  </a:lnTo>
                  <a:lnTo>
                    <a:pt x="955690" y="846956"/>
                  </a:lnTo>
                  <a:lnTo>
                    <a:pt x="941168" y="846275"/>
                  </a:lnTo>
                  <a:lnTo>
                    <a:pt x="926420" y="846275"/>
                  </a:lnTo>
                  <a:lnTo>
                    <a:pt x="911445" y="846275"/>
                  </a:lnTo>
                  <a:close/>
                  <a:moveTo>
                    <a:pt x="667984" y="500063"/>
                  </a:moveTo>
                  <a:lnTo>
                    <a:pt x="671842" y="500063"/>
                  </a:lnTo>
                  <a:lnTo>
                    <a:pt x="873553" y="500063"/>
                  </a:lnTo>
                  <a:lnTo>
                    <a:pt x="979060" y="500063"/>
                  </a:lnTo>
                  <a:lnTo>
                    <a:pt x="1180545" y="500063"/>
                  </a:lnTo>
                  <a:lnTo>
                    <a:pt x="1184402" y="500063"/>
                  </a:lnTo>
                  <a:lnTo>
                    <a:pt x="1188259" y="500743"/>
                  </a:lnTo>
                  <a:lnTo>
                    <a:pt x="1192116" y="501877"/>
                  </a:lnTo>
                  <a:lnTo>
                    <a:pt x="1195747" y="503237"/>
                  </a:lnTo>
                  <a:lnTo>
                    <a:pt x="1199150" y="504597"/>
                  </a:lnTo>
                  <a:lnTo>
                    <a:pt x="1202553" y="506865"/>
                  </a:lnTo>
                  <a:lnTo>
                    <a:pt x="1205503" y="509359"/>
                  </a:lnTo>
                  <a:lnTo>
                    <a:pt x="1208453" y="511853"/>
                  </a:lnTo>
                  <a:lnTo>
                    <a:pt x="1233638" y="538833"/>
                  </a:lnTo>
                  <a:lnTo>
                    <a:pt x="1259505" y="565360"/>
                  </a:lnTo>
                  <a:lnTo>
                    <a:pt x="1285825" y="592114"/>
                  </a:lnTo>
                  <a:lnTo>
                    <a:pt x="1312371" y="618868"/>
                  </a:lnTo>
                  <a:lnTo>
                    <a:pt x="1366600" y="673056"/>
                  </a:lnTo>
                  <a:lnTo>
                    <a:pt x="1421282" y="727697"/>
                  </a:lnTo>
                  <a:lnTo>
                    <a:pt x="1448737" y="755358"/>
                  </a:lnTo>
                  <a:lnTo>
                    <a:pt x="1475737" y="783019"/>
                  </a:lnTo>
                  <a:lnTo>
                    <a:pt x="1502511" y="810906"/>
                  </a:lnTo>
                  <a:lnTo>
                    <a:pt x="1529058" y="839247"/>
                  </a:lnTo>
                  <a:lnTo>
                    <a:pt x="1555151" y="867588"/>
                  </a:lnTo>
                  <a:lnTo>
                    <a:pt x="1581017" y="896382"/>
                  </a:lnTo>
                  <a:lnTo>
                    <a:pt x="1593497" y="910666"/>
                  </a:lnTo>
                  <a:lnTo>
                    <a:pt x="1605976" y="925177"/>
                  </a:lnTo>
                  <a:lnTo>
                    <a:pt x="1618229" y="939687"/>
                  </a:lnTo>
                  <a:lnTo>
                    <a:pt x="1630254" y="954424"/>
                  </a:lnTo>
                  <a:lnTo>
                    <a:pt x="1642280" y="968935"/>
                  </a:lnTo>
                  <a:lnTo>
                    <a:pt x="1653851" y="983673"/>
                  </a:lnTo>
                  <a:lnTo>
                    <a:pt x="1665423" y="998637"/>
                  </a:lnTo>
                  <a:lnTo>
                    <a:pt x="1676541" y="1013374"/>
                  </a:lnTo>
                  <a:lnTo>
                    <a:pt x="1687659" y="1028338"/>
                  </a:lnTo>
                  <a:lnTo>
                    <a:pt x="1698096" y="1043529"/>
                  </a:lnTo>
                  <a:lnTo>
                    <a:pt x="1708760" y="1058493"/>
                  </a:lnTo>
                  <a:lnTo>
                    <a:pt x="1718744" y="1073683"/>
                  </a:lnTo>
                  <a:lnTo>
                    <a:pt x="1728954" y="1089101"/>
                  </a:lnTo>
                  <a:lnTo>
                    <a:pt x="1738484" y="1104292"/>
                  </a:lnTo>
                  <a:lnTo>
                    <a:pt x="1747787" y="1119936"/>
                  </a:lnTo>
                  <a:lnTo>
                    <a:pt x="1756863" y="1135580"/>
                  </a:lnTo>
                  <a:lnTo>
                    <a:pt x="1765485" y="1150997"/>
                  </a:lnTo>
                  <a:lnTo>
                    <a:pt x="1773880" y="1166642"/>
                  </a:lnTo>
                  <a:lnTo>
                    <a:pt x="1781821" y="1182739"/>
                  </a:lnTo>
                  <a:lnTo>
                    <a:pt x="1789309" y="1198610"/>
                  </a:lnTo>
                  <a:lnTo>
                    <a:pt x="1796569" y="1214708"/>
                  </a:lnTo>
                  <a:lnTo>
                    <a:pt x="1803376" y="1230579"/>
                  </a:lnTo>
                  <a:lnTo>
                    <a:pt x="1809956" y="1246903"/>
                  </a:lnTo>
                  <a:lnTo>
                    <a:pt x="1815856" y="1263454"/>
                  </a:lnTo>
                  <a:lnTo>
                    <a:pt x="1821528" y="1279779"/>
                  </a:lnTo>
                  <a:lnTo>
                    <a:pt x="1826747" y="1296103"/>
                  </a:lnTo>
                  <a:lnTo>
                    <a:pt x="1831512" y="1312881"/>
                  </a:lnTo>
                  <a:lnTo>
                    <a:pt x="1836049" y="1329659"/>
                  </a:lnTo>
                  <a:lnTo>
                    <a:pt x="1839680" y="1346436"/>
                  </a:lnTo>
                  <a:lnTo>
                    <a:pt x="1842856" y="1363441"/>
                  </a:lnTo>
                  <a:lnTo>
                    <a:pt x="1846033" y="1380446"/>
                  </a:lnTo>
                  <a:lnTo>
                    <a:pt x="1848302" y="1397677"/>
                  </a:lnTo>
                  <a:lnTo>
                    <a:pt x="1850117" y="1415135"/>
                  </a:lnTo>
                  <a:lnTo>
                    <a:pt x="1851479" y="1432593"/>
                  </a:lnTo>
                  <a:lnTo>
                    <a:pt x="1852159" y="1450051"/>
                  </a:lnTo>
                  <a:lnTo>
                    <a:pt x="1852613" y="1467962"/>
                  </a:lnTo>
                  <a:lnTo>
                    <a:pt x="1852613" y="1479979"/>
                  </a:lnTo>
                  <a:lnTo>
                    <a:pt x="1852159" y="1492449"/>
                  </a:lnTo>
                  <a:lnTo>
                    <a:pt x="1851932" y="1504465"/>
                  </a:lnTo>
                  <a:lnTo>
                    <a:pt x="1851252" y="1516709"/>
                  </a:lnTo>
                  <a:lnTo>
                    <a:pt x="1850344" y="1528499"/>
                  </a:lnTo>
                  <a:lnTo>
                    <a:pt x="1849663" y="1540288"/>
                  </a:lnTo>
                  <a:lnTo>
                    <a:pt x="1848529" y="1552078"/>
                  </a:lnTo>
                  <a:lnTo>
                    <a:pt x="1847394" y="1563868"/>
                  </a:lnTo>
                  <a:lnTo>
                    <a:pt x="1845806" y="1575431"/>
                  </a:lnTo>
                  <a:lnTo>
                    <a:pt x="1844218" y="1586767"/>
                  </a:lnTo>
                  <a:lnTo>
                    <a:pt x="1842629" y="1598104"/>
                  </a:lnTo>
                  <a:lnTo>
                    <a:pt x="1840814" y="1609440"/>
                  </a:lnTo>
                  <a:lnTo>
                    <a:pt x="1838772" y="1620777"/>
                  </a:lnTo>
                  <a:lnTo>
                    <a:pt x="1836503" y="1631886"/>
                  </a:lnTo>
                  <a:lnTo>
                    <a:pt x="1834234" y="1642769"/>
                  </a:lnTo>
                  <a:lnTo>
                    <a:pt x="1831965" y="1653425"/>
                  </a:lnTo>
                  <a:lnTo>
                    <a:pt x="1829243" y="1664308"/>
                  </a:lnTo>
                  <a:lnTo>
                    <a:pt x="1826520" y="1675191"/>
                  </a:lnTo>
                  <a:lnTo>
                    <a:pt x="1823570" y="1685621"/>
                  </a:lnTo>
                  <a:lnTo>
                    <a:pt x="1820394" y="1696277"/>
                  </a:lnTo>
                  <a:lnTo>
                    <a:pt x="1817217" y="1706706"/>
                  </a:lnTo>
                  <a:lnTo>
                    <a:pt x="1814041" y="1716909"/>
                  </a:lnTo>
                  <a:lnTo>
                    <a:pt x="1810410" y="1727338"/>
                  </a:lnTo>
                  <a:lnTo>
                    <a:pt x="1806780" y="1737314"/>
                  </a:lnTo>
                  <a:lnTo>
                    <a:pt x="1802923" y="1747290"/>
                  </a:lnTo>
                  <a:lnTo>
                    <a:pt x="1799065" y="1757040"/>
                  </a:lnTo>
                  <a:lnTo>
                    <a:pt x="1795208" y="1767016"/>
                  </a:lnTo>
                  <a:lnTo>
                    <a:pt x="1791124" y="1776765"/>
                  </a:lnTo>
                  <a:lnTo>
                    <a:pt x="1786586" y="1786288"/>
                  </a:lnTo>
                  <a:lnTo>
                    <a:pt x="1782275" y="1795810"/>
                  </a:lnTo>
                  <a:lnTo>
                    <a:pt x="1777737" y="1805333"/>
                  </a:lnTo>
                  <a:lnTo>
                    <a:pt x="1772972" y="1814628"/>
                  </a:lnTo>
                  <a:lnTo>
                    <a:pt x="1768207" y="1823924"/>
                  </a:lnTo>
                  <a:lnTo>
                    <a:pt x="1763216" y="1832993"/>
                  </a:lnTo>
                  <a:lnTo>
                    <a:pt x="1758224" y="1842289"/>
                  </a:lnTo>
                  <a:lnTo>
                    <a:pt x="1753005" y="1850905"/>
                  </a:lnTo>
                  <a:lnTo>
                    <a:pt x="1742341" y="1868816"/>
                  </a:lnTo>
                  <a:lnTo>
                    <a:pt x="1730996" y="1885821"/>
                  </a:lnTo>
                  <a:lnTo>
                    <a:pt x="1719425" y="1902825"/>
                  </a:lnTo>
                  <a:lnTo>
                    <a:pt x="1707172" y="1919377"/>
                  </a:lnTo>
                  <a:lnTo>
                    <a:pt x="1694466" y="1935247"/>
                  </a:lnTo>
                  <a:lnTo>
                    <a:pt x="1681760" y="1951118"/>
                  </a:lnTo>
                  <a:lnTo>
                    <a:pt x="1668146" y="1966309"/>
                  </a:lnTo>
                  <a:lnTo>
                    <a:pt x="1654305" y="1981273"/>
                  </a:lnTo>
                  <a:lnTo>
                    <a:pt x="1640237" y="1995557"/>
                  </a:lnTo>
                  <a:lnTo>
                    <a:pt x="1625489" y="2009841"/>
                  </a:lnTo>
                  <a:lnTo>
                    <a:pt x="1610514" y="2023444"/>
                  </a:lnTo>
                  <a:lnTo>
                    <a:pt x="1594858" y="2036821"/>
                  </a:lnTo>
                  <a:lnTo>
                    <a:pt x="1579202" y="2049745"/>
                  </a:lnTo>
                  <a:lnTo>
                    <a:pt x="1563319" y="2062441"/>
                  </a:lnTo>
                  <a:lnTo>
                    <a:pt x="1546756" y="2074458"/>
                  </a:lnTo>
                  <a:lnTo>
                    <a:pt x="1529966" y="2086475"/>
                  </a:lnTo>
                  <a:lnTo>
                    <a:pt x="1512948" y="2098038"/>
                  </a:lnTo>
                  <a:lnTo>
                    <a:pt x="1495250" y="2108694"/>
                  </a:lnTo>
                  <a:lnTo>
                    <a:pt x="1477779" y="2119577"/>
                  </a:lnTo>
                  <a:lnTo>
                    <a:pt x="1459855" y="2129779"/>
                  </a:lnTo>
                  <a:lnTo>
                    <a:pt x="1441476" y="2139756"/>
                  </a:lnTo>
                  <a:lnTo>
                    <a:pt x="1422870" y="2149278"/>
                  </a:lnTo>
                  <a:lnTo>
                    <a:pt x="1404038" y="2158347"/>
                  </a:lnTo>
                  <a:lnTo>
                    <a:pt x="1385205" y="2166963"/>
                  </a:lnTo>
                  <a:lnTo>
                    <a:pt x="1365919" y="2175352"/>
                  </a:lnTo>
                  <a:lnTo>
                    <a:pt x="1346406" y="2183287"/>
                  </a:lnTo>
                  <a:lnTo>
                    <a:pt x="1326666" y="2190769"/>
                  </a:lnTo>
                  <a:lnTo>
                    <a:pt x="1306699" y="2198024"/>
                  </a:lnTo>
                  <a:lnTo>
                    <a:pt x="1286505" y="2204600"/>
                  </a:lnTo>
                  <a:lnTo>
                    <a:pt x="1266538" y="2211175"/>
                  </a:lnTo>
                  <a:lnTo>
                    <a:pt x="1246118" y="2217070"/>
                  </a:lnTo>
                  <a:lnTo>
                    <a:pt x="1225470" y="2222738"/>
                  </a:lnTo>
                  <a:lnTo>
                    <a:pt x="1204595" y="2227952"/>
                  </a:lnTo>
                  <a:lnTo>
                    <a:pt x="1183721" y="2232714"/>
                  </a:lnTo>
                  <a:lnTo>
                    <a:pt x="1162620" y="2237248"/>
                  </a:lnTo>
                  <a:lnTo>
                    <a:pt x="1141518" y="2241329"/>
                  </a:lnTo>
                  <a:lnTo>
                    <a:pt x="1120417" y="2244957"/>
                  </a:lnTo>
                  <a:lnTo>
                    <a:pt x="1099089" y="2248358"/>
                  </a:lnTo>
                  <a:lnTo>
                    <a:pt x="1077533" y="2251079"/>
                  </a:lnTo>
                  <a:lnTo>
                    <a:pt x="1056205" y="2253573"/>
                  </a:lnTo>
                  <a:lnTo>
                    <a:pt x="1034423" y="2255840"/>
                  </a:lnTo>
                  <a:lnTo>
                    <a:pt x="1013095" y="2257654"/>
                  </a:lnTo>
                  <a:lnTo>
                    <a:pt x="991312" y="2258787"/>
                  </a:lnTo>
                  <a:lnTo>
                    <a:pt x="969757" y="2259921"/>
                  </a:lnTo>
                  <a:lnTo>
                    <a:pt x="947975" y="2260374"/>
                  </a:lnTo>
                  <a:lnTo>
                    <a:pt x="926420" y="2260601"/>
                  </a:lnTo>
                  <a:lnTo>
                    <a:pt x="904411" y="2260374"/>
                  </a:lnTo>
                  <a:lnTo>
                    <a:pt x="882856" y="2259921"/>
                  </a:lnTo>
                  <a:lnTo>
                    <a:pt x="861074" y="2258787"/>
                  </a:lnTo>
                  <a:lnTo>
                    <a:pt x="839745" y="2257654"/>
                  </a:lnTo>
                  <a:lnTo>
                    <a:pt x="817963" y="2255840"/>
                  </a:lnTo>
                  <a:lnTo>
                    <a:pt x="796408" y="2253573"/>
                  </a:lnTo>
                  <a:lnTo>
                    <a:pt x="774853" y="2251079"/>
                  </a:lnTo>
                  <a:lnTo>
                    <a:pt x="753525" y="2248358"/>
                  </a:lnTo>
                  <a:lnTo>
                    <a:pt x="731969" y="2244957"/>
                  </a:lnTo>
                  <a:lnTo>
                    <a:pt x="710868" y="2241329"/>
                  </a:lnTo>
                  <a:lnTo>
                    <a:pt x="689767" y="2237248"/>
                  </a:lnTo>
                  <a:lnTo>
                    <a:pt x="668892" y="2232714"/>
                  </a:lnTo>
                  <a:lnTo>
                    <a:pt x="648017" y="2227952"/>
                  </a:lnTo>
                  <a:lnTo>
                    <a:pt x="626916" y="2222738"/>
                  </a:lnTo>
                  <a:lnTo>
                    <a:pt x="606722" y="2217070"/>
                  </a:lnTo>
                  <a:lnTo>
                    <a:pt x="586075" y="2210948"/>
                  </a:lnTo>
                  <a:lnTo>
                    <a:pt x="565881" y="2204600"/>
                  </a:lnTo>
                  <a:lnTo>
                    <a:pt x="545687" y="2197798"/>
                  </a:lnTo>
                  <a:lnTo>
                    <a:pt x="525947" y="2190769"/>
                  </a:lnTo>
                  <a:lnTo>
                    <a:pt x="506207" y="2183060"/>
                  </a:lnTo>
                  <a:lnTo>
                    <a:pt x="486694" y="2175352"/>
                  </a:lnTo>
                  <a:lnTo>
                    <a:pt x="467634" y="2166736"/>
                  </a:lnTo>
                  <a:lnTo>
                    <a:pt x="448348" y="2158120"/>
                  </a:lnTo>
                  <a:lnTo>
                    <a:pt x="429516" y="2149051"/>
                  </a:lnTo>
                  <a:lnTo>
                    <a:pt x="411137" y="2139529"/>
                  </a:lnTo>
                  <a:lnTo>
                    <a:pt x="392759" y="2129779"/>
                  </a:lnTo>
                  <a:lnTo>
                    <a:pt x="374834" y="2119350"/>
                  </a:lnTo>
                  <a:lnTo>
                    <a:pt x="357136" y="2108694"/>
                  </a:lnTo>
                  <a:lnTo>
                    <a:pt x="339892" y="2097811"/>
                  </a:lnTo>
                  <a:lnTo>
                    <a:pt x="322420" y="2086475"/>
                  </a:lnTo>
                  <a:lnTo>
                    <a:pt x="305857" y="2074458"/>
                  </a:lnTo>
                  <a:lnTo>
                    <a:pt x="289520" y="2062441"/>
                  </a:lnTo>
                  <a:lnTo>
                    <a:pt x="273184" y="2049745"/>
                  </a:lnTo>
                  <a:lnTo>
                    <a:pt x="257528" y="2036821"/>
                  </a:lnTo>
                  <a:lnTo>
                    <a:pt x="242099" y="2023444"/>
                  </a:lnTo>
                  <a:lnTo>
                    <a:pt x="227124" y="2009841"/>
                  </a:lnTo>
                  <a:lnTo>
                    <a:pt x="212375" y="1995557"/>
                  </a:lnTo>
                  <a:lnTo>
                    <a:pt x="198081" y="1980820"/>
                  </a:lnTo>
                  <a:lnTo>
                    <a:pt x="184240" y="1966309"/>
                  </a:lnTo>
                  <a:lnTo>
                    <a:pt x="170853" y="1950665"/>
                  </a:lnTo>
                  <a:lnTo>
                    <a:pt x="157920" y="1935021"/>
                  </a:lnTo>
                  <a:lnTo>
                    <a:pt x="145214" y="1919150"/>
                  </a:lnTo>
                  <a:lnTo>
                    <a:pt x="133188" y="1902599"/>
                  </a:lnTo>
                  <a:lnTo>
                    <a:pt x="121390" y="1885821"/>
                  </a:lnTo>
                  <a:lnTo>
                    <a:pt x="110045" y="1868590"/>
                  </a:lnTo>
                  <a:lnTo>
                    <a:pt x="99608" y="1850905"/>
                  </a:lnTo>
                  <a:lnTo>
                    <a:pt x="94389" y="1842062"/>
                  </a:lnTo>
                  <a:lnTo>
                    <a:pt x="89170" y="1832993"/>
                  </a:lnTo>
                  <a:lnTo>
                    <a:pt x="84406" y="1823924"/>
                  </a:lnTo>
                  <a:lnTo>
                    <a:pt x="79414" y="1814628"/>
                  </a:lnTo>
                  <a:lnTo>
                    <a:pt x="74876" y="1805333"/>
                  </a:lnTo>
                  <a:lnTo>
                    <a:pt x="70111" y="1795810"/>
                  </a:lnTo>
                  <a:lnTo>
                    <a:pt x="65800" y="1786288"/>
                  </a:lnTo>
                  <a:lnTo>
                    <a:pt x="61716" y="1776765"/>
                  </a:lnTo>
                  <a:lnTo>
                    <a:pt x="57178" y="1767016"/>
                  </a:lnTo>
                  <a:lnTo>
                    <a:pt x="53321" y="1757040"/>
                  </a:lnTo>
                  <a:lnTo>
                    <a:pt x="49464" y="1747064"/>
                  </a:lnTo>
                  <a:lnTo>
                    <a:pt x="45606" y="1737088"/>
                  </a:lnTo>
                  <a:lnTo>
                    <a:pt x="41976" y="1726885"/>
                  </a:lnTo>
                  <a:lnTo>
                    <a:pt x="38572" y="1716909"/>
                  </a:lnTo>
                  <a:lnTo>
                    <a:pt x="35396" y="1706706"/>
                  </a:lnTo>
                  <a:lnTo>
                    <a:pt x="31992" y="1696050"/>
                  </a:lnTo>
                  <a:lnTo>
                    <a:pt x="29043" y="1685621"/>
                  </a:lnTo>
                  <a:lnTo>
                    <a:pt x="26093" y="1675191"/>
                  </a:lnTo>
                  <a:lnTo>
                    <a:pt x="23370" y="1664308"/>
                  </a:lnTo>
                  <a:lnTo>
                    <a:pt x="20648" y="1653425"/>
                  </a:lnTo>
                  <a:lnTo>
                    <a:pt x="18379" y="1642769"/>
                  </a:lnTo>
                  <a:lnTo>
                    <a:pt x="15883" y="1631659"/>
                  </a:lnTo>
                  <a:lnTo>
                    <a:pt x="13614" y="1620550"/>
                  </a:lnTo>
                  <a:lnTo>
                    <a:pt x="11799" y="1609440"/>
                  </a:lnTo>
                  <a:lnTo>
                    <a:pt x="9757" y="1598104"/>
                  </a:lnTo>
                  <a:lnTo>
                    <a:pt x="8168" y="1586767"/>
                  </a:lnTo>
                  <a:lnTo>
                    <a:pt x="6580" y="1575431"/>
                  </a:lnTo>
                  <a:lnTo>
                    <a:pt x="5219" y="1563868"/>
                  </a:lnTo>
                  <a:lnTo>
                    <a:pt x="4084" y="1552078"/>
                  </a:lnTo>
                  <a:lnTo>
                    <a:pt x="2723" y="1540288"/>
                  </a:lnTo>
                  <a:lnTo>
                    <a:pt x="2042" y="1528499"/>
                  </a:lnTo>
                  <a:lnTo>
                    <a:pt x="1134" y="1516709"/>
                  </a:lnTo>
                  <a:lnTo>
                    <a:pt x="681" y="1504465"/>
                  </a:lnTo>
                  <a:lnTo>
                    <a:pt x="227" y="1492449"/>
                  </a:lnTo>
                  <a:lnTo>
                    <a:pt x="0" y="1479979"/>
                  </a:lnTo>
                  <a:lnTo>
                    <a:pt x="0" y="1467962"/>
                  </a:lnTo>
                  <a:lnTo>
                    <a:pt x="227" y="1450051"/>
                  </a:lnTo>
                  <a:lnTo>
                    <a:pt x="908" y="1432593"/>
                  </a:lnTo>
                  <a:lnTo>
                    <a:pt x="2269" y="1415135"/>
                  </a:lnTo>
                  <a:lnTo>
                    <a:pt x="4084" y="1397677"/>
                  </a:lnTo>
                  <a:lnTo>
                    <a:pt x="6580" y="1380446"/>
                  </a:lnTo>
                  <a:lnTo>
                    <a:pt x="9530" y="1363441"/>
                  </a:lnTo>
                  <a:lnTo>
                    <a:pt x="12933" y="1346436"/>
                  </a:lnTo>
                  <a:lnTo>
                    <a:pt x="16790" y="1329659"/>
                  </a:lnTo>
                  <a:lnTo>
                    <a:pt x="20875" y="1312881"/>
                  </a:lnTo>
                  <a:lnTo>
                    <a:pt x="25866" y="1296103"/>
                  </a:lnTo>
                  <a:lnTo>
                    <a:pt x="30858" y="1279779"/>
                  </a:lnTo>
                  <a:lnTo>
                    <a:pt x="36530" y="1263454"/>
                  </a:lnTo>
                  <a:lnTo>
                    <a:pt x="42430" y="1246903"/>
                  </a:lnTo>
                  <a:lnTo>
                    <a:pt x="49010" y="1230579"/>
                  </a:lnTo>
                  <a:lnTo>
                    <a:pt x="56044" y="1214708"/>
                  </a:lnTo>
                  <a:lnTo>
                    <a:pt x="63077" y="1198610"/>
                  </a:lnTo>
                  <a:lnTo>
                    <a:pt x="70565" y="1182739"/>
                  </a:lnTo>
                  <a:lnTo>
                    <a:pt x="78733" y="1166642"/>
                  </a:lnTo>
                  <a:lnTo>
                    <a:pt x="87128" y="1150997"/>
                  </a:lnTo>
                  <a:lnTo>
                    <a:pt x="95750" y="1135580"/>
                  </a:lnTo>
                  <a:lnTo>
                    <a:pt x="104826" y="1119936"/>
                  </a:lnTo>
                  <a:lnTo>
                    <a:pt x="113902" y="1104292"/>
                  </a:lnTo>
                  <a:lnTo>
                    <a:pt x="123659" y="1089101"/>
                  </a:lnTo>
                  <a:lnTo>
                    <a:pt x="133642" y="1073683"/>
                  </a:lnTo>
                  <a:lnTo>
                    <a:pt x="143626" y="1058493"/>
                  </a:lnTo>
                  <a:lnTo>
                    <a:pt x="154290" y="1043529"/>
                  </a:lnTo>
                  <a:lnTo>
                    <a:pt x="165181" y="1028338"/>
                  </a:lnTo>
                  <a:lnTo>
                    <a:pt x="175845" y="1013374"/>
                  </a:lnTo>
                  <a:lnTo>
                    <a:pt x="187190" y="998637"/>
                  </a:lnTo>
                  <a:lnTo>
                    <a:pt x="198762" y="983673"/>
                  </a:lnTo>
                  <a:lnTo>
                    <a:pt x="210333" y="968935"/>
                  </a:lnTo>
                  <a:lnTo>
                    <a:pt x="222132" y="954424"/>
                  </a:lnTo>
                  <a:lnTo>
                    <a:pt x="234158" y="939687"/>
                  </a:lnTo>
                  <a:lnTo>
                    <a:pt x="246637" y="925177"/>
                  </a:lnTo>
                  <a:lnTo>
                    <a:pt x="259116" y="910666"/>
                  </a:lnTo>
                  <a:lnTo>
                    <a:pt x="271596" y="896382"/>
                  </a:lnTo>
                  <a:lnTo>
                    <a:pt x="297235" y="867588"/>
                  </a:lnTo>
                  <a:lnTo>
                    <a:pt x="323328" y="839247"/>
                  </a:lnTo>
                  <a:lnTo>
                    <a:pt x="349875" y="810906"/>
                  </a:lnTo>
                  <a:lnTo>
                    <a:pt x="376649" y="783019"/>
                  </a:lnTo>
                  <a:lnTo>
                    <a:pt x="404103" y="755358"/>
                  </a:lnTo>
                  <a:lnTo>
                    <a:pt x="431104" y="727697"/>
                  </a:lnTo>
                  <a:lnTo>
                    <a:pt x="485786" y="673056"/>
                  </a:lnTo>
                  <a:lnTo>
                    <a:pt x="540015" y="618868"/>
                  </a:lnTo>
                  <a:lnTo>
                    <a:pt x="566561" y="592114"/>
                  </a:lnTo>
                  <a:lnTo>
                    <a:pt x="592882" y="565360"/>
                  </a:lnTo>
                  <a:lnTo>
                    <a:pt x="618975" y="538833"/>
                  </a:lnTo>
                  <a:lnTo>
                    <a:pt x="644160" y="511853"/>
                  </a:lnTo>
                  <a:lnTo>
                    <a:pt x="646883" y="509359"/>
                  </a:lnTo>
                  <a:lnTo>
                    <a:pt x="650060" y="506865"/>
                  </a:lnTo>
                  <a:lnTo>
                    <a:pt x="653236" y="504597"/>
                  </a:lnTo>
                  <a:lnTo>
                    <a:pt x="656640" y="503237"/>
                  </a:lnTo>
                  <a:lnTo>
                    <a:pt x="660497" y="501877"/>
                  </a:lnTo>
                  <a:lnTo>
                    <a:pt x="664127" y="500743"/>
                  </a:lnTo>
                  <a:lnTo>
                    <a:pt x="667984" y="500063"/>
                  </a:lnTo>
                  <a:close/>
                  <a:moveTo>
                    <a:pt x="523875" y="300038"/>
                  </a:moveTo>
                  <a:lnTo>
                    <a:pt x="527049" y="300038"/>
                  </a:lnTo>
                  <a:lnTo>
                    <a:pt x="529771" y="300038"/>
                  </a:lnTo>
                  <a:lnTo>
                    <a:pt x="532719" y="300491"/>
                  </a:lnTo>
                  <a:lnTo>
                    <a:pt x="535441" y="301171"/>
                  </a:lnTo>
                  <a:lnTo>
                    <a:pt x="538389" y="302303"/>
                  </a:lnTo>
                  <a:lnTo>
                    <a:pt x="685573" y="367098"/>
                  </a:lnTo>
                  <a:lnTo>
                    <a:pt x="1180646" y="367098"/>
                  </a:lnTo>
                  <a:lnTo>
                    <a:pt x="1184955" y="367098"/>
                  </a:lnTo>
                  <a:lnTo>
                    <a:pt x="1189264" y="368004"/>
                  </a:lnTo>
                  <a:lnTo>
                    <a:pt x="1193573" y="368910"/>
                  </a:lnTo>
                  <a:lnTo>
                    <a:pt x="1197428" y="370496"/>
                  </a:lnTo>
                  <a:lnTo>
                    <a:pt x="1201283" y="372308"/>
                  </a:lnTo>
                  <a:lnTo>
                    <a:pt x="1204912" y="374347"/>
                  </a:lnTo>
                  <a:lnTo>
                    <a:pt x="1208087" y="377066"/>
                  </a:lnTo>
                  <a:lnTo>
                    <a:pt x="1211035" y="379785"/>
                  </a:lnTo>
                  <a:lnTo>
                    <a:pt x="1213757" y="382956"/>
                  </a:lnTo>
                  <a:lnTo>
                    <a:pt x="1216478" y="386355"/>
                  </a:lnTo>
                  <a:lnTo>
                    <a:pt x="1218519" y="389526"/>
                  </a:lnTo>
                  <a:lnTo>
                    <a:pt x="1220333" y="393378"/>
                  </a:lnTo>
                  <a:lnTo>
                    <a:pt x="1221921" y="397682"/>
                  </a:lnTo>
                  <a:lnTo>
                    <a:pt x="1222828" y="401760"/>
                  </a:lnTo>
                  <a:lnTo>
                    <a:pt x="1223735" y="405838"/>
                  </a:lnTo>
                  <a:lnTo>
                    <a:pt x="1223962" y="410596"/>
                  </a:lnTo>
                  <a:lnTo>
                    <a:pt x="1223735" y="414900"/>
                  </a:lnTo>
                  <a:lnTo>
                    <a:pt x="1222828" y="418978"/>
                  </a:lnTo>
                  <a:lnTo>
                    <a:pt x="1221921" y="423056"/>
                  </a:lnTo>
                  <a:lnTo>
                    <a:pt x="1220333" y="427134"/>
                  </a:lnTo>
                  <a:lnTo>
                    <a:pt x="1218519" y="430759"/>
                  </a:lnTo>
                  <a:lnTo>
                    <a:pt x="1216478" y="434384"/>
                  </a:lnTo>
                  <a:lnTo>
                    <a:pt x="1213757" y="437782"/>
                  </a:lnTo>
                  <a:lnTo>
                    <a:pt x="1211035" y="440954"/>
                  </a:lnTo>
                  <a:lnTo>
                    <a:pt x="1208087" y="443673"/>
                  </a:lnTo>
                  <a:lnTo>
                    <a:pt x="1204912" y="446391"/>
                  </a:lnTo>
                  <a:lnTo>
                    <a:pt x="1201283" y="448430"/>
                  </a:lnTo>
                  <a:lnTo>
                    <a:pt x="1197428" y="450243"/>
                  </a:lnTo>
                  <a:lnTo>
                    <a:pt x="1193573" y="451602"/>
                  </a:lnTo>
                  <a:lnTo>
                    <a:pt x="1189264" y="452735"/>
                  </a:lnTo>
                  <a:lnTo>
                    <a:pt x="1184955" y="453188"/>
                  </a:lnTo>
                  <a:lnTo>
                    <a:pt x="1180646" y="453414"/>
                  </a:lnTo>
                  <a:lnTo>
                    <a:pt x="685573" y="453414"/>
                  </a:lnTo>
                  <a:lnTo>
                    <a:pt x="538389" y="518209"/>
                  </a:lnTo>
                  <a:lnTo>
                    <a:pt x="535441" y="519568"/>
                  </a:lnTo>
                  <a:lnTo>
                    <a:pt x="532719" y="520248"/>
                  </a:lnTo>
                  <a:lnTo>
                    <a:pt x="529771" y="520474"/>
                  </a:lnTo>
                  <a:lnTo>
                    <a:pt x="527049" y="520701"/>
                  </a:lnTo>
                  <a:lnTo>
                    <a:pt x="523875" y="520701"/>
                  </a:lnTo>
                  <a:lnTo>
                    <a:pt x="521153" y="520248"/>
                  </a:lnTo>
                  <a:lnTo>
                    <a:pt x="518432" y="519795"/>
                  </a:lnTo>
                  <a:lnTo>
                    <a:pt x="515710" y="518662"/>
                  </a:lnTo>
                  <a:lnTo>
                    <a:pt x="512989" y="517756"/>
                  </a:lnTo>
                  <a:lnTo>
                    <a:pt x="510494" y="516170"/>
                  </a:lnTo>
                  <a:lnTo>
                    <a:pt x="508226" y="514584"/>
                  </a:lnTo>
                  <a:lnTo>
                    <a:pt x="506185" y="512771"/>
                  </a:lnTo>
                  <a:lnTo>
                    <a:pt x="504144" y="510732"/>
                  </a:lnTo>
                  <a:lnTo>
                    <a:pt x="502330" y="508467"/>
                  </a:lnTo>
                  <a:lnTo>
                    <a:pt x="500742" y="505748"/>
                  </a:lnTo>
                  <a:lnTo>
                    <a:pt x="499382" y="503030"/>
                  </a:lnTo>
                  <a:lnTo>
                    <a:pt x="498021" y="500084"/>
                  </a:lnTo>
                  <a:lnTo>
                    <a:pt x="497341" y="497366"/>
                  </a:lnTo>
                  <a:lnTo>
                    <a:pt x="496887" y="494421"/>
                  </a:lnTo>
                  <a:lnTo>
                    <a:pt x="496887" y="491702"/>
                  </a:lnTo>
                  <a:lnTo>
                    <a:pt x="496887" y="488757"/>
                  </a:lnTo>
                  <a:lnTo>
                    <a:pt x="497341" y="486038"/>
                  </a:lnTo>
                  <a:lnTo>
                    <a:pt x="497794" y="483093"/>
                  </a:lnTo>
                  <a:lnTo>
                    <a:pt x="498928" y="480374"/>
                  </a:lnTo>
                  <a:lnTo>
                    <a:pt x="499835" y="477656"/>
                  </a:lnTo>
                  <a:lnTo>
                    <a:pt x="501423" y="475390"/>
                  </a:lnTo>
                  <a:lnTo>
                    <a:pt x="503010" y="473125"/>
                  </a:lnTo>
                  <a:lnTo>
                    <a:pt x="504825" y="470859"/>
                  </a:lnTo>
                  <a:lnTo>
                    <a:pt x="506866" y="468820"/>
                  </a:lnTo>
                  <a:lnTo>
                    <a:pt x="509133" y="467008"/>
                  </a:lnTo>
                  <a:lnTo>
                    <a:pt x="511855" y="465422"/>
                  </a:lnTo>
                  <a:lnTo>
                    <a:pt x="514349" y="464062"/>
                  </a:lnTo>
                  <a:lnTo>
                    <a:pt x="635680" y="410822"/>
                  </a:lnTo>
                  <a:lnTo>
                    <a:pt x="635680" y="410596"/>
                  </a:lnTo>
                  <a:lnTo>
                    <a:pt x="635680" y="409916"/>
                  </a:lnTo>
                  <a:lnTo>
                    <a:pt x="514349" y="356676"/>
                  </a:lnTo>
                  <a:lnTo>
                    <a:pt x="511855" y="355317"/>
                  </a:lnTo>
                  <a:lnTo>
                    <a:pt x="509133" y="353731"/>
                  </a:lnTo>
                  <a:lnTo>
                    <a:pt x="506866" y="351918"/>
                  </a:lnTo>
                  <a:lnTo>
                    <a:pt x="504825" y="349879"/>
                  </a:lnTo>
                  <a:lnTo>
                    <a:pt x="503010" y="347614"/>
                  </a:lnTo>
                  <a:lnTo>
                    <a:pt x="501423" y="345348"/>
                  </a:lnTo>
                  <a:lnTo>
                    <a:pt x="499835" y="343083"/>
                  </a:lnTo>
                  <a:lnTo>
                    <a:pt x="498928" y="340138"/>
                  </a:lnTo>
                  <a:lnTo>
                    <a:pt x="497794" y="337646"/>
                  </a:lnTo>
                  <a:lnTo>
                    <a:pt x="497341" y="334700"/>
                  </a:lnTo>
                  <a:lnTo>
                    <a:pt x="496887" y="331982"/>
                  </a:lnTo>
                  <a:lnTo>
                    <a:pt x="496887" y="329037"/>
                  </a:lnTo>
                  <a:lnTo>
                    <a:pt x="496887" y="326318"/>
                  </a:lnTo>
                  <a:lnTo>
                    <a:pt x="497341" y="323373"/>
                  </a:lnTo>
                  <a:lnTo>
                    <a:pt x="498021" y="320428"/>
                  </a:lnTo>
                  <a:lnTo>
                    <a:pt x="499382" y="317482"/>
                  </a:lnTo>
                  <a:lnTo>
                    <a:pt x="500742" y="314990"/>
                  </a:lnTo>
                  <a:lnTo>
                    <a:pt x="502330" y="312272"/>
                  </a:lnTo>
                  <a:lnTo>
                    <a:pt x="504144" y="310006"/>
                  </a:lnTo>
                  <a:lnTo>
                    <a:pt x="506185" y="307967"/>
                  </a:lnTo>
                  <a:lnTo>
                    <a:pt x="508226" y="306155"/>
                  </a:lnTo>
                  <a:lnTo>
                    <a:pt x="510494" y="304342"/>
                  </a:lnTo>
                  <a:lnTo>
                    <a:pt x="512989" y="302983"/>
                  </a:lnTo>
                  <a:lnTo>
                    <a:pt x="515710" y="301850"/>
                  </a:lnTo>
                  <a:lnTo>
                    <a:pt x="518432" y="300944"/>
                  </a:lnTo>
                  <a:lnTo>
                    <a:pt x="521153" y="300264"/>
                  </a:lnTo>
                  <a:lnTo>
                    <a:pt x="523875" y="300038"/>
                  </a:lnTo>
                  <a:close/>
                  <a:moveTo>
                    <a:pt x="689916" y="0"/>
                  </a:moveTo>
                  <a:lnTo>
                    <a:pt x="702828" y="0"/>
                  </a:lnTo>
                  <a:lnTo>
                    <a:pt x="715967" y="226"/>
                  </a:lnTo>
                  <a:lnTo>
                    <a:pt x="729333" y="677"/>
                  </a:lnTo>
                  <a:lnTo>
                    <a:pt x="742698" y="1807"/>
                  </a:lnTo>
                  <a:lnTo>
                    <a:pt x="756064" y="2936"/>
                  </a:lnTo>
                  <a:lnTo>
                    <a:pt x="769429" y="4291"/>
                  </a:lnTo>
                  <a:lnTo>
                    <a:pt x="782569" y="6098"/>
                  </a:lnTo>
                  <a:lnTo>
                    <a:pt x="795934" y="8131"/>
                  </a:lnTo>
                  <a:lnTo>
                    <a:pt x="809073" y="10389"/>
                  </a:lnTo>
                  <a:lnTo>
                    <a:pt x="822212" y="13100"/>
                  </a:lnTo>
                  <a:lnTo>
                    <a:pt x="835125" y="15810"/>
                  </a:lnTo>
                  <a:lnTo>
                    <a:pt x="847811" y="18972"/>
                  </a:lnTo>
                  <a:lnTo>
                    <a:pt x="860270" y="22360"/>
                  </a:lnTo>
                  <a:lnTo>
                    <a:pt x="866613" y="23715"/>
                  </a:lnTo>
                  <a:lnTo>
                    <a:pt x="872729" y="25296"/>
                  </a:lnTo>
                  <a:lnTo>
                    <a:pt x="879072" y="26425"/>
                  </a:lnTo>
                  <a:lnTo>
                    <a:pt x="885415" y="27329"/>
                  </a:lnTo>
                  <a:lnTo>
                    <a:pt x="891532" y="28458"/>
                  </a:lnTo>
                  <a:lnTo>
                    <a:pt x="897875" y="28910"/>
                  </a:lnTo>
                  <a:lnTo>
                    <a:pt x="904218" y="29362"/>
                  </a:lnTo>
                  <a:lnTo>
                    <a:pt x="910334" y="29813"/>
                  </a:lnTo>
                  <a:lnTo>
                    <a:pt x="916904" y="30039"/>
                  </a:lnTo>
                  <a:lnTo>
                    <a:pt x="923020" y="29813"/>
                  </a:lnTo>
                  <a:lnTo>
                    <a:pt x="929590" y="29362"/>
                  </a:lnTo>
                  <a:lnTo>
                    <a:pt x="935706" y="28910"/>
                  </a:lnTo>
                  <a:lnTo>
                    <a:pt x="942049" y="28458"/>
                  </a:lnTo>
                  <a:lnTo>
                    <a:pt x="948392" y="27329"/>
                  </a:lnTo>
                  <a:lnTo>
                    <a:pt x="954735" y="26425"/>
                  </a:lnTo>
                  <a:lnTo>
                    <a:pt x="960851" y="25070"/>
                  </a:lnTo>
                  <a:lnTo>
                    <a:pt x="974897" y="22360"/>
                  </a:lnTo>
                  <a:lnTo>
                    <a:pt x="988715" y="19424"/>
                  </a:lnTo>
                  <a:lnTo>
                    <a:pt x="1003213" y="16713"/>
                  </a:lnTo>
                  <a:lnTo>
                    <a:pt x="1017938" y="14229"/>
                  </a:lnTo>
                  <a:lnTo>
                    <a:pt x="1032436" y="11744"/>
                  </a:lnTo>
                  <a:lnTo>
                    <a:pt x="1047161" y="9712"/>
                  </a:lnTo>
                  <a:lnTo>
                    <a:pt x="1062113" y="7679"/>
                  </a:lnTo>
                  <a:lnTo>
                    <a:pt x="1077064" y="5872"/>
                  </a:lnTo>
                  <a:lnTo>
                    <a:pt x="1092015" y="4291"/>
                  </a:lnTo>
                  <a:lnTo>
                    <a:pt x="1106966" y="2936"/>
                  </a:lnTo>
                  <a:lnTo>
                    <a:pt x="1121691" y="2032"/>
                  </a:lnTo>
                  <a:lnTo>
                    <a:pt x="1136416" y="1129"/>
                  </a:lnTo>
                  <a:lnTo>
                    <a:pt x="1150688" y="677"/>
                  </a:lnTo>
                  <a:lnTo>
                    <a:pt x="1165186" y="451"/>
                  </a:lnTo>
                  <a:lnTo>
                    <a:pt x="1179231" y="677"/>
                  </a:lnTo>
                  <a:lnTo>
                    <a:pt x="1192823" y="1129"/>
                  </a:lnTo>
                  <a:lnTo>
                    <a:pt x="1205962" y="2258"/>
                  </a:lnTo>
                  <a:lnTo>
                    <a:pt x="1218875" y="3614"/>
                  </a:lnTo>
                  <a:lnTo>
                    <a:pt x="1231334" y="4969"/>
                  </a:lnTo>
                  <a:lnTo>
                    <a:pt x="1243340" y="7453"/>
                  </a:lnTo>
                  <a:lnTo>
                    <a:pt x="1254667" y="9938"/>
                  </a:lnTo>
                  <a:lnTo>
                    <a:pt x="1260331" y="11293"/>
                  </a:lnTo>
                  <a:lnTo>
                    <a:pt x="1265541" y="13100"/>
                  </a:lnTo>
                  <a:lnTo>
                    <a:pt x="1270751" y="14681"/>
                  </a:lnTo>
                  <a:lnTo>
                    <a:pt x="1275735" y="16262"/>
                  </a:lnTo>
                  <a:lnTo>
                    <a:pt x="1280719" y="18520"/>
                  </a:lnTo>
                  <a:lnTo>
                    <a:pt x="1285249" y="20553"/>
                  </a:lnTo>
                  <a:lnTo>
                    <a:pt x="1290007" y="22812"/>
                  </a:lnTo>
                  <a:lnTo>
                    <a:pt x="1294084" y="25070"/>
                  </a:lnTo>
                  <a:lnTo>
                    <a:pt x="1298162" y="27329"/>
                  </a:lnTo>
                  <a:lnTo>
                    <a:pt x="1302239" y="30039"/>
                  </a:lnTo>
                  <a:lnTo>
                    <a:pt x="1305864" y="32749"/>
                  </a:lnTo>
                  <a:lnTo>
                    <a:pt x="1309489" y="35686"/>
                  </a:lnTo>
                  <a:lnTo>
                    <a:pt x="1312887" y="38622"/>
                  </a:lnTo>
                  <a:lnTo>
                    <a:pt x="1315832" y="41784"/>
                  </a:lnTo>
                  <a:lnTo>
                    <a:pt x="1318777" y="45172"/>
                  </a:lnTo>
                  <a:lnTo>
                    <a:pt x="1321495" y="48785"/>
                  </a:lnTo>
                  <a:lnTo>
                    <a:pt x="1323987" y="52399"/>
                  </a:lnTo>
                  <a:lnTo>
                    <a:pt x="1326252" y="56239"/>
                  </a:lnTo>
                  <a:lnTo>
                    <a:pt x="1328064" y="60078"/>
                  </a:lnTo>
                  <a:lnTo>
                    <a:pt x="1329877" y="64144"/>
                  </a:lnTo>
                  <a:lnTo>
                    <a:pt x="1331462" y="68209"/>
                  </a:lnTo>
                  <a:lnTo>
                    <a:pt x="1332369" y="72727"/>
                  </a:lnTo>
                  <a:lnTo>
                    <a:pt x="1333501" y="76792"/>
                  </a:lnTo>
                  <a:lnTo>
                    <a:pt x="1333954" y="80858"/>
                  </a:lnTo>
                  <a:lnTo>
                    <a:pt x="1334407" y="84923"/>
                  </a:lnTo>
                  <a:lnTo>
                    <a:pt x="1335087" y="88989"/>
                  </a:lnTo>
                  <a:lnTo>
                    <a:pt x="1335087" y="93506"/>
                  </a:lnTo>
                  <a:lnTo>
                    <a:pt x="1335087" y="97571"/>
                  </a:lnTo>
                  <a:lnTo>
                    <a:pt x="1335087" y="101637"/>
                  </a:lnTo>
                  <a:lnTo>
                    <a:pt x="1334407" y="105702"/>
                  </a:lnTo>
                  <a:lnTo>
                    <a:pt x="1333954" y="109542"/>
                  </a:lnTo>
                  <a:lnTo>
                    <a:pt x="1333275" y="113607"/>
                  </a:lnTo>
                  <a:lnTo>
                    <a:pt x="1332369" y="117221"/>
                  </a:lnTo>
                  <a:lnTo>
                    <a:pt x="1331236" y="121061"/>
                  </a:lnTo>
                  <a:lnTo>
                    <a:pt x="1329877" y="124674"/>
                  </a:lnTo>
                  <a:lnTo>
                    <a:pt x="1328291" y="128288"/>
                  </a:lnTo>
                  <a:lnTo>
                    <a:pt x="1326479" y="131676"/>
                  </a:lnTo>
                  <a:lnTo>
                    <a:pt x="1324440" y="134838"/>
                  </a:lnTo>
                  <a:lnTo>
                    <a:pt x="1292498" y="182494"/>
                  </a:lnTo>
                  <a:lnTo>
                    <a:pt x="1261237" y="228570"/>
                  </a:lnTo>
                  <a:lnTo>
                    <a:pt x="1231334" y="272613"/>
                  </a:lnTo>
                  <a:lnTo>
                    <a:pt x="1202338" y="314848"/>
                  </a:lnTo>
                  <a:lnTo>
                    <a:pt x="1199393" y="318688"/>
                  </a:lnTo>
                  <a:lnTo>
                    <a:pt x="1196221" y="322076"/>
                  </a:lnTo>
                  <a:lnTo>
                    <a:pt x="1192823" y="325012"/>
                  </a:lnTo>
                  <a:lnTo>
                    <a:pt x="1189425" y="327496"/>
                  </a:lnTo>
                  <a:lnTo>
                    <a:pt x="1185574" y="329529"/>
                  </a:lnTo>
                  <a:lnTo>
                    <a:pt x="1181723" y="330658"/>
                  </a:lnTo>
                  <a:lnTo>
                    <a:pt x="1177872" y="331562"/>
                  </a:lnTo>
                  <a:lnTo>
                    <a:pt x="1174021" y="331788"/>
                  </a:lnTo>
                  <a:lnTo>
                    <a:pt x="678136" y="331788"/>
                  </a:lnTo>
                  <a:lnTo>
                    <a:pt x="674058" y="331562"/>
                  </a:lnTo>
                  <a:lnTo>
                    <a:pt x="670207" y="330658"/>
                  </a:lnTo>
                  <a:lnTo>
                    <a:pt x="666356" y="329529"/>
                  </a:lnTo>
                  <a:lnTo>
                    <a:pt x="662505" y="327496"/>
                  </a:lnTo>
                  <a:lnTo>
                    <a:pt x="659107" y="325012"/>
                  </a:lnTo>
                  <a:lnTo>
                    <a:pt x="655936" y="322076"/>
                  </a:lnTo>
                  <a:lnTo>
                    <a:pt x="652538" y="318688"/>
                  </a:lnTo>
                  <a:lnTo>
                    <a:pt x="649593" y="314848"/>
                  </a:lnTo>
                  <a:lnTo>
                    <a:pt x="620823" y="272613"/>
                  </a:lnTo>
                  <a:lnTo>
                    <a:pt x="590693" y="228570"/>
                  </a:lnTo>
                  <a:lnTo>
                    <a:pt x="559432" y="182494"/>
                  </a:lnTo>
                  <a:lnTo>
                    <a:pt x="527490" y="134838"/>
                  </a:lnTo>
                  <a:lnTo>
                    <a:pt x="525451" y="131676"/>
                  </a:lnTo>
                  <a:lnTo>
                    <a:pt x="523639" y="128288"/>
                  </a:lnTo>
                  <a:lnTo>
                    <a:pt x="522053" y="124674"/>
                  </a:lnTo>
                  <a:lnTo>
                    <a:pt x="520694" y="121061"/>
                  </a:lnTo>
                  <a:lnTo>
                    <a:pt x="519335" y="117221"/>
                  </a:lnTo>
                  <a:lnTo>
                    <a:pt x="518202" y="113381"/>
                  </a:lnTo>
                  <a:lnTo>
                    <a:pt x="517296" y="109316"/>
                  </a:lnTo>
                  <a:lnTo>
                    <a:pt x="516843" y="105250"/>
                  </a:lnTo>
                  <a:lnTo>
                    <a:pt x="516164" y="101185"/>
                  </a:lnTo>
                  <a:lnTo>
                    <a:pt x="515937" y="97119"/>
                  </a:lnTo>
                  <a:lnTo>
                    <a:pt x="515937" y="92828"/>
                  </a:lnTo>
                  <a:lnTo>
                    <a:pt x="516164" y="88763"/>
                  </a:lnTo>
                  <a:lnTo>
                    <a:pt x="516843" y="84697"/>
                  </a:lnTo>
                  <a:lnTo>
                    <a:pt x="517523" y="80632"/>
                  </a:lnTo>
                  <a:lnTo>
                    <a:pt x="518202" y="76792"/>
                  </a:lnTo>
                  <a:lnTo>
                    <a:pt x="519562" y="72727"/>
                  </a:lnTo>
                  <a:lnTo>
                    <a:pt x="521147" y="68661"/>
                  </a:lnTo>
                  <a:lnTo>
                    <a:pt x="522960" y="64822"/>
                  </a:lnTo>
                  <a:lnTo>
                    <a:pt x="524772" y="61208"/>
                  </a:lnTo>
                  <a:lnTo>
                    <a:pt x="527037" y="57820"/>
                  </a:lnTo>
                  <a:lnTo>
                    <a:pt x="529303" y="54432"/>
                  </a:lnTo>
                  <a:lnTo>
                    <a:pt x="532021" y="51044"/>
                  </a:lnTo>
                  <a:lnTo>
                    <a:pt x="534513" y="47656"/>
                  </a:lnTo>
                  <a:lnTo>
                    <a:pt x="537458" y="44720"/>
                  </a:lnTo>
                  <a:lnTo>
                    <a:pt x="540629" y="41784"/>
                  </a:lnTo>
                  <a:lnTo>
                    <a:pt x="543801" y="39073"/>
                  </a:lnTo>
                  <a:lnTo>
                    <a:pt x="547425" y="36137"/>
                  </a:lnTo>
                  <a:lnTo>
                    <a:pt x="551050" y="33653"/>
                  </a:lnTo>
                  <a:lnTo>
                    <a:pt x="554674" y="30943"/>
                  </a:lnTo>
                  <a:lnTo>
                    <a:pt x="558752" y="28458"/>
                  </a:lnTo>
                  <a:lnTo>
                    <a:pt x="562830" y="26199"/>
                  </a:lnTo>
                  <a:lnTo>
                    <a:pt x="566907" y="24167"/>
                  </a:lnTo>
                  <a:lnTo>
                    <a:pt x="571438" y="21682"/>
                  </a:lnTo>
                  <a:lnTo>
                    <a:pt x="575969" y="19875"/>
                  </a:lnTo>
                  <a:lnTo>
                    <a:pt x="585483" y="16036"/>
                  </a:lnTo>
                  <a:lnTo>
                    <a:pt x="595677" y="12874"/>
                  </a:lnTo>
                  <a:lnTo>
                    <a:pt x="605871" y="9938"/>
                  </a:lnTo>
                  <a:lnTo>
                    <a:pt x="616972" y="7453"/>
                  </a:lnTo>
                  <a:lnTo>
                    <a:pt x="628298" y="5420"/>
                  </a:lnTo>
                  <a:lnTo>
                    <a:pt x="639852" y="3614"/>
                  </a:lnTo>
                  <a:lnTo>
                    <a:pt x="652084" y="2258"/>
                  </a:lnTo>
                  <a:lnTo>
                    <a:pt x="664317" y="903"/>
                  </a:lnTo>
                  <a:lnTo>
                    <a:pt x="677003" y="451"/>
                  </a:lnTo>
                  <a:lnTo>
                    <a:pt x="689916" y="0"/>
                  </a:lnTo>
                  <a:close/>
                </a:path>
              </a:pathLst>
            </a:custGeom>
            <a:solidFill>
              <a:srgbClr val="222830"/>
            </a:solidFill>
            <a:ln w="12700" cap="flat" cmpd="sng" algn="ctr">
              <a:solidFill>
                <a:srgbClr val="222830"/>
              </a:solidFill>
              <a:prstDash val="solid"/>
              <a:miter lim="800000"/>
            </a:ln>
            <a:effectLst/>
          </p:spPr>
          <p:txBody>
            <a:bodyPr rtlCol="0" anchor="ctr"/>
            <a:lstStyle/>
            <a:p>
              <a:pPr algn="ctr" defTabSz="914400"/>
              <a:endParaRPr lang="zh-CN" altLang="en-US" dirty="0">
                <a:solidFill>
                  <a:sysClr val="window" lastClr="FFFFFF"/>
                </a:solidFill>
                <a:ea typeface="宋体" panose="02010600030101010101" pitchFamily="2" charset="-122"/>
              </a:endParaRPr>
            </a:p>
          </p:txBody>
        </p:sp>
      </p:grpSp>
      <p:grpSp>
        <p:nvGrpSpPr>
          <p:cNvPr id="15" name="组合 14"/>
          <p:cNvGrpSpPr/>
          <p:nvPr/>
        </p:nvGrpSpPr>
        <p:grpSpPr>
          <a:xfrm>
            <a:off x="4173735" y="1642737"/>
            <a:ext cx="1078918" cy="1078918"/>
            <a:chOff x="4249935" y="2201537"/>
            <a:chExt cx="1078918" cy="1078918"/>
          </a:xfrm>
        </p:grpSpPr>
        <p:sp>
          <p:nvSpPr>
            <p:cNvPr id="16" name="Shape 10193"/>
            <p:cNvSpPr/>
            <p:nvPr/>
          </p:nvSpPr>
          <p:spPr>
            <a:xfrm>
              <a:off x="4249935" y="2201537"/>
              <a:ext cx="1078918" cy="107891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114300" cap="flat">
              <a:solidFill>
                <a:srgbClr val="222830"/>
              </a:solidFill>
              <a:prstDash val="solid"/>
              <a:miter lim="400000"/>
            </a:ln>
            <a:effectLst/>
          </p:spPr>
          <p:txBody>
            <a:bodyPr wrap="square" lIns="0" tIns="0" rIns="0" bIns="0" numCol="1" anchor="t">
              <a:noAutofit/>
            </a:bodyPr>
            <a:lstStyle/>
            <a:p>
              <a:pPr>
                <a:defRPr sz="1200">
                  <a:uFillTx/>
                  <a:latin typeface="Helvetica"/>
                  <a:ea typeface="Helvetica"/>
                  <a:cs typeface="Helvetica"/>
                  <a:sym typeface="Helvetica"/>
                </a:defRPr>
              </a:pPr>
              <a:endParaRPr sz="1200">
                <a:solidFill>
                  <a:prstClr val="black"/>
                </a:solidFill>
                <a:ea typeface="Helvetica"/>
                <a:cs typeface="Helvetica"/>
                <a:sym typeface="Helvetica"/>
              </a:endParaRPr>
            </a:p>
          </p:txBody>
        </p:sp>
        <p:sp>
          <p:nvSpPr>
            <p:cNvPr id="17" name="KSO_Shape"/>
            <p:cNvSpPr/>
            <p:nvPr/>
          </p:nvSpPr>
          <p:spPr bwMode="auto">
            <a:xfrm>
              <a:off x="4598894" y="2550496"/>
              <a:ext cx="406400" cy="406400"/>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222830"/>
            </a:solidFill>
            <a:ln w="12700" cap="flat" cmpd="sng" algn="ctr">
              <a:solidFill>
                <a:srgbClr val="222830"/>
              </a:solidFill>
              <a:prstDash val="solid"/>
              <a:miter lim="800000"/>
            </a:ln>
            <a:effectLst/>
          </p:spPr>
          <p:txBody>
            <a:bodyPr rtlCol="0" anchor="ctr"/>
            <a:lstStyle/>
            <a:p>
              <a:pPr algn="ctr" defTabSz="914400"/>
              <a:endParaRPr lang="zh-CN" altLang="en-US">
                <a:solidFill>
                  <a:sysClr val="window" lastClr="FFFFFF"/>
                </a:solidFill>
                <a:ea typeface="宋体" panose="02010600030101010101" pitchFamily="2" charset="-122"/>
              </a:endParaRPr>
            </a:p>
          </p:txBody>
        </p:sp>
      </p:grpSp>
      <p:grpSp>
        <p:nvGrpSpPr>
          <p:cNvPr id="18" name="组合 17"/>
          <p:cNvGrpSpPr/>
          <p:nvPr/>
        </p:nvGrpSpPr>
        <p:grpSpPr>
          <a:xfrm>
            <a:off x="4173735" y="4248946"/>
            <a:ext cx="1078918" cy="1078919"/>
            <a:chOff x="4249935" y="4807746"/>
            <a:chExt cx="1078918" cy="1078919"/>
          </a:xfrm>
        </p:grpSpPr>
        <p:sp>
          <p:nvSpPr>
            <p:cNvPr id="19" name="Shape 10201"/>
            <p:cNvSpPr/>
            <p:nvPr/>
          </p:nvSpPr>
          <p:spPr>
            <a:xfrm>
              <a:off x="4249935" y="4807746"/>
              <a:ext cx="1078918" cy="10789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114300" cap="flat">
              <a:solidFill>
                <a:srgbClr val="222830"/>
              </a:solidFill>
              <a:prstDash val="solid"/>
              <a:miter lim="400000"/>
            </a:ln>
            <a:effectLst/>
          </p:spPr>
          <p:txBody>
            <a:bodyPr wrap="square" lIns="0" tIns="0" rIns="0" bIns="0" numCol="1" anchor="t">
              <a:noAutofit/>
            </a:bodyPr>
            <a:lstStyle/>
            <a:p>
              <a:pPr>
                <a:defRPr sz="1200">
                  <a:uFillTx/>
                  <a:latin typeface="Helvetica"/>
                  <a:ea typeface="Helvetica"/>
                  <a:cs typeface="Helvetica"/>
                  <a:sym typeface="Helvetica"/>
                </a:defRPr>
              </a:pPr>
              <a:endParaRPr sz="1200">
                <a:solidFill>
                  <a:prstClr val="black"/>
                </a:solidFill>
                <a:ea typeface="Helvetica"/>
                <a:cs typeface="Helvetica"/>
                <a:sym typeface="Helvetica"/>
              </a:endParaRPr>
            </a:p>
          </p:txBody>
        </p:sp>
        <p:sp>
          <p:nvSpPr>
            <p:cNvPr id="20" name="KSO_Shape"/>
            <p:cNvSpPr/>
            <p:nvPr/>
          </p:nvSpPr>
          <p:spPr bwMode="auto">
            <a:xfrm>
              <a:off x="4586194" y="5149424"/>
              <a:ext cx="406400" cy="395562"/>
            </a:xfrm>
            <a:custGeom>
              <a:avLst/>
              <a:gdLst>
                <a:gd name="T0" fmla="*/ 476571 w 1257300"/>
                <a:gd name="T1" fmla="*/ 1691868 h 1223963"/>
                <a:gd name="T2" fmla="*/ 411091 w 1257300"/>
                <a:gd name="T3" fmla="*/ 1669802 h 1223963"/>
                <a:gd name="T4" fmla="*/ 358867 w 1257300"/>
                <a:gd name="T5" fmla="*/ 1624469 h 1223963"/>
                <a:gd name="T6" fmla="*/ 327935 w 1257300"/>
                <a:gd name="T7" fmla="*/ 1561884 h 1223963"/>
                <a:gd name="T8" fmla="*/ 323517 w 1257300"/>
                <a:gd name="T9" fmla="*/ 1492881 h 1223963"/>
                <a:gd name="T10" fmla="*/ 346414 w 1257300"/>
                <a:gd name="T11" fmla="*/ 1427488 h 1223963"/>
                <a:gd name="T12" fmla="*/ 1737755 w 1257300"/>
                <a:gd name="T13" fmla="*/ 1242146 h 1223963"/>
                <a:gd name="T14" fmla="*/ 1821176 w 1257300"/>
                <a:gd name="T15" fmla="*/ 1214088 h 1223963"/>
                <a:gd name="T16" fmla="*/ 1887755 w 1257300"/>
                <a:gd name="T17" fmla="*/ 1155970 h 1223963"/>
                <a:gd name="T18" fmla="*/ 1609011 w 1257300"/>
                <a:gd name="T19" fmla="*/ 1636955 h 1223963"/>
                <a:gd name="T20" fmla="*/ 1560079 w 1257300"/>
                <a:gd name="T21" fmla="*/ 1673028 h 1223963"/>
                <a:gd name="T22" fmla="*/ 1502326 w 1257300"/>
                <a:gd name="T23" fmla="*/ 1688261 h 1223963"/>
                <a:gd name="T24" fmla="*/ 1216362 w 1257300"/>
                <a:gd name="T25" fmla="*/ 1786862 h 1223963"/>
                <a:gd name="T26" fmla="*/ 1115292 w 1257300"/>
                <a:gd name="T27" fmla="*/ 1638158 h 1223963"/>
                <a:gd name="T28" fmla="*/ 1064758 w 1257300"/>
                <a:gd name="T29" fmla="*/ 1543162 h 1223963"/>
                <a:gd name="T30" fmla="*/ 1044705 w 1257300"/>
                <a:gd name="T31" fmla="*/ 1476626 h 1223963"/>
                <a:gd name="T32" fmla="*/ 1046308 w 1257300"/>
                <a:gd name="T33" fmla="*/ 1442957 h 1223963"/>
                <a:gd name="T34" fmla="*/ 1078795 w 1257300"/>
                <a:gd name="T35" fmla="*/ 1357582 h 1223963"/>
                <a:gd name="T36" fmla="*/ 1135345 w 1257300"/>
                <a:gd name="T37" fmla="*/ 1261385 h 1223963"/>
                <a:gd name="T38" fmla="*/ 1258876 w 1257300"/>
                <a:gd name="T39" fmla="*/ 1089433 h 1223963"/>
                <a:gd name="T40" fmla="*/ 337544 w 1257300"/>
                <a:gd name="T41" fmla="*/ 689012 h 1223963"/>
                <a:gd name="T42" fmla="*/ 427744 w 1257300"/>
                <a:gd name="T43" fmla="*/ 703448 h 1223963"/>
                <a:gd name="T44" fmla="*/ 457809 w 1257300"/>
                <a:gd name="T45" fmla="*/ 718285 h 1223963"/>
                <a:gd name="T46" fmla="*/ 505515 w 1257300"/>
                <a:gd name="T47" fmla="*/ 769212 h 1223963"/>
                <a:gd name="T48" fmla="*/ 562841 w 1257300"/>
                <a:gd name="T49" fmla="*/ 859835 h 1223963"/>
                <a:gd name="T50" fmla="*/ 641014 w 1257300"/>
                <a:gd name="T51" fmla="*/ 1022237 h 1223963"/>
                <a:gd name="T52" fmla="*/ 302267 w 1257300"/>
                <a:gd name="T53" fmla="*/ 1411201 h 1223963"/>
                <a:gd name="T54" fmla="*/ 278614 w 1257300"/>
                <a:gd name="T55" fmla="*/ 1497013 h 1223963"/>
                <a:gd name="T56" fmla="*/ 290239 w 1257300"/>
                <a:gd name="T57" fmla="*/ 1584428 h 1223963"/>
                <a:gd name="T58" fmla="*/ 22048 w 1257300"/>
                <a:gd name="T59" fmla="*/ 1126094 h 1223963"/>
                <a:gd name="T60" fmla="*/ 10824 w 1257300"/>
                <a:gd name="T61" fmla="*/ 1065946 h 1223963"/>
                <a:gd name="T62" fmla="*/ 23252 w 1257300"/>
                <a:gd name="T63" fmla="*/ 1007000 h 1223963"/>
                <a:gd name="T64" fmla="*/ 56524 w 1257300"/>
                <a:gd name="T65" fmla="*/ 704651 h 1223963"/>
                <a:gd name="T66" fmla="*/ 244939 w 1257300"/>
                <a:gd name="T67" fmla="*/ 688612 h 1223963"/>
                <a:gd name="T68" fmla="*/ 1880948 w 1257300"/>
                <a:gd name="T69" fmla="*/ 963975 h 1223963"/>
                <a:gd name="T70" fmla="*/ 1890570 w 1257300"/>
                <a:gd name="T71" fmla="*/ 1032516 h 1223963"/>
                <a:gd name="T72" fmla="*/ 1872930 w 1257300"/>
                <a:gd name="T73" fmla="*/ 1099053 h 1223963"/>
                <a:gd name="T74" fmla="*/ 1830438 w 1257300"/>
                <a:gd name="T75" fmla="*/ 1154365 h 1223963"/>
                <a:gd name="T76" fmla="*/ 1770706 w 1257300"/>
                <a:gd name="T77" fmla="*/ 1188436 h 1223963"/>
                <a:gd name="T78" fmla="*/ 1506523 w 1257300"/>
                <a:gd name="T79" fmla="*/ 1197654 h 1223963"/>
                <a:gd name="T80" fmla="*/ 1276229 w 1257300"/>
                <a:gd name="T81" fmla="*/ 48901 h 1223963"/>
                <a:gd name="T82" fmla="*/ 1339380 w 1257300"/>
                <a:gd name="T83" fmla="*/ 75355 h 1223963"/>
                <a:gd name="T84" fmla="*/ 1388142 w 1257300"/>
                <a:gd name="T85" fmla="*/ 124256 h 1223963"/>
                <a:gd name="T86" fmla="*/ 1583991 w 1257300"/>
                <a:gd name="T87" fmla="*/ 266948 h 1223963"/>
                <a:gd name="T88" fmla="*/ 1506052 w 1257300"/>
                <a:gd name="T89" fmla="*/ 428880 h 1223963"/>
                <a:gd name="T90" fmla="*/ 1449295 w 1257300"/>
                <a:gd name="T91" fmla="*/ 519466 h 1223963"/>
                <a:gd name="T92" fmla="*/ 1402132 w 1257300"/>
                <a:gd name="T93" fmla="*/ 570370 h 1223963"/>
                <a:gd name="T94" fmla="*/ 1371755 w 1257300"/>
                <a:gd name="T95" fmla="*/ 586002 h 1223963"/>
                <a:gd name="T96" fmla="*/ 1282224 w 1257300"/>
                <a:gd name="T97" fmla="*/ 600031 h 1223963"/>
                <a:gd name="T98" fmla="*/ 1170311 w 1257300"/>
                <a:gd name="T99" fmla="*/ 599631 h 1223963"/>
                <a:gd name="T100" fmla="*/ 960473 w 1257300"/>
                <a:gd name="T101" fmla="*/ 578787 h 1223963"/>
                <a:gd name="T102" fmla="*/ 1095170 w 1257300"/>
                <a:gd name="T103" fmla="*/ 125058 h 1223963"/>
                <a:gd name="T104" fmla="*/ 1143532 w 1257300"/>
                <a:gd name="T105" fmla="*/ 75756 h 1223963"/>
                <a:gd name="T106" fmla="*/ 1206683 w 1257300"/>
                <a:gd name="T107" fmla="*/ 48901 h 1223963"/>
                <a:gd name="T108" fmla="*/ 1228691 w 1257300"/>
                <a:gd name="T109" fmla="*/ 400 h 1223963"/>
                <a:gd name="T110" fmla="*/ 1144395 w 1257300"/>
                <a:gd name="T111" fmla="*/ 22795 h 1223963"/>
                <a:gd name="T112" fmla="*/ 1076156 w 1257300"/>
                <a:gd name="T113" fmla="*/ 75584 h 1223963"/>
                <a:gd name="T114" fmla="*/ 319906 w 1257300"/>
                <a:gd name="T115" fmla="*/ 481894 h 1223963"/>
                <a:gd name="T116" fmla="*/ 559545 w 1257300"/>
                <a:gd name="T117" fmla="*/ 69985 h 1223963"/>
                <a:gd name="T118" fmla="*/ 601694 w 1257300"/>
                <a:gd name="T119" fmla="*/ 27194 h 1223963"/>
                <a:gd name="T120" fmla="*/ 657088 w 1257300"/>
                <a:gd name="T121" fmla="*/ 3200 h 12239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57300" h="1223963">
                  <a:moveTo>
                    <a:pt x="297038" y="823913"/>
                  </a:moveTo>
                  <a:lnTo>
                    <a:pt x="593725" y="823913"/>
                  </a:lnTo>
                  <a:lnTo>
                    <a:pt x="593725" y="1117601"/>
                  </a:lnTo>
                  <a:lnTo>
                    <a:pt x="329915" y="1117601"/>
                  </a:lnTo>
                  <a:lnTo>
                    <a:pt x="322226" y="1117601"/>
                  </a:lnTo>
                  <a:lnTo>
                    <a:pt x="314537" y="1116807"/>
                  </a:lnTo>
                  <a:lnTo>
                    <a:pt x="306848" y="1115483"/>
                  </a:lnTo>
                  <a:lnTo>
                    <a:pt x="299425" y="1113894"/>
                  </a:lnTo>
                  <a:lnTo>
                    <a:pt x="292001" y="1111510"/>
                  </a:lnTo>
                  <a:lnTo>
                    <a:pt x="284842" y="1108862"/>
                  </a:lnTo>
                  <a:lnTo>
                    <a:pt x="277949" y="1105949"/>
                  </a:lnTo>
                  <a:lnTo>
                    <a:pt x="271320" y="1102241"/>
                  </a:lnTo>
                  <a:lnTo>
                    <a:pt x="264692" y="1098004"/>
                  </a:lnTo>
                  <a:lnTo>
                    <a:pt x="258328" y="1093767"/>
                  </a:lnTo>
                  <a:lnTo>
                    <a:pt x="252761" y="1089000"/>
                  </a:lnTo>
                  <a:lnTo>
                    <a:pt x="246928" y="1083704"/>
                  </a:lnTo>
                  <a:lnTo>
                    <a:pt x="241890" y="1078143"/>
                  </a:lnTo>
                  <a:lnTo>
                    <a:pt x="236852" y="1072317"/>
                  </a:lnTo>
                  <a:lnTo>
                    <a:pt x="232345" y="1066226"/>
                  </a:lnTo>
                  <a:lnTo>
                    <a:pt x="228103" y="1059605"/>
                  </a:lnTo>
                  <a:lnTo>
                    <a:pt x="224391" y="1052455"/>
                  </a:lnTo>
                  <a:lnTo>
                    <a:pt x="221209" y="1045569"/>
                  </a:lnTo>
                  <a:lnTo>
                    <a:pt x="218558" y="1038154"/>
                  </a:lnTo>
                  <a:lnTo>
                    <a:pt x="216437" y="1031004"/>
                  </a:lnTo>
                  <a:lnTo>
                    <a:pt x="214581" y="1023589"/>
                  </a:lnTo>
                  <a:lnTo>
                    <a:pt x="213521" y="1015909"/>
                  </a:lnTo>
                  <a:lnTo>
                    <a:pt x="212990" y="1008494"/>
                  </a:lnTo>
                  <a:lnTo>
                    <a:pt x="212725" y="1000550"/>
                  </a:lnTo>
                  <a:lnTo>
                    <a:pt x="212990" y="993135"/>
                  </a:lnTo>
                  <a:lnTo>
                    <a:pt x="213521" y="985455"/>
                  </a:lnTo>
                  <a:lnTo>
                    <a:pt x="214846" y="978040"/>
                  </a:lnTo>
                  <a:lnTo>
                    <a:pt x="216702" y="970625"/>
                  </a:lnTo>
                  <a:lnTo>
                    <a:pt x="218823" y="963475"/>
                  </a:lnTo>
                  <a:lnTo>
                    <a:pt x="221475" y="956059"/>
                  </a:lnTo>
                  <a:lnTo>
                    <a:pt x="224921" y="949174"/>
                  </a:lnTo>
                  <a:lnTo>
                    <a:pt x="228633" y="942289"/>
                  </a:lnTo>
                  <a:lnTo>
                    <a:pt x="297038" y="823913"/>
                  </a:lnTo>
                  <a:close/>
                  <a:moveTo>
                    <a:pt x="837211" y="711200"/>
                  </a:moveTo>
                  <a:lnTo>
                    <a:pt x="836946" y="821267"/>
                  </a:lnTo>
                  <a:lnTo>
                    <a:pt x="1126800" y="821267"/>
                  </a:lnTo>
                  <a:lnTo>
                    <a:pt x="1136859" y="820738"/>
                  </a:lnTo>
                  <a:lnTo>
                    <a:pt x="1146918" y="819944"/>
                  </a:lnTo>
                  <a:lnTo>
                    <a:pt x="1156712" y="818356"/>
                  </a:lnTo>
                  <a:lnTo>
                    <a:pt x="1165976" y="815975"/>
                  </a:lnTo>
                  <a:lnTo>
                    <a:pt x="1175506" y="813329"/>
                  </a:lnTo>
                  <a:lnTo>
                    <a:pt x="1184506" y="809890"/>
                  </a:lnTo>
                  <a:lnTo>
                    <a:pt x="1193506" y="805921"/>
                  </a:lnTo>
                  <a:lnTo>
                    <a:pt x="1201976" y="801423"/>
                  </a:lnTo>
                  <a:lnTo>
                    <a:pt x="1210447" y="796396"/>
                  </a:lnTo>
                  <a:lnTo>
                    <a:pt x="1218388" y="790575"/>
                  </a:lnTo>
                  <a:lnTo>
                    <a:pt x="1226065" y="784225"/>
                  </a:lnTo>
                  <a:lnTo>
                    <a:pt x="1233212" y="777611"/>
                  </a:lnTo>
                  <a:lnTo>
                    <a:pt x="1239830" y="770467"/>
                  </a:lnTo>
                  <a:lnTo>
                    <a:pt x="1245918" y="763059"/>
                  </a:lnTo>
                  <a:lnTo>
                    <a:pt x="1252006" y="754856"/>
                  </a:lnTo>
                  <a:lnTo>
                    <a:pt x="1257300" y="746654"/>
                  </a:lnTo>
                  <a:lnTo>
                    <a:pt x="1074388" y="1063625"/>
                  </a:lnTo>
                  <a:lnTo>
                    <a:pt x="1070682" y="1069711"/>
                  </a:lnTo>
                  <a:lnTo>
                    <a:pt x="1066447" y="1075003"/>
                  </a:lnTo>
                  <a:lnTo>
                    <a:pt x="1061947" y="1080559"/>
                  </a:lnTo>
                  <a:lnTo>
                    <a:pt x="1057182" y="1085321"/>
                  </a:lnTo>
                  <a:lnTo>
                    <a:pt x="1052417" y="1089819"/>
                  </a:lnTo>
                  <a:lnTo>
                    <a:pt x="1046858" y="1094053"/>
                  </a:lnTo>
                  <a:lnTo>
                    <a:pt x="1041564" y="1097757"/>
                  </a:lnTo>
                  <a:lnTo>
                    <a:pt x="1035741" y="1101461"/>
                  </a:lnTo>
                  <a:lnTo>
                    <a:pt x="1029652" y="1104371"/>
                  </a:lnTo>
                  <a:lnTo>
                    <a:pt x="1023829" y="1107282"/>
                  </a:lnTo>
                  <a:lnTo>
                    <a:pt x="1017476" y="1109398"/>
                  </a:lnTo>
                  <a:lnTo>
                    <a:pt x="1011123" y="1111251"/>
                  </a:lnTo>
                  <a:lnTo>
                    <a:pt x="1004505" y="1112573"/>
                  </a:lnTo>
                  <a:lnTo>
                    <a:pt x="998152" y="1113896"/>
                  </a:lnTo>
                  <a:lnTo>
                    <a:pt x="991535" y="1114426"/>
                  </a:lnTo>
                  <a:lnTo>
                    <a:pt x="984917" y="1114426"/>
                  </a:lnTo>
                  <a:lnTo>
                    <a:pt x="836946" y="1114426"/>
                  </a:lnTo>
                  <a:lnTo>
                    <a:pt x="837211" y="1223963"/>
                  </a:lnTo>
                  <a:lnTo>
                    <a:pt x="830858" y="1216026"/>
                  </a:lnTo>
                  <a:lnTo>
                    <a:pt x="814181" y="1194330"/>
                  </a:lnTo>
                  <a:lnTo>
                    <a:pt x="802799" y="1179513"/>
                  </a:lnTo>
                  <a:lnTo>
                    <a:pt x="790358" y="1162315"/>
                  </a:lnTo>
                  <a:lnTo>
                    <a:pt x="776858" y="1143530"/>
                  </a:lnTo>
                  <a:lnTo>
                    <a:pt x="763093" y="1123686"/>
                  </a:lnTo>
                  <a:lnTo>
                    <a:pt x="749328" y="1102784"/>
                  </a:lnTo>
                  <a:lnTo>
                    <a:pt x="742711" y="1091936"/>
                  </a:lnTo>
                  <a:lnTo>
                    <a:pt x="736093" y="1081353"/>
                  </a:lnTo>
                  <a:lnTo>
                    <a:pt x="729475" y="1070505"/>
                  </a:lnTo>
                  <a:lnTo>
                    <a:pt x="723387" y="1059921"/>
                  </a:lnTo>
                  <a:lnTo>
                    <a:pt x="717563" y="1049338"/>
                  </a:lnTo>
                  <a:lnTo>
                    <a:pt x="712005" y="1039019"/>
                  </a:lnTo>
                  <a:lnTo>
                    <a:pt x="707240" y="1028700"/>
                  </a:lnTo>
                  <a:lnTo>
                    <a:pt x="702740" y="1018646"/>
                  </a:lnTo>
                  <a:lnTo>
                    <a:pt x="698769" y="1009121"/>
                  </a:lnTo>
                  <a:lnTo>
                    <a:pt x="695593" y="999861"/>
                  </a:lnTo>
                  <a:lnTo>
                    <a:pt x="692681" y="991130"/>
                  </a:lnTo>
                  <a:lnTo>
                    <a:pt x="690563" y="982663"/>
                  </a:lnTo>
                  <a:lnTo>
                    <a:pt x="690034" y="978694"/>
                  </a:lnTo>
                  <a:lnTo>
                    <a:pt x="689505" y="974725"/>
                  </a:lnTo>
                  <a:lnTo>
                    <a:pt x="689240" y="971021"/>
                  </a:lnTo>
                  <a:lnTo>
                    <a:pt x="688975" y="967582"/>
                  </a:lnTo>
                  <a:lnTo>
                    <a:pt x="689240" y="964142"/>
                  </a:lnTo>
                  <a:lnTo>
                    <a:pt x="689505" y="960438"/>
                  </a:lnTo>
                  <a:lnTo>
                    <a:pt x="690034" y="956469"/>
                  </a:lnTo>
                  <a:lnTo>
                    <a:pt x="690563" y="952500"/>
                  </a:lnTo>
                  <a:lnTo>
                    <a:pt x="692681" y="944298"/>
                  </a:lnTo>
                  <a:lnTo>
                    <a:pt x="695593" y="935302"/>
                  </a:lnTo>
                  <a:lnTo>
                    <a:pt x="698769" y="926042"/>
                  </a:lnTo>
                  <a:lnTo>
                    <a:pt x="702740" y="916517"/>
                  </a:lnTo>
                  <a:lnTo>
                    <a:pt x="707240" y="906463"/>
                  </a:lnTo>
                  <a:lnTo>
                    <a:pt x="712005" y="896144"/>
                  </a:lnTo>
                  <a:lnTo>
                    <a:pt x="717563" y="886090"/>
                  </a:lnTo>
                  <a:lnTo>
                    <a:pt x="723387" y="875507"/>
                  </a:lnTo>
                  <a:lnTo>
                    <a:pt x="729475" y="864659"/>
                  </a:lnTo>
                  <a:lnTo>
                    <a:pt x="736093" y="854075"/>
                  </a:lnTo>
                  <a:lnTo>
                    <a:pt x="742711" y="843227"/>
                  </a:lnTo>
                  <a:lnTo>
                    <a:pt x="749328" y="832644"/>
                  </a:lnTo>
                  <a:lnTo>
                    <a:pt x="763093" y="811742"/>
                  </a:lnTo>
                  <a:lnTo>
                    <a:pt x="776858" y="791369"/>
                  </a:lnTo>
                  <a:lnTo>
                    <a:pt x="790358" y="772848"/>
                  </a:lnTo>
                  <a:lnTo>
                    <a:pt x="802799" y="755650"/>
                  </a:lnTo>
                  <a:lnTo>
                    <a:pt x="814181" y="740833"/>
                  </a:lnTo>
                  <a:lnTo>
                    <a:pt x="830858" y="719138"/>
                  </a:lnTo>
                  <a:lnTo>
                    <a:pt x="837211" y="711200"/>
                  </a:lnTo>
                  <a:close/>
                  <a:moveTo>
                    <a:pt x="174360" y="454025"/>
                  </a:moveTo>
                  <a:lnTo>
                    <a:pt x="186796" y="454025"/>
                  </a:lnTo>
                  <a:lnTo>
                    <a:pt x="199231" y="454025"/>
                  </a:lnTo>
                  <a:lnTo>
                    <a:pt x="211137" y="454290"/>
                  </a:lnTo>
                  <a:lnTo>
                    <a:pt x="222779" y="454819"/>
                  </a:lnTo>
                  <a:lnTo>
                    <a:pt x="234156" y="455349"/>
                  </a:lnTo>
                  <a:lnTo>
                    <a:pt x="245004" y="456407"/>
                  </a:lnTo>
                  <a:lnTo>
                    <a:pt x="255323" y="457996"/>
                  </a:lnTo>
                  <a:lnTo>
                    <a:pt x="265113" y="459584"/>
                  </a:lnTo>
                  <a:lnTo>
                    <a:pt x="273844" y="461701"/>
                  </a:lnTo>
                  <a:lnTo>
                    <a:pt x="282311" y="464348"/>
                  </a:lnTo>
                  <a:lnTo>
                    <a:pt x="286279" y="465672"/>
                  </a:lnTo>
                  <a:lnTo>
                    <a:pt x="289719" y="466995"/>
                  </a:lnTo>
                  <a:lnTo>
                    <a:pt x="293158" y="468583"/>
                  </a:lnTo>
                  <a:lnTo>
                    <a:pt x="296333" y="470172"/>
                  </a:lnTo>
                  <a:lnTo>
                    <a:pt x="299508" y="472289"/>
                  </a:lnTo>
                  <a:lnTo>
                    <a:pt x="302154" y="474142"/>
                  </a:lnTo>
                  <a:lnTo>
                    <a:pt x="305329" y="476789"/>
                  </a:lnTo>
                  <a:lnTo>
                    <a:pt x="308504" y="479436"/>
                  </a:lnTo>
                  <a:lnTo>
                    <a:pt x="314854" y="484995"/>
                  </a:lnTo>
                  <a:lnTo>
                    <a:pt x="321204" y="491877"/>
                  </a:lnTo>
                  <a:lnTo>
                    <a:pt x="327290" y="499288"/>
                  </a:lnTo>
                  <a:lnTo>
                    <a:pt x="333640" y="507759"/>
                  </a:lnTo>
                  <a:lnTo>
                    <a:pt x="340254" y="516493"/>
                  </a:lnTo>
                  <a:lnTo>
                    <a:pt x="346604" y="526023"/>
                  </a:lnTo>
                  <a:lnTo>
                    <a:pt x="352690" y="535816"/>
                  </a:lnTo>
                  <a:lnTo>
                    <a:pt x="359040" y="546139"/>
                  </a:lnTo>
                  <a:lnTo>
                    <a:pt x="365125" y="556727"/>
                  </a:lnTo>
                  <a:lnTo>
                    <a:pt x="371475" y="567580"/>
                  </a:lnTo>
                  <a:lnTo>
                    <a:pt x="377296" y="578697"/>
                  </a:lnTo>
                  <a:lnTo>
                    <a:pt x="383117" y="589814"/>
                  </a:lnTo>
                  <a:lnTo>
                    <a:pt x="394494" y="612578"/>
                  </a:lnTo>
                  <a:lnTo>
                    <a:pt x="404813" y="634548"/>
                  </a:lnTo>
                  <a:lnTo>
                    <a:pt x="414338" y="655459"/>
                  </a:lnTo>
                  <a:lnTo>
                    <a:pt x="423069" y="674782"/>
                  </a:lnTo>
                  <a:lnTo>
                    <a:pt x="430213" y="691987"/>
                  </a:lnTo>
                  <a:lnTo>
                    <a:pt x="440796" y="717398"/>
                  </a:lnTo>
                  <a:lnTo>
                    <a:pt x="444500" y="726662"/>
                  </a:lnTo>
                  <a:lnTo>
                    <a:pt x="349250" y="671606"/>
                  </a:lnTo>
                  <a:lnTo>
                    <a:pt x="204258" y="922803"/>
                  </a:lnTo>
                  <a:lnTo>
                    <a:pt x="199496" y="931538"/>
                  </a:lnTo>
                  <a:lnTo>
                    <a:pt x="195527" y="940802"/>
                  </a:lnTo>
                  <a:lnTo>
                    <a:pt x="191823" y="949802"/>
                  </a:lnTo>
                  <a:lnTo>
                    <a:pt x="188912" y="959331"/>
                  </a:lnTo>
                  <a:lnTo>
                    <a:pt x="186796" y="968860"/>
                  </a:lnTo>
                  <a:lnTo>
                    <a:pt x="185208" y="978389"/>
                  </a:lnTo>
                  <a:lnTo>
                    <a:pt x="183885" y="988183"/>
                  </a:lnTo>
                  <a:lnTo>
                    <a:pt x="183621" y="997976"/>
                  </a:lnTo>
                  <a:lnTo>
                    <a:pt x="183885" y="1007505"/>
                  </a:lnTo>
                  <a:lnTo>
                    <a:pt x="184944" y="1017299"/>
                  </a:lnTo>
                  <a:lnTo>
                    <a:pt x="186531" y="1027093"/>
                  </a:lnTo>
                  <a:lnTo>
                    <a:pt x="188648" y="1036357"/>
                  </a:lnTo>
                  <a:lnTo>
                    <a:pt x="191558" y="1045886"/>
                  </a:lnTo>
                  <a:lnTo>
                    <a:pt x="194733" y="1055151"/>
                  </a:lnTo>
                  <a:lnTo>
                    <a:pt x="199231" y="1064150"/>
                  </a:lnTo>
                  <a:lnTo>
                    <a:pt x="203729" y="1073150"/>
                  </a:lnTo>
                  <a:lnTo>
                    <a:pt x="20637" y="756044"/>
                  </a:lnTo>
                  <a:lnTo>
                    <a:pt x="17462" y="749691"/>
                  </a:lnTo>
                  <a:lnTo>
                    <a:pt x="14552" y="743338"/>
                  </a:lnTo>
                  <a:lnTo>
                    <a:pt x="12171" y="736721"/>
                  </a:lnTo>
                  <a:lnTo>
                    <a:pt x="10319" y="730104"/>
                  </a:lnTo>
                  <a:lnTo>
                    <a:pt x="8996" y="723751"/>
                  </a:lnTo>
                  <a:lnTo>
                    <a:pt x="7937" y="717133"/>
                  </a:lnTo>
                  <a:lnTo>
                    <a:pt x="7144" y="710251"/>
                  </a:lnTo>
                  <a:lnTo>
                    <a:pt x="7144" y="703634"/>
                  </a:lnTo>
                  <a:lnTo>
                    <a:pt x="7408" y="697016"/>
                  </a:lnTo>
                  <a:lnTo>
                    <a:pt x="8202" y="690399"/>
                  </a:lnTo>
                  <a:lnTo>
                    <a:pt x="9260" y="684046"/>
                  </a:lnTo>
                  <a:lnTo>
                    <a:pt x="10848" y="677429"/>
                  </a:lnTo>
                  <a:lnTo>
                    <a:pt x="12964" y="671076"/>
                  </a:lnTo>
                  <a:lnTo>
                    <a:pt x="15346" y="664724"/>
                  </a:lnTo>
                  <a:lnTo>
                    <a:pt x="17992" y="658900"/>
                  </a:lnTo>
                  <a:lnTo>
                    <a:pt x="21167" y="653077"/>
                  </a:lnTo>
                  <a:lnTo>
                    <a:pt x="95250" y="524964"/>
                  </a:lnTo>
                  <a:lnTo>
                    <a:pt x="0" y="470172"/>
                  </a:lnTo>
                  <a:lnTo>
                    <a:pt x="10054" y="468848"/>
                  </a:lnTo>
                  <a:lnTo>
                    <a:pt x="37306" y="465142"/>
                  </a:lnTo>
                  <a:lnTo>
                    <a:pt x="55827" y="462760"/>
                  </a:lnTo>
                  <a:lnTo>
                    <a:pt x="76994" y="460378"/>
                  </a:lnTo>
                  <a:lnTo>
                    <a:pt x="99748" y="458260"/>
                  </a:lnTo>
                  <a:lnTo>
                    <a:pt x="124089" y="456407"/>
                  </a:lnTo>
                  <a:lnTo>
                    <a:pt x="149225" y="454819"/>
                  </a:lnTo>
                  <a:lnTo>
                    <a:pt x="161660" y="454555"/>
                  </a:lnTo>
                  <a:lnTo>
                    <a:pt x="174360" y="454025"/>
                  </a:lnTo>
                  <a:close/>
                  <a:moveTo>
                    <a:pt x="1100138" y="387350"/>
                  </a:moveTo>
                  <a:lnTo>
                    <a:pt x="1231901" y="615156"/>
                  </a:lnTo>
                  <a:lnTo>
                    <a:pt x="1235605" y="622036"/>
                  </a:lnTo>
                  <a:lnTo>
                    <a:pt x="1239045" y="629179"/>
                  </a:lnTo>
                  <a:lnTo>
                    <a:pt x="1241426" y="636323"/>
                  </a:lnTo>
                  <a:lnTo>
                    <a:pt x="1243807" y="643731"/>
                  </a:lnTo>
                  <a:lnTo>
                    <a:pt x="1245395" y="651140"/>
                  </a:lnTo>
                  <a:lnTo>
                    <a:pt x="1246982" y="658548"/>
                  </a:lnTo>
                  <a:lnTo>
                    <a:pt x="1247512" y="666221"/>
                  </a:lnTo>
                  <a:lnTo>
                    <a:pt x="1247776" y="673629"/>
                  </a:lnTo>
                  <a:lnTo>
                    <a:pt x="1247776" y="681567"/>
                  </a:lnTo>
                  <a:lnTo>
                    <a:pt x="1246982" y="688975"/>
                  </a:lnTo>
                  <a:lnTo>
                    <a:pt x="1245924" y="696648"/>
                  </a:lnTo>
                  <a:lnTo>
                    <a:pt x="1244072" y="704056"/>
                  </a:lnTo>
                  <a:lnTo>
                    <a:pt x="1241691" y="711200"/>
                  </a:lnTo>
                  <a:lnTo>
                    <a:pt x="1239309" y="718608"/>
                  </a:lnTo>
                  <a:lnTo>
                    <a:pt x="1236134" y="725488"/>
                  </a:lnTo>
                  <a:lnTo>
                    <a:pt x="1232430" y="732367"/>
                  </a:lnTo>
                  <a:lnTo>
                    <a:pt x="1228462" y="739246"/>
                  </a:lnTo>
                  <a:lnTo>
                    <a:pt x="1223699" y="745067"/>
                  </a:lnTo>
                  <a:lnTo>
                    <a:pt x="1218937" y="751152"/>
                  </a:lnTo>
                  <a:lnTo>
                    <a:pt x="1213645" y="756973"/>
                  </a:lnTo>
                  <a:lnTo>
                    <a:pt x="1208089" y="762000"/>
                  </a:lnTo>
                  <a:lnTo>
                    <a:pt x="1202003" y="766763"/>
                  </a:lnTo>
                  <a:lnTo>
                    <a:pt x="1195918" y="770996"/>
                  </a:lnTo>
                  <a:lnTo>
                    <a:pt x="1189303" y="775229"/>
                  </a:lnTo>
                  <a:lnTo>
                    <a:pt x="1182689" y="778933"/>
                  </a:lnTo>
                  <a:lnTo>
                    <a:pt x="1175809" y="781579"/>
                  </a:lnTo>
                  <a:lnTo>
                    <a:pt x="1168666" y="784490"/>
                  </a:lnTo>
                  <a:lnTo>
                    <a:pt x="1161257" y="786606"/>
                  </a:lnTo>
                  <a:lnTo>
                    <a:pt x="1153849" y="788194"/>
                  </a:lnTo>
                  <a:lnTo>
                    <a:pt x="1146176" y="789781"/>
                  </a:lnTo>
                  <a:lnTo>
                    <a:pt x="1138503" y="790311"/>
                  </a:lnTo>
                  <a:lnTo>
                    <a:pt x="1130830" y="790575"/>
                  </a:lnTo>
                  <a:lnTo>
                    <a:pt x="994305" y="790575"/>
                  </a:lnTo>
                  <a:lnTo>
                    <a:pt x="846138" y="534194"/>
                  </a:lnTo>
                  <a:lnTo>
                    <a:pt x="1100138" y="387350"/>
                  </a:lnTo>
                  <a:close/>
                  <a:moveTo>
                    <a:pt x="819361" y="30163"/>
                  </a:moveTo>
                  <a:lnTo>
                    <a:pt x="827011" y="30428"/>
                  </a:lnTo>
                  <a:lnTo>
                    <a:pt x="834661" y="31221"/>
                  </a:lnTo>
                  <a:lnTo>
                    <a:pt x="842311" y="32280"/>
                  </a:lnTo>
                  <a:lnTo>
                    <a:pt x="849961" y="34132"/>
                  </a:lnTo>
                  <a:lnTo>
                    <a:pt x="857084" y="36249"/>
                  </a:lnTo>
                  <a:lnTo>
                    <a:pt x="864206" y="39159"/>
                  </a:lnTo>
                  <a:lnTo>
                    <a:pt x="870801" y="42334"/>
                  </a:lnTo>
                  <a:lnTo>
                    <a:pt x="877660" y="45774"/>
                  </a:lnTo>
                  <a:lnTo>
                    <a:pt x="883991" y="49742"/>
                  </a:lnTo>
                  <a:lnTo>
                    <a:pt x="890322" y="54240"/>
                  </a:lnTo>
                  <a:lnTo>
                    <a:pt x="895862" y="59267"/>
                  </a:lnTo>
                  <a:lnTo>
                    <a:pt x="901665" y="64294"/>
                  </a:lnTo>
                  <a:lnTo>
                    <a:pt x="906677" y="70115"/>
                  </a:lnTo>
                  <a:lnTo>
                    <a:pt x="911689" y="75672"/>
                  </a:lnTo>
                  <a:lnTo>
                    <a:pt x="916174" y="82022"/>
                  </a:lnTo>
                  <a:lnTo>
                    <a:pt x="920395" y="88636"/>
                  </a:lnTo>
                  <a:lnTo>
                    <a:pt x="972362" y="179124"/>
                  </a:lnTo>
                  <a:lnTo>
                    <a:pt x="1066801" y="124355"/>
                  </a:lnTo>
                  <a:lnTo>
                    <a:pt x="1063108" y="133615"/>
                  </a:lnTo>
                  <a:lnTo>
                    <a:pt x="1052556" y="159015"/>
                  </a:lnTo>
                  <a:lnTo>
                    <a:pt x="1045434" y="176213"/>
                  </a:lnTo>
                  <a:lnTo>
                    <a:pt x="1036992" y="195793"/>
                  </a:lnTo>
                  <a:lnTo>
                    <a:pt x="1027496" y="216430"/>
                  </a:lnTo>
                  <a:lnTo>
                    <a:pt x="1016944" y="238391"/>
                  </a:lnTo>
                  <a:lnTo>
                    <a:pt x="1005601" y="260880"/>
                  </a:lnTo>
                  <a:lnTo>
                    <a:pt x="999797" y="272257"/>
                  </a:lnTo>
                  <a:lnTo>
                    <a:pt x="993994" y="283105"/>
                  </a:lnTo>
                  <a:lnTo>
                    <a:pt x="987926" y="294218"/>
                  </a:lnTo>
                  <a:lnTo>
                    <a:pt x="981595" y="304801"/>
                  </a:lnTo>
                  <a:lnTo>
                    <a:pt x="975528" y="315120"/>
                  </a:lnTo>
                  <a:lnTo>
                    <a:pt x="969197" y="324645"/>
                  </a:lnTo>
                  <a:lnTo>
                    <a:pt x="962866" y="334170"/>
                  </a:lnTo>
                  <a:lnTo>
                    <a:pt x="956535" y="342901"/>
                  </a:lnTo>
                  <a:lnTo>
                    <a:pt x="949940" y="351368"/>
                  </a:lnTo>
                  <a:lnTo>
                    <a:pt x="943872" y="359041"/>
                  </a:lnTo>
                  <a:lnTo>
                    <a:pt x="937541" y="365655"/>
                  </a:lnTo>
                  <a:lnTo>
                    <a:pt x="931210" y="371476"/>
                  </a:lnTo>
                  <a:lnTo>
                    <a:pt x="928045" y="374122"/>
                  </a:lnTo>
                  <a:lnTo>
                    <a:pt x="925407" y="376503"/>
                  </a:lnTo>
                  <a:lnTo>
                    <a:pt x="922241" y="378620"/>
                  </a:lnTo>
                  <a:lnTo>
                    <a:pt x="919076" y="380472"/>
                  </a:lnTo>
                  <a:lnTo>
                    <a:pt x="915910" y="382059"/>
                  </a:lnTo>
                  <a:lnTo>
                    <a:pt x="912744" y="383912"/>
                  </a:lnTo>
                  <a:lnTo>
                    <a:pt x="909051" y="385234"/>
                  </a:lnTo>
                  <a:lnTo>
                    <a:pt x="905358" y="386822"/>
                  </a:lnTo>
                  <a:lnTo>
                    <a:pt x="897180" y="388939"/>
                  </a:lnTo>
                  <a:lnTo>
                    <a:pt x="887948" y="391320"/>
                  </a:lnTo>
                  <a:lnTo>
                    <a:pt x="878187" y="392907"/>
                  </a:lnTo>
                  <a:lnTo>
                    <a:pt x="868163" y="394495"/>
                  </a:lnTo>
                  <a:lnTo>
                    <a:pt x="857347" y="395289"/>
                  </a:lnTo>
                  <a:lnTo>
                    <a:pt x="846268" y="396082"/>
                  </a:lnTo>
                  <a:lnTo>
                    <a:pt x="834133" y="396612"/>
                  </a:lnTo>
                  <a:lnTo>
                    <a:pt x="822263" y="396876"/>
                  </a:lnTo>
                  <a:lnTo>
                    <a:pt x="809864" y="396876"/>
                  </a:lnTo>
                  <a:lnTo>
                    <a:pt x="797730" y="396876"/>
                  </a:lnTo>
                  <a:lnTo>
                    <a:pt x="784804" y="396347"/>
                  </a:lnTo>
                  <a:lnTo>
                    <a:pt x="772405" y="395818"/>
                  </a:lnTo>
                  <a:lnTo>
                    <a:pt x="747608" y="394495"/>
                  </a:lnTo>
                  <a:lnTo>
                    <a:pt x="723339" y="392643"/>
                  </a:lnTo>
                  <a:lnTo>
                    <a:pt x="700389" y="390526"/>
                  </a:lnTo>
                  <a:lnTo>
                    <a:pt x="679549" y="388145"/>
                  </a:lnTo>
                  <a:lnTo>
                    <a:pt x="661083" y="385764"/>
                  </a:lnTo>
                  <a:lnTo>
                    <a:pt x="633912" y="382059"/>
                  </a:lnTo>
                  <a:lnTo>
                    <a:pt x="623888" y="380737"/>
                  </a:lnTo>
                  <a:lnTo>
                    <a:pt x="719382" y="326761"/>
                  </a:lnTo>
                  <a:lnTo>
                    <a:pt x="650795" y="207434"/>
                  </a:lnTo>
                  <a:lnTo>
                    <a:pt x="697487" y="125942"/>
                  </a:lnTo>
                  <a:lnTo>
                    <a:pt x="718855" y="89430"/>
                  </a:lnTo>
                  <a:lnTo>
                    <a:pt x="722812" y="82551"/>
                  </a:lnTo>
                  <a:lnTo>
                    <a:pt x="727032" y="76201"/>
                  </a:lnTo>
                  <a:lnTo>
                    <a:pt x="732044" y="70380"/>
                  </a:lnTo>
                  <a:lnTo>
                    <a:pt x="737320" y="64559"/>
                  </a:lnTo>
                  <a:lnTo>
                    <a:pt x="742860" y="59532"/>
                  </a:lnTo>
                  <a:lnTo>
                    <a:pt x="748400" y="54505"/>
                  </a:lnTo>
                  <a:lnTo>
                    <a:pt x="754731" y="50007"/>
                  </a:lnTo>
                  <a:lnTo>
                    <a:pt x="761062" y="46038"/>
                  </a:lnTo>
                  <a:lnTo>
                    <a:pt x="767921" y="42334"/>
                  </a:lnTo>
                  <a:lnTo>
                    <a:pt x="774779" y="39159"/>
                  </a:lnTo>
                  <a:lnTo>
                    <a:pt x="781902" y="36513"/>
                  </a:lnTo>
                  <a:lnTo>
                    <a:pt x="789024" y="34396"/>
                  </a:lnTo>
                  <a:lnTo>
                    <a:pt x="796411" y="32280"/>
                  </a:lnTo>
                  <a:lnTo>
                    <a:pt x="804061" y="31221"/>
                  </a:lnTo>
                  <a:lnTo>
                    <a:pt x="811711" y="30428"/>
                  </a:lnTo>
                  <a:lnTo>
                    <a:pt x="819361" y="30163"/>
                  </a:lnTo>
                  <a:close/>
                  <a:moveTo>
                    <a:pt x="454607" y="0"/>
                  </a:moveTo>
                  <a:lnTo>
                    <a:pt x="820738" y="0"/>
                  </a:lnTo>
                  <a:lnTo>
                    <a:pt x="810936" y="264"/>
                  </a:lnTo>
                  <a:lnTo>
                    <a:pt x="801133" y="1320"/>
                  </a:lnTo>
                  <a:lnTo>
                    <a:pt x="791331" y="2904"/>
                  </a:lnTo>
                  <a:lnTo>
                    <a:pt x="782059" y="5280"/>
                  </a:lnTo>
                  <a:lnTo>
                    <a:pt x="772786" y="7656"/>
                  </a:lnTo>
                  <a:lnTo>
                    <a:pt x="764044" y="11087"/>
                  </a:lnTo>
                  <a:lnTo>
                    <a:pt x="755301" y="15047"/>
                  </a:lnTo>
                  <a:lnTo>
                    <a:pt x="747088" y="19799"/>
                  </a:lnTo>
                  <a:lnTo>
                    <a:pt x="738875" y="24551"/>
                  </a:lnTo>
                  <a:lnTo>
                    <a:pt x="730927" y="30358"/>
                  </a:lnTo>
                  <a:lnTo>
                    <a:pt x="723774" y="36166"/>
                  </a:lnTo>
                  <a:lnTo>
                    <a:pt x="716621" y="42765"/>
                  </a:lnTo>
                  <a:lnTo>
                    <a:pt x="710263" y="49893"/>
                  </a:lnTo>
                  <a:lnTo>
                    <a:pt x="704170" y="57548"/>
                  </a:lnTo>
                  <a:lnTo>
                    <a:pt x="698341" y="65468"/>
                  </a:lnTo>
                  <a:lnTo>
                    <a:pt x="693043" y="73915"/>
                  </a:lnTo>
                  <a:lnTo>
                    <a:pt x="566672" y="291701"/>
                  </a:lnTo>
                  <a:lnTo>
                    <a:pt x="466529" y="465138"/>
                  </a:lnTo>
                  <a:lnTo>
                    <a:pt x="211138" y="318100"/>
                  </a:lnTo>
                  <a:lnTo>
                    <a:pt x="230743" y="283782"/>
                  </a:lnTo>
                  <a:lnTo>
                    <a:pt x="276046" y="204587"/>
                  </a:lnTo>
                  <a:lnTo>
                    <a:pt x="327972" y="115361"/>
                  </a:lnTo>
                  <a:lnTo>
                    <a:pt x="349696" y="78139"/>
                  </a:lnTo>
                  <a:lnTo>
                    <a:pt x="365591" y="51741"/>
                  </a:lnTo>
                  <a:lnTo>
                    <a:pt x="369300" y="46197"/>
                  </a:lnTo>
                  <a:lnTo>
                    <a:pt x="373009" y="40917"/>
                  </a:lnTo>
                  <a:lnTo>
                    <a:pt x="377248" y="35638"/>
                  </a:lnTo>
                  <a:lnTo>
                    <a:pt x="382017" y="30886"/>
                  </a:lnTo>
                  <a:lnTo>
                    <a:pt x="386786" y="26398"/>
                  </a:lnTo>
                  <a:lnTo>
                    <a:pt x="391819" y="21911"/>
                  </a:lnTo>
                  <a:lnTo>
                    <a:pt x="397118" y="17951"/>
                  </a:lnTo>
                  <a:lnTo>
                    <a:pt x="402681" y="14519"/>
                  </a:lnTo>
                  <a:lnTo>
                    <a:pt x="408510" y="11087"/>
                  </a:lnTo>
                  <a:lnTo>
                    <a:pt x="414603" y="8448"/>
                  </a:lnTo>
                  <a:lnTo>
                    <a:pt x="420696" y="6072"/>
                  </a:lnTo>
                  <a:lnTo>
                    <a:pt x="427055" y="3696"/>
                  </a:lnTo>
                  <a:lnTo>
                    <a:pt x="433678" y="2112"/>
                  </a:lnTo>
                  <a:lnTo>
                    <a:pt x="440566" y="792"/>
                  </a:lnTo>
                  <a:lnTo>
                    <a:pt x="447454" y="264"/>
                  </a:lnTo>
                  <a:lnTo>
                    <a:pt x="454607" y="0"/>
                  </a:lnTo>
                  <a:close/>
                </a:path>
              </a:pathLst>
            </a:custGeom>
            <a:solidFill>
              <a:srgbClr val="222830"/>
            </a:solidFill>
            <a:ln w="12700" cap="flat" cmpd="sng" algn="ctr">
              <a:solidFill>
                <a:srgbClr val="222830"/>
              </a:solidFill>
              <a:prstDash val="solid"/>
              <a:miter lim="800000"/>
            </a:ln>
            <a:effectLst/>
          </p:spPr>
          <p:txBody>
            <a:bodyPr rtlCol="0" anchor="ctr"/>
            <a:lstStyle/>
            <a:p>
              <a:pPr algn="ctr" defTabSz="914400"/>
              <a:endParaRPr lang="zh-CN" altLang="en-US" dirty="0">
                <a:solidFill>
                  <a:sysClr val="window" lastClr="FFFFFF"/>
                </a:solidFill>
                <a:ea typeface="宋体" panose="02010600030101010101" pitchFamily="2" charset="-122"/>
              </a:endParaRPr>
            </a:p>
          </p:txBody>
        </p:sp>
      </p:grpSp>
      <p:grpSp>
        <p:nvGrpSpPr>
          <p:cNvPr id="21" name="组合 20"/>
          <p:cNvGrpSpPr/>
          <p:nvPr/>
        </p:nvGrpSpPr>
        <p:grpSpPr>
          <a:xfrm>
            <a:off x="6786950" y="1642737"/>
            <a:ext cx="1078919" cy="1078918"/>
            <a:chOff x="6863150" y="2201537"/>
            <a:chExt cx="1078919" cy="1078918"/>
          </a:xfrm>
        </p:grpSpPr>
        <p:sp>
          <p:nvSpPr>
            <p:cNvPr id="22" name="Shape 10183"/>
            <p:cNvSpPr/>
            <p:nvPr/>
          </p:nvSpPr>
          <p:spPr>
            <a:xfrm flipH="1">
              <a:off x="6863150" y="2201537"/>
              <a:ext cx="1078919" cy="107891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114300" cap="flat">
              <a:solidFill>
                <a:srgbClr val="222830"/>
              </a:solidFill>
              <a:prstDash val="solid"/>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sz="1200">
                  <a:uFillTx/>
                  <a:latin typeface="Helvetica"/>
                  <a:ea typeface="Helvetica"/>
                  <a:cs typeface="Helvetica"/>
                  <a:sym typeface="Helvetica"/>
                </a:defRPr>
              </a:pPr>
              <a:endParaRPr kumimoji="0" sz="1200" b="0" i="0" u="none" strike="noStrike" kern="0" cap="none" spc="0" normalizeH="0" baseline="0" noProof="0">
                <a:ln>
                  <a:noFill/>
                </a:ln>
                <a:solidFill>
                  <a:prstClr val="black"/>
                </a:solidFill>
                <a:effectLst/>
                <a:uLnTx/>
                <a:uFillTx/>
                <a:latin typeface="Helvetica"/>
                <a:ea typeface="Helvetica"/>
                <a:cs typeface="Helvetica"/>
                <a:sym typeface="Helvetica"/>
              </a:endParaRPr>
            </a:p>
          </p:txBody>
        </p:sp>
        <p:sp>
          <p:nvSpPr>
            <p:cNvPr id="23" name="Freeform 291"/>
            <p:cNvSpPr>
              <a:spLocks noEditPoints="1"/>
            </p:cNvSpPr>
            <p:nvPr/>
          </p:nvSpPr>
          <p:spPr bwMode="auto">
            <a:xfrm>
              <a:off x="7218084" y="2580893"/>
              <a:ext cx="369050" cy="320206"/>
            </a:xfrm>
            <a:custGeom>
              <a:avLst/>
              <a:gdLst>
                <a:gd name="T0" fmla="*/ 52 w 52"/>
                <a:gd name="T1" fmla="*/ 34 h 45"/>
                <a:gd name="T2" fmla="*/ 48 w 52"/>
                <a:gd name="T3" fmla="*/ 38 h 45"/>
                <a:gd name="T4" fmla="*/ 33 w 52"/>
                <a:gd name="T5" fmla="*/ 38 h 45"/>
                <a:gd name="T6" fmla="*/ 35 w 52"/>
                <a:gd name="T7" fmla="*/ 43 h 45"/>
                <a:gd name="T8" fmla="*/ 33 w 52"/>
                <a:gd name="T9" fmla="*/ 45 h 45"/>
                <a:gd name="T10" fmla="*/ 19 w 52"/>
                <a:gd name="T11" fmla="*/ 45 h 45"/>
                <a:gd name="T12" fmla="*/ 18 w 52"/>
                <a:gd name="T13" fmla="*/ 43 h 45"/>
                <a:gd name="T14" fmla="*/ 19 w 52"/>
                <a:gd name="T15" fmla="*/ 38 h 45"/>
                <a:gd name="T16" fmla="*/ 5 w 52"/>
                <a:gd name="T17" fmla="*/ 38 h 45"/>
                <a:gd name="T18" fmla="*/ 0 w 52"/>
                <a:gd name="T19" fmla="*/ 34 h 45"/>
                <a:gd name="T20" fmla="*/ 0 w 52"/>
                <a:gd name="T21" fmla="*/ 5 h 45"/>
                <a:gd name="T22" fmla="*/ 5 w 52"/>
                <a:gd name="T23" fmla="*/ 0 h 45"/>
                <a:gd name="T24" fmla="*/ 48 w 52"/>
                <a:gd name="T25" fmla="*/ 0 h 45"/>
                <a:gd name="T26" fmla="*/ 52 w 52"/>
                <a:gd name="T27" fmla="*/ 5 h 45"/>
                <a:gd name="T28" fmla="*/ 52 w 52"/>
                <a:gd name="T29" fmla="*/ 34 h 45"/>
                <a:gd name="T30" fmla="*/ 48 w 52"/>
                <a:gd name="T31" fmla="*/ 5 h 45"/>
                <a:gd name="T32" fmla="*/ 48 w 52"/>
                <a:gd name="T33" fmla="*/ 4 h 45"/>
                <a:gd name="T34" fmla="*/ 5 w 52"/>
                <a:gd name="T35" fmla="*/ 4 h 45"/>
                <a:gd name="T36" fmla="*/ 4 w 52"/>
                <a:gd name="T37" fmla="*/ 5 h 45"/>
                <a:gd name="T38" fmla="*/ 4 w 52"/>
                <a:gd name="T39" fmla="*/ 27 h 45"/>
                <a:gd name="T40" fmla="*/ 5 w 52"/>
                <a:gd name="T41" fmla="*/ 28 h 45"/>
                <a:gd name="T42" fmla="*/ 48 w 52"/>
                <a:gd name="T43" fmla="*/ 28 h 45"/>
                <a:gd name="T44" fmla="*/ 48 w 52"/>
                <a:gd name="T45" fmla="*/ 27 h 45"/>
                <a:gd name="T46" fmla="*/ 48 w 52"/>
                <a:gd name="T47"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45">
                  <a:moveTo>
                    <a:pt x="52" y="34"/>
                  </a:moveTo>
                  <a:cubicBezTo>
                    <a:pt x="52" y="36"/>
                    <a:pt x="50" y="38"/>
                    <a:pt x="48" y="38"/>
                  </a:cubicBezTo>
                  <a:cubicBezTo>
                    <a:pt x="33" y="38"/>
                    <a:pt x="33" y="38"/>
                    <a:pt x="33" y="38"/>
                  </a:cubicBezTo>
                  <a:cubicBezTo>
                    <a:pt x="33" y="40"/>
                    <a:pt x="35" y="42"/>
                    <a:pt x="35" y="43"/>
                  </a:cubicBezTo>
                  <a:cubicBezTo>
                    <a:pt x="35" y="44"/>
                    <a:pt x="34" y="45"/>
                    <a:pt x="33" y="45"/>
                  </a:cubicBezTo>
                  <a:cubicBezTo>
                    <a:pt x="19" y="45"/>
                    <a:pt x="19" y="45"/>
                    <a:pt x="19" y="45"/>
                  </a:cubicBezTo>
                  <a:cubicBezTo>
                    <a:pt x="18" y="45"/>
                    <a:pt x="18" y="44"/>
                    <a:pt x="18" y="43"/>
                  </a:cubicBezTo>
                  <a:cubicBezTo>
                    <a:pt x="18" y="42"/>
                    <a:pt x="19" y="40"/>
                    <a:pt x="19" y="38"/>
                  </a:cubicBezTo>
                  <a:cubicBezTo>
                    <a:pt x="5" y="38"/>
                    <a:pt x="5" y="38"/>
                    <a:pt x="5" y="38"/>
                  </a:cubicBezTo>
                  <a:cubicBezTo>
                    <a:pt x="2" y="38"/>
                    <a:pt x="0" y="36"/>
                    <a:pt x="0" y="34"/>
                  </a:cubicBezTo>
                  <a:cubicBezTo>
                    <a:pt x="0" y="5"/>
                    <a:pt x="0" y="5"/>
                    <a:pt x="0" y="5"/>
                  </a:cubicBezTo>
                  <a:cubicBezTo>
                    <a:pt x="0" y="2"/>
                    <a:pt x="2" y="0"/>
                    <a:pt x="5" y="0"/>
                  </a:cubicBezTo>
                  <a:cubicBezTo>
                    <a:pt x="48" y="0"/>
                    <a:pt x="48" y="0"/>
                    <a:pt x="48" y="0"/>
                  </a:cubicBezTo>
                  <a:cubicBezTo>
                    <a:pt x="50" y="0"/>
                    <a:pt x="52" y="2"/>
                    <a:pt x="52" y="5"/>
                  </a:cubicBezTo>
                  <a:lnTo>
                    <a:pt x="52" y="34"/>
                  </a:lnTo>
                  <a:close/>
                  <a:moveTo>
                    <a:pt x="48" y="5"/>
                  </a:moveTo>
                  <a:cubicBezTo>
                    <a:pt x="48" y="4"/>
                    <a:pt x="48" y="4"/>
                    <a:pt x="48" y="4"/>
                  </a:cubicBezTo>
                  <a:cubicBezTo>
                    <a:pt x="5" y="4"/>
                    <a:pt x="5" y="4"/>
                    <a:pt x="5" y="4"/>
                  </a:cubicBezTo>
                  <a:cubicBezTo>
                    <a:pt x="4" y="4"/>
                    <a:pt x="4" y="4"/>
                    <a:pt x="4" y="5"/>
                  </a:cubicBezTo>
                  <a:cubicBezTo>
                    <a:pt x="4" y="27"/>
                    <a:pt x="4" y="27"/>
                    <a:pt x="4" y="27"/>
                  </a:cubicBezTo>
                  <a:cubicBezTo>
                    <a:pt x="4" y="27"/>
                    <a:pt x="4" y="28"/>
                    <a:pt x="5" y="28"/>
                  </a:cubicBezTo>
                  <a:cubicBezTo>
                    <a:pt x="48" y="28"/>
                    <a:pt x="48" y="28"/>
                    <a:pt x="48" y="28"/>
                  </a:cubicBezTo>
                  <a:cubicBezTo>
                    <a:pt x="48" y="28"/>
                    <a:pt x="48" y="27"/>
                    <a:pt x="48" y="27"/>
                  </a:cubicBezTo>
                  <a:lnTo>
                    <a:pt x="48" y="5"/>
                  </a:lnTo>
                  <a:close/>
                </a:path>
              </a:pathLst>
            </a:custGeom>
            <a:solidFill>
              <a:srgbClr val="222830"/>
            </a:solidFill>
            <a:ln w="12700" cap="flat" cmpd="sng" algn="ctr">
              <a:solidFill>
                <a:srgbClr val="22283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AU" sz="1800" b="0" i="0" u="none" strike="noStrike" kern="0" cap="none" spc="0" normalizeH="0" baseline="0" noProof="0" dirty="0">
                <a:ln>
                  <a:noFill/>
                </a:ln>
                <a:solidFill>
                  <a:sysClr val="window" lastClr="FFFFFF"/>
                </a:solidFill>
                <a:effectLst/>
                <a:uLnTx/>
                <a:uFillTx/>
              </a:endParaRPr>
            </a:p>
          </p:txBody>
        </p:sp>
      </p:grpSp>
      <p:grpSp>
        <p:nvGrpSpPr>
          <p:cNvPr id="24" name="组合 23"/>
          <p:cNvGrpSpPr/>
          <p:nvPr/>
        </p:nvGrpSpPr>
        <p:grpSpPr>
          <a:xfrm>
            <a:off x="7466526" y="2945842"/>
            <a:ext cx="1078919" cy="1078918"/>
            <a:chOff x="7542726" y="3504642"/>
            <a:chExt cx="1078919" cy="1078918"/>
          </a:xfrm>
        </p:grpSpPr>
        <p:sp>
          <p:nvSpPr>
            <p:cNvPr id="25" name="Shape 10188"/>
            <p:cNvSpPr/>
            <p:nvPr/>
          </p:nvSpPr>
          <p:spPr>
            <a:xfrm flipH="1">
              <a:off x="7542726" y="3504642"/>
              <a:ext cx="1078919" cy="107891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114300" cap="flat">
              <a:solidFill>
                <a:srgbClr val="222830"/>
              </a:solidFill>
              <a:prstDash val="solid"/>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sz="1200">
                  <a:uFillTx/>
                  <a:latin typeface="Helvetica"/>
                  <a:ea typeface="Helvetica"/>
                  <a:cs typeface="Helvetica"/>
                  <a:sym typeface="Helvetica"/>
                </a:defRPr>
              </a:pPr>
              <a:endParaRPr kumimoji="0" sz="1200" b="0" i="0" u="none" strike="noStrike" kern="0" cap="none" spc="0" normalizeH="0" baseline="0" noProof="0">
                <a:ln>
                  <a:noFill/>
                </a:ln>
                <a:solidFill>
                  <a:prstClr val="black"/>
                </a:solidFill>
                <a:effectLst/>
                <a:uLnTx/>
                <a:uFillTx/>
                <a:latin typeface="Helvetica"/>
                <a:ea typeface="Helvetica"/>
                <a:cs typeface="Helvetica"/>
                <a:sym typeface="Helvetica"/>
              </a:endParaRPr>
            </a:p>
          </p:txBody>
        </p:sp>
        <p:sp>
          <p:nvSpPr>
            <p:cNvPr id="26" name="Freeform 237"/>
            <p:cNvSpPr>
              <a:spLocks noEditPoints="1"/>
            </p:cNvSpPr>
            <p:nvPr/>
          </p:nvSpPr>
          <p:spPr bwMode="auto">
            <a:xfrm>
              <a:off x="7881636" y="3860268"/>
              <a:ext cx="401098" cy="367666"/>
            </a:xfrm>
            <a:custGeom>
              <a:avLst/>
              <a:gdLst>
                <a:gd name="T0" fmla="*/ 42 w 46"/>
                <a:gd name="T1" fmla="*/ 32 h 42"/>
                <a:gd name="T2" fmla="*/ 39 w 46"/>
                <a:gd name="T3" fmla="*/ 29 h 42"/>
                <a:gd name="T4" fmla="*/ 36 w 46"/>
                <a:gd name="T5" fmla="*/ 31 h 42"/>
                <a:gd name="T6" fmla="*/ 42 w 46"/>
                <a:gd name="T7" fmla="*/ 37 h 42"/>
                <a:gd name="T8" fmla="*/ 43 w 46"/>
                <a:gd name="T9" fmla="*/ 39 h 42"/>
                <a:gd name="T10" fmla="*/ 40 w 46"/>
                <a:gd name="T11" fmla="*/ 42 h 42"/>
                <a:gd name="T12" fmla="*/ 38 w 46"/>
                <a:gd name="T13" fmla="*/ 41 h 42"/>
                <a:gd name="T14" fmla="*/ 20 w 46"/>
                <a:gd name="T15" fmla="*/ 23 h 42"/>
                <a:gd name="T16" fmla="*/ 10 w 46"/>
                <a:gd name="T17" fmla="*/ 27 h 42"/>
                <a:gd name="T18" fmla="*/ 0 w 46"/>
                <a:gd name="T19" fmla="*/ 17 h 42"/>
                <a:gd name="T20" fmla="*/ 18 w 46"/>
                <a:gd name="T21" fmla="*/ 0 h 42"/>
                <a:gd name="T22" fmla="*/ 28 w 46"/>
                <a:gd name="T23" fmla="*/ 9 h 42"/>
                <a:gd name="T24" fmla="*/ 24 w 46"/>
                <a:gd name="T25" fmla="*/ 19 h 42"/>
                <a:gd name="T26" fmla="*/ 34 w 46"/>
                <a:gd name="T27" fmla="*/ 29 h 42"/>
                <a:gd name="T28" fmla="*/ 36 w 46"/>
                <a:gd name="T29" fmla="*/ 26 h 42"/>
                <a:gd name="T30" fmla="*/ 33 w 46"/>
                <a:gd name="T31" fmla="*/ 23 h 42"/>
                <a:gd name="T32" fmla="*/ 36 w 46"/>
                <a:gd name="T33" fmla="*/ 20 h 42"/>
                <a:gd name="T34" fmla="*/ 37 w 46"/>
                <a:gd name="T35" fmla="*/ 20 h 42"/>
                <a:gd name="T36" fmla="*/ 46 w 46"/>
                <a:gd name="T37" fmla="*/ 29 h 42"/>
                <a:gd name="T38" fmla="*/ 42 w 46"/>
                <a:gd name="T39" fmla="*/ 32 h 42"/>
                <a:gd name="T40" fmla="*/ 18 w 46"/>
                <a:gd name="T41" fmla="*/ 5 h 42"/>
                <a:gd name="T42" fmla="*/ 12 w 46"/>
                <a:gd name="T43" fmla="*/ 10 h 42"/>
                <a:gd name="T44" fmla="*/ 13 w 46"/>
                <a:gd name="T45" fmla="*/ 12 h 42"/>
                <a:gd name="T46" fmla="*/ 11 w 46"/>
                <a:gd name="T47" fmla="*/ 12 h 42"/>
                <a:gd name="T48" fmla="*/ 6 w 46"/>
                <a:gd name="T49" fmla="*/ 17 h 42"/>
                <a:gd name="T50" fmla="*/ 11 w 46"/>
                <a:gd name="T51" fmla="*/ 22 h 42"/>
                <a:gd name="T52" fmla="*/ 16 w 46"/>
                <a:gd name="T53" fmla="*/ 17 h 42"/>
                <a:gd name="T54" fmla="*/ 15 w 46"/>
                <a:gd name="T55" fmla="*/ 14 h 42"/>
                <a:gd name="T56" fmla="*/ 18 w 46"/>
                <a:gd name="T57" fmla="*/ 15 h 42"/>
                <a:gd name="T58" fmla="*/ 23 w 46"/>
                <a:gd name="T59" fmla="*/ 10 h 42"/>
                <a:gd name="T60" fmla="*/ 18 w 46"/>
                <a:gd name="T61"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2">
                  <a:moveTo>
                    <a:pt x="42" y="32"/>
                  </a:moveTo>
                  <a:cubicBezTo>
                    <a:pt x="42" y="32"/>
                    <a:pt x="40" y="29"/>
                    <a:pt x="39" y="29"/>
                  </a:cubicBezTo>
                  <a:cubicBezTo>
                    <a:pt x="36" y="31"/>
                    <a:pt x="36" y="31"/>
                    <a:pt x="36" y="31"/>
                  </a:cubicBezTo>
                  <a:cubicBezTo>
                    <a:pt x="42" y="37"/>
                    <a:pt x="42" y="37"/>
                    <a:pt x="42" y="37"/>
                  </a:cubicBezTo>
                  <a:cubicBezTo>
                    <a:pt x="43" y="38"/>
                    <a:pt x="43" y="38"/>
                    <a:pt x="43" y="39"/>
                  </a:cubicBezTo>
                  <a:cubicBezTo>
                    <a:pt x="43" y="40"/>
                    <a:pt x="41" y="42"/>
                    <a:pt x="40" y="42"/>
                  </a:cubicBezTo>
                  <a:cubicBezTo>
                    <a:pt x="39" y="42"/>
                    <a:pt x="39" y="42"/>
                    <a:pt x="38" y="41"/>
                  </a:cubicBezTo>
                  <a:cubicBezTo>
                    <a:pt x="20" y="23"/>
                    <a:pt x="20" y="23"/>
                    <a:pt x="20" y="23"/>
                  </a:cubicBezTo>
                  <a:cubicBezTo>
                    <a:pt x="17" y="26"/>
                    <a:pt x="14" y="27"/>
                    <a:pt x="10" y="27"/>
                  </a:cubicBezTo>
                  <a:cubicBezTo>
                    <a:pt x="5" y="27"/>
                    <a:pt x="0" y="23"/>
                    <a:pt x="0" y="17"/>
                  </a:cubicBezTo>
                  <a:cubicBezTo>
                    <a:pt x="0" y="8"/>
                    <a:pt x="9" y="0"/>
                    <a:pt x="18" y="0"/>
                  </a:cubicBezTo>
                  <a:cubicBezTo>
                    <a:pt x="24" y="0"/>
                    <a:pt x="28" y="4"/>
                    <a:pt x="28" y="9"/>
                  </a:cubicBezTo>
                  <a:cubicBezTo>
                    <a:pt x="28" y="13"/>
                    <a:pt x="27" y="16"/>
                    <a:pt x="24" y="19"/>
                  </a:cubicBezTo>
                  <a:cubicBezTo>
                    <a:pt x="34" y="29"/>
                    <a:pt x="34" y="29"/>
                    <a:pt x="34" y="29"/>
                  </a:cubicBezTo>
                  <a:cubicBezTo>
                    <a:pt x="36" y="26"/>
                    <a:pt x="36" y="26"/>
                    <a:pt x="36" y="26"/>
                  </a:cubicBezTo>
                  <a:cubicBezTo>
                    <a:pt x="36" y="26"/>
                    <a:pt x="33" y="23"/>
                    <a:pt x="33" y="23"/>
                  </a:cubicBezTo>
                  <a:cubicBezTo>
                    <a:pt x="33" y="22"/>
                    <a:pt x="36" y="20"/>
                    <a:pt x="36" y="20"/>
                  </a:cubicBezTo>
                  <a:cubicBezTo>
                    <a:pt x="37" y="20"/>
                    <a:pt x="37" y="20"/>
                    <a:pt x="37" y="20"/>
                  </a:cubicBezTo>
                  <a:cubicBezTo>
                    <a:pt x="38" y="21"/>
                    <a:pt x="46" y="28"/>
                    <a:pt x="46" y="29"/>
                  </a:cubicBezTo>
                  <a:cubicBezTo>
                    <a:pt x="46" y="29"/>
                    <a:pt x="43" y="32"/>
                    <a:pt x="42" y="32"/>
                  </a:cubicBezTo>
                  <a:moveTo>
                    <a:pt x="18" y="5"/>
                  </a:moveTo>
                  <a:cubicBezTo>
                    <a:pt x="15" y="5"/>
                    <a:pt x="12" y="7"/>
                    <a:pt x="12" y="10"/>
                  </a:cubicBezTo>
                  <a:cubicBezTo>
                    <a:pt x="12" y="11"/>
                    <a:pt x="13" y="11"/>
                    <a:pt x="13" y="12"/>
                  </a:cubicBezTo>
                  <a:cubicBezTo>
                    <a:pt x="12" y="12"/>
                    <a:pt x="12" y="12"/>
                    <a:pt x="11" y="12"/>
                  </a:cubicBezTo>
                  <a:cubicBezTo>
                    <a:pt x="8" y="12"/>
                    <a:pt x="6" y="14"/>
                    <a:pt x="6" y="17"/>
                  </a:cubicBezTo>
                  <a:cubicBezTo>
                    <a:pt x="6" y="20"/>
                    <a:pt x="8" y="22"/>
                    <a:pt x="11" y="22"/>
                  </a:cubicBezTo>
                  <a:cubicBezTo>
                    <a:pt x="14" y="22"/>
                    <a:pt x="16" y="20"/>
                    <a:pt x="16" y="17"/>
                  </a:cubicBezTo>
                  <a:cubicBezTo>
                    <a:pt x="16" y="16"/>
                    <a:pt x="16" y="15"/>
                    <a:pt x="15" y="14"/>
                  </a:cubicBezTo>
                  <a:cubicBezTo>
                    <a:pt x="16" y="15"/>
                    <a:pt x="17" y="15"/>
                    <a:pt x="18" y="15"/>
                  </a:cubicBezTo>
                  <a:cubicBezTo>
                    <a:pt x="20" y="15"/>
                    <a:pt x="23" y="13"/>
                    <a:pt x="23" y="10"/>
                  </a:cubicBezTo>
                  <a:cubicBezTo>
                    <a:pt x="23" y="7"/>
                    <a:pt x="20" y="5"/>
                    <a:pt x="18" y="5"/>
                  </a:cubicBezTo>
                </a:path>
              </a:pathLst>
            </a:custGeom>
            <a:solidFill>
              <a:srgbClr val="222830"/>
            </a:solidFill>
            <a:ln w="12700" cap="flat" cmpd="sng" algn="ctr">
              <a:solidFill>
                <a:srgbClr val="22283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AU" sz="1800" b="0" i="0" u="none" strike="noStrike" kern="0" cap="none" spc="0" normalizeH="0" baseline="0" noProof="0" dirty="0">
                <a:ln>
                  <a:noFill/>
                </a:ln>
                <a:solidFill>
                  <a:sysClr val="window" lastClr="FFFFFF"/>
                </a:solidFill>
                <a:effectLst/>
                <a:uLnTx/>
                <a:uFillTx/>
              </a:endParaRPr>
            </a:p>
          </p:txBody>
        </p:sp>
      </p:grpSp>
      <p:grpSp>
        <p:nvGrpSpPr>
          <p:cNvPr id="27" name="组合 26"/>
          <p:cNvGrpSpPr/>
          <p:nvPr/>
        </p:nvGrpSpPr>
        <p:grpSpPr>
          <a:xfrm>
            <a:off x="6786950" y="4248946"/>
            <a:ext cx="1078919" cy="1078919"/>
            <a:chOff x="6863150" y="4807746"/>
            <a:chExt cx="1078919" cy="1078919"/>
          </a:xfrm>
        </p:grpSpPr>
        <p:sp>
          <p:nvSpPr>
            <p:cNvPr id="28" name="Shape 10210"/>
            <p:cNvSpPr/>
            <p:nvPr/>
          </p:nvSpPr>
          <p:spPr>
            <a:xfrm flipH="1">
              <a:off x="6863150" y="4807746"/>
              <a:ext cx="1078919" cy="10789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114300" cap="flat">
              <a:solidFill>
                <a:srgbClr val="222830"/>
              </a:solidFill>
              <a:prstDash val="solid"/>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sz="1200">
                  <a:uFillTx/>
                  <a:latin typeface="Helvetica"/>
                  <a:ea typeface="Helvetica"/>
                  <a:cs typeface="Helvetica"/>
                  <a:sym typeface="Helvetica"/>
                </a:defRPr>
              </a:pPr>
              <a:endParaRPr kumimoji="0" sz="1200" b="0" i="0" u="none" strike="noStrike" kern="0" cap="none" spc="0" normalizeH="0" baseline="0" noProof="0">
                <a:ln>
                  <a:noFill/>
                </a:ln>
                <a:solidFill>
                  <a:prstClr val="black"/>
                </a:solidFill>
                <a:effectLst/>
                <a:uLnTx/>
                <a:uFillTx/>
                <a:latin typeface="Helvetica"/>
                <a:ea typeface="Helvetica"/>
                <a:cs typeface="Helvetica"/>
                <a:sym typeface="Helvetica"/>
              </a:endParaRPr>
            </a:p>
          </p:txBody>
        </p:sp>
        <p:sp>
          <p:nvSpPr>
            <p:cNvPr id="29" name="Freeform 134"/>
            <p:cNvSpPr>
              <a:spLocks noEditPoints="1"/>
            </p:cNvSpPr>
            <p:nvPr/>
          </p:nvSpPr>
          <p:spPr bwMode="auto">
            <a:xfrm>
              <a:off x="7247304" y="5191900"/>
              <a:ext cx="310610" cy="310610"/>
            </a:xfrm>
            <a:custGeom>
              <a:avLst/>
              <a:gdLst>
                <a:gd name="T0" fmla="*/ 1 w 45"/>
                <a:gd name="T1" fmla="*/ 30 h 45"/>
                <a:gd name="T2" fmla="*/ 1 w 45"/>
                <a:gd name="T3" fmla="*/ 29 h 45"/>
                <a:gd name="T4" fmla="*/ 11 w 45"/>
                <a:gd name="T5" fmla="*/ 29 h 45"/>
                <a:gd name="T6" fmla="*/ 22 w 45"/>
                <a:gd name="T7" fmla="*/ 14 h 45"/>
                <a:gd name="T8" fmla="*/ 13 w 45"/>
                <a:gd name="T9" fmla="*/ 6 h 45"/>
                <a:gd name="T10" fmla="*/ 7 w 45"/>
                <a:gd name="T11" fmla="*/ 10 h 45"/>
                <a:gd name="T12" fmla="*/ 7 w 45"/>
                <a:gd name="T13" fmla="*/ 14 h 45"/>
                <a:gd name="T14" fmla="*/ 14 w 45"/>
                <a:gd name="T15" fmla="*/ 28 h 45"/>
                <a:gd name="T16" fmla="*/ 3 w 45"/>
                <a:gd name="T17" fmla="*/ 18 h 45"/>
                <a:gd name="T18" fmla="*/ 3 w 45"/>
                <a:gd name="T19" fmla="*/ 7 h 45"/>
                <a:gd name="T20" fmla="*/ 13 w 45"/>
                <a:gd name="T21" fmla="*/ 1 h 45"/>
                <a:gd name="T22" fmla="*/ 27 w 45"/>
                <a:gd name="T23" fmla="*/ 12 h 45"/>
                <a:gd name="T24" fmla="*/ 22 w 45"/>
                <a:gd name="T25" fmla="*/ 14 h 45"/>
                <a:gd name="T26" fmla="*/ 5 w 45"/>
                <a:gd name="T27" fmla="*/ 41 h 45"/>
                <a:gd name="T28" fmla="*/ 4 w 45"/>
                <a:gd name="T29" fmla="*/ 40 h 45"/>
                <a:gd name="T30" fmla="*/ 12 w 45"/>
                <a:gd name="T31" fmla="*/ 33 h 45"/>
                <a:gd name="T32" fmla="*/ 5 w 45"/>
                <a:gd name="T33" fmla="*/ 41 h 45"/>
                <a:gd name="T34" fmla="*/ 16 w 45"/>
                <a:gd name="T35" fmla="*/ 45 h 45"/>
                <a:gd name="T36" fmla="*/ 15 w 45"/>
                <a:gd name="T37" fmla="*/ 35 h 45"/>
                <a:gd name="T38" fmla="*/ 17 w 45"/>
                <a:gd name="T39" fmla="*/ 35 h 45"/>
                <a:gd name="T40" fmla="*/ 42 w 45"/>
                <a:gd name="T41" fmla="*/ 38 h 45"/>
                <a:gd name="T42" fmla="*/ 33 w 45"/>
                <a:gd name="T43" fmla="*/ 44 h 45"/>
                <a:gd name="T44" fmla="*/ 19 w 45"/>
                <a:gd name="T45" fmla="*/ 33 h 45"/>
                <a:gd name="T46" fmla="*/ 24 w 45"/>
                <a:gd name="T47" fmla="*/ 31 h 45"/>
                <a:gd name="T48" fmla="*/ 35 w 45"/>
                <a:gd name="T49" fmla="*/ 39 h 45"/>
                <a:gd name="T50" fmla="*/ 39 w 45"/>
                <a:gd name="T51" fmla="*/ 33 h 45"/>
                <a:gd name="T52" fmla="*/ 31 w 45"/>
                <a:gd name="T53" fmla="*/ 24 h 45"/>
                <a:gd name="T54" fmla="*/ 33 w 45"/>
                <a:gd name="T55" fmla="*/ 18 h 45"/>
                <a:gd name="T56" fmla="*/ 45 w 45"/>
                <a:gd name="T57" fmla="*/ 33 h 45"/>
                <a:gd name="T58" fmla="*/ 30 w 45"/>
                <a:gd name="T59" fmla="*/ 10 h 45"/>
                <a:gd name="T60" fmla="*/ 29 w 45"/>
                <a:gd name="T61" fmla="*/ 10 h 45"/>
                <a:gd name="T62" fmla="*/ 30 w 45"/>
                <a:gd name="T63" fmla="*/ 0 h 45"/>
                <a:gd name="T64" fmla="*/ 30 w 45"/>
                <a:gd name="T65" fmla="*/ 10 h 45"/>
                <a:gd name="T66" fmla="*/ 34 w 45"/>
                <a:gd name="T67" fmla="*/ 12 h 45"/>
                <a:gd name="T68" fmla="*/ 33 w 45"/>
                <a:gd name="T69" fmla="*/ 11 h 45"/>
                <a:gd name="T70" fmla="*/ 41 w 45"/>
                <a:gd name="T71" fmla="*/ 4 h 45"/>
                <a:gd name="T72" fmla="*/ 34 w 45"/>
                <a:gd name="T73" fmla="*/ 12 h 45"/>
                <a:gd name="T74" fmla="*/ 36 w 45"/>
                <a:gd name="T75" fmla="*/ 17 h 45"/>
                <a:gd name="T76" fmla="*/ 36 w 45"/>
                <a:gd name="T77" fmla="*/ 15 h 45"/>
                <a:gd name="T78" fmla="*/ 45 w 45"/>
                <a:gd name="T79" fmla="*/ 1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 h="45">
                  <a:moveTo>
                    <a:pt x="10" y="30"/>
                  </a:moveTo>
                  <a:cubicBezTo>
                    <a:pt x="1" y="30"/>
                    <a:pt x="1" y="30"/>
                    <a:pt x="1" y="30"/>
                  </a:cubicBezTo>
                  <a:cubicBezTo>
                    <a:pt x="1" y="30"/>
                    <a:pt x="0" y="30"/>
                    <a:pt x="0" y="29"/>
                  </a:cubicBezTo>
                  <a:cubicBezTo>
                    <a:pt x="0" y="29"/>
                    <a:pt x="1" y="29"/>
                    <a:pt x="1" y="29"/>
                  </a:cubicBezTo>
                  <a:cubicBezTo>
                    <a:pt x="10" y="29"/>
                    <a:pt x="10" y="29"/>
                    <a:pt x="10" y="29"/>
                  </a:cubicBezTo>
                  <a:cubicBezTo>
                    <a:pt x="10" y="29"/>
                    <a:pt x="11" y="29"/>
                    <a:pt x="11" y="29"/>
                  </a:cubicBezTo>
                  <a:cubicBezTo>
                    <a:pt x="11" y="30"/>
                    <a:pt x="10" y="30"/>
                    <a:pt x="10" y="30"/>
                  </a:cubicBezTo>
                  <a:moveTo>
                    <a:pt x="22" y="14"/>
                  </a:moveTo>
                  <a:cubicBezTo>
                    <a:pt x="14" y="7"/>
                    <a:pt x="14" y="7"/>
                    <a:pt x="14" y="7"/>
                  </a:cubicBezTo>
                  <a:cubicBezTo>
                    <a:pt x="14" y="6"/>
                    <a:pt x="13" y="6"/>
                    <a:pt x="13" y="6"/>
                  </a:cubicBezTo>
                  <a:cubicBezTo>
                    <a:pt x="12" y="6"/>
                    <a:pt x="11" y="6"/>
                    <a:pt x="11" y="7"/>
                  </a:cubicBezTo>
                  <a:cubicBezTo>
                    <a:pt x="7" y="10"/>
                    <a:pt x="7" y="10"/>
                    <a:pt x="7" y="10"/>
                  </a:cubicBezTo>
                  <a:cubicBezTo>
                    <a:pt x="6" y="11"/>
                    <a:pt x="6" y="12"/>
                    <a:pt x="6" y="12"/>
                  </a:cubicBezTo>
                  <a:cubicBezTo>
                    <a:pt x="6" y="13"/>
                    <a:pt x="6" y="14"/>
                    <a:pt x="7" y="14"/>
                  </a:cubicBezTo>
                  <a:cubicBezTo>
                    <a:pt x="14" y="21"/>
                    <a:pt x="14" y="21"/>
                    <a:pt x="14" y="21"/>
                  </a:cubicBezTo>
                  <a:cubicBezTo>
                    <a:pt x="14" y="28"/>
                    <a:pt x="14" y="28"/>
                    <a:pt x="14" y="28"/>
                  </a:cubicBezTo>
                  <a:cubicBezTo>
                    <a:pt x="13" y="28"/>
                    <a:pt x="13" y="27"/>
                    <a:pt x="12" y="27"/>
                  </a:cubicBezTo>
                  <a:cubicBezTo>
                    <a:pt x="3" y="18"/>
                    <a:pt x="3" y="18"/>
                    <a:pt x="3" y="18"/>
                  </a:cubicBezTo>
                  <a:cubicBezTo>
                    <a:pt x="2" y="16"/>
                    <a:pt x="1" y="14"/>
                    <a:pt x="1" y="12"/>
                  </a:cubicBezTo>
                  <a:cubicBezTo>
                    <a:pt x="1" y="10"/>
                    <a:pt x="2" y="8"/>
                    <a:pt x="3" y="7"/>
                  </a:cubicBezTo>
                  <a:cubicBezTo>
                    <a:pt x="7" y="3"/>
                    <a:pt x="7" y="3"/>
                    <a:pt x="7" y="3"/>
                  </a:cubicBezTo>
                  <a:cubicBezTo>
                    <a:pt x="9" y="1"/>
                    <a:pt x="10" y="1"/>
                    <a:pt x="13" y="1"/>
                  </a:cubicBezTo>
                  <a:cubicBezTo>
                    <a:pt x="15" y="1"/>
                    <a:pt x="17" y="1"/>
                    <a:pt x="18" y="3"/>
                  </a:cubicBezTo>
                  <a:cubicBezTo>
                    <a:pt x="27" y="12"/>
                    <a:pt x="27" y="12"/>
                    <a:pt x="27" y="12"/>
                  </a:cubicBezTo>
                  <a:cubicBezTo>
                    <a:pt x="27" y="12"/>
                    <a:pt x="28" y="13"/>
                    <a:pt x="28" y="13"/>
                  </a:cubicBezTo>
                  <a:lnTo>
                    <a:pt x="22" y="14"/>
                  </a:lnTo>
                  <a:close/>
                  <a:moveTo>
                    <a:pt x="5" y="41"/>
                  </a:moveTo>
                  <a:cubicBezTo>
                    <a:pt x="5" y="41"/>
                    <a:pt x="5" y="41"/>
                    <a:pt x="5" y="41"/>
                  </a:cubicBezTo>
                  <a:cubicBezTo>
                    <a:pt x="5" y="41"/>
                    <a:pt x="4" y="41"/>
                    <a:pt x="4" y="41"/>
                  </a:cubicBezTo>
                  <a:cubicBezTo>
                    <a:pt x="4" y="41"/>
                    <a:pt x="4" y="40"/>
                    <a:pt x="4" y="40"/>
                  </a:cubicBezTo>
                  <a:cubicBezTo>
                    <a:pt x="11" y="33"/>
                    <a:pt x="11" y="33"/>
                    <a:pt x="11" y="33"/>
                  </a:cubicBezTo>
                  <a:cubicBezTo>
                    <a:pt x="11" y="33"/>
                    <a:pt x="12" y="33"/>
                    <a:pt x="12" y="33"/>
                  </a:cubicBezTo>
                  <a:cubicBezTo>
                    <a:pt x="13" y="33"/>
                    <a:pt x="13" y="34"/>
                    <a:pt x="12" y="34"/>
                  </a:cubicBezTo>
                  <a:lnTo>
                    <a:pt x="5" y="41"/>
                  </a:lnTo>
                  <a:close/>
                  <a:moveTo>
                    <a:pt x="17" y="44"/>
                  </a:moveTo>
                  <a:cubicBezTo>
                    <a:pt x="17" y="44"/>
                    <a:pt x="16" y="45"/>
                    <a:pt x="16" y="45"/>
                  </a:cubicBezTo>
                  <a:cubicBezTo>
                    <a:pt x="15" y="45"/>
                    <a:pt x="15" y="44"/>
                    <a:pt x="15" y="44"/>
                  </a:cubicBezTo>
                  <a:cubicBezTo>
                    <a:pt x="15" y="35"/>
                    <a:pt x="15" y="35"/>
                    <a:pt x="15" y="35"/>
                  </a:cubicBezTo>
                  <a:cubicBezTo>
                    <a:pt x="15" y="35"/>
                    <a:pt x="15" y="35"/>
                    <a:pt x="16" y="35"/>
                  </a:cubicBezTo>
                  <a:cubicBezTo>
                    <a:pt x="16" y="35"/>
                    <a:pt x="17" y="35"/>
                    <a:pt x="17" y="35"/>
                  </a:cubicBezTo>
                  <a:lnTo>
                    <a:pt x="17" y="44"/>
                  </a:lnTo>
                  <a:close/>
                  <a:moveTo>
                    <a:pt x="42" y="38"/>
                  </a:moveTo>
                  <a:cubicBezTo>
                    <a:pt x="38" y="42"/>
                    <a:pt x="38" y="42"/>
                    <a:pt x="38" y="42"/>
                  </a:cubicBezTo>
                  <a:cubicBezTo>
                    <a:pt x="37" y="44"/>
                    <a:pt x="35" y="44"/>
                    <a:pt x="33" y="44"/>
                  </a:cubicBezTo>
                  <a:cubicBezTo>
                    <a:pt x="31" y="44"/>
                    <a:pt x="29" y="44"/>
                    <a:pt x="27" y="42"/>
                  </a:cubicBezTo>
                  <a:cubicBezTo>
                    <a:pt x="19" y="33"/>
                    <a:pt x="19" y="33"/>
                    <a:pt x="19" y="33"/>
                  </a:cubicBezTo>
                  <a:cubicBezTo>
                    <a:pt x="18" y="33"/>
                    <a:pt x="18" y="32"/>
                    <a:pt x="17" y="32"/>
                  </a:cubicBezTo>
                  <a:cubicBezTo>
                    <a:pt x="24" y="31"/>
                    <a:pt x="24" y="31"/>
                    <a:pt x="24" y="31"/>
                  </a:cubicBezTo>
                  <a:cubicBezTo>
                    <a:pt x="31" y="39"/>
                    <a:pt x="31" y="39"/>
                    <a:pt x="31" y="39"/>
                  </a:cubicBezTo>
                  <a:cubicBezTo>
                    <a:pt x="32" y="39"/>
                    <a:pt x="34" y="40"/>
                    <a:pt x="35" y="39"/>
                  </a:cubicBezTo>
                  <a:cubicBezTo>
                    <a:pt x="39" y="35"/>
                    <a:pt x="39" y="35"/>
                    <a:pt x="39" y="35"/>
                  </a:cubicBezTo>
                  <a:cubicBezTo>
                    <a:pt x="39" y="34"/>
                    <a:pt x="39" y="34"/>
                    <a:pt x="39" y="33"/>
                  </a:cubicBezTo>
                  <a:cubicBezTo>
                    <a:pt x="39" y="32"/>
                    <a:pt x="39" y="31"/>
                    <a:pt x="39" y="31"/>
                  </a:cubicBezTo>
                  <a:cubicBezTo>
                    <a:pt x="31" y="24"/>
                    <a:pt x="31" y="24"/>
                    <a:pt x="31" y="24"/>
                  </a:cubicBezTo>
                  <a:cubicBezTo>
                    <a:pt x="32" y="17"/>
                    <a:pt x="32" y="17"/>
                    <a:pt x="32" y="17"/>
                  </a:cubicBezTo>
                  <a:cubicBezTo>
                    <a:pt x="32" y="18"/>
                    <a:pt x="33" y="18"/>
                    <a:pt x="33" y="18"/>
                  </a:cubicBezTo>
                  <a:cubicBezTo>
                    <a:pt x="42" y="27"/>
                    <a:pt x="42" y="27"/>
                    <a:pt x="42" y="27"/>
                  </a:cubicBezTo>
                  <a:cubicBezTo>
                    <a:pt x="44" y="29"/>
                    <a:pt x="45" y="31"/>
                    <a:pt x="45" y="33"/>
                  </a:cubicBezTo>
                  <a:cubicBezTo>
                    <a:pt x="45" y="35"/>
                    <a:pt x="44" y="37"/>
                    <a:pt x="42" y="38"/>
                  </a:cubicBezTo>
                  <a:moveTo>
                    <a:pt x="30" y="10"/>
                  </a:moveTo>
                  <a:cubicBezTo>
                    <a:pt x="30" y="10"/>
                    <a:pt x="30" y="11"/>
                    <a:pt x="30" y="11"/>
                  </a:cubicBezTo>
                  <a:cubicBezTo>
                    <a:pt x="29" y="11"/>
                    <a:pt x="29" y="10"/>
                    <a:pt x="29" y="10"/>
                  </a:cubicBezTo>
                  <a:cubicBezTo>
                    <a:pt x="29" y="1"/>
                    <a:pt x="29" y="1"/>
                    <a:pt x="29" y="1"/>
                  </a:cubicBezTo>
                  <a:cubicBezTo>
                    <a:pt x="29" y="1"/>
                    <a:pt x="29" y="0"/>
                    <a:pt x="30" y="0"/>
                  </a:cubicBezTo>
                  <a:cubicBezTo>
                    <a:pt x="30" y="0"/>
                    <a:pt x="30" y="1"/>
                    <a:pt x="30" y="1"/>
                  </a:cubicBezTo>
                  <a:lnTo>
                    <a:pt x="30" y="10"/>
                  </a:lnTo>
                  <a:close/>
                  <a:moveTo>
                    <a:pt x="34" y="12"/>
                  </a:moveTo>
                  <a:cubicBezTo>
                    <a:pt x="34" y="12"/>
                    <a:pt x="34" y="12"/>
                    <a:pt x="34" y="12"/>
                  </a:cubicBezTo>
                  <a:cubicBezTo>
                    <a:pt x="34" y="12"/>
                    <a:pt x="33" y="12"/>
                    <a:pt x="33" y="12"/>
                  </a:cubicBezTo>
                  <a:cubicBezTo>
                    <a:pt x="33" y="12"/>
                    <a:pt x="33" y="11"/>
                    <a:pt x="33" y="11"/>
                  </a:cubicBezTo>
                  <a:cubicBezTo>
                    <a:pt x="40" y="4"/>
                    <a:pt x="40" y="4"/>
                    <a:pt x="40" y="4"/>
                  </a:cubicBezTo>
                  <a:cubicBezTo>
                    <a:pt x="40" y="4"/>
                    <a:pt x="41" y="4"/>
                    <a:pt x="41" y="4"/>
                  </a:cubicBezTo>
                  <a:cubicBezTo>
                    <a:pt x="42" y="4"/>
                    <a:pt x="42" y="5"/>
                    <a:pt x="41" y="5"/>
                  </a:cubicBezTo>
                  <a:lnTo>
                    <a:pt x="34" y="12"/>
                  </a:lnTo>
                  <a:close/>
                  <a:moveTo>
                    <a:pt x="44" y="17"/>
                  </a:moveTo>
                  <a:cubicBezTo>
                    <a:pt x="36" y="17"/>
                    <a:pt x="36" y="17"/>
                    <a:pt x="36" y="17"/>
                  </a:cubicBezTo>
                  <a:cubicBezTo>
                    <a:pt x="35" y="17"/>
                    <a:pt x="35" y="16"/>
                    <a:pt x="35" y="16"/>
                  </a:cubicBezTo>
                  <a:cubicBezTo>
                    <a:pt x="35" y="15"/>
                    <a:pt x="35" y="15"/>
                    <a:pt x="36" y="15"/>
                  </a:cubicBezTo>
                  <a:cubicBezTo>
                    <a:pt x="44" y="15"/>
                    <a:pt x="44" y="15"/>
                    <a:pt x="44" y="15"/>
                  </a:cubicBezTo>
                  <a:cubicBezTo>
                    <a:pt x="45" y="15"/>
                    <a:pt x="45" y="15"/>
                    <a:pt x="45" y="16"/>
                  </a:cubicBezTo>
                  <a:cubicBezTo>
                    <a:pt x="45" y="16"/>
                    <a:pt x="45" y="17"/>
                    <a:pt x="44" y="17"/>
                  </a:cubicBezTo>
                </a:path>
              </a:pathLst>
            </a:custGeom>
            <a:solidFill>
              <a:srgbClr val="222830"/>
            </a:solidFill>
            <a:ln w="12700" cap="flat" cmpd="sng" algn="ctr">
              <a:solidFill>
                <a:srgbClr val="22283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AU" sz="1800" b="0" i="0" u="none" strike="noStrike" kern="0" cap="none" spc="0" normalizeH="0" baseline="0" noProof="0" dirty="0">
                <a:ln>
                  <a:noFill/>
                </a:ln>
                <a:solidFill>
                  <a:sysClr val="window" lastClr="FFFFFF"/>
                </a:solidFill>
                <a:effectLst/>
                <a:uLnTx/>
                <a:uFillTx/>
              </a:endParaRPr>
            </a:p>
          </p:txBody>
        </p:sp>
      </p:grpSp>
      <p:grpSp>
        <p:nvGrpSpPr>
          <p:cNvPr id="30" name="组合 29"/>
          <p:cNvGrpSpPr/>
          <p:nvPr/>
        </p:nvGrpSpPr>
        <p:grpSpPr>
          <a:xfrm>
            <a:off x="6786950" y="339879"/>
            <a:ext cx="4009110" cy="847956"/>
            <a:chOff x="8118249" y="1639209"/>
            <a:chExt cx="2548616" cy="847956"/>
          </a:xfrm>
        </p:grpSpPr>
        <p:sp>
          <p:nvSpPr>
            <p:cNvPr id="31" name="Text Placeholder 5"/>
            <p:cNvSpPr txBox="1"/>
            <p:nvPr/>
          </p:nvSpPr>
          <p:spPr>
            <a:xfrm>
              <a:off x="8118249" y="1639209"/>
              <a:ext cx="2330450"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zh-CN" dirty="0">
                  <a:solidFill>
                    <a:schemeClr val="tx1"/>
                  </a:solidFill>
                  <a:ea typeface="方正粗谭黑简体" panose="02000000000000000000" pitchFamily="2" charset="-122"/>
                </a:rPr>
                <a:t>涉警行为</a:t>
              </a:r>
              <a:endParaRPr lang="zh-CN" altLang="zh-CN" dirty="0">
                <a:solidFill>
                  <a:schemeClr val="tx1"/>
                </a:solidFill>
                <a:ea typeface="方正粗谭黑简体" panose="02000000000000000000" pitchFamily="2" charset="-122"/>
              </a:endParaRPr>
            </a:p>
          </p:txBody>
        </p:sp>
        <p:sp>
          <p:nvSpPr>
            <p:cNvPr id="32" name="Text Placeholder 6"/>
            <p:cNvSpPr txBox="1"/>
            <p:nvPr/>
          </p:nvSpPr>
          <p:spPr>
            <a:xfrm>
              <a:off x="8118249" y="2022263"/>
              <a:ext cx="2548616" cy="464902"/>
            </a:xfrm>
            <a:prstGeom prst="rect">
              <a:avLst/>
            </a:prstGeom>
          </p:spPr>
          <p:txBody>
            <a:bodyPr vert="horz" lIns="0" tIns="45720" rIns="0" bIns="4572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b="0" kern="1200" baseline="0">
                  <a:solidFill>
                    <a:srgbClr val="888888"/>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0"/>
                </a:spcBef>
              </a:pPr>
              <a:r>
                <a:rPr lang="en-US" altLang="zh-CN" dirty="0">
                  <a:solidFill>
                    <a:schemeClr val="tx1"/>
                  </a:solidFill>
                </a:rPr>
                <a:t>644</a:t>
              </a:r>
              <a:r>
                <a:rPr lang="zh-CN" altLang="zh-CN" dirty="0">
                  <a:solidFill>
                    <a:schemeClr val="tx1"/>
                  </a:solidFill>
                </a:rPr>
                <a:t>名隐性涉毒人员在</a:t>
              </a:r>
              <a:r>
                <a:rPr lang="en-US" altLang="zh-CN" dirty="0">
                  <a:solidFill>
                    <a:schemeClr val="tx1"/>
                  </a:solidFill>
                </a:rPr>
                <a:t>2016</a:t>
              </a:r>
              <a:r>
                <a:rPr lang="zh-CN" altLang="zh-CN" dirty="0">
                  <a:solidFill>
                    <a:schemeClr val="tx1"/>
                  </a:solidFill>
                </a:rPr>
                <a:t>年共计涉警记录</a:t>
              </a:r>
              <a:r>
                <a:rPr lang="en-US" altLang="zh-CN" dirty="0">
                  <a:solidFill>
                    <a:schemeClr val="tx1"/>
                  </a:solidFill>
                </a:rPr>
                <a:t>561</a:t>
              </a:r>
              <a:r>
                <a:rPr lang="zh-CN" altLang="zh-CN" dirty="0">
                  <a:solidFill>
                    <a:schemeClr val="tx1"/>
                  </a:solidFill>
                </a:rPr>
                <a:t>人次，人均</a:t>
              </a:r>
              <a:r>
                <a:rPr lang="en-US" altLang="zh-CN" dirty="0">
                  <a:solidFill>
                    <a:schemeClr val="tx1"/>
                  </a:solidFill>
                </a:rPr>
                <a:t>0.87</a:t>
              </a:r>
              <a:r>
                <a:rPr lang="zh-CN" altLang="zh-CN" dirty="0">
                  <a:solidFill>
                    <a:schemeClr val="tx1"/>
                  </a:solidFill>
                </a:rPr>
                <a:t>次涉警记录而扬州市同年龄段的</a:t>
              </a:r>
              <a:r>
                <a:rPr lang="en-US" altLang="zh-CN" dirty="0">
                  <a:solidFill>
                    <a:schemeClr val="tx1"/>
                  </a:solidFill>
                </a:rPr>
                <a:t>1273849</a:t>
              </a:r>
              <a:r>
                <a:rPr lang="zh-CN" altLang="zh-CN" dirty="0">
                  <a:solidFill>
                    <a:schemeClr val="tx1"/>
                  </a:solidFill>
                </a:rPr>
                <a:t>名实有人口中，人均涉警</a:t>
              </a:r>
              <a:r>
                <a:rPr lang="en-US" altLang="zh-CN" dirty="0">
                  <a:solidFill>
                    <a:schemeClr val="tx1"/>
                  </a:solidFill>
                </a:rPr>
                <a:t>0.25</a:t>
              </a:r>
              <a:r>
                <a:rPr lang="zh-CN" altLang="zh-CN" dirty="0">
                  <a:solidFill>
                    <a:schemeClr val="tx1"/>
                  </a:solidFill>
                </a:rPr>
                <a:t>次</a:t>
              </a:r>
              <a:endParaRPr lang="zh-CN" altLang="en-US" sz="1200" dirty="0">
                <a:solidFill>
                  <a:schemeClr val="tx1"/>
                </a:solidFill>
                <a:latin typeface="微软雅黑 Light" panose="020B0502040204020203" charset="-122"/>
                <a:ea typeface="微软雅黑 Light" panose="020B0502040204020203" charset="-122"/>
                <a:sym typeface="微软雅黑" panose="020B0503020204020204" pitchFamily="34" charset="-122"/>
              </a:endParaRPr>
            </a:p>
          </p:txBody>
        </p:sp>
      </p:grpSp>
      <p:grpSp>
        <p:nvGrpSpPr>
          <p:cNvPr id="33" name="组合 32"/>
          <p:cNvGrpSpPr/>
          <p:nvPr/>
        </p:nvGrpSpPr>
        <p:grpSpPr>
          <a:xfrm>
            <a:off x="8713946" y="2379305"/>
            <a:ext cx="2548616" cy="672817"/>
            <a:chOff x="8746899" y="2934609"/>
            <a:chExt cx="2548616" cy="672817"/>
          </a:xfrm>
        </p:grpSpPr>
        <p:sp>
          <p:nvSpPr>
            <p:cNvPr id="34" name="Text Placeholder 5"/>
            <p:cNvSpPr txBox="1"/>
            <p:nvPr/>
          </p:nvSpPr>
          <p:spPr>
            <a:xfrm>
              <a:off x="8746899" y="2934609"/>
              <a:ext cx="2330450"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dirty="0">
                  <a:solidFill>
                    <a:schemeClr val="tx1"/>
                  </a:solidFill>
                  <a:ea typeface="方正粗谭黑简体" panose="02000000000000000000" pitchFamily="2" charset="-122"/>
                </a:rPr>
                <a:t>特定通联行为</a:t>
              </a:r>
              <a:endParaRPr lang="zh-CN" altLang="en-US" dirty="0">
                <a:solidFill>
                  <a:schemeClr val="tx1"/>
                </a:solidFill>
                <a:ea typeface="方正粗谭黑简体" panose="02000000000000000000" pitchFamily="2" charset="-122"/>
              </a:endParaRPr>
            </a:p>
          </p:txBody>
        </p:sp>
        <p:sp>
          <p:nvSpPr>
            <p:cNvPr id="35" name="Text Placeholder 6"/>
            <p:cNvSpPr txBox="1"/>
            <p:nvPr/>
          </p:nvSpPr>
          <p:spPr>
            <a:xfrm>
              <a:off x="8746899" y="3142524"/>
              <a:ext cx="2548616" cy="464902"/>
            </a:xfrm>
            <a:prstGeom prst="rect">
              <a:avLst/>
            </a:prstGeom>
          </p:spPr>
          <p:txBody>
            <a:bodyPr vert="horz" lIns="0" tIns="45720" rIns="0" bIns="4572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b="0" kern="1200" baseline="0">
                  <a:solidFill>
                    <a:srgbClr val="888888"/>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0"/>
                </a:spcBef>
              </a:pPr>
              <a:r>
                <a:rPr lang="zh-CN" altLang="en-US" dirty="0">
                  <a:solidFill>
                    <a:schemeClr val="tx1"/>
                  </a:solidFill>
                  <a:sym typeface="微软雅黑" panose="020B0503020204020204" pitchFamily="34" charset="-122"/>
                </a:rPr>
                <a:t>被多名显性涉毒人员存为手机联系人</a:t>
              </a:r>
              <a:endParaRPr lang="zh-CN" altLang="en-US" dirty="0">
                <a:solidFill>
                  <a:schemeClr val="tx1"/>
                </a:solidFill>
                <a:sym typeface="微软雅黑" panose="020B0503020204020204" pitchFamily="34" charset="-122"/>
              </a:endParaRPr>
            </a:p>
          </p:txBody>
        </p:sp>
      </p:grpSp>
      <p:grpSp>
        <p:nvGrpSpPr>
          <p:cNvPr id="36" name="组合 35"/>
          <p:cNvGrpSpPr/>
          <p:nvPr/>
        </p:nvGrpSpPr>
        <p:grpSpPr>
          <a:xfrm>
            <a:off x="687808" y="2597329"/>
            <a:ext cx="2548616" cy="773487"/>
            <a:chOff x="844745" y="2934609"/>
            <a:chExt cx="2548616" cy="773487"/>
          </a:xfrm>
        </p:grpSpPr>
        <p:sp>
          <p:nvSpPr>
            <p:cNvPr id="37" name="Text Placeholder 5"/>
            <p:cNvSpPr txBox="1"/>
            <p:nvPr/>
          </p:nvSpPr>
          <p:spPr>
            <a:xfrm>
              <a:off x="1040265" y="2934609"/>
              <a:ext cx="2330450"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dirty="0">
                  <a:solidFill>
                    <a:schemeClr val="tx1"/>
                  </a:solidFill>
                  <a:latin typeface="方正粗谭黑简体" panose="02000000000000000000" pitchFamily="2" charset="-122"/>
                  <a:ea typeface="方正粗谭黑简体" panose="02000000000000000000" pitchFamily="2" charset="-122"/>
                </a:rPr>
                <a:t>社保缴纳记录</a:t>
              </a:r>
              <a:endParaRPr lang="zh-CN" altLang="en-US" dirty="0">
                <a:solidFill>
                  <a:schemeClr val="tx1"/>
                </a:solidFill>
                <a:latin typeface="方正粗谭黑简体" panose="02000000000000000000" pitchFamily="2" charset="-122"/>
                <a:ea typeface="方正粗谭黑简体" panose="02000000000000000000" pitchFamily="2" charset="-122"/>
              </a:endParaRPr>
            </a:p>
          </p:txBody>
        </p:sp>
        <p:sp>
          <p:nvSpPr>
            <p:cNvPr id="38" name="Text Placeholder 6"/>
            <p:cNvSpPr txBox="1"/>
            <p:nvPr/>
          </p:nvSpPr>
          <p:spPr>
            <a:xfrm>
              <a:off x="844745" y="3243194"/>
              <a:ext cx="2548616" cy="464902"/>
            </a:xfrm>
            <a:prstGeom prst="rect">
              <a:avLst/>
            </a:prstGeom>
          </p:spPr>
          <p:txBody>
            <a:bodyPr vert="horz" lIns="0" tIns="45720" rIns="0" bIns="4572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b="0" kern="1200" baseline="0">
                  <a:solidFill>
                    <a:srgbClr val="888888"/>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0"/>
                </a:spcBef>
              </a:pPr>
              <a:r>
                <a:rPr lang="zh-CN" altLang="zh-CN" dirty="0">
                  <a:solidFill>
                    <a:schemeClr val="tx1"/>
                  </a:solidFill>
                </a:rPr>
                <a:t>抽取的</a:t>
              </a:r>
              <a:r>
                <a:rPr lang="en-US" altLang="zh-CN" dirty="0">
                  <a:solidFill>
                    <a:schemeClr val="tx1"/>
                  </a:solidFill>
                </a:rPr>
                <a:t>644</a:t>
              </a:r>
              <a:r>
                <a:rPr lang="zh-CN" altLang="zh-CN" dirty="0">
                  <a:solidFill>
                    <a:schemeClr val="tx1"/>
                  </a:solidFill>
                </a:rPr>
                <a:t>名隐性涉毒人员中仅有</a:t>
              </a:r>
              <a:r>
                <a:rPr lang="en-US" altLang="zh-CN" dirty="0">
                  <a:solidFill>
                    <a:schemeClr val="tx1"/>
                  </a:solidFill>
                </a:rPr>
                <a:t>58</a:t>
              </a:r>
              <a:r>
                <a:rPr lang="zh-CN" altLang="zh-CN" dirty="0">
                  <a:solidFill>
                    <a:schemeClr val="tx1"/>
                  </a:solidFill>
                </a:rPr>
                <a:t>人在</a:t>
              </a:r>
              <a:r>
                <a:rPr lang="en-US" altLang="zh-CN" dirty="0">
                  <a:solidFill>
                    <a:schemeClr val="tx1"/>
                  </a:solidFill>
                </a:rPr>
                <a:t>2016</a:t>
              </a:r>
              <a:r>
                <a:rPr lang="zh-CN" altLang="zh-CN" dirty="0">
                  <a:solidFill>
                    <a:schemeClr val="tx1"/>
                  </a:solidFill>
                </a:rPr>
                <a:t>年正常缴纳社保，无社保缴纳记录及未连续缴纳社保的人员占比</a:t>
              </a:r>
              <a:r>
                <a:rPr lang="en-US" altLang="zh-CN" dirty="0">
                  <a:solidFill>
                    <a:schemeClr val="tx1"/>
                  </a:solidFill>
                </a:rPr>
                <a:t>91%</a:t>
              </a:r>
              <a:endParaRPr lang="zh-CN" altLang="en-US" sz="1200" dirty="0">
                <a:solidFill>
                  <a:schemeClr val="tx1"/>
                </a:solidFill>
                <a:latin typeface="微软雅黑 Light" panose="020B0502040204020203" charset="-122"/>
                <a:ea typeface="微软雅黑 Light" panose="020B0502040204020203" charset="-122"/>
                <a:sym typeface="微软雅黑" panose="020B0503020204020204" pitchFamily="34" charset="-122"/>
              </a:endParaRPr>
            </a:p>
          </p:txBody>
        </p:sp>
      </p:grpSp>
      <p:grpSp>
        <p:nvGrpSpPr>
          <p:cNvPr id="39" name="组合 38"/>
          <p:cNvGrpSpPr/>
          <p:nvPr/>
        </p:nvGrpSpPr>
        <p:grpSpPr>
          <a:xfrm>
            <a:off x="2397614" y="733080"/>
            <a:ext cx="2531480" cy="872186"/>
            <a:chOff x="1582185" y="1753509"/>
            <a:chExt cx="2531480" cy="872186"/>
          </a:xfrm>
        </p:grpSpPr>
        <p:sp>
          <p:nvSpPr>
            <p:cNvPr id="40" name="Text Placeholder 5"/>
            <p:cNvSpPr txBox="1"/>
            <p:nvPr/>
          </p:nvSpPr>
          <p:spPr>
            <a:xfrm>
              <a:off x="1783215" y="1753509"/>
              <a:ext cx="2330450"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dirty="0">
                  <a:solidFill>
                    <a:schemeClr val="tx1"/>
                  </a:solidFill>
                  <a:latin typeface="方正粗谭黑简体" panose="02000000000000000000" pitchFamily="2" charset="-122"/>
                  <a:ea typeface="方正粗谭黑简体" panose="02000000000000000000" pitchFamily="2" charset="-122"/>
                </a:rPr>
                <a:t>年龄结构</a:t>
              </a:r>
              <a:endParaRPr lang="zh-CN" altLang="en-US" dirty="0">
                <a:solidFill>
                  <a:schemeClr val="tx1"/>
                </a:solidFill>
                <a:latin typeface="方正粗谭黑简体" panose="02000000000000000000" pitchFamily="2" charset="-122"/>
                <a:ea typeface="方正粗谭黑简体" panose="02000000000000000000" pitchFamily="2" charset="-122"/>
              </a:endParaRPr>
            </a:p>
          </p:txBody>
        </p:sp>
        <p:sp>
          <p:nvSpPr>
            <p:cNvPr id="41" name="Text Placeholder 6"/>
            <p:cNvSpPr txBox="1"/>
            <p:nvPr/>
          </p:nvSpPr>
          <p:spPr>
            <a:xfrm>
              <a:off x="1582185" y="2034963"/>
              <a:ext cx="2531479" cy="590732"/>
            </a:xfrm>
            <a:prstGeom prst="rect">
              <a:avLst/>
            </a:prstGeom>
          </p:spPr>
          <p:txBody>
            <a:bodyPr vert="horz" lIns="0" tIns="45720" rIns="0" bIns="4572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b="0" kern="1200" baseline="0">
                  <a:solidFill>
                    <a:srgbClr val="888888"/>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0"/>
                </a:spcBef>
              </a:pPr>
              <a:r>
                <a:rPr lang="zh-CN" altLang="zh-CN" dirty="0">
                  <a:solidFill>
                    <a:schemeClr val="tx1"/>
                  </a:solidFill>
                </a:rPr>
                <a:t>抽取的</a:t>
              </a:r>
              <a:r>
                <a:rPr lang="en-US" altLang="zh-CN" dirty="0">
                  <a:solidFill>
                    <a:schemeClr val="tx1"/>
                  </a:solidFill>
                </a:rPr>
                <a:t>644</a:t>
              </a:r>
              <a:r>
                <a:rPr lang="zh-CN" altLang="zh-CN" dirty="0">
                  <a:solidFill>
                    <a:schemeClr val="tx1"/>
                  </a:solidFill>
                </a:rPr>
                <a:t>名隐性涉毒人员样本中，年龄集中在</a:t>
              </a:r>
              <a:r>
                <a:rPr lang="en-US" altLang="zh-CN" dirty="0">
                  <a:solidFill>
                    <a:schemeClr val="tx1"/>
                  </a:solidFill>
                </a:rPr>
                <a:t>18-47</a:t>
              </a:r>
              <a:r>
                <a:rPr lang="zh-CN" altLang="zh-CN" dirty="0">
                  <a:solidFill>
                    <a:schemeClr val="tx1"/>
                  </a:solidFill>
                </a:rPr>
                <a:t>周岁之间的共计</a:t>
              </a:r>
              <a:r>
                <a:rPr lang="en-US" altLang="zh-CN" dirty="0">
                  <a:solidFill>
                    <a:schemeClr val="tx1"/>
                  </a:solidFill>
                </a:rPr>
                <a:t>592</a:t>
              </a:r>
              <a:r>
                <a:rPr lang="zh-CN" altLang="zh-CN" dirty="0">
                  <a:solidFill>
                    <a:schemeClr val="tx1"/>
                  </a:solidFill>
                </a:rPr>
                <a:t>人，占比</a:t>
              </a:r>
              <a:r>
                <a:rPr lang="en-US" altLang="zh-CN" dirty="0">
                  <a:solidFill>
                    <a:schemeClr val="tx1"/>
                  </a:solidFill>
                </a:rPr>
                <a:t>92%</a:t>
              </a:r>
              <a:r>
                <a:rPr lang="zh-CN" altLang="zh-CN" dirty="0">
                  <a:solidFill>
                    <a:schemeClr val="tx1"/>
                  </a:solidFill>
                </a:rPr>
                <a:t>。</a:t>
              </a:r>
              <a:endParaRPr lang="zh-CN" altLang="en-US" sz="1200" dirty="0">
                <a:solidFill>
                  <a:schemeClr val="tx1"/>
                </a:solidFill>
                <a:latin typeface="微软雅黑 Light" panose="020B0502040204020203" charset="-122"/>
                <a:ea typeface="微软雅黑 Light" panose="020B0502040204020203" charset="-122"/>
                <a:sym typeface="微软雅黑" panose="020B0503020204020204" pitchFamily="34" charset="-122"/>
              </a:endParaRPr>
            </a:p>
          </p:txBody>
        </p:sp>
      </p:grpSp>
      <p:grpSp>
        <p:nvGrpSpPr>
          <p:cNvPr id="42" name="组合 41"/>
          <p:cNvGrpSpPr/>
          <p:nvPr/>
        </p:nvGrpSpPr>
        <p:grpSpPr>
          <a:xfrm>
            <a:off x="8042049" y="4410133"/>
            <a:ext cx="2548616" cy="856499"/>
            <a:chOff x="8080149" y="4344309"/>
            <a:chExt cx="2548616" cy="856499"/>
          </a:xfrm>
        </p:grpSpPr>
        <p:sp>
          <p:nvSpPr>
            <p:cNvPr id="43" name="Text Placeholder 5"/>
            <p:cNvSpPr txBox="1"/>
            <p:nvPr/>
          </p:nvSpPr>
          <p:spPr>
            <a:xfrm>
              <a:off x="8080149" y="4344309"/>
              <a:ext cx="2330450"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zh-CN" dirty="0">
                  <a:solidFill>
                    <a:schemeClr val="tx1"/>
                  </a:solidFill>
                  <a:ea typeface="方正粗谭黑简体" panose="02000000000000000000" pitchFamily="2" charset="-122"/>
                </a:rPr>
                <a:t>网吧上网下线时间</a:t>
              </a:r>
              <a:endParaRPr lang="zh-CN" altLang="zh-CN" dirty="0">
                <a:solidFill>
                  <a:schemeClr val="tx1"/>
                </a:solidFill>
                <a:ea typeface="方正粗谭黑简体" panose="02000000000000000000" pitchFamily="2" charset="-122"/>
              </a:endParaRPr>
            </a:p>
          </p:txBody>
        </p:sp>
        <p:sp>
          <p:nvSpPr>
            <p:cNvPr id="44" name="Text Placeholder 6"/>
            <p:cNvSpPr txBox="1"/>
            <p:nvPr/>
          </p:nvSpPr>
          <p:spPr>
            <a:xfrm>
              <a:off x="8080149" y="4735906"/>
              <a:ext cx="2548616" cy="464902"/>
            </a:xfrm>
            <a:prstGeom prst="rect">
              <a:avLst/>
            </a:prstGeom>
          </p:spPr>
          <p:txBody>
            <a:bodyPr vert="horz" lIns="0" tIns="45720" rIns="0" bIns="4572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b="0" kern="1200" baseline="0">
                  <a:solidFill>
                    <a:srgbClr val="888888"/>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0"/>
                </a:spcBef>
              </a:pPr>
              <a:r>
                <a:rPr lang="zh-CN" altLang="zh-CN" dirty="0">
                  <a:solidFill>
                    <a:schemeClr val="tx1"/>
                  </a:solidFill>
                </a:rPr>
                <a:t>涉毒人员的下线时间在</a:t>
              </a:r>
              <a:r>
                <a:rPr lang="en-US" altLang="zh-CN" dirty="0">
                  <a:solidFill>
                    <a:schemeClr val="tx1"/>
                  </a:solidFill>
                </a:rPr>
                <a:t>6</a:t>
              </a:r>
              <a:r>
                <a:rPr lang="zh-CN" altLang="zh-CN" dirty="0">
                  <a:solidFill>
                    <a:schemeClr val="tx1"/>
                  </a:solidFill>
                </a:rPr>
                <a:t>时</a:t>
              </a:r>
              <a:r>
                <a:rPr lang="en-US" altLang="zh-CN" dirty="0">
                  <a:solidFill>
                    <a:schemeClr val="tx1"/>
                  </a:solidFill>
                </a:rPr>
                <a:t>-8</a:t>
              </a:r>
              <a:r>
                <a:rPr lang="zh-CN" altLang="zh-CN" dirty="0">
                  <a:solidFill>
                    <a:schemeClr val="tx1"/>
                  </a:solidFill>
                </a:rPr>
                <a:t>时之间达到峰值，明显有异于常人</a:t>
              </a:r>
              <a:endParaRPr lang="zh-CN" altLang="en-US" sz="1200" dirty="0">
                <a:solidFill>
                  <a:schemeClr val="tx1"/>
                </a:solidFill>
                <a:latin typeface="微软雅黑 Light" panose="020B0502040204020203" charset="-122"/>
                <a:ea typeface="微软雅黑 Light" panose="020B0502040204020203" charset="-122"/>
                <a:sym typeface="微软雅黑" panose="020B0503020204020204" pitchFamily="34" charset="-122"/>
              </a:endParaRPr>
            </a:p>
          </p:txBody>
        </p:sp>
      </p:grpSp>
      <p:grpSp>
        <p:nvGrpSpPr>
          <p:cNvPr id="45" name="组合 44"/>
          <p:cNvGrpSpPr/>
          <p:nvPr/>
        </p:nvGrpSpPr>
        <p:grpSpPr>
          <a:xfrm>
            <a:off x="1109671" y="4691917"/>
            <a:ext cx="2330450" cy="694038"/>
            <a:chOff x="1594018" y="4363359"/>
            <a:chExt cx="2519647" cy="874529"/>
          </a:xfrm>
        </p:grpSpPr>
        <p:sp>
          <p:nvSpPr>
            <p:cNvPr id="46" name="Text Placeholder 5"/>
            <p:cNvSpPr txBox="1"/>
            <p:nvPr/>
          </p:nvSpPr>
          <p:spPr>
            <a:xfrm>
              <a:off x="1783215" y="4363359"/>
              <a:ext cx="2330450"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dirty="0">
                  <a:solidFill>
                    <a:schemeClr val="tx1"/>
                  </a:solidFill>
                  <a:latin typeface="方正粗谭黑简体" panose="02000000000000000000" pitchFamily="2" charset="-122"/>
                  <a:ea typeface="方正粗谭黑简体" panose="02000000000000000000" pitchFamily="2" charset="-122"/>
                </a:rPr>
                <a:t>登记旅馆入住时间</a:t>
              </a:r>
              <a:endParaRPr lang="zh-CN" altLang="en-US" dirty="0">
                <a:solidFill>
                  <a:schemeClr val="tx1"/>
                </a:solidFill>
                <a:latin typeface="方正粗谭黑简体" panose="02000000000000000000" pitchFamily="2" charset="-122"/>
                <a:ea typeface="方正粗谭黑简体" panose="02000000000000000000" pitchFamily="2" charset="-122"/>
              </a:endParaRPr>
            </a:p>
          </p:txBody>
        </p:sp>
        <p:sp>
          <p:nvSpPr>
            <p:cNvPr id="47" name="Text Placeholder 6"/>
            <p:cNvSpPr txBox="1"/>
            <p:nvPr/>
          </p:nvSpPr>
          <p:spPr>
            <a:xfrm>
              <a:off x="1594018" y="4772987"/>
              <a:ext cx="2519646" cy="464901"/>
            </a:xfrm>
            <a:prstGeom prst="rect">
              <a:avLst/>
            </a:prstGeom>
          </p:spPr>
          <p:txBody>
            <a:bodyPr vert="horz" lIns="0" tIns="45720" rIns="0" bIns="4572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b="0" kern="1200" baseline="0">
                  <a:solidFill>
                    <a:srgbClr val="888888"/>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0"/>
                </a:spcBef>
              </a:pPr>
              <a:r>
                <a:rPr lang="zh-CN" altLang="zh-CN" dirty="0">
                  <a:solidFill>
                    <a:schemeClr val="tx1"/>
                  </a:solidFill>
                </a:rPr>
                <a:t>涉毒人员的登记入住时间在</a:t>
              </a:r>
              <a:r>
                <a:rPr lang="en-US" altLang="zh-CN" dirty="0">
                  <a:solidFill>
                    <a:schemeClr val="tx1"/>
                  </a:solidFill>
                </a:rPr>
                <a:t>22</a:t>
              </a:r>
              <a:r>
                <a:rPr lang="zh-CN" altLang="zh-CN" dirty="0">
                  <a:solidFill>
                    <a:schemeClr val="tx1"/>
                  </a:solidFill>
                </a:rPr>
                <a:t>时</a:t>
              </a:r>
              <a:r>
                <a:rPr lang="en-US" altLang="zh-CN" dirty="0">
                  <a:solidFill>
                    <a:schemeClr val="tx1"/>
                  </a:solidFill>
                </a:rPr>
                <a:t>-</a:t>
              </a:r>
              <a:r>
                <a:rPr lang="zh-CN" altLang="zh-CN" dirty="0">
                  <a:solidFill>
                    <a:schemeClr val="tx1"/>
                  </a:solidFill>
                </a:rPr>
                <a:t>次日</a:t>
              </a:r>
              <a:r>
                <a:rPr lang="en-US" altLang="zh-CN" dirty="0">
                  <a:solidFill>
                    <a:schemeClr val="tx1"/>
                  </a:solidFill>
                </a:rPr>
                <a:t>3</a:t>
              </a:r>
              <a:r>
                <a:rPr lang="zh-CN" altLang="zh-CN" dirty="0">
                  <a:solidFill>
                    <a:schemeClr val="tx1"/>
                  </a:solidFill>
                </a:rPr>
                <a:t>时之间达到峰值，明显有异于常人</a:t>
              </a:r>
              <a:endParaRPr lang="zh-CN" altLang="en-US" sz="1200" dirty="0">
                <a:solidFill>
                  <a:schemeClr val="tx1"/>
                </a:solidFill>
                <a:latin typeface="微软雅黑 Light" panose="020B0502040204020203" charset="-122"/>
                <a:ea typeface="微软雅黑 Light" panose="020B0502040204020203" charset="-122"/>
                <a:sym typeface="微软雅黑" panose="020B0503020204020204" pitchFamily="34" charset="-122"/>
              </a:endParaRPr>
            </a:p>
          </p:txBody>
        </p:sp>
      </p:grpSp>
      <p:graphicFrame>
        <p:nvGraphicFramePr>
          <p:cNvPr id="48" name="对象 3"/>
          <p:cNvGraphicFramePr/>
          <p:nvPr/>
        </p:nvGraphicFramePr>
        <p:xfrm>
          <a:off x="359517" y="3244001"/>
          <a:ext cx="2991897" cy="15026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9" name="图表 48"/>
          <p:cNvGraphicFramePr/>
          <p:nvPr/>
        </p:nvGraphicFramePr>
        <p:xfrm>
          <a:off x="308988" y="5496103"/>
          <a:ext cx="2330450" cy="12535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0" name="图表 49"/>
          <p:cNvGraphicFramePr/>
          <p:nvPr/>
        </p:nvGraphicFramePr>
        <p:xfrm>
          <a:off x="2832724" y="5487213"/>
          <a:ext cx="2330450" cy="125352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1" name="图表 50"/>
          <p:cNvGraphicFramePr/>
          <p:nvPr/>
        </p:nvGraphicFramePr>
        <p:xfrm>
          <a:off x="6294697" y="5487847"/>
          <a:ext cx="2367742" cy="125352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2" name="图表 51"/>
          <p:cNvGraphicFramePr/>
          <p:nvPr/>
        </p:nvGraphicFramePr>
        <p:xfrm>
          <a:off x="8888766" y="5487212"/>
          <a:ext cx="2367742" cy="125352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3" name="图表 52"/>
          <p:cNvGraphicFramePr/>
          <p:nvPr/>
        </p:nvGraphicFramePr>
        <p:xfrm>
          <a:off x="8170529" y="1225217"/>
          <a:ext cx="2330450" cy="116098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5" name="对象 10"/>
          <p:cNvGraphicFramePr/>
          <p:nvPr/>
        </p:nvGraphicFramePr>
        <p:xfrm>
          <a:off x="9092665" y="2959740"/>
          <a:ext cx="2095795" cy="1229177"/>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原始方案</a:t>
            </a:r>
            <a:r>
              <a:rPr lang="en-US" altLang="zh-CN" b="1" dirty="0"/>
              <a:t>-</a:t>
            </a:r>
            <a:r>
              <a:rPr lang="zh-CN" altLang="en-US" b="1" dirty="0"/>
              <a:t>以预测隐性涉毒人员为例</a:t>
            </a:r>
            <a:endParaRPr lang="zh-CN" altLang="en-US" b="1" dirty="0"/>
          </a:p>
        </p:txBody>
      </p:sp>
      <p:sp>
        <p:nvSpPr>
          <p:cNvPr id="5" name="文本框 4"/>
          <p:cNvSpPr txBox="1"/>
          <p:nvPr/>
        </p:nvSpPr>
        <p:spPr>
          <a:xfrm>
            <a:off x="2147887" y="1266825"/>
            <a:ext cx="7896225" cy="1439689"/>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构建模型</a:t>
            </a:r>
            <a:endParaRPr lang="en-US" altLang="zh-CN" sz="2800" b="1" dirty="0"/>
          </a:p>
          <a:p>
            <a:pPr>
              <a:lnSpc>
                <a:spcPct val="150000"/>
              </a:lnSpc>
            </a:pPr>
            <a:r>
              <a:rPr lang="zh-CN" altLang="zh-CN" sz="1600" dirty="0"/>
              <a:t>依据蛛网抽取的</a:t>
            </a:r>
            <a:r>
              <a:rPr lang="en-US" altLang="zh-CN" sz="1600" dirty="0"/>
              <a:t>211</a:t>
            </a:r>
            <a:r>
              <a:rPr lang="zh-CN" altLang="zh-CN" sz="1600" dirty="0"/>
              <a:t>名涉毒人员通讯录，将其中被三个涉毒人员存为手机联系人的</a:t>
            </a:r>
            <a:r>
              <a:rPr lang="en-US" altLang="zh-CN" sz="1600" dirty="0"/>
              <a:t>194</a:t>
            </a:r>
            <a:r>
              <a:rPr lang="zh-CN" altLang="zh-CN" sz="1600" dirty="0"/>
              <a:t>人设为样本</a:t>
            </a:r>
            <a:r>
              <a:rPr lang="en-US" altLang="zh-CN" sz="1600" dirty="0"/>
              <a:t>A</a:t>
            </a:r>
            <a:r>
              <a:rPr lang="zh-CN" altLang="zh-CN" sz="1600" dirty="0"/>
              <a:t>，其比中的显性涉毒人员共</a:t>
            </a:r>
            <a:r>
              <a:rPr lang="en-US" altLang="zh-CN" sz="1600" dirty="0"/>
              <a:t>49</a:t>
            </a:r>
            <a:r>
              <a:rPr lang="zh-CN" altLang="zh-CN" sz="1600" dirty="0"/>
              <a:t>人，比中涉毒人员机率至少</a:t>
            </a:r>
            <a:r>
              <a:rPr lang="en-US" altLang="zh-CN" sz="1600" dirty="0"/>
              <a:t>25.3%</a:t>
            </a:r>
            <a:r>
              <a:rPr lang="zh-CN" altLang="zh-CN" sz="1600" dirty="0"/>
              <a:t>。</a:t>
            </a:r>
            <a:endParaRPr lang="en-US" altLang="zh-CN" sz="1600" b="1" dirty="0"/>
          </a:p>
        </p:txBody>
      </p:sp>
      <p:graphicFrame>
        <p:nvGraphicFramePr>
          <p:cNvPr id="3" name="表格 2"/>
          <p:cNvGraphicFramePr>
            <a:graphicFrameLocks noGrp="1"/>
          </p:cNvGraphicFramePr>
          <p:nvPr/>
        </p:nvGraphicFramePr>
        <p:xfrm>
          <a:off x="2147888" y="3027871"/>
          <a:ext cx="7896224" cy="2990820"/>
        </p:xfrm>
        <a:graphic>
          <a:graphicData uri="http://schemas.openxmlformats.org/drawingml/2006/table">
            <a:tbl>
              <a:tblPr>
                <a:tableStyleId>{5C22544A-7EE6-4342-B048-85BDC9FD1C3A}</a:tableStyleId>
              </a:tblPr>
              <a:tblGrid>
                <a:gridCol w="1267546"/>
                <a:gridCol w="3314339"/>
                <a:gridCol w="3314339"/>
              </a:tblGrid>
              <a:tr h="441467">
                <a:tc>
                  <a:txBody>
                    <a:bodyPr/>
                    <a:lstStyle/>
                    <a:p>
                      <a:pPr algn="ctr">
                        <a:lnSpc>
                          <a:spcPts val="2800"/>
                        </a:lnSpc>
                        <a:spcAft>
                          <a:spcPts val="0"/>
                        </a:spcAft>
                      </a:pPr>
                      <a:r>
                        <a:rPr lang="zh-CN" sz="1400" kern="100" dirty="0">
                          <a:effectLst/>
                        </a:rPr>
                        <a:t>代码</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altLang="en-US" sz="1600" kern="100" dirty="0">
                          <a:effectLst/>
                        </a:rPr>
                        <a:t>特征</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特征参数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3485">
                <a:tc>
                  <a:txBody>
                    <a:bodyPr/>
                    <a:lstStyle/>
                    <a:p>
                      <a:pPr indent="355600" algn="just">
                        <a:lnSpc>
                          <a:spcPts val="2800"/>
                        </a:lnSpc>
                        <a:spcAft>
                          <a:spcPts val="0"/>
                        </a:spcAft>
                      </a:pPr>
                      <a:r>
                        <a:rPr lang="en-US" sz="1400" kern="100" dirty="0">
                          <a:effectLst/>
                        </a:rPr>
                        <a:t>A</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被多名显性涉毒人员</a:t>
                      </a:r>
                      <a:endParaRPr lang="en-US" altLang="zh-CN" sz="1400" kern="100" dirty="0">
                        <a:effectLst/>
                      </a:endParaRPr>
                    </a:p>
                    <a:p>
                      <a:pPr algn="ctr">
                        <a:lnSpc>
                          <a:spcPts val="2800"/>
                        </a:lnSpc>
                        <a:spcAft>
                          <a:spcPts val="0"/>
                        </a:spcAft>
                      </a:pPr>
                      <a:r>
                        <a:rPr lang="zh-CN" sz="1400" kern="100" dirty="0">
                          <a:effectLst/>
                        </a:rPr>
                        <a:t>存为手机联系人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被</a:t>
                      </a:r>
                      <a:r>
                        <a:rPr lang="en-US" sz="1400" kern="100" dirty="0">
                          <a:effectLst/>
                        </a:rPr>
                        <a:t>3</a:t>
                      </a:r>
                      <a:r>
                        <a:rPr lang="zh-CN" sz="1400" kern="100" dirty="0">
                          <a:effectLst/>
                        </a:rPr>
                        <a:t>名显性涉毒人员</a:t>
                      </a:r>
                      <a:endParaRPr lang="en-US" altLang="zh-CN" sz="1400" kern="100" dirty="0">
                        <a:effectLst/>
                      </a:endParaRPr>
                    </a:p>
                    <a:p>
                      <a:pPr algn="ctr">
                        <a:lnSpc>
                          <a:spcPts val="2800"/>
                        </a:lnSpc>
                        <a:spcAft>
                          <a:spcPts val="0"/>
                        </a:spcAft>
                      </a:pPr>
                      <a:r>
                        <a:rPr lang="zh-CN" sz="1400" kern="100" dirty="0">
                          <a:effectLst/>
                        </a:rPr>
                        <a:t>存为手机联系人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467">
                <a:tc>
                  <a:txBody>
                    <a:bodyPr/>
                    <a:lstStyle/>
                    <a:p>
                      <a:pPr indent="355600" algn="just">
                        <a:lnSpc>
                          <a:spcPts val="2800"/>
                        </a:lnSpc>
                        <a:spcAft>
                          <a:spcPts val="0"/>
                        </a:spcAft>
                      </a:pPr>
                      <a:r>
                        <a:rPr lang="en-US" sz="1400" kern="100" dirty="0">
                          <a:effectLst/>
                        </a:rPr>
                        <a:t>B</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是否正常缴纳社保</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未正常缴纳</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467">
                <a:tc>
                  <a:txBody>
                    <a:bodyPr/>
                    <a:lstStyle/>
                    <a:p>
                      <a:pPr indent="355600" algn="just">
                        <a:lnSpc>
                          <a:spcPts val="2800"/>
                        </a:lnSpc>
                        <a:spcAft>
                          <a:spcPts val="0"/>
                        </a:spcAft>
                      </a:pPr>
                      <a:r>
                        <a:rPr lang="en-US" sz="1400" kern="100">
                          <a:effectLst/>
                        </a:rPr>
                        <a:t>C</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网吧下线时间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en-US" sz="1400" kern="100" dirty="0">
                          <a:effectLst/>
                        </a:rPr>
                        <a:t>6</a:t>
                      </a:r>
                      <a:r>
                        <a:rPr lang="zh-CN" sz="1400" kern="100" dirty="0">
                          <a:effectLst/>
                        </a:rPr>
                        <a:t>时—</a:t>
                      </a:r>
                      <a:r>
                        <a:rPr lang="en-US" sz="1400" kern="100" dirty="0">
                          <a:effectLst/>
                        </a:rPr>
                        <a:t>8</a:t>
                      </a:r>
                      <a:r>
                        <a:rPr lang="zh-CN" sz="1400" kern="100" dirty="0">
                          <a:effectLst/>
                        </a:rPr>
                        <a:t>时</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467">
                <a:tc>
                  <a:txBody>
                    <a:bodyPr/>
                    <a:lstStyle/>
                    <a:p>
                      <a:pPr indent="355600" algn="just">
                        <a:lnSpc>
                          <a:spcPts val="2800"/>
                        </a:lnSpc>
                        <a:spcAft>
                          <a:spcPts val="0"/>
                        </a:spcAft>
                      </a:pPr>
                      <a:r>
                        <a:rPr lang="en-US" sz="1400" kern="100">
                          <a:effectLst/>
                        </a:rPr>
                        <a:t>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入住旅馆时间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en-US" sz="1400" kern="100" dirty="0">
                          <a:effectLst/>
                        </a:rPr>
                        <a:t>22</a:t>
                      </a:r>
                      <a:r>
                        <a:rPr lang="zh-CN" sz="1400" kern="100" dirty="0">
                          <a:effectLst/>
                        </a:rPr>
                        <a:t>时—次日</a:t>
                      </a:r>
                      <a:r>
                        <a:rPr lang="en-US" sz="1400" kern="100" dirty="0">
                          <a:effectLst/>
                        </a:rPr>
                        <a:t>3</a:t>
                      </a:r>
                      <a:r>
                        <a:rPr lang="zh-CN" sz="1400" kern="100" dirty="0">
                          <a:effectLst/>
                        </a:rPr>
                        <a:t>时</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467">
                <a:tc>
                  <a:txBody>
                    <a:bodyPr/>
                    <a:lstStyle/>
                    <a:p>
                      <a:pPr indent="355600" algn="just">
                        <a:lnSpc>
                          <a:spcPts val="2800"/>
                        </a:lnSpc>
                        <a:spcAft>
                          <a:spcPts val="0"/>
                        </a:spcAft>
                      </a:pPr>
                      <a:r>
                        <a:rPr lang="en-US" sz="1400" kern="100">
                          <a:effectLst/>
                        </a:rPr>
                        <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是否涉警人员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是</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原始方案</a:t>
            </a:r>
            <a:r>
              <a:rPr lang="en-US" altLang="zh-CN" b="1" dirty="0"/>
              <a:t>-</a:t>
            </a:r>
            <a:r>
              <a:rPr lang="zh-CN" altLang="en-US" b="1" dirty="0"/>
              <a:t>以预测隐性涉毒人员为例</a:t>
            </a:r>
            <a:endParaRPr lang="zh-CN" altLang="en-US" b="1" dirty="0"/>
          </a:p>
        </p:txBody>
      </p:sp>
      <p:sp>
        <p:nvSpPr>
          <p:cNvPr id="5" name="文本框 4"/>
          <p:cNvSpPr txBox="1"/>
          <p:nvPr/>
        </p:nvSpPr>
        <p:spPr>
          <a:xfrm>
            <a:off x="2070249" y="1266825"/>
            <a:ext cx="7896225" cy="1292662"/>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模型评估</a:t>
            </a:r>
            <a:endParaRPr lang="en-US" altLang="zh-CN" sz="2800" b="1" dirty="0"/>
          </a:p>
          <a:p>
            <a:r>
              <a:rPr lang="en-US" altLang="zh-CN" dirty="0"/>
              <a:t>	</a:t>
            </a:r>
            <a:r>
              <a:rPr lang="zh-CN" altLang="zh-CN" dirty="0"/>
              <a:t>用其他指标与样本</a:t>
            </a:r>
            <a:r>
              <a:rPr lang="en-US" altLang="zh-CN" dirty="0"/>
              <a:t>A</a:t>
            </a:r>
            <a:r>
              <a:rPr lang="zh-CN" altLang="zh-CN" dirty="0"/>
              <a:t>进行排列组合后，验证出比中显性涉毒人员机率的浮动情况如下</a:t>
            </a:r>
            <a:r>
              <a:rPr lang="zh-CN" altLang="en-US" dirty="0"/>
              <a:t>，最高比中比例不超过</a:t>
            </a:r>
            <a:r>
              <a:rPr lang="en-US" altLang="zh-CN" dirty="0">
                <a:solidFill>
                  <a:srgbClr val="FF0000"/>
                </a:solidFill>
              </a:rPr>
              <a:t>30%</a:t>
            </a:r>
            <a:endParaRPr lang="en-US" altLang="zh-CN" sz="2800" b="1" dirty="0">
              <a:solidFill>
                <a:srgbClr val="FF0000"/>
              </a:solidFill>
            </a:endParaRPr>
          </a:p>
        </p:txBody>
      </p:sp>
      <p:graphicFrame>
        <p:nvGraphicFramePr>
          <p:cNvPr id="6" name="表格 5"/>
          <p:cNvGraphicFramePr>
            <a:graphicFrameLocks noGrp="1"/>
          </p:cNvGraphicFramePr>
          <p:nvPr/>
        </p:nvGraphicFramePr>
        <p:xfrm>
          <a:off x="6096000" y="2696662"/>
          <a:ext cx="4957010" cy="3579963"/>
        </p:xfrm>
        <a:graphic>
          <a:graphicData uri="http://schemas.openxmlformats.org/drawingml/2006/table">
            <a:tbl>
              <a:tblPr>
                <a:tableStyleId>{5C22544A-7EE6-4342-B048-85BDC9FD1C3A}</a:tableStyleId>
              </a:tblPr>
              <a:tblGrid>
                <a:gridCol w="1263315"/>
                <a:gridCol w="1332393"/>
                <a:gridCol w="1500882"/>
                <a:gridCol w="860420"/>
              </a:tblGrid>
              <a:tr h="650903">
                <a:tc>
                  <a:txBody>
                    <a:bodyPr/>
                    <a:lstStyle/>
                    <a:p>
                      <a:pPr algn="ctr">
                        <a:spcAft>
                          <a:spcPts val="0"/>
                        </a:spcAft>
                      </a:pPr>
                      <a:r>
                        <a:rPr lang="zh-CN" sz="1400" kern="100" dirty="0">
                          <a:effectLst/>
                        </a:rPr>
                        <a:t>组合方式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kern="100" dirty="0">
                          <a:effectLst/>
                        </a:rPr>
                        <a:t>比中显性涉毒比例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kern="100">
                          <a:effectLst/>
                        </a:rPr>
                        <a:t>组合方式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kern="100">
                          <a:effectLst/>
                        </a:rPr>
                        <a:t>比中显性涉毒比例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451">
                <a:tc>
                  <a:txBody>
                    <a:bodyPr/>
                    <a:lstStyle/>
                    <a:p>
                      <a:pPr algn="ctr">
                        <a:spcAft>
                          <a:spcPts val="0"/>
                        </a:spcAft>
                      </a:pPr>
                      <a:r>
                        <a:rPr lang="zh-CN" sz="1400" kern="100" dirty="0">
                          <a:effectLst/>
                        </a:rPr>
                        <a:t>样本</a:t>
                      </a:r>
                      <a:r>
                        <a:rPr lang="en-US" sz="1400" kern="100" dirty="0">
                          <a:effectLst/>
                        </a:rPr>
                        <a:t>A</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25.3%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   A+C</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16% </a:t>
                      </a:r>
                      <a:r>
                        <a:rPr lang="zh-CN" sz="14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451">
                <a:tc>
                  <a:txBody>
                    <a:bodyPr/>
                    <a:lstStyle/>
                    <a:p>
                      <a:pPr algn="ctr">
                        <a:spcAft>
                          <a:spcPts val="0"/>
                        </a:spcAft>
                      </a:pPr>
                      <a:r>
                        <a:rPr lang="en-US" sz="1400" kern="100">
                          <a:effectLst/>
                        </a:rPr>
                        <a:t>A+B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27.9% </a:t>
                      </a:r>
                      <a:r>
                        <a:rPr lang="zh-CN" sz="140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A+B+C</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 17%</a:t>
                      </a:r>
                      <a:r>
                        <a:rPr lang="zh-CN" sz="14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451">
                <a:tc>
                  <a:txBody>
                    <a:bodyPr/>
                    <a:lstStyle/>
                    <a:p>
                      <a:pPr algn="ctr">
                        <a:spcAft>
                          <a:spcPts val="0"/>
                        </a:spcAft>
                      </a:pPr>
                      <a:r>
                        <a:rPr lang="en-US" sz="1400" kern="100">
                          <a:effectLst/>
                        </a:rPr>
                        <a:t>A+D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27.3% </a:t>
                      </a:r>
                      <a:r>
                        <a:rPr lang="zh-CN" sz="140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A+C+D</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16.3%</a:t>
                      </a:r>
                      <a:r>
                        <a:rPr lang="zh-CN" sz="14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451">
                <a:tc>
                  <a:txBody>
                    <a:bodyPr/>
                    <a:lstStyle/>
                    <a:p>
                      <a:pPr algn="ctr">
                        <a:spcAft>
                          <a:spcPts val="0"/>
                        </a:spcAft>
                      </a:pPr>
                      <a:r>
                        <a:rPr lang="en-US" sz="1400" kern="100">
                          <a:effectLst/>
                        </a:rPr>
                        <a:t>A+E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27.1% </a:t>
                      </a:r>
                      <a:r>
                        <a:rPr lang="zh-CN" sz="14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A+C+E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15.3%</a:t>
                      </a:r>
                      <a:r>
                        <a:rPr lang="zh-CN" sz="140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451">
                <a:tc>
                  <a:txBody>
                    <a:bodyPr/>
                    <a:lstStyle/>
                    <a:p>
                      <a:pPr algn="ctr">
                        <a:spcAft>
                          <a:spcPts val="0"/>
                        </a:spcAft>
                      </a:pPr>
                      <a:r>
                        <a:rPr lang="en-US" sz="1400" kern="100">
                          <a:effectLst/>
                        </a:rPr>
                        <a:t>A+B+D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29.8% </a:t>
                      </a:r>
                      <a:r>
                        <a:rPr lang="zh-CN" sz="14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A+B+C+D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 10%</a:t>
                      </a:r>
                      <a:r>
                        <a:rPr lang="zh-CN" sz="140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451">
                <a:tc>
                  <a:txBody>
                    <a:bodyPr/>
                    <a:lstStyle/>
                    <a:p>
                      <a:pPr algn="ctr">
                        <a:spcAft>
                          <a:spcPts val="0"/>
                        </a:spcAft>
                      </a:pPr>
                      <a:r>
                        <a:rPr lang="en-US" sz="1400" kern="100">
                          <a:effectLst/>
                        </a:rPr>
                        <a:t>A+B+E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  29% </a:t>
                      </a:r>
                      <a:r>
                        <a:rPr lang="zh-CN" sz="14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A+B+C+E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16.2%</a:t>
                      </a:r>
                      <a:r>
                        <a:rPr lang="zh-CN" sz="140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451">
                <a:tc>
                  <a:txBody>
                    <a:bodyPr/>
                    <a:lstStyle/>
                    <a:p>
                      <a:pPr algn="ctr">
                        <a:spcAft>
                          <a:spcPts val="0"/>
                        </a:spcAft>
                      </a:pPr>
                      <a:r>
                        <a:rPr lang="en-US" sz="1400" kern="100">
                          <a:effectLst/>
                        </a:rPr>
                        <a:t>A+D+E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26.8% </a:t>
                      </a:r>
                      <a:r>
                        <a:rPr lang="zh-CN" sz="14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A+C+D+E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15.3%</a:t>
                      </a:r>
                      <a:r>
                        <a:rPr lang="zh-CN" sz="140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0903">
                <a:tc>
                  <a:txBody>
                    <a:bodyPr/>
                    <a:lstStyle/>
                    <a:p>
                      <a:pPr algn="ctr">
                        <a:spcAft>
                          <a:spcPts val="0"/>
                        </a:spcAft>
                      </a:pPr>
                      <a:r>
                        <a:rPr lang="en-US" sz="1400" kern="100">
                          <a:effectLst/>
                        </a:rPr>
                        <a:t>A+B+D+E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 28.5%</a:t>
                      </a:r>
                      <a:r>
                        <a:rPr lang="zh-CN" sz="14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a:effectLst/>
                        </a:rPr>
                        <a:t>A+B+C+D+E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100" dirty="0">
                          <a:effectLst/>
                        </a:rPr>
                        <a:t>15.7%</a:t>
                      </a:r>
                      <a:r>
                        <a:rPr lang="zh-CN" sz="140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1082842" y="2696662"/>
          <a:ext cx="4860758" cy="3579962"/>
        </p:xfrm>
        <a:graphic>
          <a:graphicData uri="http://schemas.openxmlformats.org/drawingml/2006/table">
            <a:tbl>
              <a:tblPr>
                <a:tableStyleId>{5C22544A-7EE6-4342-B048-85BDC9FD1C3A}</a:tableStyleId>
              </a:tblPr>
              <a:tblGrid>
                <a:gridCol w="687254"/>
                <a:gridCol w="2024275"/>
                <a:gridCol w="2149229"/>
              </a:tblGrid>
              <a:tr h="646231">
                <a:tc>
                  <a:txBody>
                    <a:bodyPr/>
                    <a:lstStyle/>
                    <a:p>
                      <a:pPr algn="ctr">
                        <a:lnSpc>
                          <a:spcPts val="2800"/>
                        </a:lnSpc>
                        <a:spcAft>
                          <a:spcPts val="0"/>
                        </a:spcAft>
                      </a:pPr>
                      <a:r>
                        <a:rPr lang="zh-CN" sz="1400" kern="100" dirty="0">
                          <a:effectLst/>
                        </a:rPr>
                        <a:t>代码</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altLang="en-US" sz="1600" kern="100" dirty="0">
                          <a:effectLst/>
                        </a:rPr>
                        <a:t>特征</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特征参数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01615">
                <a:tc>
                  <a:txBody>
                    <a:bodyPr/>
                    <a:lstStyle/>
                    <a:p>
                      <a:pPr indent="355600" algn="ctr">
                        <a:lnSpc>
                          <a:spcPts val="2800"/>
                        </a:lnSpc>
                        <a:spcAft>
                          <a:spcPts val="0"/>
                        </a:spcAft>
                      </a:pPr>
                      <a:r>
                        <a:rPr lang="en-US" sz="1400" kern="100" dirty="0">
                          <a:effectLst/>
                        </a:rPr>
                        <a:t>A</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被多名显性涉毒人员</a:t>
                      </a:r>
                      <a:endParaRPr lang="en-US" altLang="zh-CN" sz="1400" kern="100" dirty="0">
                        <a:effectLst/>
                      </a:endParaRPr>
                    </a:p>
                    <a:p>
                      <a:pPr algn="ctr">
                        <a:lnSpc>
                          <a:spcPts val="2800"/>
                        </a:lnSpc>
                        <a:spcAft>
                          <a:spcPts val="0"/>
                        </a:spcAft>
                      </a:pPr>
                      <a:r>
                        <a:rPr lang="zh-CN" sz="1400" kern="100" dirty="0">
                          <a:effectLst/>
                        </a:rPr>
                        <a:t>存为手机联系人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被</a:t>
                      </a:r>
                      <a:r>
                        <a:rPr lang="en-US" sz="1400" kern="100" dirty="0">
                          <a:effectLst/>
                        </a:rPr>
                        <a:t>3</a:t>
                      </a:r>
                      <a:r>
                        <a:rPr lang="zh-CN" sz="1400" kern="100" dirty="0">
                          <a:effectLst/>
                        </a:rPr>
                        <a:t>名显性涉毒人员</a:t>
                      </a:r>
                      <a:endParaRPr lang="en-US" altLang="zh-CN" sz="1400" kern="100" dirty="0">
                        <a:effectLst/>
                      </a:endParaRPr>
                    </a:p>
                    <a:p>
                      <a:pPr algn="ctr">
                        <a:lnSpc>
                          <a:spcPts val="2800"/>
                        </a:lnSpc>
                        <a:spcAft>
                          <a:spcPts val="0"/>
                        </a:spcAft>
                      </a:pPr>
                      <a:r>
                        <a:rPr lang="zh-CN" sz="1400" kern="100" dirty="0">
                          <a:effectLst/>
                        </a:rPr>
                        <a:t>存为手机联系人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29">
                <a:tc>
                  <a:txBody>
                    <a:bodyPr/>
                    <a:lstStyle/>
                    <a:p>
                      <a:pPr indent="355600" algn="ctr">
                        <a:lnSpc>
                          <a:spcPts val="2800"/>
                        </a:lnSpc>
                        <a:spcAft>
                          <a:spcPts val="0"/>
                        </a:spcAft>
                      </a:pPr>
                      <a:r>
                        <a:rPr lang="en-US" sz="1400" kern="100" dirty="0">
                          <a:effectLst/>
                        </a:rPr>
                        <a:t>B</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是否正常缴纳社保</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未正常缴纳</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29">
                <a:tc>
                  <a:txBody>
                    <a:bodyPr/>
                    <a:lstStyle/>
                    <a:p>
                      <a:pPr indent="355600" algn="ctr">
                        <a:lnSpc>
                          <a:spcPts val="2800"/>
                        </a:lnSpc>
                        <a:spcAft>
                          <a:spcPts val="0"/>
                        </a:spcAft>
                      </a:pPr>
                      <a:r>
                        <a:rPr lang="en-US" sz="1400" kern="100">
                          <a:effectLst/>
                        </a:rPr>
                        <a:t>C</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网吧下线时间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en-US" sz="1400" kern="100" dirty="0">
                          <a:effectLst/>
                        </a:rPr>
                        <a:t>6</a:t>
                      </a:r>
                      <a:r>
                        <a:rPr lang="zh-CN" sz="1400" kern="100" dirty="0">
                          <a:effectLst/>
                        </a:rPr>
                        <a:t>时—</a:t>
                      </a:r>
                      <a:r>
                        <a:rPr lang="en-US" sz="1400" kern="100" dirty="0">
                          <a:effectLst/>
                        </a:rPr>
                        <a:t>8</a:t>
                      </a:r>
                      <a:r>
                        <a:rPr lang="zh-CN" sz="1400" kern="100" dirty="0">
                          <a:effectLst/>
                        </a:rPr>
                        <a:t>时</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29">
                <a:tc>
                  <a:txBody>
                    <a:bodyPr/>
                    <a:lstStyle/>
                    <a:p>
                      <a:pPr indent="355600" algn="ctr">
                        <a:lnSpc>
                          <a:spcPts val="2800"/>
                        </a:lnSpc>
                        <a:spcAft>
                          <a:spcPts val="0"/>
                        </a:spcAft>
                      </a:pPr>
                      <a:r>
                        <a:rPr lang="en-US" sz="1400" kern="100">
                          <a:effectLst/>
                        </a:rPr>
                        <a:t>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入住旅馆时间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en-US" sz="1400" kern="100" dirty="0">
                          <a:effectLst/>
                        </a:rPr>
                        <a:t>22</a:t>
                      </a:r>
                      <a:r>
                        <a:rPr lang="zh-CN" sz="1400" kern="100" dirty="0">
                          <a:effectLst/>
                        </a:rPr>
                        <a:t>时—次日</a:t>
                      </a:r>
                      <a:r>
                        <a:rPr lang="en-US" sz="1400" kern="100" dirty="0">
                          <a:effectLst/>
                        </a:rPr>
                        <a:t>3</a:t>
                      </a:r>
                      <a:r>
                        <a:rPr lang="zh-CN" sz="1400" kern="100" dirty="0">
                          <a:effectLst/>
                        </a:rPr>
                        <a:t>时</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29">
                <a:tc>
                  <a:txBody>
                    <a:bodyPr/>
                    <a:lstStyle/>
                    <a:p>
                      <a:pPr indent="355600" algn="ctr">
                        <a:lnSpc>
                          <a:spcPts val="2800"/>
                        </a:lnSpc>
                        <a:spcAft>
                          <a:spcPts val="0"/>
                        </a:spcAft>
                      </a:pPr>
                      <a:r>
                        <a:rPr lang="en-US" sz="1400" kern="100">
                          <a:effectLst/>
                        </a:rPr>
                        <a:t>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是否涉警人员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800"/>
                        </a:lnSpc>
                        <a:spcAft>
                          <a:spcPts val="0"/>
                        </a:spcAft>
                      </a:pPr>
                      <a:r>
                        <a:rPr lang="zh-CN" sz="1400" kern="100" dirty="0">
                          <a:effectLst/>
                        </a:rPr>
                        <a:t>是</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以预测隐性涉毒人员为例</a:t>
            </a:r>
            <a:endParaRPr lang="zh-CN" altLang="en-US" b="1" dirty="0"/>
          </a:p>
        </p:txBody>
      </p:sp>
      <p:sp>
        <p:nvSpPr>
          <p:cNvPr id="6" name="文本框 5"/>
          <p:cNvSpPr txBox="1"/>
          <p:nvPr/>
        </p:nvSpPr>
        <p:spPr>
          <a:xfrm>
            <a:off x="1112639" y="970199"/>
            <a:ext cx="3720441"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创新方案</a:t>
            </a:r>
            <a:endParaRPr lang="en-US" altLang="zh-CN" sz="2800" b="1" dirty="0"/>
          </a:p>
        </p:txBody>
      </p:sp>
      <p:grpSp>
        <p:nvGrpSpPr>
          <p:cNvPr id="33" name="组合 32"/>
          <p:cNvGrpSpPr/>
          <p:nvPr/>
        </p:nvGrpSpPr>
        <p:grpSpPr>
          <a:xfrm>
            <a:off x="0" y="3281216"/>
            <a:ext cx="12192000" cy="1050925"/>
            <a:chOff x="0" y="3243508"/>
            <a:chExt cx="12192000" cy="1050925"/>
          </a:xfrm>
        </p:grpSpPr>
        <p:sp>
          <p:nvSpPr>
            <p:cNvPr id="34" name="矩形 11"/>
            <p:cNvSpPr>
              <a:spLocks noChangeArrowheads="1"/>
            </p:cNvSpPr>
            <p:nvPr/>
          </p:nvSpPr>
          <p:spPr bwMode="auto">
            <a:xfrm>
              <a:off x="0" y="3243508"/>
              <a:ext cx="12192000" cy="1050925"/>
            </a:xfrm>
            <a:prstGeom prst="rect">
              <a:avLst/>
            </a:prstGeom>
            <a:solidFill>
              <a:sysClr val="window" lastClr="FFFFFF"/>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cxnSp>
          <p:nvCxnSpPr>
            <p:cNvPr id="35" name="直接连接符 14"/>
            <p:cNvCxnSpPr>
              <a:cxnSpLocks noChangeShapeType="1"/>
              <a:stCxn id="34" idx="1"/>
              <a:endCxn id="34" idx="3"/>
            </p:cNvCxnSpPr>
            <p:nvPr/>
          </p:nvCxnSpPr>
          <p:spPr bwMode="auto">
            <a:xfrm>
              <a:off x="0" y="3768971"/>
              <a:ext cx="12192000" cy="1587"/>
            </a:xfrm>
            <a:prstGeom prst="line">
              <a:avLst/>
            </a:prstGeom>
            <a:noFill/>
            <a:ln w="19050">
              <a:solidFill>
                <a:sysClr val="windowText" lastClr="000000"/>
              </a:solidFill>
              <a:miter lim="800000"/>
            </a:ln>
            <a:extLst>
              <a:ext uri="{909E8E84-426E-40DD-AFC4-6F175D3DCCD1}">
                <a14:hiddenFill xmlns:a14="http://schemas.microsoft.com/office/drawing/2010/main">
                  <a:noFill/>
                </a14:hiddenFill>
              </a:ext>
            </a:extLst>
          </p:spPr>
        </p:cxnSp>
        <p:sp>
          <p:nvSpPr>
            <p:cNvPr id="36" name="椭圆 18"/>
            <p:cNvSpPr>
              <a:spLocks noChangeArrowheads="1"/>
            </p:cNvSpPr>
            <p:nvPr/>
          </p:nvSpPr>
          <p:spPr bwMode="auto">
            <a:xfrm>
              <a:off x="1668463" y="3673721"/>
              <a:ext cx="195262" cy="19367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sp>
          <p:nvSpPr>
            <p:cNvPr id="37" name="椭圆 19"/>
            <p:cNvSpPr>
              <a:spLocks noChangeArrowheads="1"/>
            </p:cNvSpPr>
            <p:nvPr/>
          </p:nvSpPr>
          <p:spPr bwMode="auto">
            <a:xfrm>
              <a:off x="3860800" y="3672133"/>
              <a:ext cx="193675" cy="19367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sp>
          <p:nvSpPr>
            <p:cNvPr id="38" name="椭圆 20"/>
            <p:cNvSpPr>
              <a:spLocks noChangeArrowheads="1"/>
            </p:cNvSpPr>
            <p:nvPr/>
          </p:nvSpPr>
          <p:spPr bwMode="auto">
            <a:xfrm>
              <a:off x="6008688" y="3684833"/>
              <a:ext cx="193675" cy="19367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sp>
          <p:nvSpPr>
            <p:cNvPr id="39" name="椭圆 21"/>
            <p:cNvSpPr>
              <a:spLocks noChangeArrowheads="1"/>
            </p:cNvSpPr>
            <p:nvPr/>
          </p:nvSpPr>
          <p:spPr bwMode="auto">
            <a:xfrm>
              <a:off x="8199438" y="3672133"/>
              <a:ext cx="195262" cy="19367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sp>
          <p:nvSpPr>
            <p:cNvPr id="40" name="椭圆 26"/>
            <p:cNvSpPr>
              <a:spLocks noChangeArrowheads="1"/>
            </p:cNvSpPr>
            <p:nvPr/>
          </p:nvSpPr>
          <p:spPr bwMode="auto">
            <a:xfrm>
              <a:off x="10334625" y="3688008"/>
              <a:ext cx="193675" cy="19367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grpSp>
        <p:nvGrpSpPr>
          <p:cNvPr id="41" name="组合 40"/>
          <p:cNvGrpSpPr/>
          <p:nvPr/>
        </p:nvGrpSpPr>
        <p:grpSpPr>
          <a:xfrm>
            <a:off x="5599113" y="2549379"/>
            <a:ext cx="1012825" cy="1014412"/>
            <a:chOff x="5599113" y="2511671"/>
            <a:chExt cx="1012825" cy="1014412"/>
          </a:xfrm>
        </p:grpSpPr>
        <p:sp>
          <p:nvSpPr>
            <p:cNvPr id="42" name="椭圆 24"/>
            <p:cNvSpPr>
              <a:spLocks noChangeArrowheads="1"/>
            </p:cNvSpPr>
            <p:nvPr/>
          </p:nvSpPr>
          <p:spPr bwMode="auto">
            <a:xfrm>
              <a:off x="5599113" y="2511671"/>
              <a:ext cx="1012825" cy="1014412"/>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nvGrpSpPr>
            <p:cNvPr id="43" name="组合 92"/>
            <p:cNvGrpSpPr/>
            <p:nvPr/>
          </p:nvGrpSpPr>
          <p:grpSpPr bwMode="auto">
            <a:xfrm>
              <a:off x="5811838" y="2783133"/>
              <a:ext cx="568325" cy="431800"/>
              <a:chOff x="0" y="0"/>
              <a:chExt cx="509646" cy="387231"/>
            </a:xfrm>
            <a:solidFill>
              <a:sysClr val="window" lastClr="FFFFFF"/>
            </a:solidFill>
          </p:grpSpPr>
          <p:sp>
            <p:nvSpPr>
              <p:cNvPr id="44" name="Freeform 20"/>
              <p:cNvSpPr>
                <a:spLocks noEditPoints="1" noChangeArrowheads="1"/>
              </p:cNvSpPr>
              <p:nvPr/>
            </p:nvSpPr>
            <p:spPr bwMode="auto">
              <a:xfrm>
                <a:off x="0" y="51839"/>
                <a:ext cx="337890" cy="335392"/>
              </a:xfrm>
              <a:custGeom>
                <a:avLst/>
                <a:gdLst>
                  <a:gd name="T0" fmla="*/ 337890 w 229"/>
                  <a:gd name="T1" fmla="*/ 189120 h 227"/>
                  <a:gd name="T2" fmla="*/ 337890 w 229"/>
                  <a:gd name="T3" fmla="*/ 144795 h 227"/>
                  <a:gd name="T4" fmla="*/ 303953 w 229"/>
                  <a:gd name="T5" fmla="*/ 137407 h 227"/>
                  <a:gd name="T6" fmla="*/ 295100 w 229"/>
                  <a:gd name="T7" fmla="*/ 112290 h 227"/>
                  <a:gd name="T8" fmla="*/ 318708 w 229"/>
                  <a:gd name="T9" fmla="*/ 85695 h 227"/>
                  <a:gd name="T10" fmla="*/ 292149 w 229"/>
                  <a:gd name="T11" fmla="*/ 50235 h 227"/>
                  <a:gd name="T12" fmla="*/ 259688 w 229"/>
                  <a:gd name="T13" fmla="*/ 65010 h 227"/>
                  <a:gd name="T14" fmla="*/ 237556 w 229"/>
                  <a:gd name="T15" fmla="*/ 48757 h 227"/>
                  <a:gd name="T16" fmla="*/ 241982 w 229"/>
                  <a:gd name="T17" fmla="*/ 13297 h 227"/>
                  <a:gd name="T18" fmla="*/ 199193 w 229"/>
                  <a:gd name="T19" fmla="*/ 0 h 227"/>
                  <a:gd name="T20" fmla="*/ 181487 w 229"/>
                  <a:gd name="T21" fmla="*/ 29550 h 227"/>
                  <a:gd name="T22" fmla="*/ 168207 w 229"/>
                  <a:gd name="T23" fmla="*/ 29550 h 227"/>
                  <a:gd name="T24" fmla="*/ 154928 w 229"/>
                  <a:gd name="T25" fmla="*/ 29550 h 227"/>
                  <a:gd name="T26" fmla="*/ 137222 w 229"/>
                  <a:gd name="T27" fmla="*/ 0 h 227"/>
                  <a:gd name="T28" fmla="*/ 95908 w 229"/>
                  <a:gd name="T29" fmla="*/ 13297 h 227"/>
                  <a:gd name="T30" fmla="*/ 98859 w 229"/>
                  <a:gd name="T31" fmla="*/ 48757 h 227"/>
                  <a:gd name="T32" fmla="*/ 76726 w 229"/>
                  <a:gd name="T33" fmla="*/ 65010 h 227"/>
                  <a:gd name="T34" fmla="*/ 44265 w 229"/>
                  <a:gd name="T35" fmla="*/ 50235 h 227"/>
                  <a:gd name="T36" fmla="*/ 19182 w 229"/>
                  <a:gd name="T37" fmla="*/ 85695 h 227"/>
                  <a:gd name="T38" fmla="*/ 42790 w 229"/>
                  <a:gd name="T39" fmla="*/ 112290 h 227"/>
                  <a:gd name="T40" fmla="*/ 33937 w 229"/>
                  <a:gd name="T41" fmla="*/ 138885 h 227"/>
                  <a:gd name="T42" fmla="*/ 0 w 229"/>
                  <a:gd name="T43" fmla="*/ 144795 h 227"/>
                  <a:gd name="T44" fmla="*/ 0 w 229"/>
                  <a:gd name="T45" fmla="*/ 189120 h 227"/>
                  <a:gd name="T46" fmla="*/ 33937 w 229"/>
                  <a:gd name="T47" fmla="*/ 196507 h 227"/>
                  <a:gd name="T48" fmla="*/ 42790 w 229"/>
                  <a:gd name="T49" fmla="*/ 223102 h 227"/>
                  <a:gd name="T50" fmla="*/ 19182 w 229"/>
                  <a:gd name="T51" fmla="*/ 249697 h 227"/>
                  <a:gd name="T52" fmla="*/ 45741 w 229"/>
                  <a:gd name="T53" fmla="*/ 285157 h 227"/>
                  <a:gd name="T54" fmla="*/ 76726 w 229"/>
                  <a:gd name="T55" fmla="*/ 270382 h 227"/>
                  <a:gd name="T56" fmla="*/ 98859 w 229"/>
                  <a:gd name="T57" fmla="*/ 286635 h 227"/>
                  <a:gd name="T58" fmla="*/ 95908 w 229"/>
                  <a:gd name="T59" fmla="*/ 322095 h 227"/>
                  <a:gd name="T60" fmla="*/ 137222 w 229"/>
                  <a:gd name="T61" fmla="*/ 335392 h 227"/>
                  <a:gd name="T62" fmla="*/ 154928 w 229"/>
                  <a:gd name="T63" fmla="*/ 304365 h 227"/>
                  <a:gd name="T64" fmla="*/ 168207 w 229"/>
                  <a:gd name="T65" fmla="*/ 305842 h 227"/>
                  <a:gd name="T66" fmla="*/ 182962 w 229"/>
                  <a:gd name="T67" fmla="*/ 304365 h 227"/>
                  <a:gd name="T68" fmla="*/ 199193 w 229"/>
                  <a:gd name="T69" fmla="*/ 335392 h 227"/>
                  <a:gd name="T70" fmla="*/ 241982 w 229"/>
                  <a:gd name="T71" fmla="*/ 320617 h 227"/>
                  <a:gd name="T72" fmla="*/ 237556 w 229"/>
                  <a:gd name="T73" fmla="*/ 286635 h 227"/>
                  <a:gd name="T74" fmla="*/ 259688 w 229"/>
                  <a:gd name="T75" fmla="*/ 270382 h 227"/>
                  <a:gd name="T76" fmla="*/ 292149 w 229"/>
                  <a:gd name="T77" fmla="*/ 285157 h 227"/>
                  <a:gd name="T78" fmla="*/ 318708 w 229"/>
                  <a:gd name="T79" fmla="*/ 248220 h 227"/>
                  <a:gd name="T80" fmla="*/ 295100 w 229"/>
                  <a:gd name="T81" fmla="*/ 223102 h 227"/>
                  <a:gd name="T82" fmla="*/ 303953 w 229"/>
                  <a:gd name="T83" fmla="*/ 196507 h 227"/>
                  <a:gd name="T84" fmla="*/ 337890 w 229"/>
                  <a:gd name="T85" fmla="*/ 189120 h 227"/>
                  <a:gd name="T86" fmla="*/ 168207 w 229"/>
                  <a:gd name="T87" fmla="*/ 265950 h 227"/>
                  <a:gd name="T88" fmla="*/ 69349 w 229"/>
                  <a:gd name="T89" fmla="*/ 166957 h 227"/>
                  <a:gd name="T90" fmla="*/ 168207 w 229"/>
                  <a:gd name="T91" fmla="*/ 67965 h 227"/>
                  <a:gd name="T92" fmla="*/ 267066 w 229"/>
                  <a:gd name="T93" fmla="*/ 166957 h 227"/>
                  <a:gd name="T94" fmla="*/ 168207 w 229"/>
                  <a:gd name="T95" fmla="*/ 26595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45" name="Freeform 21"/>
              <p:cNvSpPr>
                <a:spLocks noEditPoints="1" noChangeArrowheads="1"/>
              </p:cNvSpPr>
              <p:nvPr/>
            </p:nvSpPr>
            <p:spPr bwMode="auto">
              <a:xfrm>
                <a:off x="309785" y="0"/>
                <a:ext cx="199861" cy="199861"/>
              </a:xfrm>
              <a:custGeom>
                <a:avLst/>
                <a:gdLst>
                  <a:gd name="T0" fmla="*/ 199861 w 135"/>
                  <a:gd name="T1" fmla="*/ 112514 h 135"/>
                  <a:gd name="T2" fmla="*/ 199861 w 135"/>
                  <a:gd name="T3" fmla="*/ 85866 h 135"/>
                  <a:gd name="T4" fmla="*/ 180615 w 135"/>
                  <a:gd name="T5" fmla="*/ 81425 h 135"/>
                  <a:gd name="T6" fmla="*/ 174693 w 135"/>
                  <a:gd name="T7" fmla="*/ 66620 h 135"/>
                  <a:gd name="T8" fmla="*/ 189498 w 135"/>
                  <a:gd name="T9" fmla="*/ 50335 h 135"/>
                  <a:gd name="T10" fmla="*/ 173213 w 135"/>
                  <a:gd name="T11" fmla="*/ 29609 h 135"/>
                  <a:gd name="T12" fmla="*/ 153967 w 135"/>
                  <a:gd name="T13" fmla="*/ 38492 h 135"/>
                  <a:gd name="T14" fmla="*/ 142123 w 135"/>
                  <a:gd name="T15" fmla="*/ 28129 h 135"/>
                  <a:gd name="T16" fmla="*/ 143604 w 135"/>
                  <a:gd name="T17" fmla="*/ 7402 h 135"/>
                  <a:gd name="T18" fmla="*/ 118436 w 135"/>
                  <a:gd name="T19" fmla="*/ 0 h 135"/>
                  <a:gd name="T20" fmla="*/ 108073 w 135"/>
                  <a:gd name="T21" fmla="*/ 17765 h 135"/>
                  <a:gd name="T22" fmla="*/ 99190 w 135"/>
                  <a:gd name="T23" fmla="*/ 17765 h 135"/>
                  <a:gd name="T24" fmla="*/ 91788 w 135"/>
                  <a:gd name="T25" fmla="*/ 17765 h 135"/>
                  <a:gd name="T26" fmla="*/ 81425 w 135"/>
                  <a:gd name="T27" fmla="*/ 0 h 135"/>
                  <a:gd name="T28" fmla="*/ 56257 w 135"/>
                  <a:gd name="T29" fmla="*/ 7402 h 135"/>
                  <a:gd name="T30" fmla="*/ 57738 w 135"/>
                  <a:gd name="T31" fmla="*/ 28129 h 135"/>
                  <a:gd name="T32" fmla="*/ 44414 w 135"/>
                  <a:gd name="T33" fmla="*/ 38492 h 135"/>
                  <a:gd name="T34" fmla="*/ 26648 w 135"/>
                  <a:gd name="T35" fmla="*/ 29609 h 135"/>
                  <a:gd name="T36" fmla="*/ 10363 w 135"/>
                  <a:gd name="T37" fmla="*/ 50335 h 135"/>
                  <a:gd name="T38" fmla="*/ 25168 w 135"/>
                  <a:gd name="T39" fmla="*/ 66620 h 135"/>
                  <a:gd name="T40" fmla="*/ 19246 w 135"/>
                  <a:gd name="T41" fmla="*/ 81425 h 135"/>
                  <a:gd name="T42" fmla="*/ 0 w 135"/>
                  <a:gd name="T43" fmla="*/ 85866 h 135"/>
                  <a:gd name="T44" fmla="*/ 0 w 135"/>
                  <a:gd name="T45" fmla="*/ 112514 h 135"/>
                  <a:gd name="T46" fmla="*/ 19246 w 135"/>
                  <a:gd name="T47" fmla="*/ 116956 h 135"/>
                  <a:gd name="T48" fmla="*/ 25168 w 135"/>
                  <a:gd name="T49" fmla="*/ 133241 h 135"/>
                  <a:gd name="T50" fmla="*/ 10363 w 135"/>
                  <a:gd name="T51" fmla="*/ 148045 h 135"/>
                  <a:gd name="T52" fmla="*/ 26648 w 135"/>
                  <a:gd name="T53" fmla="*/ 168772 h 135"/>
                  <a:gd name="T54" fmla="*/ 45894 w 135"/>
                  <a:gd name="T55" fmla="*/ 161369 h 135"/>
                  <a:gd name="T56" fmla="*/ 57738 w 135"/>
                  <a:gd name="T57" fmla="*/ 170252 h 135"/>
                  <a:gd name="T58" fmla="*/ 56257 w 135"/>
                  <a:gd name="T59" fmla="*/ 190978 h 135"/>
                  <a:gd name="T60" fmla="*/ 81425 w 135"/>
                  <a:gd name="T61" fmla="*/ 199861 h 135"/>
                  <a:gd name="T62" fmla="*/ 91788 w 135"/>
                  <a:gd name="T63" fmla="*/ 180615 h 135"/>
                  <a:gd name="T64" fmla="*/ 100671 w 135"/>
                  <a:gd name="T65" fmla="*/ 182096 h 135"/>
                  <a:gd name="T66" fmla="*/ 108073 w 135"/>
                  <a:gd name="T67" fmla="*/ 180615 h 135"/>
                  <a:gd name="T68" fmla="*/ 118436 w 135"/>
                  <a:gd name="T69" fmla="*/ 199861 h 135"/>
                  <a:gd name="T70" fmla="*/ 143604 w 135"/>
                  <a:gd name="T71" fmla="*/ 190978 h 135"/>
                  <a:gd name="T72" fmla="*/ 142123 w 135"/>
                  <a:gd name="T73" fmla="*/ 170252 h 135"/>
                  <a:gd name="T74" fmla="*/ 153967 w 135"/>
                  <a:gd name="T75" fmla="*/ 161369 h 135"/>
                  <a:gd name="T76" fmla="*/ 173213 w 135"/>
                  <a:gd name="T77" fmla="*/ 168772 h 135"/>
                  <a:gd name="T78" fmla="*/ 189498 w 135"/>
                  <a:gd name="T79" fmla="*/ 148045 h 135"/>
                  <a:gd name="T80" fmla="*/ 174693 w 135"/>
                  <a:gd name="T81" fmla="*/ 131760 h 135"/>
                  <a:gd name="T82" fmla="*/ 180615 w 135"/>
                  <a:gd name="T83" fmla="*/ 116956 h 135"/>
                  <a:gd name="T84" fmla="*/ 199861 w 135"/>
                  <a:gd name="T85" fmla="*/ 112514 h 135"/>
                  <a:gd name="T86" fmla="*/ 99190 w 135"/>
                  <a:gd name="T87" fmla="*/ 158408 h 135"/>
                  <a:gd name="T88" fmla="*/ 41453 w 135"/>
                  <a:gd name="T89" fmla="*/ 99190 h 135"/>
                  <a:gd name="T90" fmla="*/ 99190 w 135"/>
                  <a:gd name="T91" fmla="*/ 39972 h 135"/>
                  <a:gd name="T92" fmla="*/ 158408 w 135"/>
                  <a:gd name="T93" fmla="*/ 99190 h 135"/>
                  <a:gd name="T94" fmla="*/ 99190 w 135"/>
                  <a:gd name="T95" fmla="*/ 158408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grpSp>
      </p:grpSp>
      <p:grpSp>
        <p:nvGrpSpPr>
          <p:cNvPr id="46" name="组合 45"/>
          <p:cNvGrpSpPr/>
          <p:nvPr/>
        </p:nvGrpSpPr>
        <p:grpSpPr>
          <a:xfrm>
            <a:off x="9925050" y="2552554"/>
            <a:ext cx="1012825" cy="1014412"/>
            <a:chOff x="9925050" y="2514846"/>
            <a:chExt cx="1012825" cy="1014412"/>
          </a:xfrm>
        </p:grpSpPr>
        <p:sp>
          <p:nvSpPr>
            <p:cNvPr id="47" name="椭圆 27"/>
            <p:cNvSpPr>
              <a:spLocks noChangeArrowheads="1"/>
            </p:cNvSpPr>
            <p:nvPr/>
          </p:nvSpPr>
          <p:spPr bwMode="auto">
            <a:xfrm>
              <a:off x="9925050" y="2514846"/>
              <a:ext cx="1012825" cy="1014412"/>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nvGrpSpPr>
            <p:cNvPr id="48" name="组合 95"/>
            <p:cNvGrpSpPr/>
            <p:nvPr/>
          </p:nvGrpSpPr>
          <p:grpSpPr bwMode="auto">
            <a:xfrm>
              <a:off x="10193338" y="2856158"/>
              <a:ext cx="477837" cy="455613"/>
              <a:chOff x="0" y="0"/>
              <a:chExt cx="2438400" cy="2332038"/>
            </a:xfrm>
            <a:solidFill>
              <a:sysClr val="window" lastClr="FFFFFF"/>
            </a:solidFill>
          </p:grpSpPr>
          <p:sp>
            <p:nvSpPr>
              <p:cNvPr id="49"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50" name="任意多边形 97"/>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grpSp>
      </p:grpSp>
      <p:grpSp>
        <p:nvGrpSpPr>
          <p:cNvPr id="51" name="组合 50"/>
          <p:cNvGrpSpPr/>
          <p:nvPr/>
        </p:nvGrpSpPr>
        <p:grpSpPr>
          <a:xfrm>
            <a:off x="3451225" y="4114654"/>
            <a:ext cx="1012825" cy="1012825"/>
            <a:chOff x="3451225" y="4076946"/>
            <a:chExt cx="1012825" cy="1012825"/>
          </a:xfrm>
        </p:grpSpPr>
        <p:sp>
          <p:nvSpPr>
            <p:cNvPr id="55" name="椭圆 23"/>
            <p:cNvSpPr>
              <a:spLocks noChangeArrowheads="1"/>
            </p:cNvSpPr>
            <p:nvPr/>
          </p:nvSpPr>
          <p:spPr bwMode="auto">
            <a:xfrm>
              <a:off x="3451225" y="4076946"/>
              <a:ext cx="1012825" cy="101282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nvGrpSpPr>
            <p:cNvPr id="59" name="组合 98"/>
            <p:cNvGrpSpPr/>
            <p:nvPr/>
          </p:nvGrpSpPr>
          <p:grpSpPr bwMode="auto">
            <a:xfrm>
              <a:off x="3740150" y="4316658"/>
              <a:ext cx="390525" cy="498475"/>
              <a:chOff x="0" y="0"/>
              <a:chExt cx="563562" cy="720725"/>
            </a:xfrm>
            <a:solidFill>
              <a:sysClr val="window" lastClr="FFFFFF"/>
            </a:solidFill>
          </p:grpSpPr>
          <p:sp>
            <p:nvSpPr>
              <p:cNvPr id="65" name="Freeform 32"/>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66" name="Freeform 33"/>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67" name="Freeform 34"/>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grpSp>
      </p:grpSp>
      <p:grpSp>
        <p:nvGrpSpPr>
          <p:cNvPr id="68" name="组合 67"/>
          <p:cNvGrpSpPr/>
          <p:nvPr/>
        </p:nvGrpSpPr>
        <p:grpSpPr>
          <a:xfrm>
            <a:off x="1273175" y="2506516"/>
            <a:ext cx="1012825" cy="1012825"/>
            <a:chOff x="1273175" y="2468808"/>
            <a:chExt cx="1012825" cy="1012825"/>
          </a:xfrm>
        </p:grpSpPr>
        <p:sp>
          <p:nvSpPr>
            <p:cNvPr id="69" name="椭圆 22"/>
            <p:cNvSpPr>
              <a:spLocks noChangeArrowheads="1"/>
            </p:cNvSpPr>
            <p:nvPr/>
          </p:nvSpPr>
          <p:spPr bwMode="auto">
            <a:xfrm>
              <a:off x="1273175" y="2468808"/>
              <a:ext cx="1012825" cy="101282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nvGrpSpPr>
            <p:cNvPr id="76" name="组合 108"/>
            <p:cNvGrpSpPr/>
            <p:nvPr/>
          </p:nvGrpSpPr>
          <p:grpSpPr bwMode="auto">
            <a:xfrm>
              <a:off x="1565275" y="2684708"/>
              <a:ext cx="446088" cy="504825"/>
              <a:chOff x="0" y="0"/>
              <a:chExt cx="406394" cy="459644"/>
            </a:xfrm>
            <a:solidFill>
              <a:sysClr val="window" lastClr="FFFFFF"/>
            </a:solidFill>
          </p:grpSpPr>
          <p:sp>
            <p:nvSpPr>
              <p:cNvPr id="77" name="Freeform 148"/>
              <p:cNvSpPr>
                <a:spLocks noEditPoints="1" noChangeArrowheads="1"/>
              </p:cNvSpPr>
              <p:nvPr/>
            </p:nvSpPr>
            <p:spPr bwMode="auto">
              <a:xfrm>
                <a:off x="55121"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78" name="Freeform 149"/>
              <p:cNvSpPr>
                <a:spLocks noEditPoints="1" noChangeArrowheads="1"/>
              </p:cNvSpPr>
              <p:nvPr/>
            </p:nvSpPr>
            <p:spPr bwMode="auto">
              <a:xfrm>
                <a:off x="0" y="231690"/>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79" name="Oval 150"/>
              <p:cNvSpPr>
                <a:spLocks noChangeArrowheads="1"/>
              </p:cNvSpPr>
              <p:nvPr/>
            </p:nvSpPr>
            <p:spPr bwMode="auto">
              <a:xfrm>
                <a:off x="97160" y="326982"/>
                <a:ext cx="37370" cy="3737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Calibri" panose="020F0502020204030204" pitchFamily="34" charset="0"/>
                  <a:ea typeface="宋体" panose="02010600030101010101" pitchFamily="2" charset="-122"/>
                  <a:sym typeface="宋体" panose="02010600030101010101" pitchFamily="2" charset="-122"/>
                </a:endParaRPr>
              </a:p>
            </p:txBody>
          </p:sp>
        </p:grpSp>
      </p:grpSp>
      <p:grpSp>
        <p:nvGrpSpPr>
          <p:cNvPr id="80" name="组合 79"/>
          <p:cNvGrpSpPr/>
          <p:nvPr/>
        </p:nvGrpSpPr>
        <p:grpSpPr>
          <a:xfrm>
            <a:off x="7812088" y="4055916"/>
            <a:ext cx="1012825" cy="1012825"/>
            <a:chOff x="7812088" y="4018208"/>
            <a:chExt cx="1012825" cy="1012825"/>
          </a:xfrm>
        </p:grpSpPr>
        <p:sp>
          <p:nvSpPr>
            <p:cNvPr id="81" name="椭圆 25"/>
            <p:cNvSpPr>
              <a:spLocks noChangeArrowheads="1"/>
            </p:cNvSpPr>
            <p:nvPr/>
          </p:nvSpPr>
          <p:spPr bwMode="auto">
            <a:xfrm>
              <a:off x="7812088" y="4018208"/>
              <a:ext cx="1012825" cy="1012825"/>
            </a:xfrm>
            <a:prstGeom prst="ellipse">
              <a:avLst/>
            </a:prstGeom>
            <a:solidFill>
              <a:srgbClr val="222830"/>
            </a:solidFill>
            <a:ln>
              <a:noFill/>
            </a:ln>
            <a:effectLst>
              <a:outerShdw blurRad="63500" algn="ctr" rotWithShape="0">
                <a:prstClr val="black">
                  <a:alpha val="40000"/>
                </a:prst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effectLst/>
                <a:uLnTx/>
                <a:uFillTx/>
                <a:latin typeface="宋体" panose="02010600030101010101" pitchFamily="2" charset="-122"/>
                <a:ea typeface="宋体" panose="02010600030101010101" pitchFamily="2" charset="-122"/>
                <a:sym typeface="宋体" panose="02010600030101010101" pitchFamily="2" charset="-122"/>
              </a:endParaRPr>
            </a:p>
          </p:txBody>
        </p:sp>
        <p:grpSp>
          <p:nvGrpSpPr>
            <p:cNvPr id="90" name="组合 112"/>
            <p:cNvGrpSpPr/>
            <p:nvPr/>
          </p:nvGrpSpPr>
          <p:grpSpPr bwMode="auto">
            <a:xfrm>
              <a:off x="8118475" y="4308721"/>
              <a:ext cx="400050" cy="431800"/>
              <a:chOff x="0" y="0"/>
              <a:chExt cx="466184" cy="501686"/>
            </a:xfrm>
            <a:solidFill>
              <a:sysClr val="window" lastClr="FFFFFF"/>
            </a:solidFill>
          </p:grpSpPr>
          <p:sp>
            <p:nvSpPr>
              <p:cNvPr id="9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92" name="Rectangle 155"/>
              <p:cNvSpPr>
                <a:spLocks noChangeArrowheads="1"/>
              </p:cNvSpPr>
              <p:nvPr/>
            </p:nvSpPr>
            <p:spPr bwMode="auto">
              <a:xfrm>
                <a:off x="160689" y="419472"/>
                <a:ext cx="9342" cy="326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effectLst/>
                  <a:uLnTx/>
                  <a:uFillTx/>
                  <a:latin typeface="Calibri" panose="020F0502020204030204" pitchFamily="34" charset="0"/>
                  <a:ea typeface="宋体" panose="02010600030101010101" pitchFamily="2" charset="-122"/>
                  <a:sym typeface="宋体" panose="02010600030101010101" pitchFamily="2" charset="-122"/>
                </a:endParaRPr>
              </a:p>
            </p:txBody>
          </p:sp>
          <p:sp>
            <p:nvSpPr>
              <p:cNvPr id="9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9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sp>
            <p:nvSpPr>
              <p:cNvPr id="9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ea typeface="宋体" panose="02010600030101010101" pitchFamily="2" charset="-122"/>
                </a:endParaRPr>
              </a:p>
            </p:txBody>
          </p:sp>
        </p:grpSp>
      </p:grpSp>
      <p:sp>
        <p:nvSpPr>
          <p:cNvPr id="98" name="文本框 97"/>
          <p:cNvSpPr txBox="1"/>
          <p:nvPr/>
        </p:nvSpPr>
        <p:spPr bwMode="auto">
          <a:xfrm>
            <a:off x="538053" y="4927424"/>
            <a:ext cx="2349784" cy="400110"/>
          </a:xfrm>
          <a:prstGeom prst="rect">
            <a:avLst/>
          </a:prstGeom>
          <a:noFill/>
        </p:spPr>
        <p:txBody>
          <a:bodyPr wrap="square">
            <a:spAutoFit/>
          </a:bodyPr>
          <a:lstStyle/>
          <a:p>
            <a:pPr algn="ctr" defTabSz="914400">
              <a:defRPr/>
            </a:pPr>
            <a:r>
              <a:rPr lang="en-US" altLang="zh-CN" sz="2000" b="1" spc="100" dirty="0">
                <a:latin typeface="方正粗谭黑简体" panose="02000000000000000000" pitchFamily="2" charset="-122"/>
                <a:ea typeface="方正粗谭黑简体" panose="02000000000000000000" pitchFamily="2" charset="-122"/>
              </a:rPr>
              <a:t>1</a:t>
            </a:r>
            <a:r>
              <a:rPr lang="zh-CN" altLang="en-US" sz="2000" b="1" spc="100" dirty="0">
                <a:latin typeface="方正粗谭黑简体" panose="02000000000000000000" pitchFamily="2" charset="-122"/>
                <a:ea typeface="方正粗谭黑简体" panose="02000000000000000000" pitchFamily="2" charset="-122"/>
              </a:rPr>
              <a:t>、决策树</a:t>
            </a:r>
            <a:endParaRPr lang="zh-CN" altLang="en-US" sz="2000" b="1" spc="100" dirty="0">
              <a:latin typeface="方正粗谭黑简体" panose="02000000000000000000" pitchFamily="2" charset="-122"/>
              <a:ea typeface="方正粗谭黑简体" panose="02000000000000000000" pitchFamily="2" charset="-122"/>
            </a:endParaRPr>
          </a:p>
        </p:txBody>
      </p:sp>
      <p:sp>
        <p:nvSpPr>
          <p:cNvPr id="101" name="文本框 100"/>
          <p:cNvSpPr txBox="1"/>
          <p:nvPr/>
        </p:nvSpPr>
        <p:spPr bwMode="auto">
          <a:xfrm>
            <a:off x="2856777" y="2124421"/>
            <a:ext cx="2349784" cy="400110"/>
          </a:xfrm>
          <a:prstGeom prst="rect">
            <a:avLst/>
          </a:prstGeom>
          <a:noFill/>
        </p:spPr>
        <p:txBody>
          <a:bodyPr wrap="square">
            <a:spAutoFit/>
          </a:bodyPr>
          <a:lstStyle/>
          <a:p>
            <a:pPr algn="ctr" defTabSz="914400">
              <a:defRPr/>
            </a:pPr>
            <a:r>
              <a:rPr lang="en-US" altLang="zh-CN" sz="2000" b="1" spc="100" dirty="0">
                <a:latin typeface="方正粗谭黑简体" panose="02000000000000000000" pitchFamily="2" charset="-122"/>
                <a:ea typeface="方正粗谭黑简体" panose="02000000000000000000" pitchFamily="2" charset="-122"/>
              </a:rPr>
              <a:t>2</a:t>
            </a:r>
            <a:r>
              <a:rPr lang="zh-CN" altLang="en-US" sz="2000" b="1" spc="100" dirty="0">
                <a:latin typeface="方正粗谭黑简体" panose="02000000000000000000" pitchFamily="2" charset="-122"/>
                <a:ea typeface="方正粗谭黑简体" panose="02000000000000000000" pitchFamily="2" charset="-122"/>
              </a:rPr>
              <a:t>、采样</a:t>
            </a:r>
            <a:endParaRPr lang="zh-CN" altLang="en-US" sz="2000" b="1" spc="100" dirty="0">
              <a:latin typeface="方正粗谭黑简体" panose="02000000000000000000" pitchFamily="2" charset="-122"/>
              <a:ea typeface="方正粗谭黑简体" panose="02000000000000000000" pitchFamily="2" charset="-122"/>
            </a:endParaRPr>
          </a:p>
        </p:txBody>
      </p:sp>
      <p:sp>
        <p:nvSpPr>
          <p:cNvPr id="104" name="文本框 103"/>
          <p:cNvSpPr txBox="1"/>
          <p:nvPr/>
        </p:nvSpPr>
        <p:spPr bwMode="auto">
          <a:xfrm>
            <a:off x="4930633" y="4927424"/>
            <a:ext cx="2349784" cy="400110"/>
          </a:xfrm>
          <a:prstGeom prst="rect">
            <a:avLst/>
          </a:prstGeom>
          <a:noFill/>
        </p:spPr>
        <p:txBody>
          <a:bodyPr wrap="square">
            <a:spAutoFit/>
          </a:bodyPr>
          <a:lstStyle/>
          <a:p>
            <a:pPr algn="ctr" defTabSz="914400">
              <a:defRPr/>
            </a:pPr>
            <a:r>
              <a:rPr lang="en-US" altLang="zh-CN" sz="2000" b="1" spc="100" dirty="0">
                <a:latin typeface="方正粗谭黑简体" panose="02000000000000000000" pitchFamily="2" charset="-122"/>
                <a:ea typeface="方正粗谭黑简体" panose="02000000000000000000" pitchFamily="2" charset="-122"/>
              </a:rPr>
              <a:t>3</a:t>
            </a:r>
            <a:r>
              <a:rPr lang="zh-CN" altLang="en-US" sz="2000" b="1" spc="100" dirty="0">
                <a:latin typeface="方正粗谭黑简体" panose="02000000000000000000" pitchFamily="2" charset="-122"/>
                <a:ea typeface="方正粗谭黑简体" panose="02000000000000000000" pitchFamily="2" charset="-122"/>
              </a:rPr>
              <a:t>、特征选取</a:t>
            </a:r>
            <a:endParaRPr lang="zh-CN" altLang="en-US" sz="2000" b="1" spc="100" dirty="0">
              <a:latin typeface="方正粗谭黑简体" panose="02000000000000000000" pitchFamily="2" charset="-122"/>
              <a:ea typeface="方正粗谭黑简体" panose="02000000000000000000" pitchFamily="2" charset="-122"/>
            </a:endParaRPr>
          </a:p>
        </p:txBody>
      </p:sp>
      <p:sp>
        <p:nvSpPr>
          <p:cNvPr id="109" name="文本框 108"/>
          <p:cNvSpPr txBox="1"/>
          <p:nvPr/>
        </p:nvSpPr>
        <p:spPr bwMode="auto">
          <a:xfrm>
            <a:off x="7343633" y="2137184"/>
            <a:ext cx="2349784" cy="400110"/>
          </a:xfrm>
          <a:prstGeom prst="rect">
            <a:avLst/>
          </a:prstGeom>
          <a:noFill/>
        </p:spPr>
        <p:txBody>
          <a:bodyPr wrap="square">
            <a:spAutoFit/>
          </a:bodyPr>
          <a:lstStyle/>
          <a:p>
            <a:pPr algn="ctr" defTabSz="914400">
              <a:defRPr/>
            </a:pPr>
            <a:r>
              <a:rPr lang="en-US" altLang="zh-CN" sz="2000" b="1" spc="100" dirty="0">
                <a:latin typeface="方正粗谭黑简体" panose="02000000000000000000" pitchFamily="2" charset="-122"/>
                <a:ea typeface="方正粗谭黑简体" panose="02000000000000000000" pitchFamily="2" charset="-122"/>
              </a:rPr>
              <a:t>4</a:t>
            </a:r>
            <a:r>
              <a:rPr lang="zh-CN" altLang="en-US" sz="2000" b="1" spc="100" dirty="0">
                <a:latin typeface="方正粗谭黑简体" panose="02000000000000000000" pitchFamily="2" charset="-122"/>
                <a:ea typeface="方正粗谭黑简体" panose="02000000000000000000" pitchFamily="2" charset="-122"/>
              </a:rPr>
              <a:t>、模型构建</a:t>
            </a:r>
            <a:endParaRPr lang="zh-CN" altLang="en-US" sz="2000" b="1" spc="100" dirty="0">
              <a:latin typeface="方正粗谭黑简体" panose="02000000000000000000" pitchFamily="2" charset="-122"/>
              <a:ea typeface="方正粗谭黑简体" panose="02000000000000000000" pitchFamily="2" charset="-122"/>
            </a:endParaRPr>
          </a:p>
        </p:txBody>
      </p:sp>
      <p:sp>
        <p:nvSpPr>
          <p:cNvPr id="112" name="文本框 111"/>
          <p:cNvSpPr txBox="1"/>
          <p:nvPr/>
        </p:nvSpPr>
        <p:spPr bwMode="auto">
          <a:xfrm>
            <a:off x="9256570" y="4927424"/>
            <a:ext cx="2349784" cy="400110"/>
          </a:xfrm>
          <a:prstGeom prst="rect">
            <a:avLst/>
          </a:prstGeom>
          <a:noFill/>
        </p:spPr>
        <p:txBody>
          <a:bodyPr wrap="square">
            <a:spAutoFit/>
          </a:bodyPr>
          <a:lstStyle/>
          <a:p>
            <a:pPr algn="ctr" defTabSz="914400">
              <a:defRPr/>
            </a:pPr>
            <a:r>
              <a:rPr lang="en-US" altLang="zh-CN" sz="2000" b="1" spc="100" dirty="0">
                <a:latin typeface="方正粗谭黑简体" panose="02000000000000000000" pitchFamily="2" charset="-122"/>
                <a:ea typeface="方正粗谭黑简体" panose="02000000000000000000" pitchFamily="2" charset="-122"/>
              </a:rPr>
              <a:t>5</a:t>
            </a:r>
            <a:r>
              <a:rPr lang="zh-CN" altLang="en-US" sz="2000" b="1" spc="100" dirty="0">
                <a:latin typeface="方正粗谭黑简体" panose="02000000000000000000" pitchFamily="2" charset="-122"/>
                <a:ea typeface="方正粗谭黑简体" panose="02000000000000000000" pitchFamily="2" charset="-122"/>
              </a:rPr>
              <a:t>、模型评估</a:t>
            </a:r>
            <a:endParaRPr lang="zh-CN" altLang="en-US" sz="2000" b="1" spc="100" dirty="0">
              <a:latin typeface="方正粗谭黑简体" panose="02000000000000000000" pitchFamily="2" charset="-122"/>
              <a:ea typeface="方正粗谭黑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7" name="文本框 6"/>
          <p:cNvSpPr txBox="1"/>
          <p:nvPr/>
        </p:nvSpPr>
        <p:spPr>
          <a:xfrm>
            <a:off x="2147887" y="820593"/>
            <a:ext cx="7896225" cy="5216813"/>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机器学习算法</a:t>
            </a:r>
            <a:r>
              <a:rPr lang="en-US" altLang="zh-CN" sz="2800" b="1" dirty="0"/>
              <a:t>-</a:t>
            </a:r>
            <a:r>
              <a:rPr lang="zh-CN" altLang="en-US" sz="2800" b="1" dirty="0"/>
              <a:t>决策树</a:t>
            </a:r>
            <a:endParaRPr lang="en-US" altLang="zh-CN" sz="2800" b="1" dirty="0"/>
          </a:p>
          <a:p>
            <a:pPr>
              <a:lnSpc>
                <a:spcPct val="150000"/>
              </a:lnSpc>
            </a:pPr>
            <a:r>
              <a:rPr lang="en-US" altLang="zh-CN" dirty="0"/>
              <a:t>         </a:t>
            </a:r>
            <a:r>
              <a:rPr lang="zh-CN" altLang="zh-CN" dirty="0"/>
              <a:t>决策树算法是一种基本的分类方法，属于有监督学习，它是基于实例特征对实例进行分类的过程，也可以认为决策树就是很多</a:t>
            </a:r>
            <a:r>
              <a:rPr lang="en-US" altLang="zh-CN" dirty="0"/>
              <a:t>if-then</a:t>
            </a:r>
            <a:r>
              <a:rPr lang="zh-CN" altLang="zh-CN" dirty="0"/>
              <a:t>的规则集合</a:t>
            </a:r>
            <a:r>
              <a:rPr lang="zh-CN" altLang="en-US" dirty="0"/>
              <a:t>，主要有以下几个特点：</a:t>
            </a:r>
            <a:endParaRPr lang="en-US" altLang="zh-CN" sz="2800" b="1" dirty="0"/>
          </a:p>
          <a:p>
            <a:pPr marL="457200" indent="-457200">
              <a:lnSpc>
                <a:spcPct val="150000"/>
              </a:lnSpc>
              <a:buFont typeface="+mj-lt"/>
              <a:buAutoNum type="arabicPeriod"/>
            </a:pPr>
            <a:r>
              <a:rPr lang="zh-CN" altLang="en-US" sz="2000" dirty="0"/>
              <a:t>可读性强：</a:t>
            </a:r>
            <a:r>
              <a:rPr lang="zh-CN" altLang="zh-CN" sz="2000" dirty="0"/>
              <a:t>模型</a:t>
            </a:r>
            <a:r>
              <a:rPr lang="zh-CN" altLang="en-US" sz="2000" dirty="0"/>
              <a:t>本身</a:t>
            </a:r>
            <a:r>
              <a:rPr lang="zh-CN" altLang="zh-CN" sz="2000" dirty="0"/>
              <a:t>由数据属性作为树枝节点构成</a:t>
            </a:r>
            <a:r>
              <a:rPr lang="zh-CN" altLang="en-US" sz="2000" dirty="0"/>
              <a:t>，易于理解</a:t>
            </a:r>
            <a:endParaRPr lang="en-US" altLang="zh-CN" sz="2000" dirty="0"/>
          </a:p>
          <a:p>
            <a:pPr marL="457200" indent="-457200">
              <a:lnSpc>
                <a:spcPct val="150000"/>
              </a:lnSpc>
              <a:buFont typeface="+mj-lt"/>
              <a:buAutoNum type="arabicPeriod"/>
            </a:pPr>
            <a:r>
              <a:rPr lang="zh-CN" altLang="en-US" sz="2000" dirty="0"/>
              <a:t>时间复杂度低：决策树只需要一次构建，反复使用，每一次预测的最大计算次数不超过决策树的深度</a:t>
            </a:r>
            <a:endParaRPr lang="en-US" altLang="zh-CN" sz="2000" dirty="0"/>
          </a:p>
          <a:p>
            <a:pPr marL="457200" indent="-457200">
              <a:lnSpc>
                <a:spcPct val="150000"/>
              </a:lnSpc>
              <a:buFont typeface="+mj-lt"/>
              <a:buAutoNum type="arabicPeriod"/>
            </a:pPr>
            <a:r>
              <a:rPr lang="zh-CN" altLang="en-US" sz="2000" dirty="0"/>
              <a:t>对数据要求低：能够同时处理数据型和常规型属性</a:t>
            </a:r>
            <a:endParaRPr lang="en-US" altLang="zh-CN" sz="2000" dirty="0"/>
          </a:p>
          <a:p>
            <a:pPr marL="457200" indent="-457200">
              <a:lnSpc>
                <a:spcPct val="150000"/>
              </a:lnSpc>
              <a:buFont typeface="+mj-lt"/>
              <a:buAutoNum type="arabicPeriod"/>
            </a:pPr>
            <a:r>
              <a:rPr lang="zh-CN" altLang="en-US" sz="2000" dirty="0"/>
              <a:t>随机森林：随机森林是用训练数据随机的计算出许多决策树，形成了一个森林，然后用这个森林对未知数据进行预测，选取投票最多的分类，此算法的错误率能够得到进一步降低</a:t>
            </a:r>
            <a:endParaRPr lang="en-US" altLang="zh-CN" sz="2000" dirty="0"/>
          </a:p>
        </p:txBody>
      </p:sp>
      <p:sp>
        <p:nvSpPr>
          <p:cNvPr id="8" name="平行四边形 7"/>
          <p:cNvSpPr/>
          <p:nvPr/>
        </p:nvSpPr>
        <p:spPr>
          <a:xfrm>
            <a:off x="1242060" y="293370"/>
            <a:ext cx="2496563"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决策树</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graphicFrame>
        <p:nvGraphicFramePr>
          <p:cNvPr id="5" name="表格 4"/>
          <p:cNvGraphicFramePr/>
          <p:nvPr/>
        </p:nvGraphicFramePr>
        <p:xfrm>
          <a:off x="282215" y="1613139"/>
          <a:ext cx="7110622" cy="4091437"/>
        </p:xfrm>
        <a:graphic>
          <a:graphicData uri="http://schemas.openxmlformats.org/drawingml/2006/table">
            <a:tbl>
              <a:tblPr firstRow="1" bandRow="1">
                <a:tableStyleId>{5C22544A-7EE6-4342-B048-85BDC9FD1C3A}</a:tableStyleId>
              </a:tblPr>
              <a:tblGrid>
                <a:gridCol w="998124"/>
                <a:gridCol w="997502"/>
                <a:gridCol w="2162913"/>
                <a:gridCol w="1538541"/>
                <a:gridCol w="1413542"/>
              </a:tblGrid>
              <a:tr h="662003">
                <a:tc>
                  <a:txBody>
                    <a:bodyPr/>
                    <a:lstStyle/>
                    <a:p>
                      <a:pPr marL="0" indent="0" algn="ctr">
                        <a:buNone/>
                      </a:pPr>
                      <a:r>
                        <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ID</a:t>
                      </a:r>
                      <a:endPar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拥有房产</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r>
                        <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a:t>
                      </a: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婚姻情况</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（单身，已婚，离婚）</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年收入</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（单位：万元）</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可以偿还债务</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r>
                        <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a:t>
                      </a: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2684">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1</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是</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单身</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125</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2684">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2</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否</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已婚</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100</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3333">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3</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否</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单身</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70</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2034">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4</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是</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已婚</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120</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3982">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5</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否</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离婚</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95</a:t>
                      </a:r>
                      <a:endPar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2684">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6</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否</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已婚</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60</a:t>
                      </a:r>
                      <a:endPar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3333">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7</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是</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离婚</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220</a:t>
                      </a:r>
                      <a:endPar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2034">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8</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否</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单身</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85</a:t>
                      </a:r>
                      <a:endParaRPr lang="en-US" altLang="zh-CN"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3982">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9</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否</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已婚</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75</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2684">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10</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否</a:t>
                      </a:r>
                      <a:endParaRPr lang="zh-CN" altLang="en-US"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单身</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90</a:t>
                      </a:r>
                      <a:endParaRPr lang="en-US" altLang="zh-CN" sz="1800" b="0" u="none">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是</a:t>
                      </a:r>
                      <a:endParaRPr lang="zh-CN" altLang="en-US" sz="18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6" name="对象 10"/>
          <p:cNvGraphicFramePr/>
          <p:nvPr/>
        </p:nvGraphicFramePr>
        <p:xfrm>
          <a:off x="7729599" y="1694640"/>
          <a:ext cx="4307128" cy="4003673"/>
        </p:xfrm>
        <a:graphic>
          <a:graphicData uri="http://schemas.openxmlformats.org/presentationml/2006/ole">
            <mc:AlternateContent xmlns:mc="http://schemas.openxmlformats.org/markup-compatibility/2006">
              <mc:Choice xmlns:v="urn:schemas-microsoft-com:vml" Requires="v">
                <p:oleObj spid="_x0000_s5154" name="Visio" r:id="rId1" imgW="4243705" imgH="3573780" progId="Visio.Drawing.15">
                  <p:embed/>
                </p:oleObj>
              </mc:Choice>
              <mc:Fallback>
                <p:oleObj name="Visio" r:id="rId1" imgW="4243705" imgH="3573780" progId="Visio.Drawing.15">
                  <p:embed/>
                  <p:pic>
                    <p:nvPicPr>
                      <p:cNvPr id="0" name="对象 10"/>
                      <p:cNvPicPr>
                        <a:picLocks noChangeArrowheads="1"/>
                      </p:cNvPicPr>
                      <p:nvPr/>
                    </p:nvPicPr>
                    <p:blipFill>
                      <a:blip r:embed="rId2"/>
                      <a:srcRect/>
                      <a:stretch>
                        <a:fillRect/>
                      </a:stretch>
                    </p:blipFill>
                    <p:spPr bwMode="auto">
                      <a:xfrm>
                        <a:off x="7729599" y="1694640"/>
                        <a:ext cx="4307128" cy="4003673"/>
                      </a:xfrm>
                      <a:prstGeom prst="rect">
                        <a:avLst/>
                      </a:prstGeom>
                      <a:noFill/>
                      <a:ln>
                        <a:noFill/>
                      </a:ln>
                    </p:spPr>
                  </p:pic>
                </p:oleObj>
              </mc:Fallback>
            </mc:AlternateContent>
          </a:graphicData>
        </a:graphic>
      </p:graphicFrame>
      <p:sp>
        <p:nvSpPr>
          <p:cNvPr id="8" name="文本框 7"/>
          <p:cNvSpPr txBox="1"/>
          <p:nvPr/>
        </p:nvSpPr>
        <p:spPr>
          <a:xfrm>
            <a:off x="282215" y="755595"/>
            <a:ext cx="3720441" cy="738664"/>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决策树</a:t>
            </a:r>
            <a:r>
              <a:rPr lang="en-US" altLang="zh-CN" sz="2800" b="1" dirty="0"/>
              <a:t>-</a:t>
            </a:r>
            <a:r>
              <a:rPr lang="zh-CN" altLang="en-US" sz="2800" b="1" dirty="0"/>
              <a:t>举例说明</a:t>
            </a:r>
            <a:endParaRPr lang="en-US" altLang="zh-CN" sz="2800" b="1" dirty="0"/>
          </a:p>
        </p:txBody>
      </p:sp>
      <p:sp>
        <p:nvSpPr>
          <p:cNvPr id="9" name="平行四边形 8"/>
          <p:cNvSpPr/>
          <p:nvPr/>
        </p:nvSpPr>
        <p:spPr>
          <a:xfrm>
            <a:off x="1242060" y="293370"/>
            <a:ext cx="2496563"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决策树</a:t>
            </a:r>
            <a:endParaRPr lang="zh-CN" altLang="en-US" b="1" dirty="0"/>
          </a:p>
        </p:txBody>
      </p:sp>
      <p:graphicFrame>
        <p:nvGraphicFramePr>
          <p:cNvPr id="7" name="表格 6"/>
          <p:cNvGraphicFramePr/>
          <p:nvPr/>
        </p:nvGraphicFramePr>
        <p:xfrm>
          <a:off x="282215" y="5943600"/>
          <a:ext cx="7110622" cy="621030"/>
        </p:xfrm>
        <a:graphic>
          <a:graphicData uri="http://schemas.openxmlformats.org/drawingml/2006/table">
            <a:tbl>
              <a:tblPr firstRow="1" bandRow="1">
                <a:tableStyleId>{5C22544A-7EE6-4342-B048-85BDC9FD1C3A}</a:tableStyleId>
              </a:tblPr>
              <a:tblGrid>
                <a:gridCol w="997509"/>
                <a:gridCol w="998122"/>
                <a:gridCol w="2162904"/>
                <a:gridCol w="1537928"/>
                <a:gridCol w="1414159"/>
              </a:tblGrid>
              <a:tr h="310515">
                <a:tc>
                  <a:txBody>
                    <a:bodyPr/>
                    <a:lstStyle/>
                    <a:p>
                      <a:pPr marL="0" indent="0" algn="ctr">
                        <a:buNone/>
                      </a:pPr>
                      <a:r>
                        <a:rPr lang="en-US" altLang="zh-CN" sz="16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rPr>
                        <a:t>ID</a:t>
                      </a:r>
                      <a:endParaRPr lang="en-US" altLang="zh-CN" sz="1600" b="0" u="none" dirty="0">
                        <a:solidFill>
                          <a:srgbClr val="000000"/>
                        </a:solidFill>
                        <a:highlight>
                          <a:srgbClr val="FFFFFF"/>
                        </a:highlight>
                        <a:latin typeface="微软雅黑" panose="020B0503020204020204" pitchFamily="34" charset="-122"/>
                        <a:ea typeface="微软雅黑" panose="020B0503020204020204" pitchFamily="34" charset="-122"/>
                        <a:cs typeface="Verdana" panose="020B060403050404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6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拥有房产</a:t>
                      </a:r>
                      <a:endParaRPr lang="zh-CN" altLang="en-US" sz="16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6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婚姻情况</a:t>
                      </a:r>
                      <a:endParaRPr lang="zh-CN" altLang="en-US" sz="16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6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年收入</a:t>
                      </a:r>
                      <a:endParaRPr lang="zh-CN" altLang="en-US" sz="16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indent="0" algn="ctr">
                        <a:buNone/>
                      </a:pPr>
                      <a:r>
                        <a:rPr lang="zh-CN" altLang="en-US" sz="16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rPr>
                        <a:t>可以偿还债务</a:t>
                      </a:r>
                      <a:endParaRPr lang="zh-CN" altLang="en-US" sz="1600" b="0" u="none" dirty="0">
                        <a:solidFill>
                          <a:srgbClr val="000000"/>
                        </a:solidFill>
                        <a:highlight>
                          <a:srgbClr val="FFFFFF"/>
                        </a:highlight>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10515">
                <a:tc>
                  <a:txBody>
                    <a:bodyPr/>
                    <a:lstStyle/>
                    <a:p>
                      <a:pPr marL="0" indent="0" algn="ctr">
                        <a:buNone/>
                      </a:pPr>
                      <a:r>
                        <a:rPr lang="en-US" altLang="zh-CN" sz="16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11</a:t>
                      </a:r>
                      <a:endParaRPr lang="en-US" altLang="zh-CN" sz="16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ctr">
                        <a:buNone/>
                      </a:pPr>
                      <a:r>
                        <a:rPr lang="zh-CN" altLang="en-US" sz="16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否</a:t>
                      </a:r>
                      <a:endParaRPr lang="zh-CN" altLang="en-US" sz="16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ctr">
                        <a:buNone/>
                      </a:pPr>
                      <a:r>
                        <a:rPr lang="zh-CN" altLang="en-US" sz="16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单身</a:t>
                      </a:r>
                      <a:endParaRPr lang="zh-CN" altLang="en-US" sz="16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ctr">
                        <a:buNone/>
                      </a:pPr>
                      <a:r>
                        <a:rPr lang="en-US" altLang="zh-CN" sz="16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55</a:t>
                      </a:r>
                      <a:endParaRPr lang="en-US" altLang="zh-CN" sz="16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lgn="ctr">
                        <a:buNone/>
                      </a:pPr>
                      <a:r>
                        <a:rPr lang="zh-CN" altLang="en-US" sz="16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en-US" sz="1600" b="0" u="none"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以预测隐性涉毒人员为例</a:t>
            </a:r>
            <a:endParaRPr lang="zh-CN" altLang="en-US" b="1" dirty="0"/>
          </a:p>
        </p:txBody>
      </p:sp>
      <p:sp>
        <p:nvSpPr>
          <p:cNvPr id="8" name="文本框 7"/>
          <p:cNvSpPr txBox="1"/>
          <p:nvPr/>
        </p:nvSpPr>
        <p:spPr>
          <a:xfrm>
            <a:off x="282216" y="755595"/>
            <a:ext cx="5025368"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采样</a:t>
            </a:r>
            <a:endParaRPr lang="en-US" altLang="zh-CN" sz="2800" b="1" dirty="0"/>
          </a:p>
        </p:txBody>
      </p:sp>
      <p:sp>
        <p:nvSpPr>
          <p:cNvPr id="7" name="矩形 6"/>
          <p:cNvSpPr/>
          <p:nvPr/>
        </p:nvSpPr>
        <p:spPr>
          <a:xfrm>
            <a:off x="1388962" y="1778317"/>
            <a:ext cx="9005104" cy="3785652"/>
          </a:xfrm>
          <a:prstGeom prst="rect">
            <a:avLst/>
          </a:prstGeom>
        </p:spPr>
        <p:txBody>
          <a:bodyPr wrap="square">
            <a:spAutoFit/>
          </a:bodyPr>
          <a:lstStyle/>
          <a:p>
            <a:r>
              <a:rPr lang="zh-CN" altLang="en-US" sz="2400" dirty="0"/>
              <a:t>         关联数据库中嫌疑人信息表和案件信息表，得到</a:t>
            </a:r>
            <a:r>
              <a:rPr lang="en-US" altLang="zh-CN" sz="2400" dirty="0"/>
              <a:t>2017</a:t>
            </a:r>
            <a:r>
              <a:rPr lang="zh-CN" altLang="en-US" sz="2400" dirty="0"/>
              <a:t>年所有隐性涉毒人员相关数据，并将该数据与旅馆住宿信息、手机通讯录信息、涉警行为信息等数据关联，作为正样本，将未登记在嫌疑人信息表和违法信息犯罪表中的正常人员数据作为负样本。然而，对于现有数据而言，正负样本严重不平衡，即正常人占比远大于隐性吸毒人员的占比，因此需要在两者特征属性分布基本不变的情况下对正样本采取上采样（即模拟生成和当前稀有样本临近的样本），对负样本进行下采样（即对负样本聚类，在每个类别中上按比例抽取部分样本）。最终采集正负样本各</a:t>
            </a:r>
            <a:r>
              <a:rPr lang="en-US" altLang="zh-CN" sz="2400" dirty="0"/>
              <a:t>3631</a:t>
            </a:r>
            <a:r>
              <a:rPr lang="zh-CN" altLang="en-US" sz="2400" dirty="0"/>
              <a:t>个，总计</a:t>
            </a:r>
            <a:r>
              <a:rPr lang="en-US" altLang="zh-CN" sz="2400" dirty="0"/>
              <a:t>7262</a:t>
            </a:r>
            <a:r>
              <a:rPr lang="zh-CN" altLang="en-US" sz="2400" dirty="0"/>
              <a:t>个样本，样本比例</a:t>
            </a:r>
            <a:r>
              <a:rPr lang="en-US" altLang="zh-CN" sz="2400" dirty="0"/>
              <a:t>1:1</a:t>
            </a:r>
            <a:r>
              <a:rPr lang="zh-CN" altLang="en-US" sz="2400" dirty="0"/>
              <a:t>。</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以预测隐性涉毒人员为例</a:t>
            </a:r>
            <a:endParaRPr lang="zh-CN" altLang="en-US" b="1" dirty="0"/>
          </a:p>
        </p:txBody>
      </p:sp>
      <p:sp>
        <p:nvSpPr>
          <p:cNvPr id="8" name="文本框 7"/>
          <p:cNvSpPr txBox="1"/>
          <p:nvPr/>
        </p:nvSpPr>
        <p:spPr>
          <a:xfrm>
            <a:off x="282216" y="755595"/>
            <a:ext cx="5025368"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特征选择</a:t>
            </a:r>
            <a:endParaRPr lang="en-US" altLang="zh-CN" sz="2800" b="1" dirty="0"/>
          </a:p>
        </p:txBody>
      </p:sp>
      <p:sp>
        <p:nvSpPr>
          <p:cNvPr id="3" name="矩形 2"/>
          <p:cNvSpPr/>
          <p:nvPr/>
        </p:nvSpPr>
        <p:spPr>
          <a:xfrm>
            <a:off x="276426" y="1459560"/>
            <a:ext cx="6096000" cy="4524315"/>
          </a:xfrm>
          <a:prstGeom prst="rect">
            <a:avLst/>
          </a:prstGeom>
        </p:spPr>
        <p:txBody>
          <a:bodyPr>
            <a:spAutoFit/>
          </a:bodyPr>
          <a:lstStyle/>
          <a:p>
            <a:r>
              <a:rPr lang="en-US" altLang="zh-CN" dirty="0"/>
              <a:t>1)	</a:t>
            </a:r>
            <a:r>
              <a:rPr lang="zh-CN" altLang="en-US" dirty="0"/>
              <a:t>年龄：通过人员基本信息获得年龄特征</a:t>
            </a:r>
            <a:endParaRPr lang="zh-CN" altLang="en-US" dirty="0"/>
          </a:p>
          <a:p>
            <a:r>
              <a:rPr lang="en-US" altLang="zh-CN" dirty="0"/>
              <a:t>2)	</a:t>
            </a:r>
            <a:r>
              <a:rPr lang="zh-CN" altLang="en-US" dirty="0"/>
              <a:t>性别：通过人员基本信息得到性别特征</a:t>
            </a:r>
            <a:endParaRPr lang="zh-CN" altLang="en-US" dirty="0"/>
          </a:p>
          <a:p>
            <a:r>
              <a:rPr lang="en-US" altLang="zh-CN" dirty="0"/>
              <a:t>3)	</a:t>
            </a:r>
            <a:r>
              <a:rPr lang="zh-CN" altLang="en-US" dirty="0"/>
              <a:t>是否常驻居民：通过关联人员基本信息得到是否常驻居民特征</a:t>
            </a:r>
            <a:endParaRPr lang="zh-CN" altLang="en-US" dirty="0"/>
          </a:p>
          <a:p>
            <a:r>
              <a:rPr lang="en-US" altLang="zh-CN" dirty="0"/>
              <a:t>4)	</a:t>
            </a:r>
            <a:r>
              <a:rPr lang="zh-CN" altLang="en-US" dirty="0"/>
              <a:t>住店入住时间：通过关联旅店住宿信息得到入住时间</a:t>
            </a:r>
            <a:endParaRPr lang="zh-CN" altLang="en-US" dirty="0"/>
          </a:p>
          <a:p>
            <a:r>
              <a:rPr lang="en-US" altLang="zh-CN" dirty="0"/>
              <a:t>5)	</a:t>
            </a:r>
            <a:r>
              <a:rPr lang="zh-CN" altLang="en-US" dirty="0"/>
              <a:t>住店时长：通过关联旅店住宿信息得到住店时长</a:t>
            </a:r>
            <a:endParaRPr lang="zh-CN" altLang="en-US" dirty="0"/>
          </a:p>
          <a:p>
            <a:r>
              <a:rPr lang="en-US" altLang="zh-CN" dirty="0"/>
              <a:t>6)	</a:t>
            </a:r>
            <a:r>
              <a:rPr lang="zh-CN" altLang="en-US" dirty="0"/>
              <a:t>手机联系人数量：通过关联手机通讯录信息得到手机联系人总数</a:t>
            </a:r>
            <a:endParaRPr lang="zh-CN" altLang="en-US" dirty="0"/>
          </a:p>
          <a:p>
            <a:r>
              <a:rPr lang="en-US" altLang="zh-CN" dirty="0"/>
              <a:t>7)	</a:t>
            </a:r>
            <a:r>
              <a:rPr lang="zh-CN" altLang="en-US" dirty="0"/>
              <a:t>手机中是否存有显性涉毒人员手机号码：通过关联手机通讯录信息得到手机中存有显性涉毒人员手机号码数量</a:t>
            </a:r>
            <a:endParaRPr lang="zh-CN" altLang="en-US" dirty="0"/>
          </a:p>
          <a:p>
            <a:r>
              <a:rPr lang="en-US" altLang="zh-CN" dirty="0"/>
              <a:t>8)	</a:t>
            </a:r>
            <a:r>
              <a:rPr lang="zh-CN" altLang="en-US" dirty="0"/>
              <a:t>是否被显性涉毒人员存为联系人：通过关联手机通讯录信息得到被显性涉毒人员存为联系人的人数</a:t>
            </a:r>
            <a:endParaRPr lang="zh-CN" altLang="en-US" dirty="0"/>
          </a:p>
          <a:p>
            <a:r>
              <a:rPr lang="en-US" altLang="zh-CN" dirty="0"/>
              <a:t>9)	</a:t>
            </a:r>
            <a:r>
              <a:rPr lang="zh-CN" altLang="en-US" dirty="0"/>
              <a:t>住户用电量：通过关联住户信息及电表信息得到住户从入住期间平均用电量</a:t>
            </a:r>
            <a:endParaRPr lang="zh-CN" altLang="en-US" dirty="0"/>
          </a:p>
          <a:p>
            <a:r>
              <a:rPr lang="en-US" altLang="zh-CN" dirty="0"/>
              <a:t>10)	</a:t>
            </a:r>
            <a:r>
              <a:rPr lang="zh-CN" altLang="en-US" dirty="0"/>
              <a:t>住户用水量：通过关联住户信息及水表信息得到住户从入住期间平均用水量</a:t>
            </a:r>
            <a:endParaRPr lang="zh-CN" altLang="en-US" dirty="0"/>
          </a:p>
        </p:txBody>
      </p:sp>
      <p:sp>
        <p:nvSpPr>
          <p:cNvPr id="5" name="矩形 4"/>
          <p:cNvSpPr/>
          <p:nvPr/>
        </p:nvSpPr>
        <p:spPr>
          <a:xfrm>
            <a:off x="6207887" y="1427446"/>
            <a:ext cx="6096000" cy="4524315"/>
          </a:xfrm>
          <a:prstGeom prst="rect">
            <a:avLst/>
          </a:prstGeom>
        </p:spPr>
        <p:txBody>
          <a:bodyPr>
            <a:spAutoFit/>
          </a:bodyPr>
          <a:lstStyle/>
          <a:p>
            <a:r>
              <a:rPr lang="en-US" altLang="zh-CN" dirty="0"/>
              <a:t>11)	</a:t>
            </a:r>
            <a:r>
              <a:rPr lang="zh-CN" altLang="en-US" dirty="0"/>
              <a:t>住户燃气使用量：通过关联住户信息及燃气使用信息得到住户从入住期间平均煤气使用量</a:t>
            </a:r>
            <a:endParaRPr lang="zh-CN" altLang="en-US" dirty="0"/>
          </a:p>
          <a:p>
            <a:r>
              <a:rPr lang="en-US" altLang="zh-CN" dirty="0"/>
              <a:t>12)	</a:t>
            </a:r>
            <a:r>
              <a:rPr lang="zh-CN" altLang="en-US" dirty="0"/>
              <a:t>网吧上线时间：通过关联网吧上网信息得到网吧上线时间</a:t>
            </a:r>
            <a:endParaRPr lang="zh-CN" altLang="en-US" dirty="0"/>
          </a:p>
          <a:p>
            <a:r>
              <a:rPr lang="en-US" altLang="zh-CN" dirty="0"/>
              <a:t>13)	</a:t>
            </a:r>
            <a:r>
              <a:rPr lang="zh-CN" altLang="en-US" dirty="0"/>
              <a:t>网吧下线时间：通过关联网吧上网信息得到网吧下线时间</a:t>
            </a:r>
            <a:endParaRPr lang="zh-CN" altLang="en-US" dirty="0"/>
          </a:p>
          <a:p>
            <a:r>
              <a:rPr lang="en-US" altLang="zh-CN" dirty="0"/>
              <a:t>14)	</a:t>
            </a:r>
            <a:r>
              <a:rPr lang="zh-CN" altLang="en-US" dirty="0"/>
              <a:t>网吧上网时长：通过关联网吧上网信息得到网吧上网时长</a:t>
            </a:r>
            <a:endParaRPr lang="zh-CN" altLang="en-US" dirty="0"/>
          </a:p>
          <a:p>
            <a:r>
              <a:rPr lang="en-US" altLang="zh-CN" dirty="0"/>
              <a:t>15)	2016</a:t>
            </a:r>
            <a:r>
              <a:rPr lang="zh-CN" altLang="en-US" dirty="0"/>
              <a:t>年内乘坐飞机次数：通过关联民航信息得到本年度通过航空出行次数</a:t>
            </a:r>
            <a:endParaRPr lang="zh-CN" altLang="en-US" dirty="0"/>
          </a:p>
          <a:p>
            <a:r>
              <a:rPr lang="en-US" altLang="zh-CN" dirty="0"/>
              <a:t>16)	2016</a:t>
            </a:r>
            <a:r>
              <a:rPr lang="zh-CN" altLang="en-US" dirty="0"/>
              <a:t>年内乘坐火车次数：通过关联铁路信息得到本年度通过火车出行次数</a:t>
            </a:r>
            <a:endParaRPr lang="zh-CN" altLang="en-US" dirty="0"/>
          </a:p>
          <a:p>
            <a:r>
              <a:rPr lang="en-US" altLang="zh-CN" dirty="0"/>
              <a:t>17)	2016</a:t>
            </a:r>
            <a:r>
              <a:rPr lang="zh-CN" altLang="en-US" dirty="0"/>
              <a:t>年内乘坐客运次数：通过关联客运信息得到本年度通过汽车出行次数</a:t>
            </a:r>
            <a:endParaRPr lang="zh-CN" altLang="en-US" dirty="0"/>
          </a:p>
          <a:p>
            <a:r>
              <a:rPr lang="en-US" altLang="zh-CN" dirty="0"/>
              <a:t>18)	2016</a:t>
            </a:r>
            <a:r>
              <a:rPr lang="zh-CN" altLang="en-US" dirty="0"/>
              <a:t>年内出行总次数：通过关联民航、铁路、客运信息得到本年度出行总次数。</a:t>
            </a:r>
            <a:endParaRPr lang="zh-CN" altLang="en-US" dirty="0"/>
          </a:p>
        </p:txBody>
      </p:sp>
      <p:cxnSp>
        <p:nvCxnSpPr>
          <p:cNvPr id="9" name="直接连接符 8"/>
          <p:cNvCxnSpPr/>
          <p:nvPr/>
        </p:nvCxnSpPr>
        <p:spPr>
          <a:xfrm>
            <a:off x="6207887" y="856527"/>
            <a:ext cx="0" cy="5266481"/>
          </a:xfrm>
          <a:prstGeom prst="line">
            <a:avLst/>
          </a:prstGeom>
          <a:ln w="19050">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8518" y="-369638"/>
            <a:ext cx="13368548" cy="7596482"/>
          </a:xfrm>
          <a:prstGeom prst="rect">
            <a:avLst/>
          </a:prstGeom>
        </p:spPr>
      </p:pic>
      <p:sp>
        <p:nvSpPr>
          <p:cNvPr id="4" name="Freeform 6"/>
          <p:cNvSpPr>
            <a:spLocks noEditPoints="1"/>
          </p:cNvSpPr>
          <p:nvPr/>
        </p:nvSpPr>
        <p:spPr bwMode="auto">
          <a:xfrm>
            <a:off x="3176" y="-38100"/>
            <a:ext cx="2411413" cy="2803526"/>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moveTo>
                  <a:pt x="771" y="0"/>
                </a:moveTo>
                <a:lnTo>
                  <a:pt x="0" y="441"/>
                </a:lnTo>
                <a:lnTo>
                  <a:pt x="0" y="1325"/>
                </a:lnTo>
                <a:lnTo>
                  <a:pt x="771" y="1766"/>
                </a:lnTo>
                <a:lnTo>
                  <a:pt x="1519" y="1325"/>
                </a:lnTo>
                <a:lnTo>
                  <a:pt x="1519" y="441"/>
                </a:lnTo>
                <a:lnTo>
                  <a:pt x="7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矩形 4"/>
          <p:cNvSpPr/>
          <p:nvPr/>
        </p:nvSpPr>
        <p:spPr>
          <a:xfrm>
            <a:off x="0" y="-173505"/>
            <a:ext cx="12311016" cy="2800591"/>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5"/>
          <p:cNvSpPr>
            <a:spLocks noEditPoints="1"/>
          </p:cNvSpPr>
          <p:nvPr/>
        </p:nvSpPr>
        <p:spPr bwMode="auto">
          <a:xfrm>
            <a:off x="5240266" y="243699"/>
            <a:ext cx="1711468" cy="1989765"/>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close/>
                <a:moveTo>
                  <a:pt x="771" y="0"/>
                </a:moveTo>
                <a:lnTo>
                  <a:pt x="0" y="441"/>
                </a:lnTo>
                <a:lnTo>
                  <a:pt x="0" y="1325"/>
                </a:lnTo>
                <a:lnTo>
                  <a:pt x="771" y="1766"/>
                </a:lnTo>
                <a:lnTo>
                  <a:pt x="1519" y="1325"/>
                </a:lnTo>
                <a:lnTo>
                  <a:pt x="1519" y="441"/>
                </a:lnTo>
                <a:lnTo>
                  <a:pt x="771"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文本框 6"/>
          <p:cNvSpPr txBox="1"/>
          <p:nvPr/>
        </p:nvSpPr>
        <p:spPr>
          <a:xfrm>
            <a:off x="5194343" y="1451364"/>
            <a:ext cx="1803314" cy="584775"/>
          </a:xfrm>
          <a:prstGeom prst="rect">
            <a:avLst/>
          </a:prstGeom>
          <a:solidFill>
            <a:srgbClr val="303C41"/>
          </a:solidFill>
        </p:spPr>
        <p:txBody>
          <a:bodyPr wrap="none" rtlCol="0">
            <a:spAutoFit/>
          </a:bodyPr>
          <a:lstStyle/>
          <a:p>
            <a:pPr algn="ctr"/>
            <a:r>
              <a:rPr lang="en-US" altLang="zh-CN" sz="3200" dirty="0">
                <a:solidFill>
                  <a:schemeClr val="bg1"/>
                </a:solidFill>
              </a:rPr>
              <a:t>CONTENT</a:t>
            </a:r>
            <a:endParaRPr lang="zh-CN" altLang="en-US" sz="3200" dirty="0">
              <a:solidFill>
                <a:schemeClr val="bg1"/>
              </a:solidFill>
            </a:endParaRPr>
          </a:p>
        </p:txBody>
      </p:sp>
      <p:sp>
        <p:nvSpPr>
          <p:cNvPr id="8" name="文本框 7"/>
          <p:cNvSpPr txBox="1"/>
          <p:nvPr/>
        </p:nvSpPr>
        <p:spPr>
          <a:xfrm>
            <a:off x="5490706" y="747122"/>
            <a:ext cx="1210588" cy="707886"/>
          </a:xfrm>
          <a:prstGeom prst="rect">
            <a:avLst/>
          </a:prstGeom>
          <a:noFill/>
        </p:spPr>
        <p:txBody>
          <a:bodyPr wrap="none"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目录</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9" name="椭圆 8"/>
          <p:cNvSpPr/>
          <p:nvPr/>
        </p:nvSpPr>
        <p:spPr>
          <a:xfrm>
            <a:off x="6718532" y="3357075"/>
            <a:ext cx="555965" cy="555965"/>
          </a:xfrm>
          <a:prstGeom prst="ellipse">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Impact" panose="020B0806030902050204" pitchFamily="34" charset="0"/>
              </a:rPr>
              <a:t>3</a:t>
            </a:r>
            <a:endParaRPr lang="zh-CN" altLang="en-US" sz="2400" dirty="0">
              <a:latin typeface="Impact" panose="020B0806030902050204" pitchFamily="34" charset="0"/>
            </a:endParaRPr>
          </a:p>
        </p:txBody>
      </p:sp>
      <p:sp>
        <p:nvSpPr>
          <p:cNvPr id="10" name="椭圆 9"/>
          <p:cNvSpPr/>
          <p:nvPr/>
        </p:nvSpPr>
        <p:spPr>
          <a:xfrm>
            <a:off x="6718532" y="4932386"/>
            <a:ext cx="555965" cy="555965"/>
          </a:xfrm>
          <a:prstGeom prst="ellipse">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Impact" panose="020B0806030902050204" pitchFamily="34" charset="0"/>
              </a:rPr>
              <a:t>4</a:t>
            </a:r>
            <a:endParaRPr lang="zh-CN" altLang="en-US" sz="2400" dirty="0">
              <a:latin typeface="Impact" panose="020B0806030902050204" pitchFamily="34" charset="0"/>
            </a:endParaRPr>
          </a:p>
        </p:txBody>
      </p:sp>
      <p:sp>
        <p:nvSpPr>
          <p:cNvPr id="11" name="椭圆 10"/>
          <p:cNvSpPr/>
          <p:nvPr/>
        </p:nvSpPr>
        <p:spPr>
          <a:xfrm>
            <a:off x="2095669" y="3357075"/>
            <a:ext cx="555965" cy="555965"/>
          </a:xfrm>
          <a:prstGeom prst="ellipse">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Impact" panose="020B0806030902050204" pitchFamily="34" charset="0"/>
              </a:rPr>
              <a:t>1</a:t>
            </a:r>
            <a:endParaRPr lang="zh-CN" altLang="en-US" sz="2400" dirty="0">
              <a:latin typeface="Impact" panose="020B0806030902050204" pitchFamily="34" charset="0"/>
            </a:endParaRPr>
          </a:p>
        </p:txBody>
      </p:sp>
      <p:sp>
        <p:nvSpPr>
          <p:cNvPr id="12" name="椭圆 11"/>
          <p:cNvSpPr/>
          <p:nvPr/>
        </p:nvSpPr>
        <p:spPr>
          <a:xfrm>
            <a:off x="2095669" y="4932386"/>
            <a:ext cx="555965" cy="555965"/>
          </a:xfrm>
          <a:prstGeom prst="ellipse">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Impact" panose="020B0806030902050204" pitchFamily="34" charset="0"/>
              </a:rPr>
              <a:t>2</a:t>
            </a:r>
            <a:endParaRPr lang="zh-CN" altLang="en-US" sz="2400" dirty="0">
              <a:latin typeface="Impact" panose="020B0806030902050204" pitchFamily="34" charset="0"/>
            </a:endParaRPr>
          </a:p>
        </p:txBody>
      </p:sp>
      <p:sp>
        <p:nvSpPr>
          <p:cNvPr id="13" name="文本框 12"/>
          <p:cNvSpPr txBox="1"/>
          <p:nvPr/>
        </p:nvSpPr>
        <p:spPr>
          <a:xfrm>
            <a:off x="2714390" y="3210296"/>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客户需求</a:t>
            </a:r>
            <a:endParaRPr lang="zh-CN" altLang="en-US" sz="24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2714390" y="3671961"/>
            <a:ext cx="1826141" cy="338554"/>
          </a:xfrm>
          <a:prstGeom prst="rect">
            <a:avLst/>
          </a:prstGeom>
          <a:noFill/>
        </p:spPr>
        <p:txBody>
          <a:bodyPr wrap="none" rtlCol="0">
            <a:spAutoFit/>
          </a:bodyPr>
          <a:lstStyle/>
          <a:p>
            <a:pPr algn="ctr"/>
            <a:r>
              <a:rPr lang="zh-CN" altLang="en-US" sz="1600" dirty="0">
                <a:latin typeface="微软雅黑" panose="020B0503020204020204" pitchFamily="34" charset="-122"/>
                <a:ea typeface="微软雅黑" panose="020B0503020204020204" pitchFamily="34" charset="-122"/>
              </a:rPr>
              <a:t>背景、现状、目标</a:t>
            </a:r>
            <a:endParaRPr lang="zh-CN" altLang="en-US" sz="16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2686000" y="4828581"/>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客户数据</a:t>
            </a:r>
            <a:endParaRPr lang="zh-CN" altLang="en-US" sz="24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2723805" y="5280760"/>
            <a:ext cx="1826141" cy="338554"/>
          </a:xfrm>
          <a:prstGeom prst="rect">
            <a:avLst/>
          </a:prstGeom>
          <a:noFill/>
        </p:spPr>
        <p:txBody>
          <a:bodyPr wrap="none" rtlCol="0">
            <a:spAutoFit/>
          </a:bodyPr>
          <a:lstStyle/>
          <a:p>
            <a:pPr algn="ctr"/>
            <a:r>
              <a:rPr lang="zh-CN" altLang="en-US" sz="1600" dirty="0">
                <a:latin typeface="微软雅黑" panose="020B0503020204020204" pitchFamily="34" charset="-122"/>
                <a:ea typeface="微软雅黑" panose="020B0503020204020204" pitchFamily="34" charset="-122"/>
              </a:rPr>
              <a:t>数据源、数据结构</a:t>
            </a:r>
            <a:endParaRPr lang="zh-CN" altLang="en-US" sz="16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7308517" y="3210296"/>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方案设计</a:t>
            </a:r>
            <a:endParaRPr lang="zh-CN" altLang="en-US" sz="24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7308517" y="3671961"/>
            <a:ext cx="3057247" cy="338554"/>
          </a:xfrm>
          <a:prstGeom prst="rect">
            <a:avLst/>
          </a:prstGeom>
          <a:noFill/>
        </p:spPr>
        <p:txBody>
          <a:bodyPr wrap="none" rtlCol="0">
            <a:spAutoFit/>
          </a:bodyPr>
          <a:lstStyle/>
          <a:p>
            <a:pPr algn="ctr"/>
            <a:r>
              <a:rPr lang="zh-CN" altLang="en-US" sz="1600" dirty="0">
                <a:latin typeface="微软雅黑" panose="020B0503020204020204" pitchFamily="34" charset="-122"/>
                <a:ea typeface="微软雅黑" panose="020B0503020204020204" pitchFamily="34" charset="-122"/>
              </a:rPr>
              <a:t>原始方案、创新方案、方案对比</a:t>
            </a:r>
            <a:endParaRPr lang="zh-CN" altLang="en-US" sz="16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7308517" y="4828581"/>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思维拓展</a:t>
            </a:r>
            <a:endParaRPr lang="zh-CN" altLang="en-US" sz="2400" dirty="0">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0" y="2365829"/>
            <a:ext cx="510438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06633" y="2351315"/>
            <a:ext cx="510438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以预测隐性涉毒人员为例</a:t>
            </a:r>
            <a:endParaRPr lang="zh-CN" altLang="en-US" b="1" dirty="0"/>
          </a:p>
        </p:txBody>
      </p:sp>
      <p:sp>
        <p:nvSpPr>
          <p:cNvPr id="6" name="文本框 5"/>
          <p:cNvSpPr txBox="1"/>
          <p:nvPr/>
        </p:nvSpPr>
        <p:spPr>
          <a:xfrm>
            <a:off x="575941" y="1165293"/>
            <a:ext cx="4181254" cy="738664"/>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构建模型</a:t>
            </a:r>
            <a:endParaRPr lang="en-US" altLang="zh-CN" sz="2800" b="1" dirty="0"/>
          </a:p>
        </p:txBody>
      </p:sp>
      <p:sp>
        <p:nvSpPr>
          <p:cNvPr id="3" name="矩形 2"/>
          <p:cNvSpPr/>
          <p:nvPr/>
        </p:nvSpPr>
        <p:spPr>
          <a:xfrm>
            <a:off x="1566441" y="1903957"/>
            <a:ext cx="9012820" cy="1477328"/>
          </a:xfrm>
          <a:prstGeom prst="rect">
            <a:avLst/>
          </a:prstGeom>
        </p:spPr>
        <p:txBody>
          <a:bodyPr wrap="square">
            <a:spAutoFit/>
          </a:bodyPr>
          <a:lstStyle/>
          <a:p>
            <a:r>
              <a:rPr lang="zh-CN" altLang="en-US" dirty="0"/>
              <a:t>         以年龄是否在</a:t>
            </a:r>
            <a:r>
              <a:rPr lang="en-US" altLang="zh-CN" dirty="0"/>
              <a:t>18-47</a:t>
            </a:r>
            <a:r>
              <a:rPr lang="zh-CN" altLang="en-US" dirty="0"/>
              <a:t>周岁（</a:t>
            </a:r>
            <a:r>
              <a:rPr lang="en-US" altLang="zh-CN" dirty="0"/>
              <a:t>NL</a:t>
            </a:r>
            <a:r>
              <a:rPr lang="zh-CN" altLang="en-US" dirty="0"/>
              <a:t>）、是否正常缴纳社保（</a:t>
            </a:r>
            <a:r>
              <a:rPr lang="en-US" altLang="zh-CN" dirty="0"/>
              <a:t>SB</a:t>
            </a:r>
            <a:r>
              <a:rPr lang="zh-CN" altLang="en-US" dirty="0"/>
              <a:t>）、网吧下线时间（</a:t>
            </a:r>
            <a:r>
              <a:rPr lang="en-US" altLang="zh-CN" dirty="0"/>
              <a:t>WB</a:t>
            </a:r>
            <a:r>
              <a:rPr lang="zh-CN" altLang="en-US" dirty="0"/>
              <a:t>）、入住旅馆时间（</a:t>
            </a:r>
            <a:r>
              <a:rPr lang="en-US" altLang="zh-CN" dirty="0"/>
              <a:t>LG</a:t>
            </a:r>
            <a:r>
              <a:rPr lang="zh-CN" altLang="en-US" dirty="0"/>
              <a:t>）、是否涉警人员（</a:t>
            </a:r>
            <a:r>
              <a:rPr lang="en-US" altLang="zh-CN" dirty="0"/>
              <a:t>SJ</a:t>
            </a:r>
            <a:r>
              <a:rPr lang="zh-CN" altLang="en-US" dirty="0"/>
              <a:t>）、被显性涉毒人员存为手机联系人（</a:t>
            </a:r>
            <a:r>
              <a:rPr lang="en-US" altLang="zh-CN" dirty="0"/>
              <a:t>TL</a:t>
            </a:r>
            <a:r>
              <a:rPr lang="zh-CN" altLang="en-US" dirty="0"/>
              <a:t>）为特征，以是否为隐性涉毒人员（</a:t>
            </a:r>
            <a:r>
              <a:rPr lang="en-US" altLang="zh-CN" dirty="0"/>
              <a:t>SD</a:t>
            </a:r>
            <a:r>
              <a:rPr lang="zh-CN" altLang="en-US" dirty="0"/>
              <a:t>）为标签，使用</a:t>
            </a:r>
            <a:r>
              <a:rPr lang="en-US" altLang="zh-CN" dirty="0"/>
              <a:t>7262</a:t>
            </a:r>
            <a:r>
              <a:rPr lang="zh-CN" altLang="en-US" dirty="0"/>
              <a:t>中的</a:t>
            </a:r>
            <a:r>
              <a:rPr lang="en-US" altLang="zh-CN" dirty="0"/>
              <a:t>60%</a:t>
            </a:r>
            <a:r>
              <a:rPr lang="zh-CN" altLang="en-US" dirty="0"/>
              <a:t>的样本作为训练集，其中正样本</a:t>
            </a:r>
            <a:r>
              <a:rPr lang="en-US" altLang="zh-CN" dirty="0"/>
              <a:t>2274</a:t>
            </a:r>
            <a:r>
              <a:rPr lang="zh-CN" altLang="en-US" dirty="0"/>
              <a:t>个，负样本</a:t>
            </a:r>
            <a:r>
              <a:rPr lang="en-US" altLang="zh-CN" dirty="0"/>
              <a:t>2511</a:t>
            </a:r>
            <a:r>
              <a:rPr lang="zh-CN" altLang="en-US" dirty="0"/>
              <a:t>个，通过计算分割节点之后和之前的信息增益来选择最优分割点，最终可以构建如下决策树模型：</a:t>
            </a:r>
            <a:endParaRPr lang="zh-CN" altLang="en-US" dirty="0"/>
          </a:p>
        </p:txBody>
      </p:sp>
      <p:pic>
        <p:nvPicPr>
          <p:cNvPr id="5" name="图片 4"/>
          <p:cNvPicPr>
            <a:picLocks noChangeAspect="1"/>
          </p:cNvPicPr>
          <p:nvPr/>
        </p:nvPicPr>
        <p:blipFill>
          <a:blip r:embed="rId1"/>
          <a:stretch>
            <a:fillRect/>
          </a:stretch>
        </p:blipFill>
        <p:spPr>
          <a:xfrm>
            <a:off x="881656" y="3443314"/>
            <a:ext cx="10428687" cy="284015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extLst>
              <a:ext uri="{28A0092B-C50C-407E-A947-70E740481C1C}">
                <a14:useLocalDpi xmlns:a14="http://schemas.microsoft.com/office/drawing/2010/main" val="0"/>
              </a:ext>
            </a:extLst>
          </a:blip>
          <a:srcRect/>
          <a:stretch>
            <a:fillRect/>
          </a:stretch>
        </p:blipFill>
        <p:spPr bwMode="auto">
          <a:xfrm>
            <a:off x="2048720" y="0"/>
            <a:ext cx="8796758" cy="6858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以预测隐性涉毒人员为例</a:t>
            </a:r>
            <a:endParaRPr lang="zh-CN" altLang="en-US" b="1" dirty="0"/>
          </a:p>
        </p:txBody>
      </p:sp>
      <p:sp>
        <p:nvSpPr>
          <p:cNvPr id="6" name="文本框 5"/>
          <p:cNvSpPr txBox="1"/>
          <p:nvPr/>
        </p:nvSpPr>
        <p:spPr>
          <a:xfrm>
            <a:off x="575941" y="1165293"/>
            <a:ext cx="4181254" cy="672748"/>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模型评估</a:t>
            </a:r>
            <a:endParaRPr lang="en-US" altLang="zh-CN" sz="2800" b="1" dirty="0"/>
          </a:p>
        </p:txBody>
      </p:sp>
      <p:sp>
        <p:nvSpPr>
          <p:cNvPr id="3" name="矩形 2"/>
          <p:cNvSpPr/>
          <p:nvPr/>
        </p:nvSpPr>
        <p:spPr>
          <a:xfrm>
            <a:off x="1437190" y="2078645"/>
            <a:ext cx="9012820" cy="1200329"/>
          </a:xfrm>
          <a:prstGeom prst="rect">
            <a:avLst/>
          </a:prstGeom>
        </p:spPr>
        <p:txBody>
          <a:bodyPr wrap="square">
            <a:spAutoFit/>
          </a:bodyPr>
          <a:lstStyle/>
          <a:p>
            <a:r>
              <a:rPr lang="en-US" altLang="zh-CN" sz="2400" dirty="0"/>
              <a:t>         </a:t>
            </a:r>
            <a:r>
              <a:rPr lang="zh-CN" altLang="zh-CN" sz="2400" dirty="0"/>
              <a:t>从</a:t>
            </a:r>
            <a:r>
              <a:rPr lang="en-US" altLang="zh-CN" sz="2400" dirty="0"/>
              <a:t>7262</a:t>
            </a:r>
            <a:r>
              <a:rPr lang="zh-CN" altLang="zh-CN" sz="2400" dirty="0"/>
              <a:t>个样本中抽取</a:t>
            </a:r>
            <a:r>
              <a:rPr lang="en-US" altLang="zh-CN" sz="2400" dirty="0"/>
              <a:t>40%</a:t>
            </a:r>
            <a:r>
              <a:rPr lang="zh-CN" altLang="zh-CN" sz="2400" dirty="0"/>
              <a:t>数据作为测试集，其中正样本</a:t>
            </a:r>
            <a:r>
              <a:rPr lang="en-US" altLang="zh-CN" sz="2400" dirty="0"/>
              <a:t>1368</a:t>
            </a:r>
            <a:r>
              <a:rPr lang="zh-CN" altLang="zh-CN" sz="2400" dirty="0"/>
              <a:t>个，负样本</a:t>
            </a:r>
            <a:r>
              <a:rPr lang="en-US" altLang="zh-CN" sz="2400" dirty="0"/>
              <a:t>1120</a:t>
            </a:r>
            <a:r>
              <a:rPr lang="zh-CN" altLang="zh-CN" sz="2400" dirty="0"/>
              <a:t>个，使用决策树模型对该测试集进行预测，将预测结果与实际比对，计算出精确率</a:t>
            </a:r>
            <a:r>
              <a:rPr lang="en-US" altLang="zh-CN" sz="2400" dirty="0">
                <a:solidFill>
                  <a:srgbClr val="FF0000"/>
                </a:solidFill>
              </a:rPr>
              <a:t>89%</a:t>
            </a:r>
            <a:r>
              <a:rPr lang="zh-CN" altLang="en-US" sz="2400" dirty="0"/>
              <a:t>，召回率</a:t>
            </a:r>
            <a:r>
              <a:rPr lang="en-US" altLang="zh-CN" sz="2400" dirty="0">
                <a:solidFill>
                  <a:srgbClr val="FF0000"/>
                </a:solidFill>
              </a:rPr>
              <a:t>83%</a:t>
            </a:r>
            <a:endParaRPr lang="zh-CN" altLang="zh-CN" sz="2400" dirty="0">
              <a:solidFill>
                <a:srgbClr val="FF0000"/>
              </a:solidFill>
            </a:endParaRPr>
          </a:p>
        </p:txBody>
      </p:sp>
      <p:sp>
        <p:nvSpPr>
          <p:cNvPr id="7" name="矩形 6"/>
          <p:cNvSpPr/>
          <p:nvPr/>
        </p:nvSpPr>
        <p:spPr>
          <a:xfrm>
            <a:off x="1242060" y="5673981"/>
            <a:ext cx="9012820" cy="923330"/>
          </a:xfrm>
          <a:prstGeom prst="rect">
            <a:avLst/>
          </a:prstGeom>
        </p:spPr>
        <p:txBody>
          <a:bodyPr wrap="square">
            <a:spAutoFit/>
          </a:bodyPr>
          <a:lstStyle/>
          <a:p>
            <a:pPr algn="ctr"/>
            <a:r>
              <a:rPr lang="zh-CN" altLang="en-US" dirty="0"/>
              <a:t>把正类预测为正类</a:t>
            </a:r>
            <a:r>
              <a:rPr lang="en-US" altLang="zh-CN" dirty="0"/>
              <a:t>(TP)</a:t>
            </a:r>
            <a:r>
              <a:rPr lang="zh-CN" altLang="en-US" dirty="0"/>
              <a:t>、把负类预测为正类</a:t>
            </a:r>
            <a:r>
              <a:rPr lang="en-US" altLang="zh-CN" dirty="0"/>
              <a:t>(FP)</a:t>
            </a:r>
            <a:r>
              <a:rPr lang="zh-CN" altLang="en-US" dirty="0"/>
              <a:t>、把正类预测为负类</a:t>
            </a:r>
            <a:r>
              <a:rPr lang="en-US" altLang="zh-CN" dirty="0"/>
              <a:t>(FN)</a:t>
            </a:r>
            <a:endParaRPr lang="en-US" altLang="zh-CN" dirty="0"/>
          </a:p>
          <a:p>
            <a:pPr algn="ctr"/>
            <a:r>
              <a:rPr lang="zh-CN" altLang="en-US" dirty="0"/>
              <a:t>精确率</a:t>
            </a:r>
            <a:r>
              <a:rPr lang="en-US" altLang="zh-CN" dirty="0"/>
              <a:t>P=TP/(TP+FP)</a:t>
            </a:r>
            <a:endParaRPr lang="en-US" altLang="zh-CN" dirty="0"/>
          </a:p>
          <a:p>
            <a:pPr algn="ctr"/>
            <a:r>
              <a:rPr lang="zh-CN" altLang="en-US" dirty="0"/>
              <a:t>召回率</a:t>
            </a:r>
            <a:r>
              <a:rPr lang="en-US" altLang="zh-CN" dirty="0"/>
              <a:t>R=TP/(TP+FN)</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470154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创新方案</a:t>
            </a:r>
            <a:r>
              <a:rPr lang="en-US" altLang="zh-CN" b="1" dirty="0"/>
              <a:t>-</a:t>
            </a:r>
            <a:r>
              <a:rPr lang="zh-CN" altLang="en-US" b="1" dirty="0"/>
              <a:t>以预测隐性涉毒人员为例</a:t>
            </a:r>
            <a:endParaRPr lang="zh-CN" altLang="en-US" b="1" dirty="0"/>
          </a:p>
        </p:txBody>
      </p:sp>
      <p:sp>
        <p:nvSpPr>
          <p:cNvPr id="6" name="文本框 5"/>
          <p:cNvSpPr txBox="1"/>
          <p:nvPr/>
        </p:nvSpPr>
        <p:spPr>
          <a:xfrm>
            <a:off x="575941" y="1165293"/>
            <a:ext cx="4181254" cy="672748"/>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使用模型预测</a:t>
            </a:r>
            <a:endParaRPr lang="en-US" altLang="zh-CN" sz="2800" b="1" dirty="0"/>
          </a:p>
        </p:txBody>
      </p:sp>
      <p:graphicFrame>
        <p:nvGraphicFramePr>
          <p:cNvPr id="8" name="表格 7"/>
          <p:cNvGraphicFramePr>
            <a:graphicFrameLocks noGrp="1"/>
          </p:cNvGraphicFramePr>
          <p:nvPr/>
        </p:nvGraphicFramePr>
        <p:xfrm>
          <a:off x="2666568" y="2754415"/>
          <a:ext cx="5888376" cy="1031123"/>
        </p:xfrm>
        <a:graphic>
          <a:graphicData uri="http://schemas.openxmlformats.org/drawingml/2006/table">
            <a:tbl>
              <a:tblPr>
                <a:tableStyleId>{5C22544A-7EE6-4342-B048-85BDC9FD1C3A}</a:tableStyleId>
              </a:tblPr>
              <a:tblGrid>
                <a:gridCol w="772246"/>
                <a:gridCol w="772246"/>
                <a:gridCol w="772246"/>
                <a:gridCol w="772246"/>
                <a:gridCol w="772246"/>
                <a:gridCol w="772246"/>
                <a:gridCol w="627450"/>
                <a:gridCol w="627450"/>
              </a:tblGrid>
              <a:tr h="602243">
                <a:tc>
                  <a:txBody>
                    <a:bodyPr/>
                    <a:lstStyle/>
                    <a:p>
                      <a:pPr algn="ctr" fontAlgn="ctr"/>
                      <a:r>
                        <a:rPr lang="en-US" sz="2000" u="none" strike="noStrike" dirty="0">
                          <a:effectLst/>
                        </a:rPr>
                        <a:t>ID</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NL</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SJ</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SB</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TL</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LG</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WB</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2000" u="none" strike="noStrike" kern="1200" dirty="0">
                          <a:solidFill>
                            <a:schemeClr val="dk1"/>
                          </a:solidFill>
                          <a:effectLst/>
                          <a:latin typeface="+mn-lt"/>
                          <a:ea typeface="+mn-ea"/>
                          <a:cs typeface="+mn-cs"/>
                        </a:rPr>
                        <a:t>SD</a:t>
                      </a:r>
                      <a:endParaRPr lang="en-US" sz="2000" u="none" strike="noStrike" kern="1200" dirty="0">
                        <a:solidFill>
                          <a:schemeClr val="dk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880">
                <a:tc>
                  <a:txBody>
                    <a:bodyPr/>
                    <a:lstStyle/>
                    <a:p>
                      <a:pPr algn="ctr" fontAlgn="ctr"/>
                      <a:r>
                        <a:rPr lang="en-US" altLang="zh-CN" sz="2000" u="none" strike="noStrike">
                          <a:effectLst/>
                        </a:rPr>
                        <a:t>1</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1</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a:effectLst/>
                        </a:rPr>
                        <a:t>1</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1</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zh-CN" altLang="en-US" sz="2000" u="none" strike="noStrike" kern="1200" dirty="0">
                          <a:solidFill>
                            <a:schemeClr val="dk1"/>
                          </a:solidFill>
                          <a:effectLst/>
                          <a:latin typeface="+mn-lt"/>
                          <a:ea typeface="+mn-ea"/>
                          <a:cs typeface="+mn-cs"/>
                        </a:rPr>
                        <a:t>？</a:t>
                      </a:r>
                      <a:endParaRPr lang="en-US" altLang="zh-CN" sz="2000" u="none" strike="noStrike" kern="1200" dirty="0">
                        <a:solidFill>
                          <a:schemeClr val="dk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矩形 8"/>
          <p:cNvSpPr/>
          <p:nvPr/>
        </p:nvSpPr>
        <p:spPr>
          <a:xfrm>
            <a:off x="942392" y="1956687"/>
            <a:ext cx="10567766" cy="646331"/>
          </a:xfrm>
          <a:prstGeom prst="rect">
            <a:avLst/>
          </a:prstGeom>
        </p:spPr>
        <p:txBody>
          <a:bodyPr wrap="square">
            <a:spAutoFit/>
          </a:bodyPr>
          <a:lstStyle/>
          <a:p>
            <a:r>
              <a:rPr lang="zh-CN" altLang="en-US" dirty="0"/>
              <a:t>年龄是否在</a:t>
            </a:r>
            <a:r>
              <a:rPr lang="en-US" altLang="zh-CN" dirty="0"/>
              <a:t>18-47</a:t>
            </a:r>
            <a:r>
              <a:rPr lang="zh-CN" altLang="en-US" dirty="0"/>
              <a:t>周岁（</a:t>
            </a:r>
            <a:r>
              <a:rPr lang="en-US" altLang="zh-CN" dirty="0"/>
              <a:t>NL</a:t>
            </a:r>
            <a:r>
              <a:rPr lang="zh-CN" altLang="en-US" dirty="0"/>
              <a:t>）、是否正常缴纳社保（</a:t>
            </a:r>
            <a:r>
              <a:rPr lang="en-US" altLang="zh-CN" dirty="0"/>
              <a:t>SB</a:t>
            </a:r>
            <a:r>
              <a:rPr lang="zh-CN" altLang="en-US" dirty="0"/>
              <a:t>）、网吧下线时间（</a:t>
            </a:r>
            <a:r>
              <a:rPr lang="en-US" altLang="zh-CN" dirty="0"/>
              <a:t>WB</a:t>
            </a:r>
            <a:r>
              <a:rPr lang="zh-CN" altLang="en-US" dirty="0"/>
              <a:t>）、入住旅馆时间（</a:t>
            </a:r>
            <a:r>
              <a:rPr lang="en-US" altLang="zh-CN" dirty="0"/>
              <a:t>LG</a:t>
            </a:r>
            <a:r>
              <a:rPr lang="zh-CN" altLang="en-US" dirty="0"/>
              <a:t>）、是否涉警人员（</a:t>
            </a:r>
            <a:r>
              <a:rPr lang="en-US" altLang="zh-CN" dirty="0"/>
              <a:t>SJ</a:t>
            </a:r>
            <a:r>
              <a:rPr lang="zh-CN" altLang="en-US" dirty="0"/>
              <a:t>）、被显性涉毒人员存为手机联系人（</a:t>
            </a:r>
            <a:r>
              <a:rPr lang="en-US" altLang="zh-CN" dirty="0"/>
              <a:t>TL</a:t>
            </a:r>
            <a:r>
              <a:rPr lang="zh-CN" altLang="en-US" dirty="0"/>
              <a:t>）、是否为隐性涉毒人员（</a:t>
            </a:r>
            <a:r>
              <a:rPr lang="en-US" altLang="zh-CN" dirty="0"/>
              <a:t>SD</a:t>
            </a:r>
            <a:r>
              <a:rPr lang="zh-CN" altLang="en-US" dirty="0"/>
              <a:t>）</a:t>
            </a:r>
            <a:endParaRPr lang="zh-CN" altLang="en-US" dirty="0"/>
          </a:p>
        </p:txBody>
      </p:sp>
      <p:graphicFrame>
        <p:nvGraphicFramePr>
          <p:cNvPr id="10" name="表格 9"/>
          <p:cNvGraphicFramePr>
            <a:graphicFrameLocks noGrp="1"/>
          </p:cNvGraphicFramePr>
          <p:nvPr/>
        </p:nvGraphicFramePr>
        <p:xfrm>
          <a:off x="2666568" y="5280072"/>
          <a:ext cx="5888376" cy="1031123"/>
        </p:xfrm>
        <a:graphic>
          <a:graphicData uri="http://schemas.openxmlformats.org/drawingml/2006/table">
            <a:tbl>
              <a:tblPr>
                <a:tableStyleId>{5C22544A-7EE6-4342-B048-85BDC9FD1C3A}</a:tableStyleId>
              </a:tblPr>
              <a:tblGrid>
                <a:gridCol w="772246"/>
                <a:gridCol w="772246"/>
                <a:gridCol w="772246"/>
                <a:gridCol w="772246"/>
                <a:gridCol w="772246"/>
                <a:gridCol w="772246"/>
                <a:gridCol w="627450"/>
                <a:gridCol w="627450"/>
              </a:tblGrid>
              <a:tr h="602243">
                <a:tc>
                  <a:txBody>
                    <a:bodyPr/>
                    <a:lstStyle/>
                    <a:p>
                      <a:pPr algn="ctr" fontAlgn="ctr"/>
                      <a:r>
                        <a:rPr lang="en-US" sz="2000" u="none" strike="noStrike">
                          <a:effectLst/>
                        </a:rPr>
                        <a:t>ID</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NL</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SJ</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SB</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TL</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LG</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WB</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2000" u="none" strike="noStrike" kern="1200" dirty="0">
                          <a:solidFill>
                            <a:schemeClr val="dk1"/>
                          </a:solidFill>
                          <a:effectLst/>
                          <a:latin typeface="+mn-lt"/>
                          <a:ea typeface="+mn-ea"/>
                          <a:cs typeface="+mn-cs"/>
                        </a:rPr>
                        <a:t>SD</a:t>
                      </a:r>
                      <a:endParaRPr lang="en-US" sz="2000" u="none" strike="noStrike" kern="1200" dirty="0">
                        <a:solidFill>
                          <a:schemeClr val="dk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880">
                <a:tc>
                  <a:txBody>
                    <a:bodyPr/>
                    <a:lstStyle/>
                    <a:p>
                      <a:pPr algn="ctr" fontAlgn="ctr"/>
                      <a:r>
                        <a:rPr lang="en-US" altLang="zh-CN" sz="2000" u="none" strike="noStrike" dirty="0">
                          <a:effectLst/>
                        </a:rPr>
                        <a:t>1</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1</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1</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1</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2000" u="none" strike="noStrike" kern="1200" dirty="0">
                          <a:solidFill>
                            <a:schemeClr val="dk1"/>
                          </a:solidFill>
                          <a:effectLst/>
                          <a:latin typeface="+mn-lt"/>
                          <a:ea typeface="+mn-ea"/>
                          <a:cs typeface="+mn-cs"/>
                        </a:rPr>
                        <a:t>1</a:t>
                      </a:r>
                      <a:endParaRPr lang="en-US" altLang="zh-CN" sz="2000" u="none" strike="noStrike" kern="1200" dirty="0">
                        <a:solidFill>
                          <a:schemeClr val="dk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箭头: 下 10"/>
          <p:cNvSpPr/>
          <p:nvPr/>
        </p:nvSpPr>
        <p:spPr>
          <a:xfrm flipH="1">
            <a:off x="5657088" y="3806190"/>
            <a:ext cx="158496" cy="52959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041392" y="4351501"/>
            <a:ext cx="1389888" cy="3612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决策树模型</a:t>
            </a:r>
            <a:endParaRPr lang="zh-CN" altLang="en-US" b="1" dirty="0">
              <a:solidFill>
                <a:schemeClr val="tx1"/>
              </a:solidFill>
            </a:endParaRPr>
          </a:p>
        </p:txBody>
      </p:sp>
      <p:sp>
        <p:nvSpPr>
          <p:cNvPr id="13" name="箭头: 下 12"/>
          <p:cNvSpPr/>
          <p:nvPr/>
        </p:nvSpPr>
        <p:spPr>
          <a:xfrm flipH="1">
            <a:off x="5657088" y="4731043"/>
            <a:ext cx="158496" cy="52959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1626042"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方案比较</a:t>
            </a:r>
            <a:endParaRPr lang="zh-CN" altLang="en-US" b="1" dirty="0"/>
          </a:p>
        </p:txBody>
      </p:sp>
      <p:sp>
        <p:nvSpPr>
          <p:cNvPr id="6" name="文本框 5"/>
          <p:cNvSpPr txBox="1"/>
          <p:nvPr/>
        </p:nvSpPr>
        <p:spPr>
          <a:xfrm>
            <a:off x="575941" y="972253"/>
            <a:ext cx="4181254" cy="672748"/>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方案比较</a:t>
            </a:r>
            <a:endParaRPr lang="en-US" altLang="zh-CN" sz="2800" b="1" dirty="0"/>
          </a:p>
        </p:txBody>
      </p:sp>
      <p:graphicFrame>
        <p:nvGraphicFramePr>
          <p:cNvPr id="3" name="表格 2"/>
          <p:cNvGraphicFramePr>
            <a:graphicFrameLocks noGrp="1"/>
          </p:cNvGraphicFramePr>
          <p:nvPr/>
        </p:nvGraphicFramePr>
        <p:xfrm>
          <a:off x="2659224" y="2500603"/>
          <a:ext cx="6447453" cy="2239348"/>
        </p:xfrm>
        <a:graphic>
          <a:graphicData uri="http://schemas.openxmlformats.org/drawingml/2006/table">
            <a:tbl>
              <a:tblPr>
                <a:tableStyleId>{5C22544A-7EE6-4342-B048-85BDC9FD1C3A}</a:tableStyleId>
              </a:tblPr>
              <a:tblGrid>
                <a:gridCol w="1561978"/>
                <a:gridCol w="2431525"/>
                <a:gridCol w="2453950"/>
              </a:tblGrid>
              <a:tr h="559837">
                <a:tc>
                  <a:txBody>
                    <a:bodyPr/>
                    <a:lstStyle/>
                    <a:p>
                      <a:pPr algn="ctr" fontAlgn="ctr"/>
                      <a:endParaRPr lang="zh-CN" altLang="en-US" sz="2000" b="0" i="0" u="none" strike="noStrike" dirty="0">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a:effectLst/>
                        </a:rPr>
                        <a:t>原始方案</a:t>
                      </a:r>
                      <a:endParaRPr lang="zh-CN" altLang="en-US" sz="2000" b="0" i="0" u="none" strike="noStrike">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a:effectLst/>
                        </a:rPr>
                        <a:t>创新方案</a:t>
                      </a:r>
                      <a:endParaRPr lang="zh-CN" altLang="en-US" sz="2000" b="0" i="0" u="none" strike="noStrike">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9837">
                <a:tc>
                  <a:txBody>
                    <a:bodyPr/>
                    <a:lstStyle/>
                    <a:p>
                      <a:pPr algn="ctr" fontAlgn="ctr"/>
                      <a:r>
                        <a:rPr lang="zh-CN" altLang="en-US" sz="2000" u="none" strike="noStrike">
                          <a:effectLst/>
                        </a:rPr>
                        <a:t>精确率</a:t>
                      </a:r>
                      <a:endParaRPr lang="zh-CN" altLang="en-US" sz="2000" b="0" i="0" u="none" strike="noStrike">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&lt;30%</a:t>
                      </a:r>
                      <a:endParaRPr lang="en-US" altLang="zh-CN" sz="2000" b="0" i="0" u="none" strike="noStrike" dirty="0">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89%</a:t>
                      </a:r>
                      <a:endParaRPr lang="en-US" altLang="zh-CN" sz="2000" b="0" i="0" u="none" strike="noStrike" dirty="0">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9837">
                <a:tc>
                  <a:txBody>
                    <a:bodyPr/>
                    <a:lstStyle/>
                    <a:p>
                      <a:pPr algn="ctr" fontAlgn="ctr"/>
                      <a:r>
                        <a:rPr lang="zh-CN" altLang="en-US" sz="2000" u="none" strike="noStrike" dirty="0">
                          <a:effectLst/>
                        </a:rPr>
                        <a:t>通用性</a:t>
                      </a:r>
                      <a:endParaRPr lang="zh-CN" altLang="en-US" sz="2000" b="0" i="0" u="none" strike="noStrike" dirty="0">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dirty="0">
                          <a:effectLst/>
                        </a:rPr>
                        <a:t>低</a:t>
                      </a:r>
                      <a:endParaRPr lang="zh-CN" altLang="en-US" sz="2000" b="0" i="0" u="none" strike="noStrike" dirty="0">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dirty="0">
                          <a:effectLst/>
                        </a:rPr>
                        <a:t>高</a:t>
                      </a:r>
                      <a:endParaRPr lang="zh-CN" altLang="en-US" sz="2000" b="0" i="0" u="none" strike="noStrike" dirty="0">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9837">
                <a:tc>
                  <a:txBody>
                    <a:bodyPr/>
                    <a:lstStyle/>
                    <a:p>
                      <a:pPr algn="ctr" fontAlgn="ctr"/>
                      <a:r>
                        <a:rPr lang="zh-CN" altLang="en-US" sz="2000" u="none" strike="noStrike">
                          <a:effectLst/>
                        </a:rPr>
                        <a:t>科学理论依据</a:t>
                      </a:r>
                      <a:endParaRPr lang="zh-CN" altLang="en-US" sz="2000" b="0" i="0" u="none" strike="noStrike">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dirty="0">
                          <a:effectLst/>
                        </a:rPr>
                        <a:t>不足</a:t>
                      </a:r>
                      <a:endParaRPr lang="zh-CN" altLang="en-US" sz="2000" b="0" i="0" u="none" strike="noStrike" dirty="0">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u="none" strike="noStrike" dirty="0">
                          <a:effectLst/>
                        </a:rPr>
                        <a:t>充足</a:t>
                      </a:r>
                      <a:endParaRPr lang="zh-CN" altLang="en-US" sz="2000" b="0" i="0" u="none" strike="noStrike" dirty="0">
                        <a:solidFill>
                          <a:srgbClr val="000000"/>
                        </a:solidFill>
                        <a:effectLst/>
                        <a:latin typeface="等线" panose="02010600030101010101" charset="-122"/>
                        <a:ea typeface="等线" panose="02010600030101010101"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173505"/>
            <a:ext cx="12311016" cy="7031505"/>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73" y="-368368"/>
            <a:ext cx="13368548" cy="7596482"/>
          </a:xfrm>
          <a:prstGeom prst="rect">
            <a:avLst/>
          </a:prstGeom>
        </p:spPr>
      </p:pic>
      <p:sp>
        <p:nvSpPr>
          <p:cNvPr id="4" name="Freeform 6"/>
          <p:cNvSpPr>
            <a:spLocks noEditPoints="1"/>
          </p:cNvSpPr>
          <p:nvPr/>
        </p:nvSpPr>
        <p:spPr bwMode="auto">
          <a:xfrm>
            <a:off x="3176" y="-38100"/>
            <a:ext cx="2411413" cy="2803526"/>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moveTo>
                  <a:pt x="771" y="0"/>
                </a:moveTo>
                <a:lnTo>
                  <a:pt x="0" y="441"/>
                </a:lnTo>
                <a:lnTo>
                  <a:pt x="0" y="1325"/>
                </a:lnTo>
                <a:lnTo>
                  <a:pt x="771" y="1766"/>
                </a:lnTo>
                <a:lnTo>
                  <a:pt x="1519" y="1325"/>
                </a:lnTo>
                <a:lnTo>
                  <a:pt x="1519" y="441"/>
                </a:lnTo>
                <a:lnTo>
                  <a:pt x="7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矩形 4"/>
          <p:cNvSpPr/>
          <p:nvPr/>
        </p:nvSpPr>
        <p:spPr>
          <a:xfrm>
            <a:off x="0" y="1863398"/>
            <a:ext cx="12311016" cy="2800591"/>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5"/>
          <p:cNvSpPr>
            <a:spLocks noEditPoints="1"/>
          </p:cNvSpPr>
          <p:nvPr/>
        </p:nvSpPr>
        <p:spPr bwMode="auto">
          <a:xfrm>
            <a:off x="703121" y="2276389"/>
            <a:ext cx="1711468" cy="1989765"/>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close/>
                <a:moveTo>
                  <a:pt x="771" y="0"/>
                </a:moveTo>
                <a:lnTo>
                  <a:pt x="0" y="441"/>
                </a:lnTo>
                <a:lnTo>
                  <a:pt x="0" y="1325"/>
                </a:lnTo>
                <a:lnTo>
                  <a:pt x="771" y="1766"/>
                </a:lnTo>
                <a:lnTo>
                  <a:pt x="1519" y="1325"/>
                </a:lnTo>
                <a:lnTo>
                  <a:pt x="1519" y="441"/>
                </a:lnTo>
                <a:lnTo>
                  <a:pt x="771"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7" name="直接连接符 6"/>
          <p:cNvCxnSpPr/>
          <p:nvPr/>
        </p:nvCxnSpPr>
        <p:spPr>
          <a:xfrm>
            <a:off x="-31068" y="4470400"/>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535184" y="2061029"/>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141556" y="2516184"/>
            <a:ext cx="748923" cy="1446550"/>
          </a:xfrm>
          <a:prstGeom prst="rect">
            <a:avLst/>
          </a:prstGeom>
        </p:spPr>
        <p:txBody>
          <a:bodyPr wrap="none">
            <a:spAutoFit/>
          </a:bodyPr>
          <a:lstStyle/>
          <a:p>
            <a:pPr algn="ctr"/>
            <a:r>
              <a:rPr lang="en-US" altLang="zh-CN" sz="8800" dirty="0">
                <a:solidFill>
                  <a:schemeClr val="bg1"/>
                </a:solidFill>
                <a:latin typeface="Impact" panose="020B0806030902050204" pitchFamily="34" charset="0"/>
              </a:rPr>
              <a:t>4</a:t>
            </a:r>
            <a:endParaRPr lang="zh-CN" altLang="en-US" sz="8800" dirty="0">
              <a:solidFill>
                <a:schemeClr val="bg1"/>
              </a:solidFill>
              <a:latin typeface="Impact" panose="020B0806030902050204" pitchFamily="34" charset="0"/>
            </a:endParaRPr>
          </a:p>
        </p:txBody>
      </p:sp>
      <p:sp>
        <p:nvSpPr>
          <p:cNvPr id="11" name="文本框 10"/>
          <p:cNvSpPr txBox="1"/>
          <p:nvPr/>
        </p:nvSpPr>
        <p:spPr>
          <a:xfrm>
            <a:off x="4688424" y="2597209"/>
            <a:ext cx="2646878" cy="830997"/>
          </a:xfrm>
          <a:prstGeom prst="rect">
            <a:avLst/>
          </a:prstGeom>
          <a:noFill/>
        </p:spPr>
        <p:txBody>
          <a:bodyPr wrap="none" rtlCol="0">
            <a:spAutoFit/>
          </a:bodyPr>
          <a:lstStyle/>
          <a:p>
            <a:pPr algn="ctr"/>
            <a:r>
              <a:rPr lang="zh-CN" altLang="en-US" sz="4800" dirty="0">
                <a:solidFill>
                  <a:schemeClr val="bg1"/>
                </a:solidFill>
                <a:latin typeface="微软雅黑" panose="020B0503020204020204" pitchFamily="34" charset="-122"/>
                <a:ea typeface="微软雅黑" panose="020B0503020204020204" pitchFamily="34" charset="-122"/>
              </a:rPr>
              <a:t>思维拓展</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031597" y="2841080"/>
            <a:ext cx="2319866" cy="92333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solidFill>
                  <a:schemeClr val="bg1"/>
                </a:solidFill>
              </a:rPr>
              <a:t>分类模型组合</a:t>
            </a:r>
            <a:endParaRPr lang="en-US" altLang="zh-CN" dirty="0">
              <a:solidFill>
                <a:schemeClr val="bg1"/>
              </a:solidFill>
            </a:endParaRPr>
          </a:p>
          <a:p>
            <a:pPr marL="285750" indent="-285750">
              <a:lnSpc>
                <a:spcPct val="150000"/>
              </a:lnSpc>
              <a:buFont typeface="Arial" panose="020B0604020202020204" pitchFamily="34" charset="0"/>
              <a:buChar char="•"/>
            </a:pPr>
            <a:r>
              <a:rPr lang="zh-CN" altLang="en-US" dirty="0">
                <a:solidFill>
                  <a:schemeClr val="bg1"/>
                </a:solidFill>
              </a:rPr>
              <a:t>嵌入机器学习平台</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1"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思维拓展</a:t>
            </a:r>
            <a:endParaRPr lang="zh-CN" altLang="en-US" b="1" dirty="0"/>
          </a:p>
        </p:txBody>
      </p:sp>
      <p:sp>
        <p:nvSpPr>
          <p:cNvPr id="4" name="平行四边形 3"/>
          <p:cNvSpPr/>
          <p:nvPr/>
        </p:nvSpPr>
        <p:spPr>
          <a:xfrm>
            <a:off x="1242060" y="293370"/>
            <a:ext cx="249682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分类模型组合</a:t>
            </a:r>
            <a:endParaRPr lang="zh-CN" altLang="en-US" b="1" dirty="0"/>
          </a:p>
        </p:txBody>
      </p:sp>
      <p:sp>
        <p:nvSpPr>
          <p:cNvPr id="6" name="文本框 5"/>
          <p:cNvSpPr txBox="1"/>
          <p:nvPr/>
        </p:nvSpPr>
        <p:spPr>
          <a:xfrm>
            <a:off x="575941" y="972253"/>
            <a:ext cx="7023740" cy="738664"/>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多个分类模型组合</a:t>
            </a:r>
            <a:endParaRPr lang="en-US" altLang="zh-CN" sz="2800" b="1" dirty="0"/>
          </a:p>
        </p:txBody>
      </p:sp>
      <p:sp>
        <p:nvSpPr>
          <p:cNvPr id="3" name="文本框 2"/>
          <p:cNvSpPr txBox="1"/>
          <p:nvPr/>
        </p:nvSpPr>
        <p:spPr>
          <a:xfrm>
            <a:off x="1492896" y="2153027"/>
            <a:ext cx="4114801" cy="1677319"/>
          </a:xfrm>
          <a:prstGeom prst="rect">
            <a:avLst/>
          </a:prstGeom>
          <a:noFill/>
        </p:spPr>
        <p:txBody>
          <a:bodyPr wrap="square" rtlCol="0">
            <a:spAutoFit/>
          </a:bodyPr>
          <a:lstStyle/>
          <a:p>
            <a:pPr>
              <a:lnSpc>
                <a:spcPct val="200000"/>
              </a:lnSpc>
            </a:pPr>
            <a:r>
              <a:rPr lang="zh-CN" altLang="en-US" dirty="0"/>
              <a:t>公交一卡通数据</a:t>
            </a:r>
            <a:r>
              <a:rPr lang="en-US" altLang="zh-CN" dirty="0"/>
              <a:t>-&gt;</a:t>
            </a:r>
            <a:r>
              <a:rPr lang="zh-CN" altLang="en-US" dirty="0"/>
              <a:t>小偷扒手预测模型</a:t>
            </a:r>
            <a:endParaRPr lang="en-US" altLang="zh-CN" dirty="0"/>
          </a:p>
          <a:p>
            <a:pPr>
              <a:lnSpc>
                <a:spcPct val="200000"/>
              </a:lnSpc>
            </a:pPr>
            <a:r>
              <a:rPr lang="zh-CN" altLang="en-US" dirty="0"/>
              <a:t>手机通话记录</a:t>
            </a:r>
            <a:r>
              <a:rPr lang="en-US" altLang="zh-CN" dirty="0"/>
              <a:t>-&gt;</a:t>
            </a:r>
            <a:r>
              <a:rPr lang="zh-CN" altLang="en-US" dirty="0"/>
              <a:t>传销人员预测模型</a:t>
            </a:r>
            <a:endParaRPr lang="en-US" altLang="zh-CN" dirty="0"/>
          </a:p>
          <a:p>
            <a:pPr>
              <a:lnSpc>
                <a:spcPct val="200000"/>
              </a:lnSpc>
            </a:pPr>
            <a:r>
              <a:rPr lang="zh-CN" altLang="en-US" dirty="0"/>
              <a:t>手机通话记录</a:t>
            </a:r>
            <a:r>
              <a:rPr lang="en-US" altLang="zh-CN" dirty="0"/>
              <a:t>-&gt;</a:t>
            </a:r>
            <a:r>
              <a:rPr lang="zh-CN" altLang="en-US" dirty="0"/>
              <a:t>电话诈骗人员预测模型</a:t>
            </a:r>
            <a:endParaRPr lang="zh-CN" altLang="en-US" dirty="0"/>
          </a:p>
        </p:txBody>
      </p:sp>
      <p:pic>
        <p:nvPicPr>
          <p:cNvPr id="9" name="图片 8"/>
          <p:cNvPicPr>
            <a:picLocks noChangeAspect="1"/>
          </p:cNvPicPr>
          <p:nvPr/>
        </p:nvPicPr>
        <p:blipFill>
          <a:blip r:embed="rId1"/>
          <a:stretch>
            <a:fillRect/>
          </a:stretch>
        </p:blipFill>
        <p:spPr>
          <a:xfrm>
            <a:off x="5777290" y="1959689"/>
            <a:ext cx="5652281" cy="33517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r="16667"/>
          <a:stretch>
            <a:fillRect/>
          </a:stretch>
        </p:blipFill>
        <p:spPr>
          <a:xfrm>
            <a:off x="0" y="0"/>
            <a:ext cx="12192000" cy="6858000"/>
          </a:xfrm>
          <a:prstGeom prst="rect">
            <a:avLst/>
          </a:prstGeom>
        </p:spPr>
      </p:pic>
      <p:sp>
        <p:nvSpPr>
          <p:cNvPr id="6" name="PA_文本框 4"/>
          <p:cNvSpPr txBox="1"/>
          <p:nvPr>
            <p:custDataLst>
              <p:tags r:id="rId2"/>
            </p:custDataLst>
          </p:nvPr>
        </p:nvSpPr>
        <p:spPr>
          <a:xfrm>
            <a:off x="5025456" y="2906710"/>
            <a:ext cx="7024304" cy="923330"/>
          </a:xfrm>
          <a:prstGeom prst="rect">
            <a:avLst/>
          </a:prstGeom>
          <a:noFill/>
        </p:spPr>
        <p:txBody>
          <a:bodyPr wrap="square" rtlCol="0">
            <a:spAutoFit/>
          </a:bodyPr>
          <a:lstStyle/>
          <a:p>
            <a:pPr algn="ctr" defTabSz="914400"/>
            <a:r>
              <a:rPr lang="zh-CN" altLang="en-US" sz="5400" b="1" spc="600" dirty="0">
                <a:solidFill>
                  <a:srgbClr val="3C5F6B"/>
                </a:solidFill>
                <a:latin typeface="微软雅黑" panose="020B0503020204020204" pitchFamily="34" charset="-122"/>
                <a:ea typeface="微软雅黑" panose="020B0503020204020204" pitchFamily="34" charset="-122"/>
                <a:cs typeface="+mn-ea"/>
                <a:sym typeface="+mn-lt"/>
              </a:rPr>
              <a:t>谢谢观看</a:t>
            </a:r>
            <a:endParaRPr lang="zh-CN" altLang="en-US" sz="5400" b="1" spc="600" dirty="0">
              <a:solidFill>
                <a:srgbClr val="3C5F6B"/>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173505"/>
            <a:ext cx="12311016" cy="7031505"/>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73" y="-368368"/>
            <a:ext cx="13368548" cy="7596482"/>
          </a:xfrm>
          <a:prstGeom prst="rect">
            <a:avLst/>
          </a:prstGeom>
        </p:spPr>
      </p:pic>
      <p:sp>
        <p:nvSpPr>
          <p:cNvPr id="4" name="Freeform 6"/>
          <p:cNvSpPr>
            <a:spLocks noEditPoints="1"/>
          </p:cNvSpPr>
          <p:nvPr/>
        </p:nvSpPr>
        <p:spPr bwMode="auto">
          <a:xfrm>
            <a:off x="3176" y="-38100"/>
            <a:ext cx="2411413" cy="2803526"/>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moveTo>
                  <a:pt x="771" y="0"/>
                </a:moveTo>
                <a:lnTo>
                  <a:pt x="0" y="441"/>
                </a:lnTo>
                <a:lnTo>
                  <a:pt x="0" y="1325"/>
                </a:lnTo>
                <a:lnTo>
                  <a:pt x="771" y="1766"/>
                </a:lnTo>
                <a:lnTo>
                  <a:pt x="1519" y="1325"/>
                </a:lnTo>
                <a:lnTo>
                  <a:pt x="1519" y="441"/>
                </a:lnTo>
                <a:lnTo>
                  <a:pt x="7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矩形 4"/>
          <p:cNvSpPr/>
          <p:nvPr/>
        </p:nvSpPr>
        <p:spPr>
          <a:xfrm>
            <a:off x="0" y="1863398"/>
            <a:ext cx="12311016" cy="2800591"/>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5"/>
          <p:cNvSpPr>
            <a:spLocks noEditPoints="1"/>
          </p:cNvSpPr>
          <p:nvPr/>
        </p:nvSpPr>
        <p:spPr bwMode="auto">
          <a:xfrm>
            <a:off x="703121" y="2276389"/>
            <a:ext cx="1711468" cy="1989765"/>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close/>
                <a:moveTo>
                  <a:pt x="771" y="0"/>
                </a:moveTo>
                <a:lnTo>
                  <a:pt x="0" y="441"/>
                </a:lnTo>
                <a:lnTo>
                  <a:pt x="0" y="1325"/>
                </a:lnTo>
                <a:lnTo>
                  <a:pt x="771" y="1766"/>
                </a:lnTo>
                <a:lnTo>
                  <a:pt x="1519" y="1325"/>
                </a:lnTo>
                <a:lnTo>
                  <a:pt x="1519" y="441"/>
                </a:lnTo>
                <a:lnTo>
                  <a:pt x="771"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7" name="直接连接符 6"/>
          <p:cNvCxnSpPr/>
          <p:nvPr/>
        </p:nvCxnSpPr>
        <p:spPr>
          <a:xfrm>
            <a:off x="-31068" y="4470400"/>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535184" y="2061029"/>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208882" y="2516184"/>
            <a:ext cx="614271" cy="1446550"/>
          </a:xfrm>
          <a:prstGeom prst="rect">
            <a:avLst/>
          </a:prstGeom>
        </p:spPr>
        <p:txBody>
          <a:bodyPr wrap="none">
            <a:spAutoFit/>
          </a:bodyPr>
          <a:lstStyle/>
          <a:p>
            <a:pPr algn="ctr"/>
            <a:r>
              <a:rPr lang="en-US" altLang="zh-CN" sz="8800" dirty="0">
                <a:solidFill>
                  <a:schemeClr val="bg1"/>
                </a:solidFill>
                <a:latin typeface="Impact" panose="020B0806030902050204" pitchFamily="34" charset="0"/>
              </a:rPr>
              <a:t>1</a:t>
            </a:r>
            <a:endParaRPr lang="zh-CN" altLang="en-US" sz="8800" dirty="0">
              <a:solidFill>
                <a:schemeClr val="bg1"/>
              </a:solidFill>
              <a:latin typeface="Impact" panose="020B0806030902050204" pitchFamily="34" charset="0"/>
            </a:endParaRPr>
          </a:p>
        </p:txBody>
      </p:sp>
      <p:sp>
        <p:nvSpPr>
          <p:cNvPr id="11" name="文本框 10"/>
          <p:cNvSpPr txBox="1"/>
          <p:nvPr/>
        </p:nvSpPr>
        <p:spPr>
          <a:xfrm>
            <a:off x="4487211" y="2764332"/>
            <a:ext cx="2646878" cy="830997"/>
          </a:xfrm>
          <a:prstGeom prst="rect">
            <a:avLst/>
          </a:prstGeom>
          <a:noFill/>
        </p:spPr>
        <p:txBody>
          <a:bodyPr wrap="none" rtlCol="0">
            <a:spAutoFit/>
          </a:bodyPr>
          <a:lstStyle/>
          <a:p>
            <a:pPr algn="ctr"/>
            <a:r>
              <a:rPr lang="zh-CN" altLang="en-US" sz="4800" dirty="0">
                <a:solidFill>
                  <a:schemeClr val="bg1"/>
                </a:solidFill>
                <a:latin typeface="微软雅黑" panose="020B0503020204020204" pitchFamily="34" charset="-122"/>
                <a:ea typeface="微软雅黑" panose="020B0503020204020204" pitchFamily="34" charset="-122"/>
              </a:rPr>
              <a:t>客户需求</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206711" y="2521661"/>
            <a:ext cx="934871" cy="133882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solidFill>
                  <a:schemeClr val="bg1"/>
                </a:solidFill>
              </a:rPr>
              <a:t>背景</a:t>
            </a:r>
            <a:endParaRPr lang="en-US" altLang="zh-CN" dirty="0">
              <a:solidFill>
                <a:schemeClr val="bg1"/>
              </a:solidFill>
            </a:endParaRPr>
          </a:p>
          <a:p>
            <a:pPr marL="285750" indent="-285750">
              <a:lnSpc>
                <a:spcPct val="150000"/>
              </a:lnSpc>
              <a:buFont typeface="Arial" panose="020B0604020202020204" pitchFamily="34" charset="0"/>
              <a:buChar char="•"/>
            </a:pPr>
            <a:r>
              <a:rPr lang="zh-CN" altLang="en-US" dirty="0">
                <a:solidFill>
                  <a:schemeClr val="bg1"/>
                </a:solidFill>
              </a:rPr>
              <a:t>现状</a:t>
            </a:r>
            <a:endParaRPr lang="en-US" altLang="zh-CN" dirty="0">
              <a:solidFill>
                <a:schemeClr val="bg1"/>
              </a:solidFill>
            </a:endParaRPr>
          </a:p>
          <a:p>
            <a:pPr marL="285750" indent="-285750">
              <a:lnSpc>
                <a:spcPct val="150000"/>
              </a:lnSpc>
              <a:buFont typeface="Arial" panose="020B0604020202020204" pitchFamily="34" charset="0"/>
              <a:buChar char="•"/>
            </a:pPr>
            <a:r>
              <a:rPr lang="zh-CN" altLang="en-US" dirty="0">
                <a:solidFill>
                  <a:schemeClr val="bg1"/>
                </a:solidFill>
              </a:rPr>
              <a:t>目标</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客户需求</a:t>
            </a:r>
            <a:endParaRPr lang="zh-CN" altLang="en-US" b="1" dirty="0"/>
          </a:p>
        </p:txBody>
      </p:sp>
      <p:sp>
        <p:nvSpPr>
          <p:cNvPr id="4" name="平行四边形 3"/>
          <p:cNvSpPr/>
          <p:nvPr/>
        </p:nvSpPr>
        <p:spPr>
          <a:xfrm>
            <a:off x="1242060" y="293370"/>
            <a:ext cx="1626042"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背景</a:t>
            </a:r>
            <a:endParaRPr lang="zh-CN" altLang="en-US" b="1" dirty="0"/>
          </a:p>
        </p:txBody>
      </p:sp>
      <p:sp>
        <p:nvSpPr>
          <p:cNvPr id="14" name="文本框 13"/>
          <p:cNvSpPr txBox="1"/>
          <p:nvPr/>
        </p:nvSpPr>
        <p:spPr>
          <a:xfrm>
            <a:off x="1706245" y="2000885"/>
            <a:ext cx="8391525" cy="2584450"/>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方案建设背景</a:t>
            </a:r>
            <a:endParaRPr lang="en-US" altLang="zh-CN" sz="2800" b="1" dirty="0"/>
          </a:p>
          <a:p>
            <a:pPr lvl="1">
              <a:lnSpc>
                <a:spcPct val="150000"/>
              </a:lnSpc>
            </a:pPr>
            <a:r>
              <a:rPr lang="en-US" altLang="zh-CN" sz="2000" dirty="0"/>
              <a:t>         </a:t>
            </a:r>
            <a:r>
              <a:rPr lang="zh-CN" altLang="zh-CN" sz="2000" dirty="0"/>
              <a:t>公寓式住宅租期灵活，在发展中逐渐形成了人员结构复杂、流动性强、治安问题突出等特点</a:t>
            </a:r>
            <a:r>
              <a:rPr lang="zh-CN" altLang="en-US" sz="2000" dirty="0"/>
              <a:t>，</a:t>
            </a:r>
            <a:r>
              <a:rPr lang="zh-CN" altLang="zh-CN" sz="2000" dirty="0"/>
              <a:t>传统的警务工作模式无法适应公寓楼管理的需求。针对</a:t>
            </a:r>
            <a:r>
              <a:rPr lang="zh-CN" altLang="en-US" sz="2000" dirty="0"/>
              <a:t>此</a:t>
            </a:r>
            <a:r>
              <a:rPr lang="zh-CN" altLang="zh-CN" sz="2000" dirty="0"/>
              <a:t>现状，以智能门禁系统建设为契机，</a:t>
            </a:r>
            <a:r>
              <a:rPr lang="zh-CN" altLang="en-US" sz="2000" dirty="0"/>
              <a:t>创新</a:t>
            </a:r>
            <a:r>
              <a:rPr lang="zh-CN" altLang="zh-CN" sz="2000" dirty="0"/>
              <a:t>公寓楼住宅实有人口管控手段</a:t>
            </a:r>
            <a:r>
              <a:rPr lang="zh-CN" altLang="en-US" sz="2000" dirty="0"/>
              <a:t>，以便及时发现违法人员或帮扶对象。</a:t>
            </a:r>
            <a:endParaRPr lang="en-US" altLang="zh-CN" sz="3200"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客户需求</a:t>
            </a:r>
            <a:endParaRPr lang="zh-CN" altLang="en-US" b="1" dirty="0"/>
          </a:p>
        </p:txBody>
      </p:sp>
      <p:sp>
        <p:nvSpPr>
          <p:cNvPr id="4" name="平行四边形 3"/>
          <p:cNvSpPr/>
          <p:nvPr/>
        </p:nvSpPr>
        <p:spPr>
          <a:xfrm>
            <a:off x="1242059" y="293370"/>
            <a:ext cx="2101215"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现状及目标</a:t>
            </a:r>
            <a:endParaRPr lang="zh-CN" altLang="en-US" b="1" dirty="0"/>
          </a:p>
        </p:txBody>
      </p:sp>
      <p:sp>
        <p:nvSpPr>
          <p:cNvPr id="5" name="文本框 4"/>
          <p:cNvSpPr txBox="1"/>
          <p:nvPr/>
        </p:nvSpPr>
        <p:spPr>
          <a:xfrm>
            <a:off x="1857375" y="1143000"/>
            <a:ext cx="7896225" cy="3507740"/>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现状</a:t>
            </a:r>
            <a:endParaRPr lang="en-US" altLang="zh-CN" sz="2800" b="1" dirty="0"/>
          </a:p>
          <a:p>
            <a:pPr marL="342900" indent="-342900">
              <a:lnSpc>
                <a:spcPct val="150000"/>
              </a:lnSpc>
              <a:buFont typeface="+mj-lt"/>
              <a:buAutoNum type="arabicPeriod"/>
            </a:pPr>
            <a:r>
              <a:rPr lang="en-US" altLang="zh-CN" sz="2000" dirty="0"/>
              <a:t>	</a:t>
            </a:r>
            <a:r>
              <a:rPr lang="zh-CN" altLang="en-US" sz="2000" dirty="0"/>
              <a:t>已经</a:t>
            </a:r>
            <a:r>
              <a:rPr lang="zh-CN" altLang="zh-CN" sz="2000" dirty="0"/>
              <a:t>对各类警务数据综合分析得出特殊群体的特征规律及行为模式</a:t>
            </a:r>
            <a:r>
              <a:rPr lang="en-US" altLang="zh-CN" sz="2000" dirty="0"/>
              <a:t>,</a:t>
            </a:r>
            <a:r>
              <a:rPr lang="zh-CN" altLang="en-US" sz="2000" dirty="0"/>
              <a:t>并且</a:t>
            </a:r>
            <a:r>
              <a:rPr lang="zh-CN" altLang="zh-CN" sz="2000" dirty="0"/>
              <a:t>据此构建</a:t>
            </a:r>
            <a:r>
              <a:rPr lang="zh-CN" altLang="en-US" sz="2000" dirty="0"/>
              <a:t>完成</a:t>
            </a:r>
            <a:r>
              <a:rPr lang="zh-CN" altLang="zh-CN" sz="2000" dirty="0"/>
              <a:t>公寓楼住户标签体系</a:t>
            </a:r>
            <a:endParaRPr lang="en-US" altLang="zh-CN" sz="2000" dirty="0"/>
          </a:p>
          <a:p>
            <a:pPr marL="342900" indent="-342900">
              <a:lnSpc>
                <a:spcPct val="150000"/>
              </a:lnSpc>
              <a:buFont typeface="+mj-lt"/>
              <a:buAutoNum type="arabicPeriod"/>
            </a:pPr>
            <a:r>
              <a:rPr lang="en-US" altLang="zh-CN" sz="2000" dirty="0"/>
              <a:t>	</a:t>
            </a:r>
            <a:r>
              <a:rPr lang="zh-CN" altLang="en-US" sz="2000" dirty="0"/>
              <a:t>现有方案中以构建隐性涉毒人员标签为例，以</a:t>
            </a:r>
            <a:r>
              <a:rPr lang="zh-CN" altLang="zh-CN" sz="2000" dirty="0"/>
              <a:t>基础属性、活动轨迹、特殊行为三</a:t>
            </a:r>
            <a:r>
              <a:rPr lang="zh-CN" altLang="en-US" sz="2000" dirty="0"/>
              <a:t>类属性为特征构建完成</a:t>
            </a:r>
            <a:r>
              <a:rPr lang="zh-CN" altLang="en-US" sz="2000" dirty="0">
                <a:solidFill>
                  <a:srgbClr val="FF0000"/>
                </a:solidFill>
              </a:rPr>
              <a:t>（基于规则的）隐性涉毒人员预测模型</a:t>
            </a:r>
            <a:r>
              <a:rPr lang="zh-CN" altLang="en-US" sz="2000" dirty="0"/>
              <a:t>，预测住户中潜在的涉毒人员，但是预测精确度较差，</a:t>
            </a:r>
            <a:r>
              <a:rPr lang="zh-CN" altLang="en-US" sz="2000" dirty="0">
                <a:solidFill>
                  <a:srgbClr val="FF0000"/>
                </a:solidFill>
              </a:rPr>
              <a:t>不足</a:t>
            </a:r>
            <a:r>
              <a:rPr lang="en-US" altLang="zh-CN" sz="2000" dirty="0">
                <a:solidFill>
                  <a:srgbClr val="FF0000"/>
                </a:solidFill>
              </a:rPr>
              <a:t>30%</a:t>
            </a:r>
            <a:endParaRPr lang="en-US" altLang="zh-CN" sz="2000" dirty="0">
              <a:solidFill>
                <a:srgbClr val="FF0000"/>
              </a:solidFill>
            </a:endParaRPr>
          </a:p>
        </p:txBody>
      </p:sp>
      <p:sp>
        <p:nvSpPr>
          <p:cNvPr id="6" name="文本框 5"/>
          <p:cNvSpPr txBox="1"/>
          <p:nvPr/>
        </p:nvSpPr>
        <p:spPr>
          <a:xfrm>
            <a:off x="1857375" y="4371975"/>
            <a:ext cx="8391525" cy="1200329"/>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目标</a:t>
            </a:r>
            <a:r>
              <a:rPr lang="en-US" altLang="zh-CN" sz="2000" dirty="0"/>
              <a:t>        </a:t>
            </a:r>
            <a:endParaRPr lang="en-US" altLang="zh-CN" sz="2000" dirty="0"/>
          </a:p>
          <a:p>
            <a:pPr marL="457200" indent="-457200">
              <a:lnSpc>
                <a:spcPct val="150000"/>
              </a:lnSpc>
              <a:buFont typeface="+mj-lt"/>
              <a:buAutoNum type="arabicPeriod"/>
            </a:pPr>
            <a:r>
              <a:rPr lang="zh-CN" altLang="en-US" sz="2000" dirty="0"/>
              <a:t>通过使用机器学习相关算法构建预测模型，提高预测精确度</a:t>
            </a:r>
            <a:endParaRPr lang="en-US" altLang="zh-CN" sz="3200"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173505"/>
            <a:ext cx="12311016" cy="7031505"/>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73" y="-368368"/>
            <a:ext cx="13368548" cy="7596482"/>
          </a:xfrm>
          <a:prstGeom prst="rect">
            <a:avLst/>
          </a:prstGeom>
        </p:spPr>
      </p:pic>
      <p:sp>
        <p:nvSpPr>
          <p:cNvPr id="4" name="Freeform 6"/>
          <p:cNvSpPr>
            <a:spLocks noEditPoints="1"/>
          </p:cNvSpPr>
          <p:nvPr/>
        </p:nvSpPr>
        <p:spPr bwMode="auto">
          <a:xfrm>
            <a:off x="3176" y="-38100"/>
            <a:ext cx="2411413" cy="2803526"/>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moveTo>
                  <a:pt x="771" y="0"/>
                </a:moveTo>
                <a:lnTo>
                  <a:pt x="0" y="441"/>
                </a:lnTo>
                <a:lnTo>
                  <a:pt x="0" y="1325"/>
                </a:lnTo>
                <a:lnTo>
                  <a:pt x="771" y="1766"/>
                </a:lnTo>
                <a:lnTo>
                  <a:pt x="1519" y="1325"/>
                </a:lnTo>
                <a:lnTo>
                  <a:pt x="1519" y="441"/>
                </a:lnTo>
                <a:lnTo>
                  <a:pt x="7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矩形 4"/>
          <p:cNvSpPr/>
          <p:nvPr/>
        </p:nvSpPr>
        <p:spPr>
          <a:xfrm>
            <a:off x="0" y="1863398"/>
            <a:ext cx="12311016" cy="2800591"/>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5"/>
          <p:cNvSpPr>
            <a:spLocks noEditPoints="1"/>
          </p:cNvSpPr>
          <p:nvPr/>
        </p:nvSpPr>
        <p:spPr bwMode="auto">
          <a:xfrm>
            <a:off x="703121" y="2276389"/>
            <a:ext cx="1711468" cy="1989765"/>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close/>
                <a:moveTo>
                  <a:pt x="771" y="0"/>
                </a:moveTo>
                <a:lnTo>
                  <a:pt x="0" y="441"/>
                </a:lnTo>
                <a:lnTo>
                  <a:pt x="0" y="1325"/>
                </a:lnTo>
                <a:lnTo>
                  <a:pt x="771" y="1766"/>
                </a:lnTo>
                <a:lnTo>
                  <a:pt x="1519" y="1325"/>
                </a:lnTo>
                <a:lnTo>
                  <a:pt x="1519" y="441"/>
                </a:lnTo>
                <a:lnTo>
                  <a:pt x="771"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7" name="直接连接符 6"/>
          <p:cNvCxnSpPr/>
          <p:nvPr/>
        </p:nvCxnSpPr>
        <p:spPr>
          <a:xfrm>
            <a:off x="-31068" y="4470400"/>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535184" y="2061029"/>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140755" y="2516184"/>
            <a:ext cx="750526" cy="1446550"/>
          </a:xfrm>
          <a:prstGeom prst="rect">
            <a:avLst/>
          </a:prstGeom>
        </p:spPr>
        <p:txBody>
          <a:bodyPr wrap="none">
            <a:spAutoFit/>
          </a:bodyPr>
          <a:lstStyle/>
          <a:p>
            <a:pPr algn="ctr"/>
            <a:r>
              <a:rPr lang="en-US" altLang="zh-CN" sz="8800" dirty="0">
                <a:solidFill>
                  <a:schemeClr val="bg1"/>
                </a:solidFill>
                <a:latin typeface="Impact" panose="020B0806030902050204" pitchFamily="34" charset="0"/>
              </a:rPr>
              <a:t>2</a:t>
            </a:r>
            <a:endParaRPr lang="zh-CN" altLang="en-US" sz="8800" dirty="0">
              <a:solidFill>
                <a:schemeClr val="bg1"/>
              </a:solidFill>
              <a:latin typeface="Impact" panose="020B0806030902050204" pitchFamily="34" charset="0"/>
            </a:endParaRPr>
          </a:p>
        </p:txBody>
      </p:sp>
      <p:sp>
        <p:nvSpPr>
          <p:cNvPr id="11" name="文本框 10"/>
          <p:cNvSpPr txBox="1"/>
          <p:nvPr/>
        </p:nvSpPr>
        <p:spPr>
          <a:xfrm>
            <a:off x="4688424" y="2597209"/>
            <a:ext cx="2646878" cy="830997"/>
          </a:xfrm>
          <a:prstGeom prst="rect">
            <a:avLst/>
          </a:prstGeom>
          <a:noFill/>
        </p:spPr>
        <p:txBody>
          <a:bodyPr wrap="none" rtlCol="0">
            <a:spAutoFit/>
          </a:bodyPr>
          <a:lstStyle/>
          <a:p>
            <a:pPr algn="ctr"/>
            <a:r>
              <a:rPr lang="zh-CN" altLang="en-US" sz="4800" dirty="0">
                <a:solidFill>
                  <a:schemeClr val="bg1"/>
                </a:solidFill>
                <a:latin typeface="微软雅黑" panose="020B0503020204020204" pitchFamily="34" charset="-122"/>
                <a:ea typeface="微软雅黑" panose="020B0503020204020204" pitchFamily="34" charset="-122"/>
              </a:rPr>
              <a:t>客户数据</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206711" y="2521661"/>
            <a:ext cx="1396536" cy="92333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solidFill>
                  <a:schemeClr val="bg1"/>
                </a:solidFill>
              </a:rPr>
              <a:t>数据源</a:t>
            </a:r>
            <a:endParaRPr lang="zh-CN" altLang="en-US" dirty="0">
              <a:solidFill>
                <a:schemeClr val="bg1"/>
              </a:solidFill>
            </a:endParaRPr>
          </a:p>
          <a:p>
            <a:pPr marL="285750" indent="-285750">
              <a:lnSpc>
                <a:spcPct val="150000"/>
              </a:lnSpc>
              <a:buFont typeface="Arial" panose="020B0604020202020204" pitchFamily="34" charset="0"/>
              <a:buChar char="•"/>
            </a:pPr>
            <a:r>
              <a:rPr lang="zh-CN" altLang="en-US" dirty="0">
                <a:solidFill>
                  <a:schemeClr val="bg1"/>
                </a:solidFill>
              </a:rPr>
              <a:t>数据结构</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客户数据</a:t>
            </a:r>
            <a:endParaRPr lang="zh-CN" altLang="en-US" b="1" dirty="0"/>
          </a:p>
        </p:txBody>
      </p:sp>
      <p:sp>
        <p:nvSpPr>
          <p:cNvPr id="4" name="平行四边形 3"/>
          <p:cNvSpPr/>
          <p:nvPr/>
        </p:nvSpPr>
        <p:spPr>
          <a:xfrm>
            <a:off x="1242059" y="293370"/>
            <a:ext cx="2615565"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数据源</a:t>
            </a:r>
            <a:r>
              <a:rPr lang="en-US" altLang="zh-CN" b="1" dirty="0"/>
              <a:t>&amp;</a:t>
            </a:r>
            <a:r>
              <a:rPr lang="zh-CN" altLang="en-US" b="1" dirty="0"/>
              <a:t>数据结构</a:t>
            </a:r>
            <a:endParaRPr lang="zh-CN" altLang="en-US" b="1" dirty="0"/>
          </a:p>
        </p:txBody>
      </p:sp>
      <p:sp>
        <p:nvSpPr>
          <p:cNvPr id="5" name="文本框 4"/>
          <p:cNvSpPr txBox="1"/>
          <p:nvPr/>
        </p:nvSpPr>
        <p:spPr>
          <a:xfrm>
            <a:off x="1857375" y="1390650"/>
            <a:ext cx="7896225" cy="1942776"/>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数据源</a:t>
            </a:r>
            <a:endParaRPr lang="en-US" altLang="zh-CN" sz="2800" b="1" dirty="0"/>
          </a:p>
          <a:p>
            <a:pPr marL="342900" indent="-342900">
              <a:lnSpc>
                <a:spcPct val="150000"/>
              </a:lnSpc>
              <a:buFont typeface="+mj-lt"/>
              <a:buAutoNum type="arabicPeriod"/>
            </a:pPr>
            <a:r>
              <a:rPr lang="zh-CN" altLang="en-US" dirty="0"/>
              <a:t>警务基础平台数据（人员基本信息、网吧上网信息、旅馆住宿信息等）</a:t>
            </a:r>
            <a:endParaRPr lang="en-US" altLang="zh-CN" dirty="0"/>
          </a:p>
          <a:p>
            <a:pPr marL="342900" indent="-342900">
              <a:lnSpc>
                <a:spcPct val="150000"/>
              </a:lnSpc>
              <a:buFont typeface="+mj-lt"/>
              <a:buAutoNum type="arabicPeriod"/>
            </a:pPr>
            <a:r>
              <a:rPr lang="zh-CN" altLang="en-US" dirty="0"/>
              <a:t>蛛网数据（犯罪记录、犯罪人员基本信息、手机通话记录等）</a:t>
            </a:r>
            <a:endParaRPr lang="en-US" altLang="zh-CN" dirty="0"/>
          </a:p>
          <a:p>
            <a:pPr marL="342900" indent="-342900">
              <a:lnSpc>
                <a:spcPct val="150000"/>
              </a:lnSpc>
              <a:buFont typeface="+mj-lt"/>
              <a:buAutoNum type="arabicPeriod"/>
            </a:pPr>
            <a:r>
              <a:rPr lang="zh-CN" altLang="en-US" dirty="0"/>
              <a:t>情报平台数据（民航数据、铁路数据等）</a:t>
            </a:r>
            <a:endParaRPr lang="en-US" altLang="zh-CN" dirty="0"/>
          </a:p>
        </p:txBody>
      </p:sp>
      <p:sp>
        <p:nvSpPr>
          <p:cNvPr id="6" name="文本框 5"/>
          <p:cNvSpPr txBox="1"/>
          <p:nvPr/>
        </p:nvSpPr>
        <p:spPr>
          <a:xfrm>
            <a:off x="1857374" y="3333426"/>
            <a:ext cx="7896225" cy="2400657"/>
          </a:xfrm>
          <a:prstGeom prst="rect">
            <a:avLst/>
          </a:prstGeom>
          <a:noFill/>
        </p:spPr>
        <p:txBody>
          <a:bodyPr wrap="square" rtlCol="0">
            <a:spAutoFit/>
          </a:bodyPr>
          <a:lstStyle/>
          <a:p>
            <a:pPr marL="457200" indent="-457200">
              <a:lnSpc>
                <a:spcPct val="150000"/>
              </a:lnSpc>
              <a:buFont typeface="Wingdings" panose="05000000000000000000" pitchFamily="2" charset="2"/>
              <a:buChar char="n"/>
            </a:pPr>
            <a:r>
              <a:rPr lang="zh-CN" altLang="en-US" sz="2800" b="1" dirty="0"/>
              <a:t>数据结构</a:t>
            </a:r>
            <a:endParaRPr lang="en-US" altLang="zh-CN" sz="2800" b="1" dirty="0"/>
          </a:p>
          <a:p>
            <a:pPr marL="514350" indent="-514350">
              <a:lnSpc>
                <a:spcPct val="150000"/>
              </a:lnSpc>
              <a:buFont typeface="+mj-lt"/>
              <a:buAutoNum type="arabicPeriod"/>
            </a:pPr>
            <a:r>
              <a:rPr lang="zh-CN" altLang="en-US" dirty="0"/>
              <a:t>自然特征：年龄、性别、民族、学历</a:t>
            </a:r>
            <a:r>
              <a:rPr lang="en-US" altLang="zh-CN" dirty="0"/>
              <a:t>…</a:t>
            </a:r>
            <a:endParaRPr lang="en-US" altLang="zh-CN" dirty="0"/>
          </a:p>
          <a:p>
            <a:pPr marL="514350" indent="-514350">
              <a:lnSpc>
                <a:spcPct val="150000"/>
              </a:lnSpc>
              <a:buFont typeface="+mj-lt"/>
              <a:buAutoNum type="arabicPeriod"/>
            </a:pPr>
            <a:r>
              <a:rPr lang="zh-CN" altLang="en-US" dirty="0"/>
              <a:t>社会特征：家庭情况、工作情况</a:t>
            </a:r>
            <a:r>
              <a:rPr lang="en-US" altLang="zh-CN" dirty="0"/>
              <a:t>…</a:t>
            </a:r>
            <a:endParaRPr lang="en-US" altLang="zh-CN" dirty="0"/>
          </a:p>
          <a:p>
            <a:pPr marL="514350" indent="-514350">
              <a:lnSpc>
                <a:spcPct val="150000"/>
              </a:lnSpc>
              <a:buFont typeface="+mj-lt"/>
              <a:buAutoNum type="arabicPeriod"/>
            </a:pPr>
            <a:r>
              <a:rPr lang="zh-CN" altLang="en-US" dirty="0"/>
              <a:t>行为特征：旅馆入住时间、入住时长、网吧上线时间、下线时间、是否有涉警行为、通话时间、通话时长</a:t>
            </a:r>
            <a:r>
              <a:rPr lang="en-US" altLang="zh-CN" dirty="0"/>
              <a:t>…</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173505"/>
            <a:ext cx="12311016" cy="7031505"/>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73" y="-368368"/>
            <a:ext cx="13368548" cy="7596482"/>
          </a:xfrm>
          <a:prstGeom prst="rect">
            <a:avLst/>
          </a:prstGeom>
        </p:spPr>
      </p:pic>
      <p:sp>
        <p:nvSpPr>
          <p:cNvPr id="4" name="Freeform 6"/>
          <p:cNvSpPr>
            <a:spLocks noEditPoints="1"/>
          </p:cNvSpPr>
          <p:nvPr/>
        </p:nvSpPr>
        <p:spPr bwMode="auto">
          <a:xfrm>
            <a:off x="3176" y="-38100"/>
            <a:ext cx="2411413" cy="2803526"/>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moveTo>
                  <a:pt x="771" y="0"/>
                </a:moveTo>
                <a:lnTo>
                  <a:pt x="0" y="441"/>
                </a:lnTo>
                <a:lnTo>
                  <a:pt x="0" y="1325"/>
                </a:lnTo>
                <a:lnTo>
                  <a:pt x="771" y="1766"/>
                </a:lnTo>
                <a:lnTo>
                  <a:pt x="1519" y="1325"/>
                </a:lnTo>
                <a:lnTo>
                  <a:pt x="1519" y="441"/>
                </a:lnTo>
                <a:lnTo>
                  <a:pt x="7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矩形 4"/>
          <p:cNvSpPr/>
          <p:nvPr/>
        </p:nvSpPr>
        <p:spPr>
          <a:xfrm>
            <a:off x="0" y="1863398"/>
            <a:ext cx="12311016" cy="2800591"/>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5"/>
          <p:cNvSpPr>
            <a:spLocks noEditPoints="1"/>
          </p:cNvSpPr>
          <p:nvPr/>
        </p:nvSpPr>
        <p:spPr bwMode="auto">
          <a:xfrm>
            <a:off x="703121" y="2276389"/>
            <a:ext cx="1711468" cy="1989765"/>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close/>
                <a:moveTo>
                  <a:pt x="771" y="0"/>
                </a:moveTo>
                <a:lnTo>
                  <a:pt x="0" y="441"/>
                </a:lnTo>
                <a:lnTo>
                  <a:pt x="0" y="1325"/>
                </a:lnTo>
                <a:lnTo>
                  <a:pt x="771" y="1766"/>
                </a:lnTo>
                <a:lnTo>
                  <a:pt x="1519" y="1325"/>
                </a:lnTo>
                <a:lnTo>
                  <a:pt x="1519" y="441"/>
                </a:lnTo>
                <a:lnTo>
                  <a:pt x="771"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7" name="直接连接符 6"/>
          <p:cNvCxnSpPr/>
          <p:nvPr/>
        </p:nvCxnSpPr>
        <p:spPr>
          <a:xfrm>
            <a:off x="-31068" y="4470400"/>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535184" y="2061029"/>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124724" y="2516184"/>
            <a:ext cx="782587" cy="1446550"/>
          </a:xfrm>
          <a:prstGeom prst="rect">
            <a:avLst/>
          </a:prstGeom>
        </p:spPr>
        <p:txBody>
          <a:bodyPr wrap="none">
            <a:spAutoFit/>
          </a:bodyPr>
          <a:lstStyle/>
          <a:p>
            <a:pPr algn="ctr"/>
            <a:r>
              <a:rPr lang="en-US" altLang="zh-CN" sz="8800" dirty="0">
                <a:solidFill>
                  <a:schemeClr val="bg1"/>
                </a:solidFill>
                <a:latin typeface="Impact" panose="020B0806030902050204" pitchFamily="34" charset="0"/>
              </a:rPr>
              <a:t>3</a:t>
            </a:r>
            <a:endParaRPr lang="zh-CN" altLang="en-US" sz="8800" dirty="0">
              <a:solidFill>
                <a:schemeClr val="bg1"/>
              </a:solidFill>
              <a:latin typeface="Impact" panose="020B0806030902050204" pitchFamily="34" charset="0"/>
            </a:endParaRPr>
          </a:p>
        </p:txBody>
      </p:sp>
      <p:sp>
        <p:nvSpPr>
          <p:cNvPr id="11" name="文本框 10"/>
          <p:cNvSpPr txBox="1"/>
          <p:nvPr/>
        </p:nvSpPr>
        <p:spPr>
          <a:xfrm>
            <a:off x="4688424" y="2597209"/>
            <a:ext cx="2646878" cy="830997"/>
          </a:xfrm>
          <a:prstGeom prst="rect">
            <a:avLst/>
          </a:prstGeom>
          <a:noFill/>
        </p:spPr>
        <p:txBody>
          <a:bodyPr wrap="none" rtlCol="0">
            <a:spAutoFit/>
          </a:bodyPr>
          <a:lstStyle/>
          <a:p>
            <a:pPr algn="ctr"/>
            <a:r>
              <a:rPr lang="zh-CN" altLang="en-US" sz="4800" dirty="0">
                <a:solidFill>
                  <a:schemeClr val="bg1"/>
                </a:solidFill>
                <a:latin typeface="微软雅黑" panose="020B0503020204020204" pitchFamily="34" charset="-122"/>
                <a:ea typeface="微软雅黑" panose="020B0503020204020204" pitchFamily="34" charset="-122"/>
              </a:rPr>
              <a:t>方案设计</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206711" y="2521661"/>
            <a:ext cx="1396536" cy="133882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solidFill>
                  <a:schemeClr val="bg1"/>
                </a:solidFill>
              </a:rPr>
              <a:t>原始方案</a:t>
            </a:r>
            <a:endParaRPr lang="en-US" altLang="zh-CN" dirty="0">
              <a:solidFill>
                <a:schemeClr val="bg1"/>
              </a:solidFill>
            </a:endParaRPr>
          </a:p>
          <a:p>
            <a:pPr marL="285750" indent="-285750">
              <a:lnSpc>
                <a:spcPct val="150000"/>
              </a:lnSpc>
              <a:buFont typeface="Arial" panose="020B0604020202020204" pitchFamily="34" charset="0"/>
              <a:buChar char="•"/>
            </a:pPr>
            <a:r>
              <a:rPr lang="zh-CN" altLang="en-US" dirty="0">
                <a:solidFill>
                  <a:schemeClr val="bg1"/>
                </a:solidFill>
              </a:rPr>
              <a:t>创新方案</a:t>
            </a:r>
            <a:endParaRPr lang="zh-CN" altLang="en-US" dirty="0">
              <a:solidFill>
                <a:schemeClr val="bg1"/>
              </a:solidFill>
            </a:endParaRPr>
          </a:p>
          <a:p>
            <a:pPr marL="285750" indent="-285750">
              <a:lnSpc>
                <a:spcPct val="150000"/>
              </a:lnSpc>
              <a:buFont typeface="Arial" panose="020B0604020202020204" pitchFamily="34" charset="0"/>
              <a:buChar char="•"/>
            </a:pPr>
            <a:r>
              <a:rPr lang="zh-CN" altLang="en-US" dirty="0">
                <a:solidFill>
                  <a:schemeClr val="bg1"/>
                </a:solidFill>
              </a:rPr>
              <a:t>方案对比</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37080" y="261256"/>
            <a:ext cx="1626042" cy="462225"/>
          </a:xfrm>
          <a:prstGeom prst="parallelogram">
            <a:avLst>
              <a:gd name="adj" fmla="val 42244"/>
            </a:avLst>
          </a:prstGeom>
          <a:solidFill>
            <a:srgbClr val="22283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方案设计</a:t>
            </a:r>
            <a:endParaRPr lang="zh-CN" altLang="en-US" b="1" dirty="0"/>
          </a:p>
        </p:txBody>
      </p:sp>
      <p:sp>
        <p:nvSpPr>
          <p:cNvPr id="4" name="平行四边形 3"/>
          <p:cNvSpPr/>
          <p:nvPr/>
        </p:nvSpPr>
        <p:spPr>
          <a:xfrm>
            <a:off x="1242060" y="293370"/>
            <a:ext cx="1786890" cy="430111"/>
          </a:xfrm>
          <a:prstGeom prst="parallelogram">
            <a:avLst>
              <a:gd name="adj" fmla="val 42244"/>
            </a:avLst>
          </a:prstGeom>
          <a:solidFill>
            <a:srgbClr val="5859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总体流程</a:t>
            </a:r>
            <a:endParaRPr lang="zh-CN" altLang="en-US" b="1" dirty="0"/>
          </a:p>
        </p:txBody>
      </p:sp>
      <p:graphicFrame>
        <p:nvGraphicFramePr>
          <p:cNvPr id="7" name="对象 6"/>
          <p:cNvGraphicFramePr>
            <a:graphicFrameLocks noChangeAspect="1"/>
          </p:cNvGraphicFramePr>
          <p:nvPr/>
        </p:nvGraphicFramePr>
        <p:xfrm>
          <a:off x="632460" y="1314450"/>
          <a:ext cx="10572252" cy="4067175"/>
        </p:xfrm>
        <a:graphic>
          <a:graphicData uri="http://schemas.openxmlformats.org/presentationml/2006/ole">
            <mc:AlternateContent xmlns:mc="http://schemas.openxmlformats.org/markup-compatibility/2006">
              <mc:Choice xmlns:v="urn:schemas-microsoft-com:vml" Requires="v">
                <p:oleObj spid="_x0000_s13337" name="Visio" r:id="rId1" imgW="3818890" imgH="1423035" progId="Visio.Drawing.15">
                  <p:embed/>
                </p:oleObj>
              </mc:Choice>
              <mc:Fallback>
                <p:oleObj name="Visio" r:id="rId1" imgW="3818890" imgH="1423035"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 y="1314450"/>
                        <a:ext cx="10572252" cy="4067175"/>
                      </a:xfrm>
                      <a:prstGeom prst="rect">
                        <a:avLst/>
                      </a:prstGeom>
                      <a:noFill/>
                    </p:spPr>
                  </p:pic>
                </p:oleObj>
              </mc:Fallback>
            </mc:AlternateContent>
          </a:graphicData>
        </a:graphic>
      </p:graphicFrame>
      <p:sp>
        <p:nvSpPr>
          <p:cNvPr id="8" name="矩形 7"/>
          <p:cNvSpPr/>
          <p:nvPr/>
        </p:nvSpPr>
        <p:spPr>
          <a:xfrm>
            <a:off x="4469363" y="2886075"/>
            <a:ext cx="6735349" cy="2333625"/>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xml><?xml version="1.0" encoding="utf-8"?>
<p:tagLst xmlns:p="http://schemas.openxmlformats.org/presentationml/2006/main">
  <p:tag name="PA" val="v3.2.0"/>
</p:tagLst>
</file>

<file path=ppt/theme/theme1.xml><?xml version="1.0" encoding="utf-8"?>
<a:theme xmlns:a="http://schemas.openxmlformats.org/drawingml/2006/main" name="Office Theme">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3905</Words>
  <Application>WPS 演示</Application>
  <PresentationFormat>宽屏</PresentationFormat>
  <Paragraphs>648</Paragraphs>
  <Slides>27</Slides>
  <Notes>26</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46" baseType="lpstr">
      <vt:lpstr>Arial</vt:lpstr>
      <vt:lpstr>宋体</vt:lpstr>
      <vt:lpstr>Wingdings</vt:lpstr>
      <vt:lpstr>微软雅黑</vt:lpstr>
      <vt:lpstr>微软雅黑 Light</vt:lpstr>
      <vt:lpstr>Impact</vt:lpstr>
      <vt:lpstr>Calibri</vt:lpstr>
      <vt:lpstr>Arial Unicode MS</vt:lpstr>
      <vt:lpstr>等线</vt:lpstr>
      <vt:lpstr>Helvetica</vt:lpstr>
      <vt:lpstr>Source Sans Pro Light</vt:lpstr>
      <vt:lpstr>方正粗谭黑简体</vt:lpstr>
      <vt:lpstr>Times New Roman</vt:lpstr>
      <vt:lpstr>Verdana</vt:lpstr>
      <vt:lpstr>Yu Gothic UI Semilight</vt:lpstr>
      <vt:lpstr>黑体</vt:lpstr>
      <vt:lpstr>Office Theme</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zzh</cp:lastModifiedBy>
  <cp:revision>110</cp:revision>
  <dcterms:created xsi:type="dcterms:W3CDTF">2017-08-18T03:02:00Z</dcterms:created>
  <dcterms:modified xsi:type="dcterms:W3CDTF">2018-03-26T08:57:21Z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y fmtid="{D5CDD505-2E9C-101B-9397-08002B2CF9AE}" pid="3" name="KSORubyTemplateID">
    <vt:lpwstr>2</vt:lpwstr>
  </property>
</Properties>
</file>