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jp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848250" y="197550"/>
            <a:ext cx="4987500" cy="3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a:latin typeface="Comic Sans MS"/>
                <a:ea typeface="Comic Sans MS"/>
                <a:cs typeface="Comic Sans MS"/>
                <a:sym typeface="Comic Sans MS"/>
              </a:rPr>
              <a:t>ECE477 Digital Systems Senior Design - Spring 2019</a:t>
            </a:r>
            <a:endParaRPr b="1">
              <a:latin typeface="Comic Sans MS"/>
              <a:ea typeface="Comic Sans MS"/>
              <a:cs typeface="Comic Sans MS"/>
              <a:sym typeface="Comic Sans MS"/>
            </a:endParaRPr>
          </a:p>
        </p:txBody>
      </p:sp>
      <p:sp>
        <p:nvSpPr>
          <p:cNvPr id="55" name="Google Shape;55;p13"/>
          <p:cNvSpPr txBox="1"/>
          <p:nvPr/>
        </p:nvSpPr>
        <p:spPr>
          <a:xfrm>
            <a:off x="3408163" y="489625"/>
            <a:ext cx="1794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Comic Sans MS"/>
                <a:ea typeface="Comic Sans MS"/>
                <a:cs typeface="Comic Sans MS"/>
                <a:sym typeface="Comic Sans MS"/>
              </a:rPr>
              <a:t>Team: AirForce17 </a:t>
            </a:r>
            <a:endParaRPr b="1">
              <a:latin typeface="Comic Sans MS"/>
              <a:ea typeface="Comic Sans MS"/>
              <a:cs typeface="Comic Sans MS"/>
              <a:sym typeface="Comic Sans MS"/>
            </a:endParaRPr>
          </a:p>
        </p:txBody>
      </p:sp>
      <p:pic>
        <p:nvPicPr>
          <p:cNvPr id="56" name="Google Shape;56;p13"/>
          <p:cNvPicPr preferRelativeResize="0"/>
          <p:nvPr/>
        </p:nvPicPr>
        <p:blipFill>
          <a:blip r:embed="rId3">
            <a:alphaModFix/>
          </a:blip>
          <a:stretch>
            <a:fillRect/>
          </a:stretch>
        </p:blipFill>
        <p:spPr>
          <a:xfrm>
            <a:off x="3158175" y="2749446"/>
            <a:ext cx="3149226" cy="2107680"/>
          </a:xfrm>
          <a:prstGeom prst="rect">
            <a:avLst/>
          </a:prstGeom>
          <a:noFill/>
          <a:ln>
            <a:noFill/>
          </a:ln>
        </p:spPr>
      </p:pic>
      <p:pic>
        <p:nvPicPr>
          <p:cNvPr id="57" name="Google Shape;57;p13"/>
          <p:cNvPicPr preferRelativeResize="0"/>
          <p:nvPr/>
        </p:nvPicPr>
        <p:blipFill>
          <a:blip r:embed="rId4">
            <a:alphaModFix/>
          </a:blip>
          <a:stretch>
            <a:fillRect/>
          </a:stretch>
        </p:blipFill>
        <p:spPr>
          <a:xfrm>
            <a:off x="305675" y="645025"/>
            <a:ext cx="1949900" cy="1949900"/>
          </a:xfrm>
          <a:prstGeom prst="rect">
            <a:avLst/>
          </a:prstGeom>
          <a:noFill/>
          <a:ln>
            <a:noFill/>
          </a:ln>
        </p:spPr>
      </p:pic>
      <p:pic>
        <p:nvPicPr>
          <p:cNvPr id="58" name="Google Shape;58;p13"/>
          <p:cNvPicPr preferRelativeResize="0"/>
          <p:nvPr/>
        </p:nvPicPr>
        <p:blipFill>
          <a:blip r:embed="rId5">
            <a:alphaModFix/>
          </a:blip>
          <a:stretch>
            <a:fillRect/>
          </a:stretch>
        </p:blipFill>
        <p:spPr>
          <a:xfrm>
            <a:off x="305675" y="2792750"/>
            <a:ext cx="2852500" cy="1976525"/>
          </a:xfrm>
          <a:prstGeom prst="rect">
            <a:avLst/>
          </a:prstGeom>
          <a:noFill/>
          <a:ln>
            <a:noFill/>
          </a:ln>
        </p:spPr>
      </p:pic>
      <p:pic>
        <p:nvPicPr>
          <p:cNvPr id="59" name="Google Shape;59;p13"/>
          <p:cNvPicPr preferRelativeResize="0"/>
          <p:nvPr/>
        </p:nvPicPr>
        <p:blipFill>
          <a:blip r:embed="rId6">
            <a:alphaModFix/>
          </a:blip>
          <a:stretch>
            <a:fillRect/>
          </a:stretch>
        </p:blipFill>
        <p:spPr>
          <a:xfrm>
            <a:off x="6307400" y="2792750"/>
            <a:ext cx="2635351" cy="1976513"/>
          </a:xfrm>
          <a:prstGeom prst="rect">
            <a:avLst/>
          </a:prstGeom>
          <a:noFill/>
          <a:ln>
            <a:noFill/>
          </a:ln>
        </p:spPr>
      </p:pic>
      <p:pic>
        <p:nvPicPr>
          <p:cNvPr id="60" name="Google Shape;60;p13"/>
          <p:cNvPicPr preferRelativeResize="0"/>
          <p:nvPr/>
        </p:nvPicPr>
        <p:blipFill>
          <a:blip r:embed="rId7">
            <a:alphaModFix/>
          </a:blip>
          <a:stretch>
            <a:fillRect/>
          </a:stretch>
        </p:blipFill>
        <p:spPr>
          <a:xfrm>
            <a:off x="6192800" y="670156"/>
            <a:ext cx="2749948" cy="1691549"/>
          </a:xfrm>
          <a:prstGeom prst="rect">
            <a:avLst/>
          </a:prstGeom>
          <a:noFill/>
          <a:ln>
            <a:noFill/>
          </a:ln>
        </p:spPr>
      </p:pic>
      <p:sp>
        <p:nvSpPr>
          <p:cNvPr id="61" name="Google Shape;61;p13"/>
          <p:cNvSpPr txBox="1"/>
          <p:nvPr/>
        </p:nvSpPr>
        <p:spPr>
          <a:xfrm>
            <a:off x="2089425" y="765000"/>
            <a:ext cx="4063800" cy="432900"/>
          </a:xfrm>
          <a:prstGeom prst="rect">
            <a:avLst/>
          </a:prstGeom>
          <a:noFill/>
          <a:ln>
            <a:noFill/>
          </a:ln>
        </p:spPr>
        <p:txBody>
          <a:bodyPr anchorCtr="0" anchor="t" bIns="91425" lIns="91425" spcFirstLastPara="1" rIns="91425" wrap="square" tIns="91425">
            <a:noAutofit/>
          </a:bodyPr>
          <a:lstStyle/>
          <a:p>
            <a:pPr indent="0" lvl="0" marL="228600" rtl="0" algn="l">
              <a:spcBef>
                <a:spcPts val="0"/>
              </a:spcBef>
              <a:spcAft>
                <a:spcPts val="0"/>
              </a:spcAft>
              <a:buClr>
                <a:schemeClr val="dk1"/>
              </a:buClr>
              <a:buSzPts val="1100"/>
              <a:buFont typeface="Arial"/>
              <a:buNone/>
            </a:pPr>
            <a:r>
              <a:rPr lang="zh-CN" sz="1100">
                <a:solidFill>
                  <a:schemeClr val="dk1"/>
                </a:solidFill>
                <a:latin typeface="Comic Sans MS"/>
                <a:ea typeface="Comic Sans MS"/>
                <a:cs typeface="Comic Sans MS"/>
                <a:sym typeface="Comic Sans MS"/>
              </a:rPr>
              <a:t>Have you ever encountered a situation such that you couldn’t find someone holding your camera when you are ready to make some films or videos with some great ideas? This face recognizing drone can be your best support. This product is suitable for anyone who wants to make videos such as journalists, YouTubers, and performers. The drone can be toggled between manual mode and auto mode. While in auto mode, the human face is set to the center of the whole frame and the drone will adjust its own while you are moving. </a:t>
            </a:r>
            <a:endParaRPr sz="11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