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4" r:id="rId4"/>
    <p:sldId id="265" r:id="rId5"/>
    <p:sldId id="266" r:id="rId6"/>
    <p:sldId id="267" r:id="rId7"/>
    <p:sldId id="258" r:id="rId8"/>
    <p:sldId id="268" r:id="rId9"/>
    <p:sldId id="269" r:id="rId10"/>
    <p:sldId id="259" r:id="rId11"/>
    <p:sldId id="278" r:id="rId12"/>
    <p:sldId id="260" r:id="rId13"/>
    <p:sldId id="270" r:id="rId14"/>
    <p:sldId id="277" r:id="rId15"/>
    <p:sldId id="271" r:id="rId16"/>
    <p:sldId id="272" r:id="rId17"/>
    <p:sldId id="273" r:id="rId18"/>
    <p:sldId id="275" r:id="rId19"/>
    <p:sldId id="274" r:id="rId20"/>
    <p:sldId id="261" r:id="rId21"/>
    <p:sldId id="262" r:id="rId22"/>
    <p:sldId id="276" r:id="rId23"/>
    <p:sldId id="263"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E172E162-17C8-4560-A700-F588CFFF7054}" type="datetimeFigureOut">
              <a:rPr lang="zh-CN" altLang="en-US" smtClean="0"/>
              <a:t>2018/3/29</a:t>
            </a:fld>
            <a:endParaRPr lang="zh-CN"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2F0D928D-C2A5-46B9-8D5C-2885EFF97386}" type="slidenum">
              <a:rPr lang="zh-CN" altLang="en-US" smtClean="0"/>
              <a:t>‹#›</a:t>
            </a:fld>
            <a:endParaRPr lang="zh-CN"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58861818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172E162-17C8-4560-A700-F588CFFF7054}" type="datetimeFigureOut">
              <a:rPr lang="zh-CN" altLang="en-US" smtClean="0"/>
              <a:t>2018/3/29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F0D928D-C2A5-46B9-8D5C-2885EFF97386}" type="slidenum">
              <a:rPr lang="zh-CN" altLang="en-US" smtClean="0"/>
              <a:t>‹#›</a:t>
            </a:fld>
            <a:endParaRPr lang="zh-CN" altLang="en-US"/>
          </a:p>
        </p:txBody>
      </p:sp>
    </p:spTree>
    <p:extLst>
      <p:ext uri="{BB962C8B-B14F-4D97-AF65-F5344CB8AC3E}">
        <p14:creationId xmlns:p14="http://schemas.microsoft.com/office/powerpoint/2010/main" val="1123363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172E162-17C8-4560-A700-F588CFFF7054}" type="datetimeFigureOut">
              <a:rPr lang="zh-CN" altLang="en-US" smtClean="0"/>
              <a:t>2018/3/29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F0D928D-C2A5-46B9-8D5C-2885EFF97386}" type="slidenum">
              <a:rPr lang="zh-CN" altLang="en-US" smtClean="0"/>
              <a:t>‹#›</a:t>
            </a:fld>
            <a:endParaRPr lang="zh-CN" altLang="en-US"/>
          </a:p>
        </p:txBody>
      </p:sp>
    </p:spTree>
    <p:extLst>
      <p:ext uri="{BB962C8B-B14F-4D97-AF65-F5344CB8AC3E}">
        <p14:creationId xmlns:p14="http://schemas.microsoft.com/office/powerpoint/2010/main" val="154419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172E162-17C8-4560-A700-F588CFFF7054}" type="datetimeFigureOut">
              <a:rPr lang="zh-CN" altLang="en-US" smtClean="0"/>
              <a:t>2018/3/29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F0D928D-C2A5-46B9-8D5C-2885EFF97386}" type="slidenum">
              <a:rPr lang="zh-CN" altLang="en-US" smtClean="0"/>
              <a:t>‹#›</a:t>
            </a:fld>
            <a:endParaRPr lang="zh-CN" altLang="en-US"/>
          </a:p>
        </p:txBody>
      </p:sp>
    </p:spTree>
    <p:extLst>
      <p:ext uri="{BB962C8B-B14F-4D97-AF65-F5344CB8AC3E}">
        <p14:creationId xmlns:p14="http://schemas.microsoft.com/office/powerpoint/2010/main" val="1179485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E172E162-17C8-4560-A700-F588CFFF7054}" type="datetimeFigureOut">
              <a:rPr lang="zh-CN" altLang="en-US" smtClean="0"/>
              <a:t>2018/3/29</a:t>
            </a:fld>
            <a:endParaRPr lang="zh-CN"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2F0D928D-C2A5-46B9-8D5C-2885EFF97386}" type="slidenum">
              <a:rPr lang="zh-CN" altLang="en-US" smtClean="0"/>
              <a:t>‹#›</a:t>
            </a:fld>
            <a:endParaRPr lang="zh-CN"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40262983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172E162-17C8-4560-A700-F588CFFF7054}" type="datetimeFigureOut">
              <a:rPr lang="zh-CN" altLang="en-US" smtClean="0"/>
              <a:t>2018/3/29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F0D928D-C2A5-46B9-8D5C-2885EFF97386}" type="slidenum">
              <a:rPr lang="zh-CN" altLang="en-US" smtClean="0"/>
              <a:t>‹#›</a:t>
            </a:fld>
            <a:endParaRPr lang="zh-CN" altLang="en-US"/>
          </a:p>
        </p:txBody>
      </p:sp>
    </p:spTree>
    <p:extLst>
      <p:ext uri="{BB962C8B-B14F-4D97-AF65-F5344CB8AC3E}">
        <p14:creationId xmlns:p14="http://schemas.microsoft.com/office/powerpoint/2010/main" val="47552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E172E162-17C8-4560-A700-F588CFFF7054}" type="datetimeFigureOut">
              <a:rPr lang="zh-CN" altLang="en-US" smtClean="0"/>
              <a:t>2018/3/29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F0D928D-C2A5-46B9-8D5C-2885EFF97386}" type="slidenum">
              <a:rPr lang="zh-CN" altLang="en-US" smtClean="0"/>
              <a:t>‹#›</a:t>
            </a:fld>
            <a:endParaRPr lang="zh-CN" altLang="en-US"/>
          </a:p>
        </p:txBody>
      </p:sp>
    </p:spTree>
    <p:extLst>
      <p:ext uri="{BB962C8B-B14F-4D97-AF65-F5344CB8AC3E}">
        <p14:creationId xmlns:p14="http://schemas.microsoft.com/office/powerpoint/2010/main" val="696769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172E162-17C8-4560-A700-F588CFFF7054}" type="datetimeFigureOut">
              <a:rPr lang="zh-CN" altLang="en-US" smtClean="0"/>
              <a:t>2018/3/29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F0D928D-C2A5-46B9-8D5C-2885EFF97386}" type="slidenum">
              <a:rPr lang="zh-CN" altLang="en-US" smtClean="0"/>
              <a:t>‹#›</a:t>
            </a:fld>
            <a:endParaRPr lang="zh-CN" altLang="en-US"/>
          </a:p>
        </p:txBody>
      </p:sp>
    </p:spTree>
    <p:extLst>
      <p:ext uri="{BB962C8B-B14F-4D97-AF65-F5344CB8AC3E}">
        <p14:creationId xmlns:p14="http://schemas.microsoft.com/office/powerpoint/2010/main" val="2622087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72E162-17C8-4560-A700-F588CFFF7054}" type="datetimeFigureOut">
              <a:rPr lang="zh-CN" altLang="en-US" smtClean="0"/>
              <a:t>2018/3/29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F0D928D-C2A5-46B9-8D5C-2885EFF97386}" type="slidenum">
              <a:rPr lang="zh-CN" altLang="en-US" smtClean="0"/>
              <a:t>‹#›</a:t>
            </a:fld>
            <a:endParaRPr lang="zh-CN" altLang="en-US"/>
          </a:p>
        </p:txBody>
      </p:sp>
    </p:spTree>
    <p:extLst>
      <p:ext uri="{BB962C8B-B14F-4D97-AF65-F5344CB8AC3E}">
        <p14:creationId xmlns:p14="http://schemas.microsoft.com/office/powerpoint/2010/main" val="3192124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172E162-17C8-4560-A700-F588CFFF7054}" type="datetimeFigureOut">
              <a:rPr lang="zh-CN" altLang="en-US" smtClean="0"/>
              <a:t>2018/3/29</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F0D928D-C2A5-46B9-8D5C-2885EFF97386}"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34671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E172E162-17C8-4560-A700-F588CFFF7054}" type="datetimeFigureOut">
              <a:rPr lang="zh-CN" altLang="en-US" smtClean="0"/>
              <a:t>2018/3/29</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F0D928D-C2A5-46B9-8D5C-2885EFF97386}"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91836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E172E162-17C8-4560-A700-F588CFFF7054}" type="datetimeFigureOut">
              <a:rPr lang="zh-CN" altLang="en-US" smtClean="0"/>
              <a:t>2018/3/29</a:t>
            </a:fld>
            <a:endParaRPr lang="zh-CN"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zh-CN"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2F0D928D-C2A5-46B9-8D5C-2885EFF97386}" type="slidenum">
              <a:rPr lang="zh-CN" altLang="en-US" smtClean="0"/>
              <a:t>‹#›</a:t>
            </a:fld>
            <a:endParaRPr lang="zh-CN"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7357714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1FC474-C2F2-4122-9DC1-F8F26FE7AAF0}"/>
              </a:ext>
            </a:extLst>
          </p:cNvPr>
          <p:cNvSpPr>
            <a:spLocks noGrp="1"/>
          </p:cNvSpPr>
          <p:nvPr>
            <p:ph type="ctrTitle"/>
          </p:nvPr>
        </p:nvSpPr>
        <p:spPr/>
        <p:txBody>
          <a:bodyPr/>
          <a:lstStyle/>
          <a:p>
            <a:r>
              <a:rPr lang="en-US" altLang="zh-CN" dirty="0">
                <a:latin typeface="Berlin Sans FB" panose="020E0602020502020306" pitchFamily="34" charset="0"/>
              </a:rPr>
              <a:t>EDGE DETECTION</a:t>
            </a:r>
            <a:endParaRPr lang="zh-CN" altLang="en-US" dirty="0">
              <a:latin typeface="Berlin Sans FB" panose="020E0602020502020306" pitchFamily="34" charset="0"/>
            </a:endParaRPr>
          </a:p>
        </p:txBody>
      </p:sp>
      <p:sp>
        <p:nvSpPr>
          <p:cNvPr id="3" name="副标题 2">
            <a:extLst>
              <a:ext uri="{FF2B5EF4-FFF2-40B4-BE49-F238E27FC236}">
                <a16:creationId xmlns:a16="http://schemas.microsoft.com/office/drawing/2014/main" id="{FD02182B-708E-48E2-BB95-3868E647D92F}"/>
              </a:ext>
            </a:extLst>
          </p:cNvPr>
          <p:cNvSpPr>
            <a:spLocks noGrp="1"/>
          </p:cNvSpPr>
          <p:nvPr>
            <p:ph type="subTitle" idx="1"/>
          </p:nvPr>
        </p:nvSpPr>
        <p:spPr/>
        <p:txBody>
          <a:bodyPr>
            <a:normAutofit fontScale="70000" lnSpcReduction="20000"/>
          </a:bodyPr>
          <a:lstStyle/>
          <a:p>
            <a:pPr algn="r"/>
            <a:r>
              <a:rPr lang="en-US" altLang="zh-CN" dirty="0"/>
              <a:t>				</a:t>
            </a:r>
          </a:p>
          <a:p>
            <a:pPr algn="r"/>
            <a:r>
              <a:rPr lang="en-US" altLang="zh-CN" dirty="0" err="1"/>
              <a:t>Haobo</a:t>
            </a:r>
            <a:r>
              <a:rPr lang="en-US" altLang="zh-CN" dirty="0"/>
              <a:t> Chen</a:t>
            </a:r>
          </a:p>
          <a:p>
            <a:pPr algn="r"/>
            <a:r>
              <a:rPr lang="en-US" altLang="zh-CN" dirty="0"/>
              <a:t>Ni Kang</a:t>
            </a:r>
          </a:p>
          <a:p>
            <a:pPr algn="r"/>
            <a:r>
              <a:rPr lang="en-US" altLang="zh-CN" dirty="0" err="1"/>
              <a:t>Haoming</a:t>
            </a:r>
            <a:r>
              <a:rPr lang="en-US" altLang="zh-CN" dirty="0"/>
              <a:t> Zhang</a:t>
            </a:r>
            <a:endParaRPr lang="zh-CN" altLang="en-US" dirty="0"/>
          </a:p>
        </p:txBody>
      </p:sp>
    </p:spTree>
    <p:extLst>
      <p:ext uri="{BB962C8B-B14F-4D97-AF65-F5344CB8AC3E}">
        <p14:creationId xmlns:p14="http://schemas.microsoft.com/office/powerpoint/2010/main" val="3065679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5FCC84-9BE2-4D33-835A-FB963255D649}"/>
              </a:ext>
            </a:extLst>
          </p:cNvPr>
          <p:cNvSpPr>
            <a:spLocks noGrp="1"/>
          </p:cNvSpPr>
          <p:nvPr>
            <p:ph type="title"/>
          </p:nvPr>
        </p:nvSpPr>
        <p:spPr/>
        <p:txBody>
          <a:bodyPr/>
          <a:lstStyle/>
          <a:p>
            <a:r>
              <a:rPr lang="en-US" altLang="zh-CN" dirty="0"/>
              <a:t>Hardware Usage</a:t>
            </a:r>
            <a:endParaRPr lang="zh-CN" altLang="en-US" dirty="0"/>
          </a:p>
        </p:txBody>
      </p:sp>
      <p:sp>
        <p:nvSpPr>
          <p:cNvPr id="3" name="内容占位符 2">
            <a:extLst>
              <a:ext uri="{FF2B5EF4-FFF2-40B4-BE49-F238E27FC236}">
                <a16:creationId xmlns:a16="http://schemas.microsoft.com/office/drawing/2014/main" id="{81149B94-4F72-4B99-B1A4-F3D953BCACC6}"/>
              </a:ext>
            </a:extLst>
          </p:cNvPr>
          <p:cNvSpPr>
            <a:spLocks noGrp="1"/>
          </p:cNvSpPr>
          <p:nvPr>
            <p:ph idx="1"/>
          </p:nvPr>
        </p:nvSpPr>
        <p:spPr/>
        <p:txBody>
          <a:bodyPr>
            <a:normAutofit/>
          </a:bodyPr>
          <a:lstStyle/>
          <a:p>
            <a:r>
              <a:rPr lang="en-US" altLang="zh-CN" sz="2800" dirty="0"/>
              <a:t>Hardware interface requirements</a:t>
            </a:r>
          </a:p>
          <a:p>
            <a:pPr marL="0" indent="0" fontAlgn="base">
              <a:buNone/>
            </a:pPr>
            <a:r>
              <a:rPr lang="en-US" altLang="zh-CN" sz="2400" b="1" dirty="0"/>
              <a:t>     AHB Lite Standard Slave</a:t>
            </a:r>
            <a:endParaRPr lang="en-US" altLang="zh-CN" sz="2400" dirty="0"/>
          </a:p>
          <a:p>
            <a:pPr marL="0" indent="0">
              <a:buNone/>
            </a:pPr>
            <a:r>
              <a:rPr lang="en-US" altLang="zh-CN" sz="2400" dirty="0"/>
              <a:t>	a. 256-bit data bus</a:t>
            </a:r>
          </a:p>
          <a:p>
            <a:pPr marL="0" indent="0">
              <a:buNone/>
            </a:pPr>
            <a:r>
              <a:rPr lang="en-US" altLang="zh-CN" sz="2400" dirty="0"/>
              <a:t>	b. Read and Write Transfers</a:t>
            </a:r>
          </a:p>
          <a:p>
            <a:pPr marL="0" indent="0">
              <a:buNone/>
            </a:pPr>
            <a:r>
              <a:rPr lang="en-US" altLang="zh-CN" sz="2400" dirty="0"/>
              <a:t>	c. Burst Transfers Supported</a:t>
            </a:r>
          </a:p>
          <a:p>
            <a:pPr marL="0" indent="0">
              <a:buNone/>
            </a:pPr>
            <a:r>
              <a:rPr lang="en-US" altLang="zh-CN" sz="2400" dirty="0"/>
              <a:t>	d. Pipelined Transfers</a:t>
            </a:r>
          </a:p>
          <a:p>
            <a:pPr marL="0" indent="0">
              <a:buNone/>
            </a:pPr>
            <a:r>
              <a:rPr lang="en-US" altLang="zh-CN" sz="2400" dirty="0"/>
              <a:t>	e. 3-bit, 8 word-address namespace (0x000 → 0x007)</a:t>
            </a:r>
          </a:p>
          <a:p>
            <a:endParaRPr lang="zh-CN" altLang="en-US" sz="2800" dirty="0"/>
          </a:p>
        </p:txBody>
      </p:sp>
    </p:spTree>
    <p:extLst>
      <p:ext uri="{BB962C8B-B14F-4D97-AF65-F5344CB8AC3E}">
        <p14:creationId xmlns:p14="http://schemas.microsoft.com/office/powerpoint/2010/main" val="4055532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DDF893-FE0D-4D0A-B031-BC217AADB4B7}"/>
              </a:ext>
            </a:extLst>
          </p:cNvPr>
          <p:cNvSpPr>
            <a:spLocks noGrp="1"/>
          </p:cNvSpPr>
          <p:nvPr>
            <p:ph type="title"/>
          </p:nvPr>
        </p:nvSpPr>
        <p:spPr>
          <a:xfrm>
            <a:off x="1371600" y="1442720"/>
            <a:ext cx="9601200" cy="728980"/>
          </a:xfrm>
        </p:spPr>
        <p:txBody>
          <a:bodyPr>
            <a:normAutofit/>
          </a:bodyPr>
          <a:lstStyle/>
          <a:p>
            <a:r>
              <a:rPr lang="en-US" altLang="zh-CN" sz="3600" dirty="0"/>
              <a:t>Hardware Usage Diagram</a:t>
            </a:r>
            <a:endParaRPr lang="zh-CN" altLang="en-US" sz="3600" dirty="0"/>
          </a:p>
        </p:txBody>
      </p:sp>
      <p:pic>
        <p:nvPicPr>
          <p:cNvPr id="6146" name="Picture 2" descr="https://lh6.googleusercontent.com/Q-wrhQkWizGaqG693b216rVd6R_dJHPfAIxGoGWkkw2lyGdpIfI19hEakotwaqHDuqdjwgj-9k55erfX0tRwPeudoRIxcOF-1g1erB-PISqlzT2mzleFltBsMfIFRKnnxLE4hY7qb02G6q1vZg">
            <a:extLst>
              <a:ext uri="{FF2B5EF4-FFF2-40B4-BE49-F238E27FC236}">
                <a16:creationId xmlns:a16="http://schemas.microsoft.com/office/drawing/2014/main" id="{F69D6D0F-B8FC-4865-B2ED-8AF345CE204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45839" y="2260660"/>
            <a:ext cx="5902961" cy="4081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1632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E863C8-5549-4A8D-9C3F-CEAEE087C022}"/>
              </a:ext>
            </a:extLst>
          </p:cNvPr>
          <p:cNvSpPr>
            <a:spLocks noGrp="1"/>
          </p:cNvSpPr>
          <p:nvPr>
            <p:ph type="title"/>
          </p:nvPr>
        </p:nvSpPr>
        <p:spPr/>
        <p:txBody>
          <a:bodyPr/>
          <a:lstStyle/>
          <a:p>
            <a:r>
              <a:rPr lang="en-US" altLang="zh-CN" dirty="0"/>
              <a:t>Architecture of the design</a:t>
            </a:r>
            <a:endParaRPr lang="zh-CN" altLang="en-US" dirty="0"/>
          </a:p>
        </p:txBody>
      </p:sp>
      <p:sp>
        <p:nvSpPr>
          <p:cNvPr id="3" name="内容占位符 2">
            <a:extLst>
              <a:ext uri="{FF2B5EF4-FFF2-40B4-BE49-F238E27FC236}">
                <a16:creationId xmlns:a16="http://schemas.microsoft.com/office/drawing/2014/main" id="{1CB20FBC-6DBF-420E-857D-3FA127306FCF}"/>
              </a:ext>
            </a:extLst>
          </p:cNvPr>
          <p:cNvSpPr>
            <a:spLocks noGrp="1"/>
          </p:cNvSpPr>
          <p:nvPr>
            <p:ph idx="1"/>
          </p:nvPr>
        </p:nvSpPr>
        <p:spPr/>
        <p:txBody>
          <a:bodyPr/>
          <a:lstStyle/>
          <a:p>
            <a:r>
              <a:rPr lang="en-US" altLang="zh-CN" sz="2800" dirty="0"/>
              <a:t>Top-Level Diagram</a:t>
            </a:r>
          </a:p>
          <a:p>
            <a:r>
              <a:rPr lang="en-US" altLang="zh-CN" sz="2800" dirty="0"/>
              <a:t>Roles of Top-level blocks</a:t>
            </a:r>
          </a:p>
          <a:p>
            <a:r>
              <a:rPr lang="en-US" altLang="zh-CN" sz="2800" dirty="0"/>
              <a:t>Top-level block interactions</a:t>
            </a:r>
          </a:p>
          <a:p>
            <a:r>
              <a:rPr lang="en-US" altLang="zh-CN" sz="2800" dirty="0"/>
              <a:t>Operational flow at the top-level</a:t>
            </a:r>
          </a:p>
          <a:p>
            <a:endParaRPr lang="zh-CN" altLang="en-US" dirty="0"/>
          </a:p>
        </p:txBody>
      </p:sp>
    </p:spTree>
    <p:extLst>
      <p:ext uri="{BB962C8B-B14F-4D97-AF65-F5344CB8AC3E}">
        <p14:creationId xmlns:p14="http://schemas.microsoft.com/office/powerpoint/2010/main" val="2486562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CB0A9B-67FF-44EE-849C-F587F87A3DDC}"/>
              </a:ext>
            </a:extLst>
          </p:cNvPr>
          <p:cNvSpPr>
            <a:spLocks noGrp="1"/>
          </p:cNvSpPr>
          <p:nvPr>
            <p:ph type="title"/>
          </p:nvPr>
        </p:nvSpPr>
        <p:spPr>
          <a:xfrm>
            <a:off x="1371600" y="1524000"/>
            <a:ext cx="9601200" cy="647700"/>
          </a:xfrm>
        </p:spPr>
        <p:txBody>
          <a:bodyPr>
            <a:normAutofit/>
          </a:bodyPr>
          <a:lstStyle/>
          <a:p>
            <a:r>
              <a:rPr lang="en-US" altLang="zh-CN" sz="3600" dirty="0"/>
              <a:t>Window Buffer Module</a:t>
            </a:r>
            <a:endParaRPr lang="zh-CN" altLang="en-US" sz="3600" dirty="0"/>
          </a:p>
        </p:txBody>
      </p:sp>
      <p:pic>
        <p:nvPicPr>
          <p:cNvPr id="7170" name="Picture 2" descr="https://lh3.googleusercontent.com/RU7deD5e-yR8AzN9M1wop8fgFgEuTkE4DBnfHJS2xcEajk_MBXhBJIQUSMLPTNRLTsGIpJEOzBtkE_iXdD_tsohqrpV1ZPfyTXaBAuTosTwm_ao9lKxNbLBPj476ebCVMDYnKFei">
            <a:extLst>
              <a:ext uri="{FF2B5EF4-FFF2-40B4-BE49-F238E27FC236}">
                <a16:creationId xmlns:a16="http://schemas.microsoft.com/office/drawing/2014/main" id="{9794419B-FB77-4D8E-AE41-C0AAD67139E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2450222"/>
            <a:ext cx="9601200" cy="3252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2204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8833FD-B58C-4532-A770-0492DEC0FB69}"/>
              </a:ext>
            </a:extLst>
          </p:cNvPr>
          <p:cNvSpPr>
            <a:spLocks noGrp="1"/>
          </p:cNvSpPr>
          <p:nvPr>
            <p:ph type="title"/>
          </p:nvPr>
        </p:nvSpPr>
        <p:spPr>
          <a:xfrm>
            <a:off x="1371600" y="1483360"/>
            <a:ext cx="9601200" cy="688340"/>
          </a:xfrm>
        </p:spPr>
        <p:txBody>
          <a:bodyPr>
            <a:normAutofit/>
          </a:bodyPr>
          <a:lstStyle/>
          <a:p>
            <a:r>
              <a:rPr lang="en-US" altLang="zh-CN" sz="3600" dirty="0"/>
              <a:t>Role of Window Buffer Module</a:t>
            </a:r>
            <a:endParaRPr lang="zh-CN" altLang="en-US" sz="3600" dirty="0"/>
          </a:p>
        </p:txBody>
      </p:sp>
      <p:sp>
        <p:nvSpPr>
          <p:cNvPr id="3" name="内容占位符 2">
            <a:extLst>
              <a:ext uri="{FF2B5EF4-FFF2-40B4-BE49-F238E27FC236}">
                <a16:creationId xmlns:a16="http://schemas.microsoft.com/office/drawing/2014/main" id="{2ACC27A5-3D16-495B-A1D0-75BEC10E43BF}"/>
              </a:ext>
            </a:extLst>
          </p:cNvPr>
          <p:cNvSpPr>
            <a:spLocks noGrp="1"/>
          </p:cNvSpPr>
          <p:nvPr>
            <p:ph idx="1"/>
          </p:nvPr>
        </p:nvSpPr>
        <p:spPr/>
        <p:txBody>
          <a:bodyPr>
            <a:normAutofit lnSpcReduction="10000"/>
          </a:bodyPr>
          <a:lstStyle/>
          <a:p>
            <a:pPr marL="0" indent="0">
              <a:lnSpc>
                <a:spcPct val="150000"/>
              </a:lnSpc>
              <a:buNone/>
            </a:pPr>
            <a:r>
              <a:rPr lang="en-US" altLang="zh-CN" dirty="0"/>
              <a:t>The window buffer will be utilized to store the original and blurred data. But the implementation is identical. First the </a:t>
            </a:r>
            <a:r>
              <a:rPr lang="en-US" altLang="zh-CN" dirty="0" err="1"/>
              <a:t>dir_sel</a:t>
            </a:r>
            <a:r>
              <a:rPr lang="en-US" altLang="zh-CN" dirty="0"/>
              <a:t> flag will be used to decide the behavior of the shifting operation. If </a:t>
            </a:r>
            <a:r>
              <a:rPr lang="en-US" altLang="zh-CN" dirty="0" err="1"/>
              <a:t>dir_sel</a:t>
            </a:r>
            <a:r>
              <a:rPr lang="en-US" altLang="zh-CN" dirty="0"/>
              <a:t> is 11, it means that this is the first time the module gets executed. Otherwise, it indicate the direction of shifting operation. If </a:t>
            </a:r>
            <a:r>
              <a:rPr lang="en-US" altLang="zh-CN" dirty="0" err="1"/>
              <a:t>r_enable</a:t>
            </a:r>
            <a:r>
              <a:rPr lang="en-US" altLang="zh-CN" dirty="0"/>
              <a:t> is asserted, the image data will be read in serially and be stored in the empty parts of the shifted buffer. A combination of new data and old data will form the next </a:t>
            </a:r>
            <a:r>
              <a:rPr lang="en-US" altLang="zh-CN" dirty="0" err="1"/>
              <a:t>buffer_data</a:t>
            </a:r>
            <a:r>
              <a:rPr lang="en-US" altLang="zh-CN" dirty="0"/>
              <a:t> to be calculated. The </a:t>
            </a:r>
            <a:r>
              <a:rPr lang="en-US" altLang="zh-CN" dirty="0" err="1"/>
              <a:t>done_flag</a:t>
            </a:r>
            <a:r>
              <a:rPr lang="en-US" altLang="zh-CN" dirty="0"/>
              <a:t> is asserted only when the internal counter reaches it’s rollover flag.</a:t>
            </a:r>
          </a:p>
          <a:p>
            <a:endParaRPr lang="zh-CN" altLang="en-US" dirty="0"/>
          </a:p>
        </p:txBody>
      </p:sp>
    </p:spTree>
    <p:extLst>
      <p:ext uri="{BB962C8B-B14F-4D97-AF65-F5344CB8AC3E}">
        <p14:creationId xmlns:p14="http://schemas.microsoft.com/office/powerpoint/2010/main" val="2623849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AB296A-4292-42E9-A6F7-D4DD3A8F3890}"/>
              </a:ext>
            </a:extLst>
          </p:cNvPr>
          <p:cNvSpPr>
            <a:spLocks noGrp="1"/>
          </p:cNvSpPr>
          <p:nvPr>
            <p:ph type="title"/>
          </p:nvPr>
        </p:nvSpPr>
        <p:spPr>
          <a:xfrm>
            <a:off x="1371600" y="1534160"/>
            <a:ext cx="9601200" cy="637540"/>
          </a:xfrm>
        </p:spPr>
        <p:txBody>
          <a:bodyPr>
            <a:normAutofit/>
          </a:bodyPr>
          <a:lstStyle/>
          <a:p>
            <a:r>
              <a:rPr lang="en-US" altLang="zh-CN" sz="3600" dirty="0"/>
              <a:t>Gaussian Filter Module</a:t>
            </a:r>
            <a:endParaRPr lang="zh-CN" altLang="en-US" sz="3600" dirty="0"/>
          </a:p>
        </p:txBody>
      </p:sp>
      <p:sp>
        <p:nvSpPr>
          <p:cNvPr id="7" name="内容占位符 6">
            <a:extLst>
              <a:ext uri="{FF2B5EF4-FFF2-40B4-BE49-F238E27FC236}">
                <a16:creationId xmlns:a16="http://schemas.microsoft.com/office/drawing/2014/main" id="{7B461AB8-1555-4DFA-A63A-41491385AF67}"/>
              </a:ext>
            </a:extLst>
          </p:cNvPr>
          <p:cNvSpPr>
            <a:spLocks noGrp="1"/>
          </p:cNvSpPr>
          <p:nvPr>
            <p:ph idx="1"/>
          </p:nvPr>
        </p:nvSpPr>
        <p:spPr/>
        <p:txBody>
          <a:bodyPr/>
          <a:lstStyle/>
          <a:p>
            <a:pPr marL="0" indent="0">
              <a:lnSpc>
                <a:spcPct val="150000"/>
              </a:lnSpc>
              <a:buNone/>
            </a:pPr>
            <a:r>
              <a:rPr lang="en-US" altLang="zh-CN" dirty="0"/>
              <a:t>The Gaussian Blur module is a pure combinational block that will take in the data(8*8*24 bits) output from window buffer module and execute the value. Add the surrounding 8 pixels and itself, then divided by 9 we will get the average value of the middle pixel and pass a 6*6 pixels to the next window buffer.</a:t>
            </a:r>
          </a:p>
          <a:p>
            <a:endParaRPr lang="zh-CN" altLang="en-US" dirty="0"/>
          </a:p>
        </p:txBody>
      </p:sp>
    </p:spTree>
    <p:extLst>
      <p:ext uri="{BB962C8B-B14F-4D97-AF65-F5344CB8AC3E}">
        <p14:creationId xmlns:p14="http://schemas.microsoft.com/office/powerpoint/2010/main" val="911920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F46385-F027-4C35-8997-B9B93EBA9417}"/>
              </a:ext>
            </a:extLst>
          </p:cNvPr>
          <p:cNvSpPr>
            <a:spLocks noGrp="1"/>
          </p:cNvSpPr>
          <p:nvPr>
            <p:ph type="title"/>
          </p:nvPr>
        </p:nvSpPr>
        <p:spPr>
          <a:xfrm>
            <a:off x="1371600" y="1473200"/>
            <a:ext cx="9601200" cy="698500"/>
          </a:xfrm>
        </p:spPr>
        <p:txBody>
          <a:bodyPr>
            <a:normAutofit/>
          </a:bodyPr>
          <a:lstStyle/>
          <a:p>
            <a:r>
              <a:rPr lang="en-US" altLang="zh-CN" sz="3600" dirty="0"/>
              <a:t>Sobel Filter Module</a:t>
            </a:r>
            <a:endParaRPr lang="zh-CN" altLang="en-US" sz="3600" dirty="0"/>
          </a:p>
        </p:txBody>
      </p:sp>
      <p:sp>
        <p:nvSpPr>
          <p:cNvPr id="25" name="内容占位符 24">
            <a:extLst>
              <a:ext uri="{FF2B5EF4-FFF2-40B4-BE49-F238E27FC236}">
                <a16:creationId xmlns:a16="http://schemas.microsoft.com/office/drawing/2014/main" id="{5B56CAF6-A756-4817-A48D-173609E897DE}"/>
              </a:ext>
            </a:extLst>
          </p:cNvPr>
          <p:cNvSpPr>
            <a:spLocks noGrp="1"/>
          </p:cNvSpPr>
          <p:nvPr>
            <p:ph idx="1"/>
          </p:nvPr>
        </p:nvSpPr>
        <p:spPr/>
        <p:txBody>
          <a:bodyPr/>
          <a:lstStyle/>
          <a:p>
            <a:pPr marL="0" indent="0">
              <a:lnSpc>
                <a:spcPct val="150000"/>
              </a:lnSpc>
              <a:buNone/>
            </a:pPr>
            <a:r>
              <a:rPr lang="en-US" altLang="zh-CN" dirty="0"/>
              <a:t>This is a purely combinational block, which will calculate two values for each pixel. The input of this module is a 4*4 pixel array, and the output should be two arrays calculated by the middle 2*2 pixels. One of the output arrays should be the horizontally calculated value of the 4 pixels, and the other one is the vertically calculated value of the 4 pixels. And the diagrams of the specific algorithm are shown as follow:</a:t>
            </a:r>
          </a:p>
          <a:p>
            <a:pPr marL="0" indent="0">
              <a:lnSpc>
                <a:spcPct val="150000"/>
              </a:lnSpc>
              <a:buNone/>
            </a:pPr>
            <a:endParaRPr lang="en-US" altLang="zh-CN" dirty="0"/>
          </a:p>
          <a:p>
            <a:pPr marL="0" indent="0">
              <a:buNone/>
            </a:pPr>
            <a:endParaRPr lang="zh-CN" altLang="en-US" dirty="0"/>
          </a:p>
        </p:txBody>
      </p:sp>
      <p:graphicFrame>
        <p:nvGraphicFramePr>
          <p:cNvPr id="26" name="表格 25">
            <a:extLst>
              <a:ext uri="{FF2B5EF4-FFF2-40B4-BE49-F238E27FC236}">
                <a16:creationId xmlns:a16="http://schemas.microsoft.com/office/drawing/2014/main" id="{155A3791-A90B-45C9-920D-B424954AE8CF}"/>
              </a:ext>
            </a:extLst>
          </p:cNvPr>
          <p:cNvGraphicFramePr>
            <a:graphicFrameLocks noGrp="1"/>
          </p:cNvGraphicFramePr>
          <p:nvPr>
            <p:extLst>
              <p:ext uri="{D42A27DB-BD31-4B8C-83A1-F6EECF244321}">
                <p14:modId xmlns:p14="http://schemas.microsoft.com/office/powerpoint/2010/main" val="2656907731"/>
              </p:ext>
            </p:extLst>
          </p:nvPr>
        </p:nvGraphicFramePr>
        <p:xfrm>
          <a:off x="2316481" y="4803986"/>
          <a:ext cx="2367279" cy="370840"/>
        </p:xfrm>
        <a:graphic>
          <a:graphicData uri="http://schemas.openxmlformats.org/drawingml/2006/table">
            <a:tbl>
              <a:tblPr firstRow="1" bandRow="1">
                <a:tableStyleId>{5C22544A-7EE6-4342-B048-85BDC9FD1C3A}</a:tableStyleId>
              </a:tblPr>
              <a:tblGrid>
                <a:gridCol w="789093">
                  <a:extLst>
                    <a:ext uri="{9D8B030D-6E8A-4147-A177-3AD203B41FA5}">
                      <a16:colId xmlns:a16="http://schemas.microsoft.com/office/drawing/2014/main" val="96942414"/>
                    </a:ext>
                  </a:extLst>
                </a:gridCol>
                <a:gridCol w="789093">
                  <a:extLst>
                    <a:ext uri="{9D8B030D-6E8A-4147-A177-3AD203B41FA5}">
                      <a16:colId xmlns:a16="http://schemas.microsoft.com/office/drawing/2014/main" val="2919312736"/>
                    </a:ext>
                  </a:extLst>
                </a:gridCol>
                <a:gridCol w="789093">
                  <a:extLst>
                    <a:ext uri="{9D8B030D-6E8A-4147-A177-3AD203B41FA5}">
                      <a16:colId xmlns:a16="http://schemas.microsoft.com/office/drawing/2014/main" val="1335729124"/>
                    </a:ext>
                  </a:extLst>
                </a:gridCol>
              </a:tblGrid>
              <a:tr h="370840">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856855472"/>
                  </a:ext>
                </a:extLst>
              </a:tr>
            </a:tbl>
          </a:graphicData>
        </a:graphic>
      </p:graphicFrame>
      <p:graphicFrame>
        <p:nvGraphicFramePr>
          <p:cNvPr id="27" name="表格 26">
            <a:extLst>
              <a:ext uri="{FF2B5EF4-FFF2-40B4-BE49-F238E27FC236}">
                <a16:creationId xmlns:a16="http://schemas.microsoft.com/office/drawing/2014/main" id="{AAD5EF3B-EECB-4391-BA2B-D7BBC34DAB67}"/>
              </a:ext>
            </a:extLst>
          </p:cNvPr>
          <p:cNvGraphicFramePr>
            <a:graphicFrameLocks noGrp="1"/>
          </p:cNvGraphicFramePr>
          <p:nvPr>
            <p:extLst>
              <p:ext uri="{D42A27DB-BD31-4B8C-83A1-F6EECF244321}">
                <p14:modId xmlns:p14="http://schemas.microsoft.com/office/powerpoint/2010/main" val="1957158543"/>
              </p:ext>
            </p:extLst>
          </p:nvPr>
        </p:nvGraphicFramePr>
        <p:xfrm>
          <a:off x="7914640" y="4618566"/>
          <a:ext cx="447040" cy="1112520"/>
        </p:xfrm>
        <a:graphic>
          <a:graphicData uri="http://schemas.openxmlformats.org/drawingml/2006/table">
            <a:tbl>
              <a:tblPr firstRow="1" bandRow="1">
                <a:tableStyleId>{5C22544A-7EE6-4342-B048-85BDC9FD1C3A}</a:tableStyleId>
              </a:tblPr>
              <a:tblGrid>
                <a:gridCol w="447040">
                  <a:extLst>
                    <a:ext uri="{9D8B030D-6E8A-4147-A177-3AD203B41FA5}">
                      <a16:colId xmlns:a16="http://schemas.microsoft.com/office/drawing/2014/main" val="3857809897"/>
                    </a:ext>
                  </a:extLst>
                </a:gridCol>
              </a:tblGrid>
              <a:tr h="370840">
                <a:tc>
                  <a:txBody>
                    <a:bodyPr/>
                    <a:lstStyle/>
                    <a:p>
                      <a:pPr algn="ctr"/>
                      <a:r>
                        <a:rPr lang="en-US" altLang="zh-CN" dirty="0"/>
                        <a:t>-1</a:t>
                      </a:r>
                      <a:endParaRPr lang="zh-CN" altLang="en-US" dirty="0"/>
                    </a:p>
                  </a:txBody>
                  <a:tcPr/>
                </a:tc>
                <a:extLst>
                  <a:ext uri="{0D108BD9-81ED-4DB2-BD59-A6C34878D82A}">
                    <a16:rowId xmlns:a16="http://schemas.microsoft.com/office/drawing/2014/main" val="1386724066"/>
                  </a:ext>
                </a:extLst>
              </a:tr>
              <a:tr h="370840">
                <a:tc>
                  <a:txBody>
                    <a:bodyPr/>
                    <a:lstStyle/>
                    <a:p>
                      <a:pPr algn="ctr"/>
                      <a:r>
                        <a:rPr lang="en-US" altLang="zh-CN" dirty="0"/>
                        <a:t>0</a:t>
                      </a:r>
                      <a:endParaRPr lang="zh-CN" altLang="en-US" dirty="0"/>
                    </a:p>
                  </a:txBody>
                  <a:tcPr/>
                </a:tc>
                <a:extLst>
                  <a:ext uri="{0D108BD9-81ED-4DB2-BD59-A6C34878D82A}">
                    <a16:rowId xmlns:a16="http://schemas.microsoft.com/office/drawing/2014/main" val="6952321"/>
                  </a:ext>
                </a:extLst>
              </a:tr>
              <a:tr h="370840">
                <a:tc>
                  <a:txBody>
                    <a:bodyPr/>
                    <a:lstStyle/>
                    <a:p>
                      <a:pPr algn="ctr"/>
                      <a:r>
                        <a:rPr lang="en-US" altLang="zh-CN" dirty="0"/>
                        <a:t>1</a:t>
                      </a:r>
                      <a:endParaRPr lang="zh-CN" altLang="en-US" dirty="0"/>
                    </a:p>
                  </a:txBody>
                  <a:tcPr/>
                </a:tc>
                <a:extLst>
                  <a:ext uri="{0D108BD9-81ED-4DB2-BD59-A6C34878D82A}">
                    <a16:rowId xmlns:a16="http://schemas.microsoft.com/office/drawing/2014/main" val="66742376"/>
                  </a:ext>
                </a:extLst>
              </a:tr>
            </a:tbl>
          </a:graphicData>
        </a:graphic>
      </p:graphicFrame>
    </p:spTree>
    <p:extLst>
      <p:ext uri="{BB962C8B-B14F-4D97-AF65-F5344CB8AC3E}">
        <p14:creationId xmlns:p14="http://schemas.microsoft.com/office/powerpoint/2010/main" val="703543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BA0A9-2C23-45F3-849D-3143D4560C2D}"/>
              </a:ext>
            </a:extLst>
          </p:cNvPr>
          <p:cNvSpPr>
            <a:spLocks noGrp="1"/>
          </p:cNvSpPr>
          <p:nvPr>
            <p:ph type="title"/>
          </p:nvPr>
        </p:nvSpPr>
        <p:spPr>
          <a:xfrm>
            <a:off x="1371600" y="1503680"/>
            <a:ext cx="9601200" cy="668020"/>
          </a:xfrm>
        </p:spPr>
        <p:txBody>
          <a:bodyPr>
            <a:normAutofit/>
          </a:bodyPr>
          <a:lstStyle/>
          <a:p>
            <a:r>
              <a:rPr lang="en-US" altLang="zh-CN" sz="3600" dirty="0"/>
              <a:t>Gradient Calculation Module</a:t>
            </a:r>
            <a:endParaRPr lang="zh-CN" altLang="en-US" sz="3600" dirty="0"/>
          </a:p>
        </p:txBody>
      </p:sp>
      <p:sp>
        <p:nvSpPr>
          <p:cNvPr id="3" name="内容占位符 2">
            <a:extLst>
              <a:ext uri="{FF2B5EF4-FFF2-40B4-BE49-F238E27FC236}">
                <a16:creationId xmlns:a16="http://schemas.microsoft.com/office/drawing/2014/main" id="{9F12418F-40B3-451C-8BC9-7933D421F2FA}"/>
              </a:ext>
            </a:extLst>
          </p:cNvPr>
          <p:cNvSpPr>
            <a:spLocks noGrp="1"/>
          </p:cNvSpPr>
          <p:nvPr>
            <p:ph idx="1"/>
          </p:nvPr>
        </p:nvSpPr>
        <p:spPr>
          <a:xfrm>
            <a:off x="1371600" y="2286000"/>
            <a:ext cx="9601200" cy="3581400"/>
          </a:xfrm>
        </p:spPr>
        <p:txBody>
          <a:bodyPr/>
          <a:lstStyle/>
          <a:p>
            <a:pPr marL="0" indent="0">
              <a:buNone/>
            </a:pPr>
            <a:r>
              <a:rPr lang="en-US" altLang="zh-CN" dirty="0"/>
              <a:t>After a group of gradients is found, the Pythagorean theorem is applied to the two gradient vectors. Since it is possible to have a negative gradient, it is necessary to take the absolute values of them.  And then, we need to calculate a value to compare it with a threshold value which will be determined later during the actual ‘doing’ process. And the value will be calculated by the formula as follow:</a:t>
            </a:r>
          </a:p>
          <a:p>
            <a:pPr marL="0" indent="0">
              <a:buNone/>
            </a:pPr>
            <a:endParaRPr lang="en-US" altLang="zh-CN" baseline="30000" dirty="0"/>
          </a:p>
          <a:p>
            <a:pPr marL="0" indent="0">
              <a:buNone/>
            </a:pPr>
            <a:endParaRPr lang="en-US" altLang="zh-CN" baseline="30000" dirty="0"/>
          </a:p>
          <a:p>
            <a:pPr marL="0" indent="0">
              <a:buNone/>
            </a:pPr>
            <a:r>
              <a:rPr lang="en-US" altLang="zh-CN" dirty="0"/>
              <a:t>Since it’s difficult to deal with the square root, so we change it as follow:</a:t>
            </a:r>
            <a:endParaRPr lang="zh-CN" altLang="en-US" dirty="0"/>
          </a:p>
        </p:txBody>
      </p:sp>
      <p:pic>
        <p:nvPicPr>
          <p:cNvPr id="1030" name="Picture 6" descr="https://lh5.googleusercontent.com/Dy05yUL3cvz6tpT5NIfQ_koezHr_x-40ELwwjAFMo-MlaqdOSEHYlvDkomcJ7IKbqTgU1PcNuSePp0iq5TK7tLBwdAFVonsXBN-F65IlQvVoW6Q4AdNI4WTnGptkRrq8vM7vlAtSh1TSDwU-vg">
            <a:extLst>
              <a:ext uri="{FF2B5EF4-FFF2-40B4-BE49-F238E27FC236}">
                <a16:creationId xmlns:a16="http://schemas.microsoft.com/office/drawing/2014/main" id="{50ED0A4D-AB98-44B1-A812-D57C9816A2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0960" y="3842385"/>
            <a:ext cx="2133600" cy="5143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lh6.googleusercontent.com/TLbRK0Vd1H95a4j-kyhJqeMqa2TsNWYAlGdxaPiOz76ZLIqE2Va3VxWvdvfK3iqhuqitXclIJqhsCw0eH4O1RmPjw2EkhZ9A9qFUyJf2PsPGyT5-ZTbD67CQum5l13bgTNMR7HUM">
            <a:extLst>
              <a:ext uri="{FF2B5EF4-FFF2-40B4-BE49-F238E27FC236}">
                <a16:creationId xmlns:a16="http://schemas.microsoft.com/office/drawing/2014/main" id="{2373F517-D575-43F7-A2B5-EE16E3DFA3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0960" y="5140007"/>
            <a:ext cx="2228850" cy="428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9393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6063DC-03CA-490A-AEF4-F1980B6EDAA9}"/>
              </a:ext>
            </a:extLst>
          </p:cNvPr>
          <p:cNvSpPr>
            <a:spLocks noGrp="1"/>
          </p:cNvSpPr>
          <p:nvPr>
            <p:ph type="title"/>
          </p:nvPr>
        </p:nvSpPr>
        <p:spPr>
          <a:xfrm>
            <a:off x="1371600" y="1452880"/>
            <a:ext cx="9601200" cy="718820"/>
          </a:xfrm>
        </p:spPr>
        <p:txBody>
          <a:bodyPr>
            <a:normAutofit/>
          </a:bodyPr>
          <a:lstStyle/>
          <a:p>
            <a:r>
              <a:rPr lang="en-US" altLang="zh-CN" sz="3600" dirty="0"/>
              <a:t>Top level block interactions </a:t>
            </a:r>
            <a:endParaRPr lang="zh-CN" altLang="en-US" sz="3600" dirty="0"/>
          </a:p>
        </p:txBody>
      </p:sp>
      <p:pic>
        <p:nvPicPr>
          <p:cNvPr id="5122" name="Picture 2" descr="https://lh3.googleusercontent.com/qAKNL-bLRbzULhQlslz0_5rAqR1z_soWLU4N-Y88iEnsJPqIU_3i-kn6jCjNBjOcEiNL6-zBd9CFvem9vbHM2BIBckoZr5vl-LcNkyZVE7csa8BkDf5BbFthA5JMqBUuxNawRM_p">
            <a:extLst>
              <a:ext uri="{FF2B5EF4-FFF2-40B4-BE49-F238E27FC236}">
                <a16:creationId xmlns:a16="http://schemas.microsoft.com/office/drawing/2014/main" id="{4723878E-0823-4E69-A241-079D5C7977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63749" y="2286000"/>
            <a:ext cx="8616902"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772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8C662D-AD0B-4D3D-BE06-FC7CEFF83C61}"/>
              </a:ext>
            </a:extLst>
          </p:cNvPr>
          <p:cNvSpPr>
            <a:spLocks noGrp="1"/>
          </p:cNvSpPr>
          <p:nvPr>
            <p:ph type="title"/>
          </p:nvPr>
        </p:nvSpPr>
        <p:spPr>
          <a:xfrm>
            <a:off x="1371600" y="1412240"/>
            <a:ext cx="9601200" cy="759460"/>
          </a:xfrm>
        </p:spPr>
        <p:txBody>
          <a:bodyPr>
            <a:normAutofit fontScale="90000"/>
          </a:bodyPr>
          <a:lstStyle/>
          <a:p>
            <a:r>
              <a:rPr lang="en-US" altLang="zh-CN" sz="4000" dirty="0"/>
              <a:t>Operational flow at the top-level</a:t>
            </a:r>
            <a:br>
              <a:rPr lang="en-US" altLang="zh-CN" dirty="0"/>
            </a:br>
            <a:endParaRPr lang="zh-CN" altLang="en-US" dirty="0"/>
          </a:p>
        </p:txBody>
      </p:sp>
      <p:pic>
        <p:nvPicPr>
          <p:cNvPr id="5" name="内容占位符 4">
            <a:extLst>
              <a:ext uri="{FF2B5EF4-FFF2-40B4-BE49-F238E27FC236}">
                <a16:creationId xmlns:a16="http://schemas.microsoft.com/office/drawing/2014/main" id="{D3484015-E8B6-4FC3-8473-079ADA7F01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0800" y="1992469"/>
            <a:ext cx="5557519" cy="4574974"/>
          </a:xfrm>
        </p:spPr>
      </p:pic>
    </p:spTree>
    <p:extLst>
      <p:ext uri="{BB962C8B-B14F-4D97-AF65-F5344CB8AC3E}">
        <p14:creationId xmlns:p14="http://schemas.microsoft.com/office/powerpoint/2010/main" val="1971702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D743CD-EB03-4701-862D-B9E1FAB3F0ED}"/>
              </a:ext>
            </a:extLst>
          </p:cNvPr>
          <p:cNvSpPr>
            <a:spLocks noGrp="1"/>
          </p:cNvSpPr>
          <p:nvPr>
            <p:ph type="title"/>
          </p:nvPr>
        </p:nvSpPr>
        <p:spPr/>
        <p:txBody>
          <a:bodyPr/>
          <a:lstStyle/>
          <a:p>
            <a:r>
              <a:rPr lang="en-US" altLang="zh-CN" dirty="0"/>
              <a:t>Introduction of Project and Team</a:t>
            </a:r>
            <a:endParaRPr lang="zh-CN" altLang="en-US" dirty="0"/>
          </a:p>
        </p:txBody>
      </p:sp>
      <p:sp>
        <p:nvSpPr>
          <p:cNvPr id="3" name="内容占位符 2">
            <a:extLst>
              <a:ext uri="{FF2B5EF4-FFF2-40B4-BE49-F238E27FC236}">
                <a16:creationId xmlns:a16="http://schemas.microsoft.com/office/drawing/2014/main" id="{494A4ADB-913B-498C-B58B-A9049EC19E01}"/>
              </a:ext>
            </a:extLst>
          </p:cNvPr>
          <p:cNvSpPr>
            <a:spLocks noGrp="1"/>
          </p:cNvSpPr>
          <p:nvPr>
            <p:ph idx="1"/>
          </p:nvPr>
        </p:nvSpPr>
        <p:spPr/>
        <p:txBody>
          <a:bodyPr>
            <a:normAutofit/>
          </a:bodyPr>
          <a:lstStyle/>
          <a:p>
            <a:r>
              <a:rPr lang="en-US" altLang="zh-CN" sz="2800" dirty="0"/>
              <a:t>What is it and what does it do</a:t>
            </a:r>
          </a:p>
          <a:p>
            <a:r>
              <a:rPr lang="en-US" altLang="zh-CN" sz="2800" dirty="0"/>
              <a:t>Why and where would our design be useful</a:t>
            </a:r>
          </a:p>
          <a:p>
            <a:r>
              <a:rPr lang="en-US" altLang="zh-CN" sz="2800" dirty="0"/>
              <a:t>Main goals and constraints of the project</a:t>
            </a:r>
            <a:endParaRPr lang="zh-CN" altLang="en-US" sz="2800" dirty="0"/>
          </a:p>
        </p:txBody>
      </p:sp>
    </p:spTree>
    <p:extLst>
      <p:ext uri="{BB962C8B-B14F-4D97-AF65-F5344CB8AC3E}">
        <p14:creationId xmlns:p14="http://schemas.microsoft.com/office/powerpoint/2010/main" val="1290570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D90F86-CC55-4F40-98BC-1F2A1BD26421}"/>
              </a:ext>
            </a:extLst>
          </p:cNvPr>
          <p:cNvSpPr>
            <a:spLocks noGrp="1"/>
          </p:cNvSpPr>
          <p:nvPr>
            <p:ph type="title"/>
          </p:nvPr>
        </p:nvSpPr>
        <p:spPr/>
        <p:txBody>
          <a:bodyPr/>
          <a:lstStyle/>
          <a:p>
            <a:r>
              <a:rPr lang="en-US" altLang="zh-CN" dirty="0"/>
              <a:t>Current/projected implementation</a:t>
            </a:r>
            <a:endParaRPr lang="zh-CN" altLang="en-US" dirty="0"/>
          </a:p>
        </p:txBody>
      </p:sp>
      <p:sp>
        <p:nvSpPr>
          <p:cNvPr id="3" name="内容占位符 2">
            <a:extLst>
              <a:ext uri="{FF2B5EF4-FFF2-40B4-BE49-F238E27FC236}">
                <a16:creationId xmlns:a16="http://schemas.microsoft.com/office/drawing/2014/main" id="{6232636B-5B94-41D0-BC78-34E376409286}"/>
              </a:ext>
            </a:extLst>
          </p:cNvPr>
          <p:cNvSpPr>
            <a:spLocks noGrp="1"/>
          </p:cNvSpPr>
          <p:nvPr>
            <p:ph idx="1"/>
          </p:nvPr>
        </p:nvSpPr>
        <p:spPr/>
        <p:txBody>
          <a:bodyPr>
            <a:normAutofit lnSpcReduction="10000"/>
          </a:bodyPr>
          <a:lstStyle/>
          <a:p>
            <a:pPr marL="0" indent="0">
              <a:lnSpc>
                <a:spcPct val="150000"/>
              </a:lnSpc>
              <a:buNone/>
            </a:pPr>
            <a:r>
              <a:rPr lang="en-US" altLang="zh-CN" dirty="0"/>
              <a:t>At the first beginning, we thought that every one of our calculation block should be sequential since we didn’t want data to be parallel in. But afterwards, we realized that registers take up too much spaces for image processing, so we decided that we would use purely combinational block since that would only use wires to transfer data, which does not take too much spaces. So that the only complicated problem now is the window buffers since we want the logic in the combinational blocks to be as simple as possible. Although there are two window buffers, they are doing the same task, so we just need one algorithm and replace the parameters inside of it.</a:t>
            </a:r>
            <a:endParaRPr lang="zh-CN" altLang="en-US" dirty="0"/>
          </a:p>
        </p:txBody>
      </p:sp>
    </p:spTree>
    <p:extLst>
      <p:ext uri="{BB962C8B-B14F-4D97-AF65-F5344CB8AC3E}">
        <p14:creationId xmlns:p14="http://schemas.microsoft.com/office/powerpoint/2010/main" val="3050608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521B54-4C1F-45C3-9E9E-52425CA5EACE}"/>
              </a:ext>
            </a:extLst>
          </p:cNvPr>
          <p:cNvSpPr>
            <a:spLocks noGrp="1"/>
          </p:cNvSpPr>
          <p:nvPr>
            <p:ph type="title"/>
          </p:nvPr>
        </p:nvSpPr>
        <p:spPr/>
        <p:txBody>
          <a:bodyPr/>
          <a:lstStyle/>
          <a:p>
            <a:r>
              <a:rPr lang="en-US" altLang="zh-CN" dirty="0"/>
              <a:t>Area Budget Summary</a:t>
            </a:r>
            <a:endParaRPr lang="zh-CN" altLang="en-US" dirty="0"/>
          </a:p>
        </p:txBody>
      </p:sp>
      <p:pic>
        <p:nvPicPr>
          <p:cNvPr id="5" name="内容占位符 4">
            <a:extLst>
              <a:ext uri="{FF2B5EF4-FFF2-40B4-BE49-F238E27FC236}">
                <a16:creationId xmlns:a16="http://schemas.microsoft.com/office/drawing/2014/main" id="{A38CC995-0F97-42FB-BAF0-660B4DF79A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2315862"/>
            <a:ext cx="9601200" cy="3521675"/>
          </a:xfrm>
        </p:spPr>
      </p:pic>
    </p:spTree>
    <p:extLst>
      <p:ext uri="{BB962C8B-B14F-4D97-AF65-F5344CB8AC3E}">
        <p14:creationId xmlns:p14="http://schemas.microsoft.com/office/powerpoint/2010/main" val="290900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13D8CB-E594-4274-B1F4-76502B0CAB6E}"/>
              </a:ext>
            </a:extLst>
          </p:cNvPr>
          <p:cNvSpPr>
            <a:spLocks noGrp="1"/>
          </p:cNvSpPr>
          <p:nvPr>
            <p:ph type="title"/>
          </p:nvPr>
        </p:nvSpPr>
        <p:spPr/>
        <p:txBody>
          <a:bodyPr/>
          <a:lstStyle/>
          <a:p>
            <a:r>
              <a:rPr lang="en-US" altLang="zh-CN" dirty="0"/>
              <a:t>Propagation Delay Summary</a:t>
            </a:r>
            <a:endParaRPr lang="zh-CN" altLang="en-US" dirty="0"/>
          </a:p>
        </p:txBody>
      </p:sp>
      <p:pic>
        <p:nvPicPr>
          <p:cNvPr id="5" name="内容占位符 4">
            <a:extLst>
              <a:ext uri="{FF2B5EF4-FFF2-40B4-BE49-F238E27FC236}">
                <a16:creationId xmlns:a16="http://schemas.microsoft.com/office/drawing/2014/main" id="{94A4D974-AEBF-4AE1-8841-FE7C69545B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6643" y="3400390"/>
            <a:ext cx="9011113" cy="1352620"/>
          </a:xfrm>
        </p:spPr>
      </p:pic>
    </p:spTree>
    <p:extLst>
      <p:ext uri="{BB962C8B-B14F-4D97-AF65-F5344CB8AC3E}">
        <p14:creationId xmlns:p14="http://schemas.microsoft.com/office/powerpoint/2010/main" val="2572304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CD6611-3F3C-4285-B572-6BE5BC028DC0}"/>
              </a:ext>
            </a:extLst>
          </p:cNvPr>
          <p:cNvSpPr>
            <a:spLocks noGrp="1"/>
          </p:cNvSpPr>
          <p:nvPr>
            <p:ph type="title"/>
          </p:nvPr>
        </p:nvSpPr>
        <p:spPr/>
        <p:txBody>
          <a:bodyPr/>
          <a:lstStyle/>
          <a:p>
            <a:r>
              <a:rPr lang="en-US" altLang="zh-CN" dirty="0"/>
              <a:t>Remaining Timeline</a:t>
            </a:r>
            <a:endParaRPr lang="zh-CN" altLang="en-US" dirty="0"/>
          </a:p>
        </p:txBody>
      </p:sp>
      <p:sp>
        <p:nvSpPr>
          <p:cNvPr id="3" name="内容占位符 2">
            <a:extLst>
              <a:ext uri="{FF2B5EF4-FFF2-40B4-BE49-F238E27FC236}">
                <a16:creationId xmlns:a16="http://schemas.microsoft.com/office/drawing/2014/main" id="{8E23E506-4710-4745-81C2-6694FDD09D27}"/>
              </a:ext>
            </a:extLst>
          </p:cNvPr>
          <p:cNvSpPr>
            <a:spLocks noGrp="1"/>
          </p:cNvSpPr>
          <p:nvPr>
            <p:ph idx="1"/>
          </p:nvPr>
        </p:nvSpPr>
        <p:spPr/>
        <p:txBody>
          <a:bodyPr/>
          <a:lstStyle/>
          <a:p>
            <a:r>
              <a:rPr lang="en-US" altLang="zh-CN" dirty="0"/>
              <a:t>Week of Apr 2</a:t>
            </a:r>
            <a:r>
              <a:rPr lang="en-US" altLang="zh-CN" baseline="30000" dirty="0"/>
              <a:t>nd</a:t>
            </a:r>
            <a:r>
              <a:rPr lang="en-US" altLang="zh-CN" dirty="0"/>
              <a:t>: Write code of window buffer and testbench</a:t>
            </a:r>
          </a:p>
          <a:p>
            <a:r>
              <a:rPr lang="en-US" altLang="zh-CN" dirty="0"/>
              <a:t>Week of Apr 9</a:t>
            </a:r>
            <a:r>
              <a:rPr lang="en-US" altLang="zh-CN" baseline="30000" dirty="0"/>
              <a:t>th</a:t>
            </a:r>
            <a:r>
              <a:rPr lang="en-US" altLang="zh-CN" dirty="0"/>
              <a:t>: Write code of gaussian blur and testbench</a:t>
            </a:r>
          </a:p>
          <a:p>
            <a:r>
              <a:rPr lang="en-US" altLang="zh-CN" dirty="0"/>
              <a:t>Week of Apr 16</a:t>
            </a:r>
            <a:r>
              <a:rPr lang="en-US" altLang="zh-CN" baseline="30000" dirty="0"/>
              <a:t>th</a:t>
            </a:r>
            <a:r>
              <a:rPr lang="en-US" altLang="zh-CN" dirty="0"/>
              <a:t>: Write code of Sobel and Gradient and testbench</a:t>
            </a:r>
          </a:p>
          <a:p>
            <a:r>
              <a:rPr lang="en-US" altLang="zh-CN" dirty="0"/>
              <a:t>Week of Apr 23</a:t>
            </a:r>
            <a:r>
              <a:rPr lang="en-US" altLang="zh-CN" baseline="30000" dirty="0"/>
              <a:t>rd</a:t>
            </a:r>
            <a:r>
              <a:rPr lang="en-US" altLang="zh-CN" dirty="0"/>
              <a:t>: Write the final report and prepare the presentation </a:t>
            </a:r>
            <a:endParaRPr lang="zh-CN" altLang="en-US" dirty="0"/>
          </a:p>
        </p:txBody>
      </p:sp>
    </p:spTree>
    <p:extLst>
      <p:ext uri="{BB962C8B-B14F-4D97-AF65-F5344CB8AC3E}">
        <p14:creationId xmlns:p14="http://schemas.microsoft.com/office/powerpoint/2010/main" val="4226050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EA2C09-973D-4CBF-B23E-F2ADD44E079B}"/>
              </a:ext>
            </a:extLst>
          </p:cNvPr>
          <p:cNvSpPr>
            <a:spLocks noGrp="1"/>
          </p:cNvSpPr>
          <p:nvPr>
            <p:ph type="title"/>
          </p:nvPr>
        </p:nvSpPr>
        <p:spPr/>
        <p:txBody>
          <a:bodyPr/>
          <a:lstStyle/>
          <a:p>
            <a:r>
              <a:rPr lang="en-US" altLang="zh-CN" dirty="0"/>
              <a:t>Excerpt</a:t>
            </a:r>
            <a:endParaRPr lang="zh-CN" altLang="en-US" dirty="0"/>
          </a:p>
        </p:txBody>
      </p:sp>
      <p:pic>
        <p:nvPicPr>
          <p:cNvPr id="8194" name="Picture 2" descr="https://lh4.googleusercontent.com/ms4LmTgoXI4IQ-8JxH60HteSAUQ_nI4-l3fy5fzQNedj5Oz53KaxKWp8ceS_RXGxUyzwEpdo1OOqubyWwYfx-4wUkRk-XyN4RrbwQy0kqlsqqNa6AiL0K7W_p-KgTZDN6JXxuv3S">
            <a:extLst>
              <a:ext uri="{FF2B5EF4-FFF2-40B4-BE49-F238E27FC236}">
                <a16:creationId xmlns:a16="http://schemas.microsoft.com/office/drawing/2014/main" id="{7F3C1BD9-2707-4BD4-8E94-C315BC75B8BB}"/>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1066"/>
          <a:stretch/>
        </p:blipFill>
        <p:spPr bwMode="auto">
          <a:xfrm>
            <a:off x="3169920" y="1777999"/>
            <a:ext cx="7030720" cy="4687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5939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F91DAE-AFCB-4AA0-89F8-CB421D58B9FD}"/>
              </a:ext>
            </a:extLst>
          </p:cNvPr>
          <p:cNvSpPr>
            <a:spLocks noGrp="1"/>
          </p:cNvSpPr>
          <p:nvPr>
            <p:ph type="title"/>
          </p:nvPr>
        </p:nvSpPr>
        <p:spPr>
          <a:xfrm>
            <a:off x="1371600" y="1183640"/>
            <a:ext cx="9601200" cy="909320"/>
          </a:xfrm>
        </p:spPr>
        <p:txBody>
          <a:bodyPr>
            <a:noAutofit/>
          </a:bodyPr>
          <a:lstStyle/>
          <a:p>
            <a:r>
              <a:rPr lang="en-US" altLang="zh-CN" sz="3600" dirty="0"/>
              <a:t>What is it and what does it do</a:t>
            </a:r>
            <a:br>
              <a:rPr lang="en-US" altLang="zh-CN" sz="3600" dirty="0"/>
            </a:br>
            <a:endParaRPr lang="zh-CN" altLang="en-US" sz="3600" dirty="0"/>
          </a:p>
        </p:txBody>
      </p:sp>
      <p:sp>
        <p:nvSpPr>
          <p:cNvPr id="3" name="内容占位符 2">
            <a:extLst>
              <a:ext uri="{FF2B5EF4-FFF2-40B4-BE49-F238E27FC236}">
                <a16:creationId xmlns:a16="http://schemas.microsoft.com/office/drawing/2014/main" id="{EE5E35EC-AE72-4760-9B6B-8818C9B241FF}"/>
              </a:ext>
            </a:extLst>
          </p:cNvPr>
          <p:cNvSpPr>
            <a:spLocks noGrp="1"/>
          </p:cNvSpPr>
          <p:nvPr>
            <p:ph idx="1"/>
          </p:nvPr>
        </p:nvSpPr>
        <p:spPr/>
        <p:txBody>
          <a:bodyPr>
            <a:noAutofit/>
          </a:bodyPr>
          <a:lstStyle/>
          <a:p>
            <a:pPr marL="0" indent="0">
              <a:lnSpc>
                <a:spcPct val="150000"/>
              </a:lnSpc>
              <a:buNone/>
            </a:pPr>
            <a:r>
              <a:rPr lang="en-US" altLang="zh-CN" dirty="0"/>
              <a:t>Edge detection is a basic problem for image processing and computer visualization, whose aim is to denote the points which change obviously in digital image. The obvious changes in image properties usually reflect the property’s important events and changes, which includes: discontinuity in depth, discontinuity on surface, the changes in matter properties and the brightness change in a specific scenario. Image edge detection drastically decreases the number of data and eliminates the irrelevant information which keeps the important properties of the image structure. </a:t>
            </a:r>
            <a:endParaRPr lang="zh-CN" altLang="en-US" dirty="0"/>
          </a:p>
        </p:txBody>
      </p:sp>
    </p:spTree>
    <p:extLst>
      <p:ext uri="{BB962C8B-B14F-4D97-AF65-F5344CB8AC3E}">
        <p14:creationId xmlns:p14="http://schemas.microsoft.com/office/powerpoint/2010/main" val="1641233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333AAA6F-3285-4D9D-919E-0E30E02ED3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0640" y="1747520"/>
            <a:ext cx="10160000" cy="3079911"/>
          </a:xfrm>
        </p:spPr>
      </p:pic>
    </p:spTree>
    <p:extLst>
      <p:ext uri="{BB962C8B-B14F-4D97-AF65-F5344CB8AC3E}">
        <p14:creationId xmlns:p14="http://schemas.microsoft.com/office/powerpoint/2010/main" val="3896071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E95CAE7-3DF9-4806-9878-B3A11859934F}"/>
              </a:ext>
            </a:extLst>
          </p:cNvPr>
          <p:cNvSpPr>
            <a:spLocks noGrp="1"/>
          </p:cNvSpPr>
          <p:nvPr>
            <p:ph idx="1"/>
          </p:nvPr>
        </p:nvSpPr>
        <p:spPr/>
        <p:txBody>
          <a:bodyPr/>
          <a:lstStyle/>
          <a:p>
            <a:pPr marL="0" indent="0">
              <a:lnSpc>
                <a:spcPct val="150000"/>
              </a:lnSpc>
              <a:buNone/>
            </a:pPr>
            <a:r>
              <a:rPr lang="en-US" altLang="zh-CN" dirty="0"/>
              <a:t>Edge detection could be really useful in a lot of aspects in life. As seen in the picture on the last slide, it can be used to detect the car plate number. Detecting the car plate number from a diagram is a useful application in China nowadays since we have surveillance cameras at almost every main road and crossroad. Also, it can be used as face detection. After the edge detection, the detected face can be sent to other algorithms and to be used in a lot of application like the new </a:t>
            </a:r>
            <a:r>
              <a:rPr lang="en-US" altLang="zh-CN" dirty="0" err="1"/>
              <a:t>iPhoneX’s</a:t>
            </a:r>
            <a:r>
              <a:rPr lang="en-US" altLang="zh-CN" dirty="0"/>
              <a:t> face ID. </a:t>
            </a:r>
            <a:endParaRPr lang="zh-CN" altLang="en-US" dirty="0"/>
          </a:p>
        </p:txBody>
      </p:sp>
      <p:sp>
        <p:nvSpPr>
          <p:cNvPr id="4" name="标题 1">
            <a:extLst>
              <a:ext uri="{FF2B5EF4-FFF2-40B4-BE49-F238E27FC236}">
                <a16:creationId xmlns:a16="http://schemas.microsoft.com/office/drawing/2014/main" id="{684BC5C8-5381-47C9-891B-FA1E833AE6B8}"/>
              </a:ext>
            </a:extLst>
          </p:cNvPr>
          <p:cNvSpPr>
            <a:spLocks noGrp="1"/>
          </p:cNvSpPr>
          <p:nvPr>
            <p:ph type="title"/>
          </p:nvPr>
        </p:nvSpPr>
        <p:spPr>
          <a:xfrm>
            <a:off x="1371600" y="1320800"/>
            <a:ext cx="9601200" cy="850900"/>
          </a:xfrm>
        </p:spPr>
        <p:txBody>
          <a:bodyPr>
            <a:noAutofit/>
          </a:bodyPr>
          <a:lstStyle/>
          <a:p>
            <a:r>
              <a:rPr lang="en-US" altLang="zh-CN" sz="3600" dirty="0"/>
              <a:t>Why and where would our design be useful</a:t>
            </a:r>
          </a:p>
        </p:txBody>
      </p:sp>
    </p:spTree>
    <p:extLst>
      <p:ext uri="{BB962C8B-B14F-4D97-AF65-F5344CB8AC3E}">
        <p14:creationId xmlns:p14="http://schemas.microsoft.com/office/powerpoint/2010/main" val="3573943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ED34AF-B713-4E99-98A5-652A988FAE59}"/>
              </a:ext>
            </a:extLst>
          </p:cNvPr>
          <p:cNvSpPr>
            <a:spLocks noGrp="1"/>
          </p:cNvSpPr>
          <p:nvPr>
            <p:ph type="title"/>
          </p:nvPr>
        </p:nvSpPr>
        <p:spPr>
          <a:xfrm>
            <a:off x="1371600" y="1381760"/>
            <a:ext cx="9601200" cy="789940"/>
          </a:xfrm>
        </p:spPr>
        <p:txBody>
          <a:bodyPr>
            <a:normAutofit/>
          </a:bodyPr>
          <a:lstStyle/>
          <a:p>
            <a:r>
              <a:rPr lang="en-US" altLang="zh-CN" sz="3600" dirty="0"/>
              <a:t>Main goals and constraints of the project</a:t>
            </a:r>
            <a:endParaRPr lang="zh-CN" altLang="en-US" sz="3600" dirty="0"/>
          </a:p>
        </p:txBody>
      </p:sp>
      <p:sp>
        <p:nvSpPr>
          <p:cNvPr id="3" name="内容占位符 2">
            <a:extLst>
              <a:ext uri="{FF2B5EF4-FFF2-40B4-BE49-F238E27FC236}">
                <a16:creationId xmlns:a16="http://schemas.microsoft.com/office/drawing/2014/main" id="{76166D11-FF36-46B0-9449-D841CF2E7889}"/>
              </a:ext>
            </a:extLst>
          </p:cNvPr>
          <p:cNvSpPr>
            <a:spLocks noGrp="1"/>
          </p:cNvSpPr>
          <p:nvPr>
            <p:ph idx="1"/>
          </p:nvPr>
        </p:nvSpPr>
        <p:spPr/>
        <p:txBody>
          <a:bodyPr/>
          <a:lstStyle/>
          <a:p>
            <a:pPr marL="0" indent="0">
              <a:lnSpc>
                <a:spcPct val="150000"/>
              </a:lnSpc>
              <a:buNone/>
            </a:pPr>
            <a:r>
              <a:rPr lang="en-US" altLang="zh-CN" dirty="0"/>
              <a:t>Main goal: being able to produce a edge detector for images, and the process time 	  	    should be approximately 1s.</a:t>
            </a:r>
          </a:p>
          <a:p>
            <a:pPr marL="0" indent="0">
              <a:lnSpc>
                <a:spcPct val="150000"/>
              </a:lnSpc>
              <a:buNone/>
            </a:pPr>
            <a:r>
              <a:rPr lang="en-US" altLang="zh-CN" dirty="0"/>
              <a:t>Constraints:</a:t>
            </a:r>
            <a:r>
              <a:rPr lang="zh-CN" altLang="en-US" dirty="0"/>
              <a:t> </a:t>
            </a:r>
            <a:r>
              <a:rPr lang="en-US" altLang="zh-CN" dirty="0"/>
              <a:t>Area</a:t>
            </a:r>
            <a:r>
              <a:rPr lang="zh-CN" altLang="en-US" dirty="0"/>
              <a:t> </a:t>
            </a:r>
            <a:r>
              <a:rPr lang="en-US" altLang="zh-CN" dirty="0"/>
              <a:t>(Fabrication</a:t>
            </a:r>
            <a:r>
              <a:rPr lang="zh-CN" altLang="en-US" dirty="0"/>
              <a:t> </a:t>
            </a:r>
            <a:r>
              <a:rPr lang="en-US" altLang="zh-CN" dirty="0"/>
              <a:t>process</a:t>
            </a:r>
            <a:r>
              <a:rPr lang="zh-CN" altLang="en-US" dirty="0"/>
              <a:t> </a:t>
            </a:r>
            <a:r>
              <a:rPr lang="en-US" altLang="zh-CN" dirty="0"/>
              <a:t>or cost limits)</a:t>
            </a:r>
          </a:p>
          <a:p>
            <a:pPr marL="0" indent="0">
              <a:lnSpc>
                <a:spcPct val="150000"/>
              </a:lnSpc>
              <a:buNone/>
            </a:pPr>
            <a:r>
              <a:rPr lang="en-US" altLang="zh-CN" dirty="0"/>
              <a:t>	       Delay/Clock Rate (Technology delay or clock generation limits)</a:t>
            </a:r>
          </a:p>
        </p:txBody>
      </p:sp>
    </p:spTree>
    <p:extLst>
      <p:ext uri="{BB962C8B-B14F-4D97-AF65-F5344CB8AC3E}">
        <p14:creationId xmlns:p14="http://schemas.microsoft.com/office/powerpoint/2010/main" val="4229747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9C237C-970C-4BD9-BED2-4331838496F8}"/>
              </a:ext>
            </a:extLst>
          </p:cNvPr>
          <p:cNvSpPr>
            <a:spLocks noGrp="1"/>
          </p:cNvSpPr>
          <p:nvPr>
            <p:ph type="title"/>
          </p:nvPr>
        </p:nvSpPr>
        <p:spPr/>
        <p:txBody>
          <a:bodyPr/>
          <a:lstStyle/>
          <a:p>
            <a:r>
              <a:rPr lang="en-US" altLang="zh-CN" dirty="0"/>
              <a:t>System View of Project</a:t>
            </a:r>
            <a:endParaRPr lang="zh-CN" altLang="en-US" dirty="0"/>
          </a:p>
        </p:txBody>
      </p:sp>
      <p:sp>
        <p:nvSpPr>
          <p:cNvPr id="3" name="内容占位符 2">
            <a:extLst>
              <a:ext uri="{FF2B5EF4-FFF2-40B4-BE49-F238E27FC236}">
                <a16:creationId xmlns:a16="http://schemas.microsoft.com/office/drawing/2014/main" id="{197F2F64-F096-4952-82FA-EA2DF9C2C1D8}"/>
              </a:ext>
            </a:extLst>
          </p:cNvPr>
          <p:cNvSpPr>
            <a:spLocks noGrp="1"/>
          </p:cNvSpPr>
          <p:nvPr>
            <p:ph idx="1"/>
          </p:nvPr>
        </p:nvSpPr>
        <p:spPr/>
        <p:txBody>
          <a:bodyPr/>
          <a:lstStyle/>
          <a:p>
            <a:r>
              <a:rPr lang="en-US" altLang="zh-CN" sz="2800" dirty="0"/>
              <a:t>System level diagrams</a:t>
            </a:r>
          </a:p>
          <a:p>
            <a:r>
              <a:rPr lang="en-US" altLang="zh-CN" sz="2800" dirty="0"/>
              <a:t>High-level view of used interfaces &amp; standards</a:t>
            </a:r>
          </a:p>
          <a:p>
            <a:endParaRPr lang="en-US" altLang="zh-CN" dirty="0"/>
          </a:p>
          <a:p>
            <a:endParaRPr lang="zh-CN" altLang="en-US" dirty="0"/>
          </a:p>
        </p:txBody>
      </p:sp>
    </p:spTree>
    <p:extLst>
      <p:ext uri="{BB962C8B-B14F-4D97-AF65-F5344CB8AC3E}">
        <p14:creationId xmlns:p14="http://schemas.microsoft.com/office/powerpoint/2010/main" val="1699972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77E259-0F59-4619-B6A6-A738B6A98CA9}"/>
              </a:ext>
            </a:extLst>
          </p:cNvPr>
          <p:cNvSpPr>
            <a:spLocks noGrp="1"/>
          </p:cNvSpPr>
          <p:nvPr>
            <p:ph type="title"/>
          </p:nvPr>
        </p:nvSpPr>
        <p:spPr>
          <a:xfrm>
            <a:off x="1371600" y="1432560"/>
            <a:ext cx="9601200" cy="739140"/>
          </a:xfrm>
        </p:spPr>
        <p:txBody>
          <a:bodyPr>
            <a:normAutofit/>
          </a:bodyPr>
          <a:lstStyle/>
          <a:p>
            <a:r>
              <a:rPr lang="en-US" altLang="zh-CN" sz="3600" dirty="0"/>
              <a:t>System level diagrams</a:t>
            </a:r>
            <a:endParaRPr lang="zh-CN" altLang="en-US" sz="3600" dirty="0"/>
          </a:p>
        </p:txBody>
      </p:sp>
      <p:pic>
        <p:nvPicPr>
          <p:cNvPr id="4098" name="Picture 2" descr="https://lh5.googleusercontent.com/uWLfYkLkoIt2IWJMauPv-X4Up1oetYwYOJ9QWI9hxhbYSRWVHU3xMrl9K9BTsNzTW2AO0_OQlLtH78fHgdsYLdMEql0jayyQ2KbLSPO2A_avXJOoE3RYoiHbDB8ikhoGeFkOMco5">
            <a:extLst>
              <a:ext uri="{FF2B5EF4-FFF2-40B4-BE49-F238E27FC236}">
                <a16:creationId xmlns:a16="http://schemas.microsoft.com/office/drawing/2014/main" id="{D8E66499-E61A-4929-B6A9-7F1DA8280A4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494" y="1960881"/>
            <a:ext cx="8097026" cy="4408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3072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58E8F4-01E8-4B9B-8394-E3DFDAFA9B1D}"/>
              </a:ext>
            </a:extLst>
          </p:cNvPr>
          <p:cNvSpPr>
            <a:spLocks noGrp="1"/>
          </p:cNvSpPr>
          <p:nvPr>
            <p:ph type="title"/>
          </p:nvPr>
        </p:nvSpPr>
        <p:spPr>
          <a:xfrm>
            <a:off x="1371600" y="1452880"/>
            <a:ext cx="9601200" cy="718820"/>
          </a:xfrm>
        </p:spPr>
        <p:txBody>
          <a:bodyPr>
            <a:normAutofit fontScale="90000"/>
          </a:bodyPr>
          <a:lstStyle/>
          <a:p>
            <a:r>
              <a:rPr lang="en-US" altLang="zh-CN" sz="4000" dirty="0"/>
              <a:t>High-level view of used interfaces &amp; standards</a:t>
            </a:r>
            <a:br>
              <a:rPr lang="en-US" altLang="zh-CN" dirty="0"/>
            </a:br>
            <a:endParaRPr lang="zh-CN" altLang="en-US" dirty="0"/>
          </a:p>
        </p:txBody>
      </p:sp>
      <p:sp>
        <p:nvSpPr>
          <p:cNvPr id="3" name="内容占位符 2">
            <a:extLst>
              <a:ext uri="{FF2B5EF4-FFF2-40B4-BE49-F238E27FC236}">
                <a16:creationId xmlns:a16="http://schemas.microsoft.com/office/drawing/2014/main" id="{4A1BB7F7-7E8B-4E34-919A-502A4E20C199}"/>
              </a:ext>
            </a:extLst>
          </p:cNvPr>
          <p:cNvSpPr>
            <a:spLocks noGrp="1"/>
          </p:cNvSpPr>
          <p:nvPr>
            <p:ph idx="1"/>
          </p:nvPr>
        </p:nvSpPr>
        <p:spPr/>
        <p:txBody>
          <a:bodyPr/>
          <a:lstStyle/>
          <a:p>
            <a:pPr>
              <a:lnSpc>
                <a:spcPct val="150000"/>
              </a:lnSpc>
            </a:pPr>
            <a:r>
              <a:rPr lang="en-US" altLang="zh-CN" dirty="0"/>
              <a:t>Things acquired from users: the image needed to be filtered and the size of the image</a:t>
            </a:r>
          </a:p>
          <a:p>
            <a:pPr>
              <a:lnSpc>
                <a:spcPct val="150000"/>
              </a:lnSpc>
            </a:pPr>
            <a:r>
              <a:rPr lang="en-US" altLang="zh-CN" dirty="0"/>
              <a:t>Things out: the image filtered</a:t>
            </a:r>
            <a:endParaRPr lang="zh-CN" altLang="en-US" dirty="0"/>
          </a:p>
        </p:txBody>
      </p:sp>
    </p:spTree>
    <p:extLst>
      <p:ext uri="{BB962C8B-B14F-4D97-AF65-F5344CB8AC3E}">
        <p14:creationId xmlns:p14="http://schemas.microsoft.com/office/powerpoint/2010/main" val="770135759"/>
      </p:ext>
    </p:extLst>
  </p:cSld>
  <p:clrMapOvr>
    <a:masterClrMapping/>
  </p:clrMapOvr>
</p:sld>
</file>

<file path=ppt/theme/theme1.xml><?xml version="1.0" encoding="utf-8"?>
<a:theme xmlns:a="http://schemas.openxmlformats.org/drawingml/2006/main" name="裁剪">
  <a:themeElements>
    <a:clrScheme name="裁剪">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裁剪">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裁剪">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TM10001105[[fn=裁剪]]</Template>
  <TotalTime>424</TotalTime>
  <Words>938</Words>
  <Application>Microsoft Office PowerPoint</Application>
  <PresentationFormat>宽屏</PresentationFormat>
  <Paragraphs>68</Paragraphs>
  <Slides>24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24</vt:i4>
      </vt:variant>
    </vt:vector>
  </HeadingPairs>
  <TitlesOfParts>
    <vt:vector size="29" baseType="lpstr">
      <vt:lpstr>华文楷体</vt:lpstr>
      <vt:lpstr>Arial</vt:lpstr>
      <vt:lpstr>Berlin Sans FB</vt:lpstr>
      <vt:lpstr>Franklin Gothic Book</vt:lpstr>
      <vt:lpstr>裁剪</vt:lpstr>
      <vt:lpstr>EDGE DETECTION</vt:lpstr>
      <vt:lpstr>Introduction of Project and Team</vt:lpstr>
      <vt:lpstr>What is it and what does it do </vt:lpstr>
      <vt:lpstr>PowerPoint 演示文稿</vt:lpstr>
      <vt:lpstr>Why and where would our design be useful</vt:lpstr>
      <vt:lpstr>Main goals and constraints of the project</vt:lpstr>
      <vt:lpstr>System View of Project</vt:lpstr>
      <vt:lpstr>System level diagrams</vt:lpstr>
      <vt:lpstr>High-level view of used interfaces &amp; standards </vt:lpstr>
      <vt:lpstr>Hardware Usage</vt:lpstr>
      <vt:lpstr>Hardware Usage Diagram</vt:lpstr>
      <vt:lpstr>Architecture of the design</vt:lpstr>
      <vt:lpstr>Window Buffer Module</vt:lpstr>
      <vt:lpstr>Role of Window Buffer Module</vt:lpstr>
      <vt:lpstr>Gaussian Filter Module</vt:lpstr>
      <vt:lpstr>Sobel Filter Module</vt:lpstr>
      <vt:lpstr>Gradient Calculation Module</vt:lpstr>
      <vt:lpstr>Top level block interactions </vt:lpstr>
      <vt:lpstr>Operational flow at the top-level </vt:lpstr>
      <vt:lpstr>Current/projected implementation</vt:lpstr>
      <vt:lpstr>Area Budget Summary</vt:lpstr>
      <vt:lpstr>Propagation Delay Summary</vt:lpstr>
      <vt:lpstr>Remaining Timeline</vt:lpstr>
      <vt:lpstr>Excerpt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EDGE DETECTION</dc:title>
  <dc:creator>Ni Kang</dc:creator>
  <cp:lastModifiedBy>Ni Kang</cp:lastModifiedBy>
  <cp:revision>59</cp:revision>
  <dcterms:created xsi:type="dcterms:W3CDTF">2018-03-28T20:45:59Z</dcterms:created>
  <dcterms:modified xsi:type="dcterms:W3CDTF">2018-03-29T03:50:25Z</dcterms:modified>
</cp:coreProperties>
</file>