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Overlock"/>
      <p:regular r:id="rId30"/>
      <p:bold r:id="rId31"/>
      <p:italic r:id="rId32"/>
      <p:boldItalic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CB8142-A2BE-4C8B-87FF-3DB2E03B0A50}">
  <a:tblStyle styleId="{7ACB8142-A2BE-4C8B-87FF-3DB2E03B0A50}"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DED"/>
          </a:solidFill>
        </a:fill>
      </a:tcStyle>
    </a:wholeTbl>
    <a:band1H>
      <a:tcTxStyle/>
      <a:tcStyle>
        <a:fill>
          <a:solidFill>
            <a:srgbClr val="DADAD8"/>
          </a:solidFill>
        </a:fill>
      </a:tcStyle>
    </a:band1H>
    <a:band2H>
      <a:tcTxStyle/>
    </a:band2H>
    <a:band1V>
      <a:tcTxStyle/>
      <a:tcStyle>
        <a:fill>
          <a:solidFill>
            <a:srgbClr val="DADAD8"/>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verlock-bold.fntdata"/><Relationship Id="rId30" Type="http://schemas.openxmlformats.org/officeDocument/2006/relationships/font" Target="fonts/Overlock-regular.fntdata"/><Relationship Id="rId11" Type="http://schemas.openxmlformats.org/officeDocument/2006/relationships/slide" Target="slides/slide6.xml"/><Relationship Id="rId33" Type="http://schemas.openxmlformats.org/officeDocument/2006/relationships/font" Target="fonts/Overlock-boldItalic.fntdata"/><Relationship Id="rId10" Type="http://schemas.openxmlformats.org/officeDocument/2006/relationships/slide" Target="slides/slide5.xml"/><Relationship Id="rId32" Type="http://schemas.openxmlformats.org/officeDocument/2006/relationships/font" Target="fonts/Overlock-italic.fntdata"/><Relationship Id="rId13" Type="http://schemas.openxmlformats.org/officeDocument/2006/relationships/slide" Target="slides/slide8.xml"/><Relationship Id="rId35" Type="http://schemas.openxmlformats.org/officeDocument/2006/relationships/font" Target="fonts/SourceSansPro-bold.fntdata"/><Relationship Id="rId12" Type="http://schemas.openxmlformats.org/officeDocument/2006/relationships/slide" Target="slides/slide7.xml"/><Relationship Id="rId34" Type="http://schemas.openxmlformats.org/officeDocument/2006/relationships/font" Target="fonts/SourceSansPro-regular.fntdata"/><Relationship Id="rId15" Type="http://schemas.openxmlformats.org/officeDocument/2006/relationships/slide" Target="slides/slide10.xml"/><Relationship Id="rId37" Type="http://schemas.openxmlformats.org/officeDocument/2006/relationships/font" Target="fonts/SourceSansPro-boldItalic.fntdata"/><Relationship Id="rId14" Type="http://schemas.openxmlformats.org/officeDocument/2006/relationships/slide" Target="slides/slide9.xml"/><Relationship Id="rId36" Type="http://schemas.openxmlformats.org/officeDocument/2006/relationships/font" Target="fonts/SourceSans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We will utilize 256 bit bandwidth for data transfer since image data is very large. The burst transfer mode of AHB lite will also be utilized for the same reason.</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In our design only 3 hardwares are utilized. The Processor is the main master that will control AHB Lite. AHB will communicate with our edge detector. However, only the edge detector knows when and where to access data from the memory. This resulting that it will act as a sublevel master and control the RAM directly.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The window buffer module is the only sequential logic module in the entire design. The main function of this block is to store the intermediate data for further processing. The window buffer rolls in a zigzagging manner as shown above. For the edge cases that it is at the borders. The slots outside the border will be stored as 0 so that they doesn’t interfere with further calculations. For the calculation of each pixel, for both gaussian blur and sobel filter, it will require the data of 9 pixel surrounding it including itself. Which means when we update the contents of the buffer, we will need some of the previous data. That’s where the shift register come in handy, the require data from the previous iteration will not be read again from RAM or the previous block, instead they will be shifted from existing data in the buffer because shifting is just wiring and doesn’t need any circuit. After the shifting process, the new data will fill the rest spaces. </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This is the block diagram for the window buffer module. We will make this block scalable so that it is easier to use. The idea of edge detection using Sobel filter is easy in terms of </a:t>
            </a:r>
            <a:r>
              <a:rPr lang="en-US"/>
              <a:t>mathematics</a:t>
            </a:r>
            <a:r>
              <a:rPr lang="en-US"/>
              <a:t> as you will see in the next few session, the difficult part is how to manipulate the data. The first window buffer will read data from the RAM and produce an 8x8 matrix for further processing. The second window buffer will read data from gaussian blur module and store a 6x6 matrix for sobel filter. We choose the dimension of 8x8 for the first buffer because we want to make the time for data transfer shorter. The window buffer will have 3 counters in sequence to keep track of the data transfer. The first counter is to count the number of bits in a pixel, the rollover_flag will be asserted each time when a pixel is processed. The second counter is to keep track of the column index of the matrix and the third counter is for keeping track of the row index of the matrix. The most important part is to store data. We will try to manipulate data so that the time can be minimized as the combinational logic already takes a long time. Every time before new data is transferred in to </a:t>
            </a:r>
            <a:r>
              <a:rPr lang="en-US"/>
              <a:t>the buffer. The shift register will shift previous data from the feedback loop into the right position and clear out the space for incoming new data. The shift direction will be determined by the dir_sel signal. The shift displacement will be determined as a constant since the window buffer will be made scalable.</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Sobel Filter Module is a purely combinational block. The main input of the block is a 4*4 pixel array, and the main output is two 1-D arrays with each 4 elements inside of it. The first array is </a:t>
            </a:r>
            <a:r>
              <a:rPr lang="en-US"/>
              <a:t>represented</a:t>
            </a:r>
            <a:r>
              <a:rPr lang="en-US"/>
              <a:t> by x, and the second one is represented by y. The four elements are the calculation results of the middle 2*2 pixel inside of the 4*4 one, and the x is horizontally calculated, y is vertically calculated. As the model shown, the horizontal one is calculated by the right pixel minus the left pixel, and the </a:t>
            </a:r>
            <a:r>
              <a:rPr lang="en-US"/>
              <a:t>vertical</a:t>
            </a:r>
            <a:r>
              <a:rPr lang="en-US"/>
              <a:t> one is calculated by the downward one minus the upward one. So that if we have a 4*4 as input, we can only get result of the middle 2*2.</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The only interaction between blocks that needs to be handled with care is the data transfer for the buffer. As we can see in the example above, we use the 4 beat incrementing burst mode of AHB Lite for both reading and writing. The read_en signal of the buffer will be enabled at the same time HWRITE is enabled. </a:t>
            </a:r>
            <a:endParaRPr/>
          </a:p>
        </p:txBody>
      </p:sp>
      <p:sp>
        <p:nvSpPr>
          <p:cNvPr id="197" name="Shape 1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This is an example of the edge detection. The first image is the original one, and the other twos are the results of the edge detection applied with different thresholds. As seen from the image, the relevant information is the car plate number, and the car plate number in the image has significant color difference from the environment, so that it can be detected by the edge detection.</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Since we are doing image processing, so it would require processing a lot of data. Processing large amount of data would result in either large area of the chip or long time to process. So that we can only think of a way in the middle, which will be introduced later. Also, the algorithm we will be using, which are Gaussian blur and Sobel filter, requires a lot of gates to achieve the corresponding result, which also increases a great amount of area of the chip. So that the area of the chip we are going to produce will be kind of large. Since we would use a lot of gates to do the calculation, the </a:t>
            </a:r>
            <a:r>
              <a:rPr lang="en-US"/>
              <a:t>propagation</a:t>
            </a:r>
            <a:r>
              <a:rPr lang="en-US"/>
              <a:t> delay would be kind of long. If we want to limit the time of processing the image, we would want to use a fast clock. However, if the clock is fast, the propagation delay would be longer than the clock cycle. And the solution to this is that we are going to add some wait state to wait until the calculation is done.</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As shown above, our goal is to produce an image with black background white edges. This is the top level system diagram of the edge detector. The CPU will give AHB lite the address of the image data in the RAM and dimensions of the image. These data will be stored directly in AHB standard slave for faster access to the data. After getting the configuration data from the CPU, AHB bus will send them to the control unit for further operation. The control unit will be controlling the entire operation of the edge detecting process. The process flow will be performed with pipelining so that the clock cycles needed for waiting can be minimized. In our design, the only sequential logic block are the window buffers. If we make the module scalable, we can use the same logic for the buffers. Although all other blocks are purely combinational, it is necessary to have a enable signal for each block for the controller to keep track of </a:t>
            </a:r>
            <a:r>
              <a:rPr lang="en-US"/>
              <a:t>the workflow. After the controller receives the 8x8 pixel block into the window buffer, it will enable the gaussian blur module. Since the gaussian blur is purely combinational and it takes some time to implement. The controller will hold the r_enabe of the second window buffer until the time requirement is met. The gaussian module will produce a 6x6 blurred pixel block and send the data to the next window buffer. The sobel filter will read the data from the second buffer and perform calculations on the data. Two 4x4 matrix will be produced by the sobel filter. Again this requires time and the control unit won’t enable the next block until the requirement is met. The last block is gradient calculation. the final image data will be produced by this block. The control unit will communicate with AHB Lite to read from the gradient module and send the final data to CPU.</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1915128" y="1788454"/>
            <a:ext cx="8361229" cy="2098226"/>
          </a:xfrm>
          <a:prstGeom prst="rect">
            <a:avLst/>
          </a:prstGeom>
          <a:noFill/>
          <a:ln>
            <a:noFill/>
          </a:ln>
        </p:spPr>
        <p:txBody>
          <a:bodyPr anchorCtr="0" anchor="b" bIns="91425" lIns="91425" spcFirstLastPara="1" rIns="91425" wrap="square" tIns="91425"/>
          <a:lstStyle>
            <a:lvl1pPr lvl="0" marR="0" rtl="0" algn="ctr">
              <a:lnSpc>
                <a:spcPct val="89000"/>
              </a:lnSpc>
              <a:spcBef>
                <a:spcPts val="0"/>
              </a:spcBef>
              <a:spcAft>
                <a:spcPts val="0"/>
              </a:spcAft>
              <a:buClr>
                <a:schemeClr val="dk2"/>
              </a:buClr>
              <a:buSzPts val="7200"/>
              <a:buFont typeface="Source Sans Pro"/>
              <a:buNone/>
              <a:defRPr b="0" i="0" sz="72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Shape 14"/>
          <p:cNvSpPr txBox="1"/>
          <p:nvPr>
            <p:ph idx="1" type="subTitle"/>
          </p:nvPr>
        </p:nvSpPr>
        <p:spPr>
          <a:xfrm>
            <a:off x="2679906" y="3956279"/>
            <a:ext cx="6831673" cy="1086237"/>
          </a:xfrm>
          <a:prstGeom prst="rect">
            <a:avLst/>
          </a:prstGeom>
          <a:noFill/>
          <a:ln>
            <a:noFill/>
          </a:ln>
        </p:spPr>
        <p:txBody>
          <a:bodyPr anchorCtr="0" anchor="t" bIns="91425" lIns="91425" spcFirstLastPara="1" rIns="91425" wrap="square" tIns="91425"/>
          <a:lstStyle>
            <a:lvl1pPr lvl="0" marR="0" rtl="0" algn="ctr">
              <a:lnSpc>
                <a:spcPct val="112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lvl="1" marR="0" rtl="0" algn="ctr">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ctr">
              <a:lnSpc>
                <a:spcPct val="94000"/>
              </a:lnSpc>
              <a:spcBef>
                <a:spcPts val="500"/>
              </a:spcBef>
              <a:spcAft>
                <a:spcPts val="0"/>
              </a:spcAft>
              <a:buClr>
                <a:schemeClr val="dk2"/>
              </a:buClr>
              <a:buSzPts val="1800"/>
              <a:buFont typeface="Source Sans Pro"/>
              <a:buNone/>
              <a:defRPr b="0" i="0" sz="1800" u="none" cap="none" strike="noStrike">
                <a:solidFill>
                  <a:schemeClr val="dk2"/>
                </a:solidFill>
                <a:latin typeface="Source Sans Pro"/>
                <a:ea typeface="Source Sans Pro"/>
                <a:cs typeface="Source Sans Pro"/>
                <a:sym typeface="Source Sans Pro"/>
              </a:defRPr>
            </a:lvl3pPr>
            <a:lvl4pPr lvl="3"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4pPr>
            <a:lvl5pPr lvl="4"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5pPr>
            <a:lvl6pPr lvl="5"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6pPr>
            <a:lvl7pPr lvl="6"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7pPr>
            <a:lvl8pPr lvl="7"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8pPr>
            <a:lvl9pPr lvl="8"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5" name="Shape 15"/>
          <p:cNvSpPr txBox="1"/>
          <p:nvPr>
            <p:ph idx="10" type="dt"/>
          </p:nvPr>
        </p:nvSpPr>
        <p:spPr>
          <a:xfrm>
            <a:off x="752858" y="6453386"/>
            <a:ext cx="1607944"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6" name="Shape 16"/>
          <p:cNvSpPr txBox="1"/>
          <p:nvPr>
            <p:ph idx="11" type="ftr"/>
          </p:nvPr>
        </p:nvSpPr>
        <p:spPr>
          <a:xfrm>
            <a:off x="2584054"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7" name="Shape 1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grpSp>
        <p:nvGrpSpPr>
          <p:cNvPr id="18" name="Shape 18"/>
          <p:cNvGrpSpPr/>
          <p:nvPr/>
        </p:nvGrpSpPr>
        <p:grpSpPr>
          <a:xfrm>
            <a:off x="752858" y="744469"/>
            <a:ext cx="10674116" cy="5349671"/>
            <a:chOff x="752858" y="744469"/>
            <a:chExt cx="10674116" cy="5349671"/>
          </a:xfrm>
        </p:grpSpPr>
        <p:sp>
          <p:nvSpPr>
            <p:cNvPr id="19" name="Shape 19"/>
            <p:cNvSpPr/>
            <p:nvPr/>
          </p:nvSpPr>
          <p:spPr>
            <a:xfrm>
              <a:off x="8151962" y="1685652"/>
              <a:ext cx="3275013" cy="4408488"/>
            </a:xfrm>
            <a:custGeom>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Shape 20"/>
            <p:cNvSpPr/>
            <p:nvPr/>
          </p:nvSpPr>
          <p:spPr>
            <a:xfrm rot="10800000">
              <a:off x="752858" y="744469"/>
              <a:ext cx="3275668" cy="4408488"/>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7" name="Shape 77"/>
        <p:cNvGrpSpPr/>
        <p:nvPr/>
      </p:nvGrpSpPr>
      <p:grpSpPr>
        <a:xfrm>
          <a:off x="0" y="0"/>
          <a:ext cx="0" cy="0"/>
          <a:chOff x="0" y="0"/>
          <a:chExt cx="0" cy="0"/>
        </a:xfrm>
      </p:grpSpPr>
      <p:sp>
        <p:nvSpPr>
          <p:cNvPr id="78" name="Shape 78"/>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Shape 79"/>
          <p:cNvSpPr txBox="1"/>
          <p:nvPr>
            <p:ph idx="1" type="body"/>
          </p:nvPr>
        </p:nvSpPr>
        <p:spPr>
          <a:xfrm rot="5400000">
            <a:off x="4386262" y="-719138"/>
            <a:ext cx="3571875" cy="96012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0" name="Shape 80"/>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1" name="Shape 81"/>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2" name="Shape 8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83" name="Shape 83"/>
        <p:cNvGrpSpPr/>
        <p:nvPr/>
      </p:nvGrpSpPr>
      <p:grpSpPr>
        <a:xfrm>
          <a:off x="0" y="0"/>
          <a:ext cx="0" cy="0"/>
          <a:chOff x="0" y="0"/>
          <a:chExt cx="0" cy="0"/>
        </a:xfrm>
      </p:grpSpPr>
      <p:sp>
        <p:nvSpPr>
          <p:cNvPr id="84" name="Shape 84"/>
          <p:cNvSpPr txBox="1"/>
          <p:nvPr>
            <p:ph type="title"/>
          </p:nvPr>
        </p:nvSpPr>
        <p:spPr>
          <a:xfrm rot="5400000">
            <a:off x="7757822" y="2462895"/>
            <a:ext cx="5243244" cy="1565766"/>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Shape 85"/>
          <p:cNvSpPr txBox="1"/>
          <p:nvPr>
            <p:ph idx="1" type="body"/>
          </p:nvPr>
        </p:nvSpPr>
        <p:spPr>
          <a:xfrm rot="5400000">
            <a:off x="2839798" y="-844042"/>
            <a:ext cx="5243244" cy="817964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6" name="Shape 86"/>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7" name="Shape 87"/>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8" name="Shape 8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4" name="Shape 24"/>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5" name="Shape 25"/>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6" name="Shape 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765025" y="1301360"/>
            <a:ext cx="9612971" cy="2852737"/>
          </a:xfrm>
          <a:prstGeom prst="rect">
            <a:avLst/>
          </a:prstGeom>
          <a:noFill/>
          <a:ln>
            <a:noFill/>
          </a:ln>
        </p:spPr>
        <p:txBody>
          <a:bodyPr anchorCtr="0" anchor="b" bIns="91425" lIns="91425" spcFirstLastPara="1" rIns="91425" wrap="square" tIns="91425"/>
          <a:lstStyle>
            <a:lvl1pPr lvl="0" marR="0" rtl="0" algn="r">
              <a:lnSpc>
                <a:spcPct val="89000"/>
              </a:lnSpc>
              <a:spcBef>
                <a:spcPts val="0"/>
              </a:spcBef>
              <a:spcAft>
                <a:spcPts val="0"/>
              </a:spcAft>
              <a:buClr>
                <a:schemeClr val="lt2"/>
              </a:buClr>
              <a:buSzPts val="7200"/>
              <a:buFont typeface="Source Sans Pro"/>
              <a:buNone/>
              <a:defRPr b="0" i="0" sz="72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765025" y="4216328"/>
            <a:ext cx="9612971" cy="1143324"/>
          </a:xfrm>
          <a:prstGeom prst="rect">
            <a:avLst/>
          </a:prstGeom>
          <a:noFill/>
          <a:ln>
            <a:noFill/>
          </a:ln>
        </p:spPr>
        <p:txBody>
          <a:bodyPr anchorCtr="0" anchor="t" bIns="91425" lIns="91425" spcFirstLastPara="1" rIns="91425" wrap="square" tIns="91425"/>
          <a:lstStyle>
            <a:lvl1pPr indent="-228600" lvl="0" marL="457200" marR="0" rtl="0" algn="r">
              <a:lnSpc>
                <a:spcPct val="112000"/>
              </a:lnSpc>
              <a:spcBef>
                <a:spcPts val="0"/>
              </a:spcBef>
              <a:spcAft>
                <a:spcPts val="0"/>
              </a:spcAft>
              <a:buClr>
                <a:schemeClr val="lt2"/>
              </a:buClr>
              <a:buSzPts val="2400"/>
              <a:buFont typeface="Source Sans Pro"/>
              <a:buNone/>
              <a:defRPr b="0" i="0" sz="2400" u="none" cap="none" strike="noStrike">
                <a:solidFill>
                  <a:schemeClr val="lt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lt1"/>
              </a:buClr>
              <a:buSzPts val="2000"/>
              <a:buFont typeface="Source Sans Pro"/>
              <a:buNone/>
              <a:defRPr b="0" i="1"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lt1"/>
              </a:buClr>
              <a:buSzPts val="1800"/>
              <a:buFont typeface="Source Sans Pro"/>
              <a:buNone/>
              <a:defRPr b="0"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30" name="Shape 30"/>
          <p:cNvSpPr txBox="1"/>
          <p:nvPr>
            <p:ph idx="10" type="dt"/>
          </p:nvPr>
        </p:nvSpPr>
        <p:spPr>
          <a:xfrm>
            <a:off x="738908" y="6453386"/>
            <a:ext cx="1622409"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1" name="Shape 31"/>
          <p:cNvSpPr txBox="1"/>
          <p:nvPr>
            <p:ph idx="11" type="ftr"/>
          </p:nvPr>
        </p:nvSpPr>
        <p:spPr>
          <a:xfrm>
            <a:off x="2584312"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2" name="Shape 3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lt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lt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lt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lt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lt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lt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lt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lt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33" name="Shape 33" title="Crop Mark"/>
          <p:cNvSpPr/>
          <p:nvPr/>
        </p:nvSpPr>
        <p:spPr>
          <a:xfrm>
            <a:off x="8151962" y="1685652"/>
            <a:ext cx="3275013" cy="4408488"/>
          </a:xfrm>
          <a:custGeom>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4" name="Shape 34"/>
        <p:cNvGrpSpPr/>
        <p:nvPr/>
      </p:nvGrpSpPr>
      <p:grpSpPr>
        <a:xfrm>
          <a:off x="0" y="0"/>
          <a:ext cx="0" cy="0"/>
          <a:chOff x="0" y="0"/>
          <a:chExt cx="0" cy="0"/>
        </a:xfrm>
      </p:grpSpPr>
      <p:sp>
        <p:nvSpPr>
          <p:cNvPr id="35" name="Shape 35"/>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Shape 36"/>
          <p:cNvSpPr txBox="1"/>
          <p:nvPr>
            <p:ph idx="1" type="body"/>
          </p:nvPr>
        </p:nvSpPr>
        <p:spPr>
          <a:xfrm>
            <a:off x="1371600"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7" name="Shape 37"/>
          <p:cNvSpPr txBox="1"/>
          <p:nvPr>
            <p:ph idx="2" type="body"/>
          </p:nvPr>
        </p:nvSpPr>
        <p:spPr>
          <a:xfrm>
            <a:off x="6525403"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8" name="Shape 38"/>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9" name="Shape 39"/>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0" name="Shape 4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1" name="Shape 41"/>
        <p:cNvGrpSpPr/>
        <p:nvPr/>
      </p:nvGrpSpPr>
      <p:grpSpPr>
        <a:xfrm>
          <a:off x="0" y="0"/>
          <a:ext cx="0" cy="0"/>
          <a:chOff x="0" y="0"/>
          <a:chExt cx="0" cy="0"/>
        </a:xfrm>
      </p:grpSpPr>
      <p:sp>
        <p:nvSpPr>
          <p:cNvPr id="42" name="Shape 42"/>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Shape 43"/>
          <p:cNvSpPr txBox="1"/>
          <p:nvPr>
            <p:ph idx="1" type="body"/>
          </p:nvPr>
        </p:nvSpPr>
        <p:spPr>
          <a:xfrm>
            <a:off x="1371600"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4" name="Shape 44"/>
          <p:cNvSpPr txBox="1"/>
          <p:nvPr>
            <p:ph idx="2" type="body"/>
          </p:nvPr>
        </p:nvSpPr>
        <p:spPr>
          <a:xfrm>
            <a:off x="1371600"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5" name="Shape 45"/>
          <p:cNvSpPr txBox="1"/>
          <p:nvPr>
            <p:ph idx="3" type="body"/>
          </p:nvPr>
        </p:nvSpPr>
        <p:spPr>
          <a:xfrm>
            <a:off x="6525014"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6" name="Shape 46"/>
          <p:cNvSpPr txBox="1"/>
          <p:nvPr>
            <p:ph idx="4" type="body"/>
          </p:nvPr>
        </p:nvSpPr>
        <p:spPr>
          <a:xfrm>
            <a:off x="6525014"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7" name="Shape 47"/>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8" name="Shape 48"/>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9" name="Shape 4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0" name="Shape 50"/>
        <p:cNvGrpSpPr/>
        <p:nvPr/>
      </p:nvGrpSpPr>
      <p:grpSpPr>
        <a:xfrm>
          <a:off x="0" y="0"/>
          <a:ext cx="0" cy="0"/>
          <a:chOff x="0" y="0"/>
          <a:chExt cx="0" cy="0"/>
        </a:xfrm>
      </p:grpSpPr>
      <p:sp>
        <p:nvSpPr>
          <p:cNvPr id="51" name="Shape 51"/>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Shape 52"/>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3" name="Shape 53"/>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4" name="Shape 5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7" name="Shape 57"/>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8" name="Shape 5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showMasterSp="0" type="objTx">
  <p:cSld name="OBJECT_WITH_CAPTION_TEXT">
    <p:spTree>
      <p:nvGrpSpPr>
        <p:cNvPr id="59" name="Shape 59"/>
        <p:cNvGrpSpPr/>
        <p:nvPr/>
      </p:nvGrpSpPr>
      <p:grpSpPr>
        <a:xfrm>
          <a:off x="0" y="0"/>
          <a:ext cx="0" cy="0"/>
          <a:chOff x="0" y="0"/>
          <a:chExt cx="0" cy="0"/>
        </a:xfrm>
      </p:grpSpPr>
      <p:sp>
        <p:nvSpPr>
          <p:cNvPr id="60" name="Shape 6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 type="body"/>
          </p:nvPr>
        </p:nvSpPr>
        <p:spPr>
          <a:xfrm>
            <a:off x="6256020" y="685801"/>
            <a:ext cx="5212080" cy="517525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30200" lvl="6" marL="32004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330200" lvl="7" marL="36576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330200" lvl="8" marL="41148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63" name="Shape 63"/>
          <p:cNvSpPr txBox="1"/>
          <p:nvPr>
            <p:ph idx="2" type="body"/>
          </p:nvPr>
        </p:nvSpPr>
        <p:spPr>
          <a:xfrm>
            <a:off x="723900" y="2856344"/>
            <a:ext cx="3855720" cy="3011056"/>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64" name="Shape 64"/>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5" name="Shape 65"/>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6" name="Shape 6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67" name="Shape 6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showMasterSp="0" type="picTx">
  <p:cSld name="PICTURE_WITH_CAPTION_TEXT">
    <p:spTree>
      <p:nvGrpSpPr>
        <p:cNvPr id="68" name="Shape 68"/>
        <p:cNvGrpSpPr/>
        <p:nvPr/>
      </p:nvGrpSpPr>
      <p:grpSpPr>
        <a:xfrm>
          <a:off x="0" y="0"/>
          <a:ext cx="0" cy="0"/>
          <a:chOff x="0" y="0"/>
          <a:chExt cx="0" cy="0"/>
        </a:xfrm>
      </p:grpSpPr>
      <p:sp>
        <p:nvSpPr>
          <p:cNvPr id="69" name="Shape 6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Shape 71"/>
          <p:cNvSpPr/>
          <p:nvPr>
            <p:ph idx="2" type="pic"/>
          </p:nvPr>
        </p:nvSpPr>
        <p:spPr>
          <a:xfrm>
            <a:off x="5532120" y="0"/>
            <a:ext cx="6659880" cy="6857999"/>
          </a:xfrm>
          <a:prstGeom prst="rect">
            <a:avLst/>
          </a:prstGeom>
          <a:noFill/>
          <a:ln>
            <a:noFill/>
          </a:ln>
        </p:spPr>
        <p:txBody>
          <a:bodyPr anchorCtr="0" anchor="t" bIns="91425" lIns="91425" spcFirstLastPara="1" rIns="91425" wrap="square" tIns="91425"/>
          <a:lstStyle>
            <a:lvl1pPr lvl="0" marR="0" rtl="0" algn="l">
              <a:lnSpc>
                <a:spcPct val="94000"/>
              </a:lnSpc>
              <a:spcBef>
                <a:spcPts val="10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2" name="Shape 72"/>
          <p:cNvSpPr txBox="1"/>
          <p:nvPr>
            <p:ph idx="1" type="body"/>
          </p:nvPr>
        </p:nvSpPr>
        <p:spPr>
          <a:xfrm>
            <a:off x="723900" y="2855968"/>
            <a:ext cx="3855720" cy="3011432"/>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3" name="Shape 73"/>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4" name="Shape 74"/>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5" name="Shape 7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76" name="Shape 7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 name="Shape 8"/>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Shape 9"/>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Shape 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11" name="Shape 1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marR="0" rtl="0" algn="ctr">
              <a:lnSpc>
                <a:spcPct val="89000"/>
              </a:lnSpc>
              <a:spcBef>
                <a:spcPts val="0"/>
              </a:spcBef>
              <a:spcAft>
                <a:spcPts val="0"/>
              </a:spcAft>
              <a:buClr>
                <a:schemeClr val="dk2"/>
              </a:buClr>
              <a:buSzPts val="7200"/>
              <a:buFont typeface="Overlock"/>
              <a:buNone/>
            </a:pPr>
            <a:r>
              <a:rPr b="0" i="0" lang="en-US" sz="7200" u="none" cap="none" strike="noStrike">
                <a:solidFill>
                  <a:schemeClr val="dk2"/>
                </a:solidFill>
                <a:latin typeface="Overlock"/>
                <a:ea typeface="Overlock"/>
                <a:cs typeface="Overlock"/>
                <a:sym typeface="Overlock"/>
              </a:rPr>
              <a:t>EDGE DETECTION</a:t>
            </a:r>
            <a:endParaRPr b="0" i="0" sz="7200" u="none" cap="none" strike="noStrike">
              <a:solidFill>
                <a:schemeClr val="dk2"/>
              </a:solidFill>
              <a:latin typeface="Overlock"/>
              <a:ea typeface="Overlock"/>
              <a:cs typeface="Overlock"/>
              <a:sym typeface="Overlock"/>
            </a:endParaRPr>
          </a:p>
        </p:txBody>
      </p:sp>
      <p:sp>
        <p:nvSpPr>
          <p:cNvPr id="94" name="Shape 94"/>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p>
            <a:pPr indent="0" lvl="0" marL="0" marR="0" rtl="0" algn="r">
              <a:lnSpc>
                <a:spcPct val="92000"/>
              </a:lnSpc>
              <a:spcBef>
                <a:spcPts val="0"/>
              </a:spcBef>
              <a:spcAft>
                <a:spcPts val="0"/>
              </a:spcAft>
              <a:buClr>
                <a:schemeClr val="dk2"/>
              </a:buClr>
              <a:buSzPts val="1610"/>
              <a:buFont typeface="Source Sans Pro"/>
              <a:buNone/>
            </a:pPr>
            <a:r>
              <a:rPr b="0" i="0" lang="en-US" sz="1610" u="none" cap="none" strike="noStrike">
                <a:solidFill>
                  <a:schemeClr val="dk2"/>
                </a:solidFill>
                <a:latin typeface="Source Sans Pro"/>
                <a:ea typeface="Source Sans Pro"/>
                <a:cs typeface="Source Sans Pro"/>
                <a:sym typeface="Source Sans Pro"/>
              </a:rPr>
              <a:t>				</a:t>
            </a:r>
            <a:endParaRPr/>
          </a:p>
          <a:p>
            <a:pPr indent="0" lvl="0" marL="0" marR="0" rtl="0" algn="r">
              <a:lnSpc>
                <a:spcPct val="92000"/>
              </a:lnSpc>
              <a:spcBef>
                <a:spcPts val="0"/>
              </a:spcBef>
              <a:spcAft>
                <a:spcPts val="0"/>
              </a:spcAft>
              <a:buClr>
                <a:schemeClr val="dk2"/>
              </a:buClr>
              <a:buSzPts val="1610"/>
              <a:buFont typeface="Source Sans Pro"/>
              <a:buNone/>
            </a:pPr>
            <a:r>
              <a:rPr b="0" i="0" lang="en-US" sz="1610" u="none" cap="none" strike="noStrike">
                <a:solidFill>
                  <a:schemeClr val="dk2"/>
                </a:solidFill>
                <a:latin typeface="Source Sans Pro"/>
                <a:ea typeface="Source Sans Pro"/>
                <a:cs typeface="Source Sans Pro"/>
                <a:sym typeface="Source Sans Pro"/>
              </a:rPr>
              <a:t>Haobo Chen</a:t>
            </a:r>
            <a:endParaRPr/>
          </a:p>
          <a:p>
            <a:pPr indent="0" lvl="0" marL="0" marR="0" rtl="0" algn="r">
              <a:lnSpc>
                <a:spcPct val="92000"/>
              </a:lnSpc>
              <a:spcBef>
                <a:spcPts val="0"/>
              </a:spcBef>
              <a:spcAft>
                <a:spcPts val="0"/>
              </a:spcAft>
              <a:buClr>
                <a:schemeClr val="dk2"/>
              </a:buClr>
              <a:buSzPts val="1610"/>
              <a:buFont typeface="Source Sans Pro"/>
              <a:buNone/>
            </a:pPr>
            <a:r>
              <a:rPr b="0" i="0" lang="en-US" sz="1610" u="none" cap="none" strike="noStrike">
                <a:solidFill>
                  <a:schemeClr val="dk2"/>
                </a:solidFill>
                <a:latin typeface="Source Sans Pro"/>
                <a:ea typeface="Source Sans Pro"/>
                <a:cs typeface="Source Sans Pro"/>
                <a:sym typeface="Source Sans Pro"/>
              </a:rPr>
              <a:t>Ni Kang</a:t>
            </a:r>
            <a:endParaRPr/>
          </a:p>
          <a:p>
            <a:pPr indent="0" lvl="0" marL="0" marR="0" rtl="0" algn="r">
              <a:lnSpc>
                <a:spcPct val="92000"/>
              </a:lnSpc>
              <a:spcBef>
                <a:spcPts val="0"/>
              </a:spcBef>
              <a:spcAft>
                <a:spcPts val="0"/>
              </a:spcAft>
              <a:buClr>
                <a:schemeClr val="dk2"/>
              </a:buClr>
              <a:buSzPts val="1610"/>
              <a:buFont typeface="Source Sans Pro"/>
              <a:buNone/>
            </a:pPr>
            <a:r>
              <a:rPr b="0" i="0" lang="en-US" sz="1610" u="none" cap="none" strike="noStrike">
                <a:solidFill>
                  <a:schemeClr val="dk2"/>
                </a:solidFill>
                <a:latin typeface="Source Sans Pro"/>
                <a:ea typeface="Source Sans Pro"/>
                <a:cs typeface="Source Sans Pro"/>
                <a:sym typeface="Source Sans Pro"/>
              </a:rPr>
              <a:t>Haoming Zhang</a:t>
            </a:r>
            <a:endParaRPr b="0" i="0" sz="161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Hardware Usage</a:t>
            </a:r>
            <a:endParaRPr b="0" i="0" sz="4400" u="none" cap="none" strike="noStrike">
              <a:solidFill>
                <a:schemeClr val="dk2"/>
              </a:solidFill>
              <a:latin typeface="Source Sans Pro"/>
              <a:ea typeface="Source Sans Pro"/>
              <a:cs typeface="Source Sans Pro"/>
              <a:sym typeface="Source Sans Pro"/>
            </a:endParaRPr>
          </a:p>
        </p:txBody>
      </p:sp>
      <p:sp>
        <p:nvSpPr>
          <p:cNvPr id="147" name="Shape 14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Hardware interface requirements</a:t>
            </a:r>
            <a:endParaRPr/>
          </a:p>
          <a:p>
            <a:pPr indent="0" lvl="0" marL="0" marR="0" rtl="0" algn="l">
              <a:lnSpc>
                <a:spcPct val="94000"/>
              </a:lnSpc>
              <a:spcBef>
                <a:spcPts val="1200"/>
              </a:spcBef>
              <a:spcAft>
                <a:spcPts val="0"/>
              </a:spcAft>
              <a:buClr>
                <a:schemeClr val="dk2"/>
              </a:buClr>
              <a:buSzPts val="2400"/>
              <a:buFont typeface="Source Sans Pro"/>
              <a:buNone/>
            </a:pPr>
            <a:r>
              <a:rPr b="1" i="0" lang="en-US" sz="2400" u="none" cap="none" strike="noStrike">
                <a:solidFill>
                  <a:schemeClr val="dk2"/>
                </a:solidFill>
                <a:latin typeface="Source Sans Pro"/>
                <a:ea typeface="Source Sans Pro"/>
                <a:cs typeface="Source Sans Pro"/>
                <a:sym typeface="Source Sans Pro"/>
              </a:rPr>
              <a:t>     AHB Lite Standard Slave</a:t>
            </a:r>
            <a:endParaRPr b="0" i="0" sz="2400" u="none" cap="none" strike="noStrike">
              <a:solidFill>
                <a:schemeClr val="dk2"/>
              </a:solidFill>
              <a:latin typeface="Source Sans Pro"/>
              <a:ea typeface="Source Sans Pro"/>
              <a:cs typeface="Source Sans Pro"/>
              <a:sym typeface="Source Sans Pro"/>
            </a:endParaRPr>
          </a:p>
          <a:p>
            <a:pPr indent="0" lvl="0" marL="0" marR="0" rtl="0" algn="l">
              <a:lnSpc>
                <a:spcPct val="94000"/>
              </a:lnSpc>
              <a:spcBef>
                <a:spcPts val="120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	a. 256-bit data bus</a:t>
            </a:r>
            <a:endParaRPr/>
          </a:p>
          <a:p>
            <a:pPr indent="0" lvl="0" marL="0" marR="0" rtl="0" algn="l">
              <a:lnSpc>
                <a:spcPct val="94000"/>
              </a:lnSpc>
              <a:spcBef>
                <a:spcPts val="120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	b. Read and Write Transfers</a:t>
            </a:r>
            <a:endParaRPr/>
          </a:p>
          <a:p>
            <a:pPr indent="0" lvl="0" marL="0" marR="0" rtl="0" algn="l">
              <a:lnSpc>
                <a:spcPct val="94000"/>
              </a:lnSpc>
              <a:spcBef>
                <a:spcPts val="120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	c. Burst Transfers Supported</a:t>
            </a:r>
            <a:endParaRPr/>
          </a:p>
          <a:p>
            <a:pPr indent="0" lvl="0" marL="0" marR="0" rtl="0" algn="l">
              <a:lnSpc>
                <a:spcPct val="94000"/>
              </a:lnSpc>
              <a:spcBef>
                <a:spcPts val="120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	d. Pipelined Transfers</a:t>
            </a:r>
            <a:endParaRPr/>
          </a:p>
          <a:p>
            <a:pPr indent="0" lvl="0" marL="0" marR="0" rtl="0" algn="l">
              <a:lnSpc>
                <a:spcPct val="94000"/>
              </a:lnSpc>
              <a:spcBef>
                <a:spcPts val="120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	e. 3-bit, 8 word-address namespace (0x000 → 0x007)</a:t>
            </a:r>
            <a:endParaRPr/>
          </a:p>
          <a:p>
            <a:pPr indent="-206248" lvl="0" marL="384048" marR="0" rtl="0" algn="l">
              <a:lnSpc>
                <a:spcPct val="94000"/>
              </a:lnSpc>
              <a:spcBef>
                <a:spcPts val="1200"/>
              </a:spcBef>
              <a:spcAft>
                <a:spcPts val="0"/>
              </a:spcAft>
              <a:buClr>
                <a:schemeClr val="dk2"/>
              </a:buClr>
              <a:buSzPts val="2800"/>
              <a:buFont typeface="Source Sans Pro"/>
              <a:buNone/>
            </a:pPr>
            <a:r>
              <a:t/>
            </a:r>
            <a:endParaRPr b="0" i="0" sz="28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371600" y="1442720"/>
            <a:ext cx="9601200" cy="72898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Hardware Usage Diagram</a:t>
            </a:r>
            <a:endParaRPr b="0" i="0" sz="3600" u="none" cap="none" strike="noStrike">
              <a:solidFill>
                <a:schemeClr val="dk2"/>
              </a:solidFill>
              <a:latin typeface="Source Sans Pro"/>
              <a:ea typeface="Source Sans Pro"/>
              <a:cs typeface="Source Sans Pro"/>
              <a:sym typeface="Source Sans Pro"/>
            </a:endParaRPr>
          </a:p>
        </p:txBody>
      </p:sp>
      <p:pic>
        <p:nvPicPr>
          <p:cNvPr descr="https://lh6.googleusercontent.com/Q-wrhQkWizGaqG693b216rVd6R_dJHPfAIxGoGWkkw2lyGdpIfI19hEakotwaqHDuqdjwgj-9k55erfX0tRwPeudoRIxcOF-1g1erB-PISqlzT2mzleFltBsMfIFRKnnxLE4hY7qb02G6q1vZg" id="153" name="Shape 153"/>
          <p:cNvPicPr preferRelativeResize="0"/>
          <p:nvPr>
            <p:ph idx="1" type="body"/>
          </p:nvPr>
        </p:nvPicPr>
        <p:blipFill rotWithShape="1">
          <a:blip r:embed="rId3">
            <a:alphaModFix/>
          </a:blip>
          <a:srcRect b="0" l="0" r="0" t="0"/>
          <a:stretch/>
        </p:blipFill>
        <p:spPr>
          <a:xfrm>
            <a:off x="3545839" y="2260660"/>
            <a:ext cx="5902961" cy="40816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Architecture of the design</a:t>
            </a:r>
            <a:endParaRPr b="0" i="0" sz="4400" u="none" cap="none" strike="noStrike">
              <a:solidFill>
                <a:schemeClr val="dk2"/>
              </a:solidFill>
              <a:latin typeface="Source Sans Pro"/>
              <a:ea typeface="Source Sans Pro"/>
              <a:cs typeface="Source Sans Pro"/>
              <a:sym typeface="Source Sans Pro"/>
            </a:endParaRPr>
          </a:p>
        </p:txBody>
      </p:sp>
      <p:sp>
        <p:nvSpPr>
          <p:cNvPr id="159" name="Shape 15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Top-Level Diagram</a:t>
            </a:r>
            <a:endParaRPr/>
          </a:p>
          <a:p>
            <a:pPr indent="-384048" lvl="0" marL="384048" marR="0" rtl="0" algn="l">
              <a:lnSpc>
                <a:spcPct val="94000"/>
              </a:lnSpc>
              <a:spcBef>
                <a:spcPts val="120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Roles of Top-level blocks</a:t>
            </a:r>
            <a:endParaRPr/>
          </a:p>
          <a:p>
            <a:pPr indent="-384048" lvl="0" marL="384048" marR="0" rtl="0" algn="l">
              <a:lnSpc>
                <a:spcPct val="94000"/>
              </a:lnSpc>
              <a:spcBef>
                <a:spcPts val="120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Top-level block interactions</a:t>
            </a:r>
            <a:endParaRPr/>
          </a:p>
          <a:p>
            <a:pPr indent="-384048" lvl="0" marL="384048" marR="0" rtl="0" algn="l">
              <a:lnSpc>
                <a:spcPct val="94000"/>
              </a:lnSpc>
              <a:spcBef>
                <a:spcPts val="120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Operational flow at the top-level</a:t>
            </a:r>
            <a:endParaRPr/>
          </a:p>
          <a:p>
            <a:pPr indent="-257048" lvl="0" marL="384048" marR="0" rtl="0" algn="l">
              <a:lnSpc>
                <a:spcPct val="9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371600" y="330060"/>
            <a:ext cx="9601200" cy="6882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Role of Window Buffer Module</a:t>
            </a:r>
            <a:endParaRPr b="0" i="0" sz="3600" u="none" cap="none" strike="noStrike">
              <a:solidFill>
                <a:schemeClr val="dk2"/>
              </a:solidFill>
              <a:latin typeface="Source Sans Pro"/>
              <a:ea typeface="Source Sans Pro"/>
              <a:cs typeface="Source Sans Pro"/>
              <a:sym typeface="Source Sans Pro"/>
            </a:endParaRPr>
          </a:p>
        </p:txBody>
      </p:sp>
      <p:sp>
        <p:nvSpPr>
          <p:cNvPr id="165" name="Shape 165"/>
          <p:cNvSpPr txBox="1"/>
          <p:nvPr>
            <p:ph idx="1" type="body"/>
          </p:nvPr>
        </p:nvSpPr>
        <p:spPr>
          <a:xfrm>
            <a:off x="1295400" y="1018250"/>
            <a:ext cx="9601200" cy="3581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40000"/>
              </a:lnSpc>
              <a:spcBef>
                <a:spcPts val="0"/>
              </a:spcBef>
              <a:spcAft>
                <a:spcPts val="0"/>
              </a:spcAft>
              <a:buSzPts val="2000"/>
              <a:buChar char="■"/>
            </a:pPr>
            <a:r>
              <a:rPr lang="en-US"/>
              <a:t>Store intermediate data</a:t>
            </a:r>
            <a:endParaRPr/>
          </a:p>
          <a:p>
            <a:pPr indent="-257048" lvl="0" marL="384048" marR="0" rtl="0" algn="l">
              <a:lnSpc>
                <a:spcPct val="8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pic>
        <p:nvPicPr>
          <p:cNvPr id="166" name="Shape 166"/>
          <p:cNvPicPr preferRelativeResize="0"/>
          <p:nvPr/>
        </p:nvPicPr>
        <p:blipFill>
          <a:blip r:embed="rId3">
            <a:alphaModFix/>
          </a:blip>
          <a:stretch>
            <a:fillRect/>
          </a:stretch>
        </p:blipFill>
        <p:spPr>
          <a:xfrm>
            <a:off x="4118173" y="1857488"/>
            <a:ext cx="4799275" cy="443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371600" y="1524000"/>
            <a:ext cx="9601200" cy="6477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Window Buffer Module</a:t>
            </a:r>
            <a:endParaRPr b="0" i="0" sz="3600" u="none" cap="none" strike="noStrike">
              <a:solidFill>
                <a:schemeClr val="dk2"/>
              </a:solidFill>
              <a:latin typeface="Source Sans Pro"/>
              <a:ea typeface="Source Sans Pro"/>
              <a:cs typeface="Source Sans Pro"/>
              <a:sym typeface="Source Sans Pro"/>
            </a:endParaRPr>
          </a:p>
        </p:txBody>
      </p:sp>
      <p:pic>
        <p:nvPicPr>
          <p:cNvPr id="172" name="Shape 172"/>
          <p:cNvPicPr preferRelativeResize="0"/>
          <p:nvPr/>
        </p:nvPicPr>
        <p:blipFill>
          <a:blip r:embed="rId3">
            <a:alphaModFix/>
          </a:blip>
          <a:stretch>
            <a:fillRect/>
          </a:stretch>
        </p:blipFill>
        <p:spPr>
          <a:xfrm>
            <a:off x="858538" y="2301425"/>
            <a:ext cx="10627325" cy="359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371600" y="1534160"/>
            <a:ext cx="9601200" cy="63754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Gaussian Filter Module</a:t>
            </a:r>
            <a:endParaRPr b="0" i="0" sz="3600" u="none" cap="none" strike="noStrike">
              <a:solidFill>
                <a:schemeClr val="dk2"/>
              </a:solidFill>
              <a:latin typeface="Source Sans Pro"/>
              <a:ea typeface="Source Sans Pro"/>
              <a:cs typeface="Source Sans Pro"/>
              <a:sym typeface="Source Sans Pro"/>
            </a:endParaRPr>
          </a:p>
        </p:txBody>
      </p:sp>
      <p:sp>
        <p:nvSpPr>
          <p:cNvPr id="178" name="Shape 17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Clr>
                <a:schemeClr val="dk2"/>
              </a:buClr>
              <a:buSzPts val="2000"/>
              <a:buFont typeface="Source Sans Pro"/>
              <a:buNone/>
            </a:pPr>
            <a:r>
              <a:rPr lang="en-US"/>
              <a:t>The Gaussian Blur module is a pure combinational block that will take in the data(8*8*24 bits) output from window buffer module and execute the value by selecting 3*3 pixel boxes, adding the 9 pixels together, and then divided by 9 to get the average value of the middle pixel. All of these calculations are done parallely. After finishing all calculations, it will and pass a 6*6 pixels to the next window buffer.</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371600" y="1473200"/>
            <a:ext cx="9601200" cy="6985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Sobel Filter Module</a:t>
            </a:r>
            <a:endParaRPr b="0" i="0" sz="3600" u="none" cap="none" strike="noStrike">
              <a:solidFill>
                <a:schemeClr val="dk2"/>
              </a:solidFill>
              <a:latin typeface="Source Sans Pro"/>
              <a:ea typeface="Source Sans Pro"/>
              <a:cs typeface="Source Sans Pro"/>
              <a:sym typeface="Source Sans Pro"/>
            </a:endParaRPr>
          </a:p>
        </p:txBody>
      </p:sp>
      <p:sp>
        <p:nvSpPr>
          <p:cNvPr id="184" name="Shape 18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This is a purely combinational block, which will calculate two values for each pixel. The input of this module is a 4*4 pixel array, and the output should be two arrays calculated by the middle 2*2 pixels. One of the output arrays should be the horizontally calculated value of the 4 pixels(x), and the other one is the vertically calculated value of the 4 pixels(y). And the diagrams of the specific algorithm are shown as follow:</a:t>
            </a:r>
            <a:endParaRPr/>
          </a:p>
          <a:p>
            <a:pPr indent="0" lvl="0" marL="0" marR="0" rtl="0" algn="l">
              <a:lnSpc>
                <a:spcPct val="150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a:p>
            <a:pPr indent="0" lvl="0" marL="0" marR="0" rtl="0" algn="l">
              <a:lnSpc>
                <a:spcPct val="9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graphicFrame>
        <p:nvGraphicFramePr>
          <p:cNvPr id="185" name="Shape 185"/>
          <p:cNvGraphicFramePr/>
          <p:nvPr/>
        </p:nvGraphicFramePr>
        <p:xfrm>
          <a:off x="2316481" y="4803986"/>
          <a:ext cx="3000000" cy="3000000"/>
        </p:xfrm>
        <a:graphic>
          <a:graphicData uri="http://schemas.openxmlformats.org/drawingml/2006/table">
            <a:tbl>
              <a:tblPr bandRow="1" firstRow="1">
                <a:noFill/>
                <a:tableStyleId>{7ACB8142-A2BE-4C8B-87FF-3DB2E03B0A50}</a:tableStyleId>
              </a:tblPr>
              <a:tblGrid>
                <a:gridCol w="789100"/>
                <a:gridCol w="789100"/>
                <a:gridCol w="789100"/>
              </a:tblGrid>
              <a:tr h="370850">
                <a:tc>
                  <a:txBody>
                    <a:bodyPr>
                      <a:noAutofit/>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noAutofit/>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noAutofit/>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bl>
          </a:graphicData>
        </a:graphic>
      </p:graphicFrame>
      <p:graphicFrame>
        <p:nvGraphicFramePr>
          <p:cNvPr id="186" name="Shape 186"/>
          <p:cNvGraphicFramePr/>
          <p:nvPr/>
        </p:nvGraphicFramePr>
        <p:xfrm>
          <a:off x="7914640" y="4618566"/>
          <a:ext cx="3000000" cy="3000000"/>
        </p:xfrm>
        <a:graphic>
          <a:graphicData uri="http://schemas.openxmlformats.org/drawingml/2006/table">
            <a:tbl>
              <a:tblPr bandRow="1" firstRow="1">
                <a:noFill/>
                <a:tableStyleId>{7ACB8142-A2BE-4C8B-87FF-3DB2E03B0A50}</a:tableStyleId>
              </a:tblPr>
              <a:tblGrid>
                <a:gridCol w="447050"/>
              </a:tblGrid>
              <a:tr h="370850">
                <a:tc>
                  <a:txBody>
                    <a:bodyPr>
                      <a:noAutofit/>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r h="370850">
                <a:tc>
                  <a:txBody>
                    <a:bodyPr>
                      <a:noAutofit/>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r>
              <a:tr h="370850">
                <a:tc>
                  <a:txBody>
                    <a:bodyPr>
                      <a:noAutofit/>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371600" y="1503680"/>
            <a:ext cx="9601200" cy="66802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Gradient Calculation Module</a:t>
            </a:r>
            <a:endParaRPr b="0" i="0" sz="3600" u="none" cap="none" strike="noStrike">
              <a:solidFill>
                <a:schemeClr val="dk2"/>
              </a:solidFill>
              <a:latin typeface="Source Sans Pro"/>
              <a:ea typeface="Source Sans Pro"/>
              <a:cs typeface="Source Sans Pro"/>
              <a:sym typeface="Source Sans Pro"/>
            </a:endParaRPr>
          </a:p>
        </p:txBody>
      </p:sp>
      <p:sp>
        <p:nvSpPr>
          <p:cNvPr id="192" name="Shape 19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94000"/>
              </a:lnSpc>
              <a:spcBef>
                <a:spcPts val="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After the sobel filter finish</a:t>
            </a:r>
            <a:r>
              <a:rPr lang="en-US"/>
              <a:t>es the calculation, </a:t>
            </a:r>
            <a:r>
              <a:rPr b="0" i="0" lang="en-US" sz="2000" u="none" cap="none" strike="noStrike">
                <a:solidFill>
                  <a:schemeClr val="dk2"/>
                </a:solidFill>
                <a:latin typeface="Source Sans Pro"/>
                <a:ea typeface="Source Sans Pro"/>
                <a:cs typeface="Source Sans Pro"/>
                <a:sym typeface="Source Sans Pro"/>
              </a:rPr>
              <a:t>a group of gradients is found(x and y)</a:t>
            </a:r>
            <a:r>
              <a:rPr lang="en-US"/>
              <a:t>.</a:t>
            </a:r>
            <a:r>
              <a:rPr b="0" i="0" lang="en-US" sz="2000" u="none" cap="none" strike="noStrike">
                <a:solidFill>
                  <a:schemeClr val="dk2"/>
                </a:solidFill>
                <a:latin typeface="Source Sans Pro"/>
                <a:ea typeface="Source Sans Pro"/>
                <a:cs typeface="Source Sans Pro"/>
                <a:sym typeface="Source Sans Pro"/>
              </a:rPr>
              <a:t> </a:t>
            </a:r>
            <a:r>
              <a:rPr lang="en-US"/>
              <a:t>Then, t</a:t>
            </a:r>
            <a:r>
              <a:rPr b="0" i="0" lang="en-US" sz="2000" u="none" cap="none" strike="noStrike">
                <a:solidFill>
                  <a:schemeClr val="dk2"/>
                </a:solidFill>
                <a:latin typeface="Source Sans Pro"/>
                <a:ea typeface="Source Sans Pro"/>
                <a:cs typeface="Source Sans Pro"/>
                <a:sym typeface="Source Sans Pro"/>
              </a:rPr>
              <a:t>he Pythagorean theorem is applied to the two gradient vectors. Since it is possible to have a negative gradient, it is necessary to take the absolute values of them.  And then, we need to calculate a value to compare it with a threshold value which will be determined later during the actual ‘doing’ process. And the value will be calculated by the formula as follow:</a:t>
            </a:r>
            <a:endParaRPr/>
          </a:p>
          <a:p>
            <a:pPr indent="0" lvl="0" marL="0" marR="0" rtl="0" algn="l">
              <a:lnSpc>
                <a:spcPct val="94000"/>
              </a:lnSpc>
              <a:spcBef>
                <a:spcPts val="1200"/>
              </a:spcBef>
              <a:spcAft>
                <a:spcPts val="0"/>
              </a:spcAft>
              <a:buClr>
                <a:schemeClr val="dk2"/>
              </a:buClr>
              <a:buSzPts val="2000"/>
              <a:buFont typeface="Source Sans Pro"/>
              <a:buNone/>
            </a:pPr>
            <a:r>
              <a:t/>
            </a:r>
            <a:endParaRPr b="0" baseline="30000" i="0" sz="2000" u="none" cap="none" strike="noStrike">
              <a:solidFill>
                <a:schemeClr val="dk2"/>
              </a:solidFill>
              <a:latin typeface="Source Sans Pro"/>
              <a:ea typeface="Source Sans Pro"/>
              <a:cs typeface="Source Sans Pro"/>
              <a:sym typeface="Source Sans Pro"/>
            </a:endParaRPr>
          </a:p>
          <a:p>
            <a:pPr indent="0" lvl="0" marL="0" marR="0" rtl="0" algn="l">
              <a:lnSpc>
                <a:spcPct val="94000"/>
              </a:lnSpc>
              <a:spcBef>
                <a:spcPts val="120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Since it’s difficult to deal with the square root, so we change it as follow:</a:t>
            </a:r>
            <a:endParaRPr b="0" i="0" sz="2000" u="none" cap="none" strike="noStrike">
              <a:solidFill>
                <a:schemeClr val="dk2"/>
              </a:solidFill>
              <a:latin typeface="Source Sans Pro"/>
              <a:ea typeface="Source Sans Pro"/>
              <a:cs typeface="Source Sans Pro"/>
              <a:sym typeface="Source Sans Pro"/>
            </a:endParaRPr>
          </a:p>
        </p:txBody>
      </p:sp>
      <p:pic>
        <p:nvPicPr>
          <p:cNvPr descr="https://lh5.googleusercontent.com/Dy05yUL3cvz6tpT5NIfQ_koezHr_x-40ELwwjAFMo-MlaqdOSEHYlvDkomcJ7IKbqTgU1PcNuSePp0iq5TK7tLBwdAFVonsXBN-F65IlQvVoW6Q4AdNI4WTnGptkRrq8vM7vlAtSh1TSDwU-vg" id="193" name="Shape 193"/>
          <p:cNvPicPr preferRelativeResize="0"/>
          <p:nvPr/>
        </p:nvPicPr>
        <p:blipFill rotWithShape="1">
          <a:blip r:embed="rId3">
            <a:alphaModFix/>
          </a:blip>
          <a:srcRect b="0" l="0" r="0" t="0"/>
          <a:stretch/>
        </p:blipFill>
        <p:spPr>
          <a:xfrm>
            <a:off x="5140960" y="4172010"/>
            <a:ext cx="2133599" cy="514350"/>
          </a:xfrm>
          <a:prstGeom prst="rect">
            <a:avLst/>
          </a:prstGeom>
          <a:noFill/>
          <a:ln>
            <a:noFill/>
          </a:ln>
        </p:spPr>
      </p:pic>
      <p:pic>
        <p:nvPicPr>
          <p:cNvPr descr="https://lh6.googleusercontent.com/TLbRK0Vd1H95a4j-kyhJqeMqa2TsNWYAlGdxaPiOz76ZLIqE2Va3VxWvdvfK3iqhuqitXclIJqhsCw0eH4O1RmPjw2EkhZ9A9qFUyJf2PsPGyT5-ZTbD67CQum5l13bgTNMR7HUM" id="194" name="Shape 194"/>
          <p:cNvPicPr preferRelativeResize="0"/>
          <p:nvPr/>
        </p:nvPicPr>
        <p:blipFill rotWithShape="1">
          <a:blip r:embed="rId4">
            <a:alphaModFix/>
          </a:blip>
          <a:srcRect b="0" l="0" r="0" t="0"/>
          <a:stretch/>
        </p:blipFill>
        <p:spPr>
          <a:xfrm>
            <a:off x="5093335" y="5368007"/>
            <a:ext cx="2228850" cy="42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371600" y="1452880"/>
            <a:ext cx="9601200" cy="71882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Top level block interactions </a:t>
            </a:r>
            <a:endParaRPr b="0" i="0" sz="3600" u="none" cap="none" strike="noStrike">
              <a:solidFill>
                <a:schemeClr val="dk2"/>
              </a:solidFill>
              <a:latin typeface="Source Sans Pro"/>
              <a:ea typeface="Source Sans Pro"/>
              <a:cs typeface="Source Sans Pro"/>
              <a:sym typeface="Source Sans Pro"/>
            </a:endParaRPr>
          </a:p>
        </p:txBody>
      </p:sp>
      <p:pic>
        <p:nvPicPr>
          <p:cNvPr descr="https://lh3.googleusercontent.com/qAKNL-bLRbzULhQlslz0_5rAqR1z_soWLU4N-Y88iEnsJPqIU_3i-kn6jCjNBjOcEiNL6-zBd9CFvem9vbHM2BIBckoZr5vl-LcNkyZVE7csa8BkDf5BbFthA5JMqBUuxNawRM_p" id="200" name="Shape 200"/>
          <p:cNvPicPr preferRelativeResize="0"/>
          <p:nvPr>
            <p:ph idx="1" type="body"/>
          </p:nvPr>
        </p:nvPicPr>
        <p:blipFill rotWithShape="1">
          <a:blip r:embed="rId3">
            <a:alphaModFix/>
          </a:blip>
          <a:srcRect b="0" l="0" r="0" t="0"/>
          <a:stretch/>
        </p:blipFill>
        <p:spPr>
          <a:xfrm>
            <a:off x="1863749" y="2286000"/>
            <a:ext cx="8616902" cy="358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371600" y="1412240"/>
            <a:ext cx="9601200" cy="75946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Operational flow at the top-level</a:t>
            </a:r>
            <a:br>
              <a:rPr b="0" i="0" lang="en-US" sz="3959" u="none" cap="none" strike="noStrike">
                <a:solidFill>
                  <a:schemeClr val="dk2"/>
                </a:solidFill>
                <a:latin typeface="Source Sans Pro"/>
                <a:ea typeface="Source Sans Pro"/>
                <a:cs typeface="Source Sans Pro"/>
                <a:sym typeface="Source Sans Pro"/>
              </a:rPr>
            </a:br>
            <a:endParaRPr b="0" i="0" sz="3959" u="none" cap="none" strike="noStrike">
              <a:solidFill>
                <a:schemeClr val="dk2"/>
              </a:solidFill>
              <a:latin typeface="Source Sans Pro"/>
              <a:ea typeface="Source Sans Pro"/>
              <a:cs typeface="Source Sans Pro"/>
              <a:sym typeface="Source Sans Pro"/>
            </a:endParaRPr>
          </a:p>
        </p:txBody>
      </p:sp>
      <p:pic>
        <p:nvPicPr>
          <p:cNvPr id="206" name="Shape 206"/>
          <p:cNvPicPr preferRelativeResize="0"/>
          <p:nvPr>
            <p:ph idx="1" type="body"/>
          </p:nvPr>
        </p:nvPicPr>
        <p:blipFill rotWithShape="1">
          <a:blip r:embed="rId3">
            <a:alphaModFix/>
          </a:blip>
          <a:srcRect b="0" l="0" r="0" t="0"/>
          <a:stretch/>
        </p:blipFill>
        <p:spPr>
          <a:xfrm>
            <a:off x="3860800" y="1992469"/>
            <a:ext cx="5557519" cy="4574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Introduction of Project and Team</a:t>
            </a:r>
            <a:endParaRPr b="0" i="0" sz="4400" u="none" cap="none" strike="noStrike">
              <a:solidFill>
                <a:schemeClr val="dk2"/>
              </a:solidFill>
              <a:latin typeface="Source Sans Pro"/>
              <a:ea typeface="Source Sans Pro"/>
              <a:cs typeface="Source Sans Pro"/>
              <a:sym typeface="Source Sans Pro"/>
            </a:endParaRPr>
          </a:p>
        </p:txBody>
      </p:sp>
      <p:sp>
        <p:nvSpPr>
          <p:cNvPr id="100" name="Shape 10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What is it and what does it do</a:t>
            </a:r>
            <a:endParaRPr/>
          </a:p>
          <a:p>
            <a:pPr indent="-384048" lvl="0" marL="384048" marR="0" rtl="0" algn="l">
              <a:lnSpc>
                <a:spcPct val="94000"/>
              </a:lnSpc>
              <a:spcBef>
                <a:spcPts val="120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Why and where would our design be useful</a:t>
            </a:r>
            <a:endParaRPr/>
          </a:p>
          <a:p>
            <a:pPr indent="-384048" lvl="0" marL="384048" marR="0" rtl="0" algn="l">
              <a:lnSpc>
                <a:spcPct val="94000"/>
              </a:lnSpc>
              <a:spcBef>
                <a:spcPts val="120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Main goals and constraints of the project</a:t>
            </a:r>
            <a:endParaRPr b="0" i="0" sz="28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Current/projected implementation</a:t>
            </a:r>
            <a:endParaRPr b="0" i="0" sz="4400" u="none" cap="none" strike="noStrike">
              <a:solidFill>
                <a:schemeClr val="dk2"/>
              </a:solidFill>
              <a:latin typeface="Source Sans Pro"/>
              <a:ea typeface="Source Sans Pro"/>
              <a:cs typeface="Source Sans Pro"/>
              <a:sym typeface="Source Sans Pro"/>
            </a:endParaRPr>
          </a:p>
        </p:txBody>
      </p:sp>
      <p:sp>
        <p:nvSpPr>
          <p:cNvPr id="212" name="Shape 21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At the </a:t>
            </a:r>
            <a:r>
              <a:rPr lang="en-US"/>
              <a:t>very </a:t>
            </a:r>
            <a:r>
              <a:rPr b="0" i="0" lang="en-US" sz="2000" u="none" cap="none" strike="noStrike">
                <a:solidFill>
                  <a:schemeClr val="dk2"/>
                </a:solidFill>
                <a:latin typeface="Source Sans Pro"/>
                <a:ea typeface="Source Sans Pro"/>
                <a:cs typeface="Source Sans Pro"/>
                <a:sym typeface="Source Sans Pro"/>
              </a:rPr>
              <a:t>beginning, we thought that every one of our calculation block should be sequential since we didn’t want data to be parallel in. But afterwards, we realized that registers take up too much spaces for image processing, so we decided that we would use purely combinational block since that would only use wires to transfer data, which does not take too much spaces. So that the only complicated problem now is the window buffers since we want the logic in the combinational blocks to be as simple as possible. Although there are two window buffers, they are doing the same task, so we just need one algorithm and replace the parameters inside of it.</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Area Budget Summary</a:t>
            </a:r>
            <a:endParaRPr b="0" i="0" sz="4400" u="none" cap="none" strike="noStrike">
              <a:solidFill>
                <a:schemeClr val="dk2"/>
              </a:solidFill>
              <a:latin typeface="Source Sans Pro"/>
              <a:ea typeface="Source Sans Pro"/>
              <a:cs typeface="Source Sans Pro"/>
              <a:sym typeface="Source Sans Pro"/>
            </a:endParaRPr>
          </a:p>
        </p:txBody>
      </p:sp>
      <p:pic>
        <p:nvPicPr>
          <p:cNvPr id="218" name="Shape 218"/>
          <p:cNvPicPr preferRelativeResize="0"/>
          <p:nvPr>
            <p:ph idx="1" type="body"/>
          </p:nvPr>
        </p:nvPicPr>
        <p:blipFill rotWithShape="1">
          <a:blip r:embed="rId3">
            <a:alphaModFix/>
          </a:blip>
          <a:srcRect b="0" l="0" r="0" t="0"/>
          <a:stretch/>
        </p:blipFill>
        <p:spPr>
          <a:xfrm>
            <a:off x="1371600" y="2334162"/>
            <a:ext cx="9601200" cy="352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Propagation Delay Summary</a:t>
            </a:r>
            <a:endParaRPr b="0" i="0" sz="4400" u="none" cap="none" strike="noStrike">
              <a:solidFill>
                <a:schemeClr val="dk2"/>
              </a:solidFill>
              <a:latin typeface="Source Sans Pro"/>
              <a:ea typeface="Source Sans Pro"/>
              <a:cs typeface="Source Sans Pro"/>
              <a:sym typeface="Source Sans Pro"/>
            </a:endParaRPr>
          </a:p>
        </p:txBody>
      </p:sp>
      <p:pic>
        <p:nvPicPr>
          <p:cNvPr id="224" name="Shape 224"/>
          <p:cNvPicPr preferRelativeResize="0"/>
          <p:nvPr>
            <p:ph idx="1" type="body"/>
          </p:nvPr>
        </p:nvPicPr>
        <p:blipFill rotWithShape="1">
          <a:blip r:embed="rId3">
            <a:alphaModFix/>
          </a:blip>
          <a:srcRect b="0" l="0" r="0" t="0"/>
          <a:stretch/>
        </p:blipFill>
        <p:spPr>
          <a:xfrm>
            <a:off x="1590443" y="4123740"/>
            <a:ext cx="9011100" cy="1352700"/>
          </a:xfrm>
          <a:prstGeom prst="rect">
            <a:avLst/>
          </a:prstGeom>
          <a:noFill/>
          <a:ln>
            <a:noFill/>
          </a:ln>
        </p:spPr>
      </p:pic>
      <p:pic>
        <p:nvPicPr>
          <p:cNvPr id="225" name="Shape 225"/>
          <p:cNvPicPr preferRelativeResize="0"/>
          <p:nvPr/>
        </p:nvPicPr>
        <p:blipFill>
          <a:blip r:embed="rId4">
            <a:alphaModFix/>
          </a:blip>
          <a:stretch>
            <a:fillRect/>
          </a:stretch>
        </p:blipFill>
        <p:spPr>
          <a:xfrm>
            <a:off x="1590450" y="1518350"/>
            <a:ext cx="4878196" cy="23431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Remaining Timeline</a:t>
            </a:r>
            <a:endParaRPr b="0" i="0" sz="4400" u="none" cap="none" strike="noStrike">
              <a:solidFill>
                <a:schemeClr val="dk2"/>
              </a:solidFill>
              <a:latin typeface="Source Sans Pro"/>
              <a:ea typeface="Source Sans Pro"/>
              <a:cs typeface="Source Sans Pro"/>
              <a:sym typeface="Source Sans Pro"/>
            </a:endParaRPr>
          </a:p>
        </p:txBody>
      </p:sp>
      <p:sp>
        <p:nvSpPr>
          <p:cNvPr id="231" name="Shape 23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Week of Apr 2</a:t>
            </a:r>
            <a:r>
              <a:rPr b="0" baseline="30000" i="0" lang="en-US" sz="2000" u="none" cap="none" strike="noStrike">
                <a:solidFill>
                  <a:schemeClr val="dk2"/>
                </a:solidFill>
                <a:latin typeface="Source Sans Pro"/>
                <a:ea typeface="Source Sans Pro"/>
                <a:cs typeface="Source Sans Pro"/>
                <a:sym typeface="Source Sans Pro"/>
              </a:rPr>
              <a:t>nd</a:t>
            </a:r>
            <a:r>
              <a:rPr b="0" i="0" lang="en-US" sz="2000" u="none" cap="none" strike="noStrike">
                <a:solidFill>
                  <a:schemeClr val="dk2"/>
                </a:solidFill>
                <a:latin typeface="Source Sans Pro"/>
                <a:ea typeface="Source Sans Pro"/>
                <a:cs typeface="Source Sans Pro"/>
                <a:sym typeface="Source Sans Pro"/>
              </a:rPr>
              <a:t>: Write code of window buffer and testbench</a:t>
            </a:r>
            <a:endParaRPr/>
          </a:p>
          <a:p>
            <a:pPr indent="-384048" lvl="0" marL="384048" marR="0" rtl="0" algn="l">
              <a:lnSpc>
                <a:spcPct val="94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Week of Apr 9</a:t>
            </a:r>
            <a:r>
              <a:rPr b="0" baseline="30000" i="0" lang="en-US" sz="2000" u="none" cap="none" strike="noStrike">
                <a:solidFill>
                  <a:schemeClr val="dk2"/>
                </a:solidFill>
                <a:latin typeface="Source Sans Pro"/>
                <a:ea typeface="Source Sans Pro"/>
                <a:cs typeface="Source Sans Pro"/>
                <a:sym typeface="Source Sans Pro"/>
              </a:rPr>
              <a:t>th</a:t>
            </a:r>
            <a:r>
              <a:rPr b="0" i="0" lang="en-US" sz="2000" u="none" cap="none" strike="noStrike">
                <a:solidFill>
                  <a:schemeClr val="dk2"/>
                </a:solidFill>
                <a:latin typeface="Source Sans Pro"/>
                <a:ea typeface="Source Sans Pro"/>
                <a:cs typeface="Source Sans Pro"/>
                <a:sym typeface="Source Sans Pro"/>
              </a:rPr>
              <a:t>: Write code of gaussian blur and testbench</a:t>
            </a:r>
            <a:endParaRPr/>
          </a:p>
          <a:p>
            <a:pPr indent="-384048" lvl="0" marL="384048" marR="0" rtl="0" algn="l">
              <a:lnSpc>
                <a:spcPct val="94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Week of Apr 16</a:t>
            </a:r>
            <a:r>
              <a:rPr b="0" baseline="30000" i="0" lang="en-US" sz="2000" u="none" cap="none" strike="noStrike">
                <a:solidFill>
                  <a:schemeClr val="dk2"/>
                </a:solidFill>
                <a:latin typeface="Source Sans Pro"/>
                <a:ea typeface="Source Sans Pro"/>
                <a:cs typeface="Source Sans Pro"/>
                <a:sym typeface="Source Sans Pro"/>
              </a:rPr>
              <a:t>th</a:t>
            </a:r>
            <a:r>
              <a:rPr b="0" i="0" lang="en-US" sz="2000" u="none" cap="none" strike="noStrike">
                <a:solidFill>
                  <a:schemeClr val="dk2"/>
                </a:solidFill>
                <a:latin typeface="Source Sans Pro"/>
                <a:ea typeface="Source Sans Pro"/>
                <a:cs typeface="Source Sans Pro"/>
                <a:sym typeface="Source Sans Pro"/>
              </a:rPr>
              <a:t>: Write code of Sobel and Gradient and testbench</a:t>
            </a:r>
            <a:endParaRPr/>
          </a:p>
          <a:p>
            <a:pPr indent="-384048" lvl="0" marL="384048" marR="0" rtl="0" algn="l">
              <a:lnSpc>
                <a:spcPct val="94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Week of Apr 23</a:t>
            </a:r>
            <a:r>
              <a:rPr b="0" baseline="30000" i="0" lang="en-US" sz="2000" u="none" cap="none" strike="noStrike">
                <a:solidFill>
                  <a:schemeClr val="dk2"/>
                </a:solidFill>
                <a:latin typeface="Source Sans Pro"/>
                <a:ea typeface="Source Sans Pro"/>
                <a:cs typeface="Source Sans Pro"/>
                <a:sym typeface="Source Sans Pro"/>
              </a:rPr>
              <a:t>rd</a:t>
            </a:r>
            <a:r>
              <a:rPr b="0" i="0" lang="en-US" sz="2000" u="none" cap="none" strike="noStrike">
                <a:solidFill>
                  <a:schemeClr val="dk2"/>
                </a:solidFill>
                <a:latin typeface="Source Sans Pro"/>
                <a:ea typeface="Source Sans Pro"/>
                <a:cs typeface="Source Sans Pro"/>
                <a:sym typeface="Source Sans Pro"/>
              </a:rPr>
              <a:t>: Write the final report and prepare the presentation </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Excerpt</a:t>
            </a:r>
            <a:endParaRPr b="0" i="0" sz="4400" u="none" cap="none" strike="noStrike">
              <a:solidFill>
                <a:schemeClr val="dk2"/>
              </a:solidFill>
              <a:latin typeface="Source Sans Pro"/>
              <a:ea typeface="Source Sans Pro"/>
              <a:cs typeface="Source Sans Pro"/>
              <a:sym typeface="Source Sans Pro"/>
            </a:endParaRPr>
          </a:p>
        </p:txBody>
      </p:sp>
      <p:pic>
        <p:nvPicPr>
          <p:cNvPr descr="https://lh4.googleusercontent.com/ms4LmTgoXI4IQ-8JxH60HteSAUQ_nI4-l3fy5fzQNedj5Oz53KaxKWp8ceS_RXGxUyzwEpdo1OOqubyWwYfx-4wUkRk-XyN4RrbwQy0kqlsqqNa6AiL0K7W_p-KgTZDN6JXxuv3S" id="237" name="Shape 237"/>
          <p:cNvPicPr preferRelativeResize="0"/>
          <p:nvPr>
            <p:ph idx="1" type="body"/>
          </p:nvPr>
        </p:nvPicPr>
        <p:blipFill rotWithShape="1">
          <a:blip r:embed="rId3">
            <a:alphaModFix/>
          </a:blip>
          <a:srcRect b="0" l="11066" r="0" t="0"/>
          <a:stretch/>
        </p:blipFill>
        <p:spPr>
          <a:xfrm>
            <a:off x="3169920" y="1777999"/>
            <a:ext cx="7030720" cy="46871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371600" y="1183640"/>
            <a:ext cx="9601200" cy="90932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What is it and what does it do</a:t>
            </a:r>
            <a:br>
              <a:rPr b="0" i="0" lang="en-US" sz="3600" u="none" cap="none" strike="noStrike">
                <a:solidFill>
                  <a:schemeClr val="dk2"/>
                </a:solidFill>
                <a:latin typeface="Source Sans Pro"/>
                <a:ea typeface="Source Sans Pro"/>
                <a:cs typeface="Source Sans Pro"/>
                <a:sym typeface="Source Sans Pro"/>
              </a:rPr>
            </a:br>
            <a:endParaRPr b="0" i="0" sz="3600" u="none" cap="none" strike="noStrike">
              <a:solidFill>
                <a:schemeClr val="dk2"/>
              </a:solidFill>
              <a:latin typeface="Source Sans Pro"/>
              <a:ea typeface="Source Sans Pro"/>
              <a:cs typeface="Source Sans Pro"/>
              <a:sym typeface="Source Sans Pro"/>
            </a:endParaRPr>
          </a:p>
        </p:txBody>
      </p:sp>
      <p:sp>
        <p:nvSpPr>
          <p:cNvPr id="106" name="Shape 10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Edge detection is a basic problem for image processing and computer visualization, whose aim is to denote the points which change obviously in digital image. The obvious changes in image properties usually reflect the property’s important events and changes, which includes: discontinuity in depth, discontinuity on surface, the changes in matter properties and the brightness change in a specific scenario. Image edge detection drastically decreases the number of data and eliminates the irrelevant information which keeps the important properties of the image structure. </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ph idx="1" type="body"/>
          </p:nvPr>
        </p:nvPicPr>
        <p:blipFill rotWithShape="1">
          <a:blip r:embed="rId3">
            <a:alphaModFix/>
          </a:blip>
          <a:srcRect b="0" l="0" r="0" t="0"/>
          <a:stretch/>
        </p:blipFill>
        <p:spPr>
          <a:xfrm>
            <a:off x="1310640" y="1747520"/>
            <a:ext cx="10160000" cy="30799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Edge detection could be really useful in a lot of aspects in life. As seen in the picture on the </a:t>
            </a:r>
            <a:r>
              <a:rPr lang="en-US"/>
              <a:t>previous</a:t>
            </a:r>
            <a:r>
              <a:rPr b="0" i="0" lang="en-US" sz="2000" u="none" cap="none" strike="noStrike">
                <a:solidFill>
                  <a:schemeClr val="dk2"/>
                </a:solidFill>
                <a:latin typeface="Source Sans Pro"/>
                <a:ea typeface="Source Sans Pro"/>
                <a:cs typeface="Source Sans Pro"/>
                <a:sym typeface="Source Sans Pro"/>
              </a:rPr>
              <a:t> slide, it can be used to detect the car plate number. Detecting the car plate number from a diagram is a useful application in China nowadays since we have surveillance cameras at almost every main road and crossroad. Also, it can be used as face detection. After the edge detection, the detected face can be sent to other algorithms and to be used in a lot of application like the new iPhoneX’s face ID. </a:t>
            </a:r>
            <a:endParaRPr b="0" i="0" sz="2000" u="none" cap="none" strike="noStrike">
              <a:solidFill>
                <a:schemeClr val="dk2"/>
              </a:solidFill>
              <a:latin typeface="Source Sans Pro"/>
              <a:ea typeface="Source Sans Pro"/>
              <a:cs typeface="Source Sans Pro"/>
              <a:sym typeface="Source Sans Pro"/>
            </a:endParaRPr>
          </a:p>
        </p:txBody>
      </p:sp>
      <p:sp>
        <p:nvSpPr>
          <p:cNvPr id="117" name="Shape 117"/>
          <p:cNvSpPr txBox="1"/>
          <p:nvPr>
            <p:ph type="title"/>
          </p:nvPr>
        </p:nvSpPr>
        <p:spPr>
          <a:xfrm>
            <a:off x="1371600" y="1320800"/>
            <a:ext cx="9601200" cy="850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Why and where would our design be useful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371600" y="1381760"/>
            <a:ext cx="9601200" cy="78994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Main goals and constraints of the project</a:t>
            </a:r>
            <a:endParaRPr b="0" i="0" sz="3600" u="none" cap="none" strike="noStrike">
              <a:solidFill>
                <a:schemeClr val="dk2"/>
              </a:solidFill>
              <a:latin typeface="Source Sans Pro"/>
              <a:ea typeface="Source Sans Pro"/>
              <a:cs typeface="Source Sans Pro"/>
              <a:sym typeface="Source Sans Pro"/>
            </a:endParaRPr>
          </a:p>
        </p:txBody>
      </p:sp>
      <p:sp>
        <p:nvSpPr>
          <p:cNvPr id="123" name="Shape 12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Main goal: being able to produce a edge detector for images, and the process time 	  	    should be approximately 1s.</a:t>
            </a:r>
            <a:endParaRPr/>
          </a:p>
          <a:p>
            <a:pPr indent="0" lvl="0" marL="0" marR="0" rtl="0" algn="l">
              <a:lnSpc>
                <a:spcPct val="150000"/>
              </a:lnSpc>
              <a:spcBef>
                <a:spcPts val="120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Constraints: Area </a:t>
            </a:r>
            <a:endParaRPr/>
          </a:p>
          <a:p>
            <a:pPr indent="0" lvl="0" marL="0" marR="0" rtl="0" algn="l">
              <a:lnSpc>
                <a:spcPct val="150000"/>
              </a:lnSpc>
              <a:spcBef>
                <a:spcPts val="1200"/>
              </a:spcBef>
              <a:spcAft>
                <a:spcPts val="0"/>
              </a:spcAft>
              <a:buClr>
                <a:schemeClr val="dk2"/>
              </a:buClr>
              <a:buSzPts val="2000"/>
              <a:buFont typeface="Source Sans Pro"/>
              <a:buNone/>
            </a:pPr>
            <a:r>
              <a:rPr b="0" i="0" lang="en-US" sz="2000" u="none" cap="none" strike="noStrike">
                <a:solidFill>
                  <a:schemeClr val="dk2"/>
                </a:solidFill>
                <a:latin typeface="Source Sans Pro"/>
                <a:ea typeface="Source Sans Pro"/>
                <a:cs typeface="Source Sans Pro"/>
                <a:sym typeface="Source Sans Pro"/>
              </a:rPr>
              <a:t>	       	</a:t>
            </a:r>
            <a:r>
              <a:rPr lang="en-US"/>
              <a:t>        </a:t>
            </a:r>
            <a:r>
              <a:rPr b="0" i="0" lang="en-US" sz="2000" u="none" cap="none" strike="noStrike">
                <a:solidFill>
                  <a:schemeClr val="dk2"/>
                </a:solidFill>
                <a:latin typeface="Source Sans Pro"/>
                <a:ea typeface="Source Sans Pro"/>
                <a:cs typeface="Source Sans Pro"/>
                <a:sym typeface="Source Sans Pro"/>
              </a:rPr>
              <a:t>Delay/Clock Rate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System View of Project</a:t>
            </a:r>
            <a:endParaRPr b="0" i="0" sz="4400" u="none" cap="none" strike="noStrike">
              <a:solidFill>
                <a:schemeClr val="dk2"/>
              </a:solidFill>
              <a:latin typeface="Source Sans Pro"/>
              <a:ea typeface="Source Sans Pro"/>
              <a:cs typeface="Source Sans Pro"/>
              <a:sym typeface="Source Sans Pro"/>
            </a:endParaRPr>
          </a:p>
        </p:txBody>
      </p:sp>
      <p:sp>
        <p:nvSpPr>
          <p:cNvPr id="129" name="Shape 1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System level diagrams</a:t>
            </a:r>
            <a:endParaRPr/>
          </a:p>
          <a:p>
            <a:pPr indent="-384048" lvl="0" marL="384048" marR="0" rtl="0" algn="l">
              <a:lnSpc>
                <a:spcPct val="94000"/>
              </a:lnSpc>
              <a:spcBef>
                <a:spcPts val="1200"/>
              </a:spcBef>
              <a:spcAft>
                <a:spcPts val="0"/>
              </a:spcAft>
              <a:buClr>
                <a:schemeClr val="dk2"/>
              </a:buClr>
              <a:buSzPts val="2800"/>
              <a:buFont typeface="Source Sans Pro"/>
              <a:buChar char="■"/>
            </a:pPr>
            <a:r>
              <a:rPr b="0" i="0" lang="en-US" sz="2800" u="none" cap="none" strike="noStrike">
                <a:solidFill>
                  <a:schemeClr val="dk2"/>
                </a:solidFill>
                <a:latin typeface="Source Sans Pro"/>
                <a:ea typeface="Source Sans Pro"/>
                <a:cs typeface="Source Sans Pro"/>
                <a:sym typeface="Source Sans Pro"/>
              </a:rPr>
              <a:t>High-level view of used interfaces &amp; standards</a:t>
            </a:r>
            <a:endParaRPr/>
          </a:p>
          <a:p>
            <a:pPr indent="-257048" lvl="0" marL="384048" marR="0" rtl="0" algn="l">
              <a:lnSpc>
                <a:spcPct val="9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a:p>
            <a:pPr indent="-257048" lvl="0" marL="384048" marR="0" rtl="0" algn="l">
              <a:lnSpc>
                <a:spcPct val="9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1371600" y="1432560"/>
            <a:ext cx="9601200" cy="73914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System level diagrams</a:t>
            </a:r>
            <a:endParaRPr b="0" i="0" sz="3600" u="none" cap="none" strike="noStrike">
              <a:solidFill>
                <a:schemeClr val="dk2"/>
              </a:solidFill>
              <a:latin typeface="Source Sans Pro"/>
              <a:ea typeface="Source Sans Pro"/>
              <a:cs typeface="Source Sans Pro"/>
              <a:sym typeface="Source Sans Pro"/>
            </a:endParaRPr>
          </a:p>
        </p:txBody>
      </p:sp>
      <p:pic>
        <p:nvPicPr>
          <p:cNvPr descr="https://lh5.googleusercontent.com/uWLfYkLkoIt2IWJMauPv-X4Up1oetYwYOJ9QWI9hxhbYSRWVHU3xMrl9K9BTsNzTW2AO0_OQlLtH78fHgdsYLdMEql0jayyQ2KbLSPO2A_avXJOoE3RYoiHbDB8ikhoGeFkOMco5" id="135" name="Shape 135"/>
          <p:cNvPicPr preferRelativeResize="0"/>
          <p:nvPr>
            <p:ph idx="1" type="body"/>
          </p:nvPr>
        </p:nvPicPr>
        <p:blipFill rotWithShape="1">
          <a:blip r:embed="rId3">
            <a:alphaModFix/>
          </a:blip>
          <a:srcRect b="0" l="0" r="0" t="0"/>
          <a:stretch/>
        </p:blipFill>
        <p:spPr>
          <a:xfrm>
            <a:off x="2286494" y="1960881"/>
            <a:ext cx="8097026" cy="44089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371600" y="1452880"/>
            <a:ext cx="9601200" cy="71882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High-level view of used interfaces &amp; standards</a:t>
            </a:r>
            <a:br>
              <a:rPr b="0" i="0" lang="en-US" sz="3959" u="none" cap="none" strike="noStrike">
                <a:solidFill>
                  <a:schemeClr val="dk2"/>
                </a:solidFill>
                <a:latin typeface="Source Sans Pro"/>
                <a:ea typeface="Source Sans Pro"/>
                <a:cs typeface="Source Sans Pro"/>
                <a:sym typeface="Source Sans Pro"/>
              </a:rPr>
            </a:br>
            <a:endParaRPr b="0" i="0" sz="3959" u="none" cap="none" strike="noStrike">
              <a:solidFill>
                <a:schemeClr val="dk2"/>
              </a:solidFill>
              <a:latin typeface="Source Sans Pro"/>
              <a:ea typeface="Source Sans Pro"/>
              <a:cs typeface="Source Sans Pro"/>
              <a:sym typeface="Source Sans Pro"/>
            </a:endParaRPr>
          </a:p>
        </p:txBody>
      </p:sp>
      <p:sp>
        <p:nvSpPr>
          <p:cNvPr id="141" name="Shape 14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150000"/>
              </a:lnSpc>
              <a:spcBef>
                <a:spcPts val="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Things acquired from users: the image needed to be filtered and the size of the image</a:t>
            </a:r>
            <a:endParaRPr/>
          </a:p>
          <a:p>
            <a:pPr indent="-384048" lvl="0" marL="384048" marR="0" rtl="0" algn="l">
              <a:lnSpc>
                <a:spcPct val="150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Things out: the image filtered</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裁剪">
  <a:themeElements>
    <a:clrScheme name="裁剪">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