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Lato"/>
      <p:regular r:id="rId42"/>
      <p:bold r:id="rId43"/>
      <p:italic r:id="rId44"/>
      <p:boldItalic r:id="rId45"/>
    </p:embeddedFont>
    <p:embeddedFont>
      <p:font typeface="Lato Light"/>
      <p:regular r:id="rId46"/>
      <p:bold r:id="rId47"/>
      <p:italic r:id="rId48"/>
      <p:boldItalic r:id="rId49"/>
    </p:embeddedFont>
    <p:embeddedFont>
      <p:font typeface="Josefin Sans"/>
      <p:regular r:id="rId50"/>
      <p:bold r:id="rId51"/>
      <p:italic r:id="rId52"/>
      <p:boldItalic r:id="rId53"/>
    </p:embeddedFont>
    <p:embeddedFont>
      <p:font typeface="Josefin Sans Thin"/>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3D66F6-9A28-4882-AE1B-66BF468A1CF6}">
  <a:tblStyle styleId="{283D66F6-9A28-4882-AE1B-66BF468A1C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Lato-regular.fntdata"/><Relationship Id="rId41" Type="http://schemas.openxmlformats.org/officeDocument/2006/relationships/slide" Target="slides/slide36.xml"/><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LatoLight-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Light-italic.fntdata"/><Relationship Id="rId47" Type="http://schemas.openxmlformats.org/officeDocument/2006/relationships/font" Target="fonts/LatoLight-bold.fntdata"/><Relationship Id="rId49" Type="http://schemas.openxmlformats.org/officeDocument/2006/relationships/font" Target="fonts/La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osefinSans-bold.fntdata"/><Relationship Id="rId50" Type="http://schemas.openxmlformats.org/officeDocument/2006/relationships/font" Target="fonts/JosefinSans-regular.fntdata"/><Relationship Id="rId53" Type="http://schemas.openxmlformats.org/officeDocument/2006/relationships/font" Target="fonts/JosefinSans-boldItalic.fntdata"/><Relationship Id="rId52" Type="http://schemas.openxmlformats.org/officeDocument/2006/relationships/font" Target="fonts/JosefinSans-italic.fntdata"/><Relationship Id="rId11" Type="http://schemas.openxmlformats.org/officeDocument/2006/relationships/slide" Target="slides/slide6.xml"/><Relationship Id="rId55" Type="http://schemas.openxmlformats.org/officeDocument/2006/relationships/font" Target="fonts/JosefinSansThin-bold.fntdata"/><Relationship Id="rId10" Type="http://schemas.openxmlformats.org/officeDocument/2006/relationships/slide" Target="slides/slide5.xml"/><Relationship Id="rId54" Type="http://schemas.openxmlformats.org/officeDocument/2006/relationships/font" Target="fonts/JosefinSansThin-regular.fntdata"/><Relationship Id="rId13" Type="http://schemas.openxmlformats.org/officeDocument/2006/relationships/slide" Target="slides/slide8.xml"/><Relationship Id="rId57" Type="http://schemas.openxmlformats.org/officeDocument/2006/relationships/font" Target="fonts/JosefinSansThin-boldItalic.fntdata"/><Relationship Id="rId12" Type="http://schemas.openxmlformats.org/officeDocument/2006/relationships/slide" Target="slides/slide7.xml"/><Relationship Id="rId56" Type="http://schemas.openxmlformats.org/officeDocument/2006/relationships/font" Target="fonts/JosefinSansThin-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Prof and classmates, we’re Team 6 and today we will be talking about our analysis on flight delays in the US</a:t>
            </a:r>
            <a:br>
              <a:rPr lang="en"/>
            </a:br>
            <a:r>
              <a:rPr lang="en"/>
              <a:t>And we sourced our data from the Department of Transportation’s Kaggle page, this dataset has 5.82 million records, which is the same dataset as the earlier group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694b2fc3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694b2fc3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data, we derived the largest domestic airlines by volume in US</a:t>
            </a:r>
            <a:br>
              <a:rPr lang="en"/>
            </a:br>
            <a:r>
              <a:rPr lang="en"/>
              <a:t>Which is, Southwest</a:t>
            </a:r>
            <a:br>
              <a:rPr lang="en"/>
            </a:br>
            <a:r>
              <a:rPr lang="en"/>
              <a:t>Followed by Delta and American Airlines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694b2fc34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694b2fc34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Southwest has the largest local market share with 23%</a:t>
            </a:r>
            <a:br>
              <a:rPr lang="en"/>
            </a:br>
            <a:r>
              <a:rPr lang="en"/>
              <a:t>Followed by Delta with 15% and American Airlines with 12.5% respectively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69ec0a5e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69ec0a5e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in accordance to the FAA’s guidelines, we define a delay as being delayed for more than 15 minutes</a:t>
            </a:r>
            <a:br>
              <a:rPr lang="en"/>
            </a:br>
            <a:r>
              <a:rPr lang="en"/>
              <a:t>With this, we found that 17.7% of the flights have more than 15 mins of departure delay and 17.91% of the flights have an arrival delay of more than 15 mins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69ec0a5e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69ec0a5e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for departure and arrival delay is at 0.944 which is quite a strong correlation</a:t>
            </a:r>
            <a:br>
              <a:rPr lang="en"/>
            </a:br>
            <a:br>
              <a:rPr lang="en"/>
            </a:br>
            <a:r>
              <a:rPr lang="en"/>
              <a:t>In other words, if the plane arrives early, it would usually depart on schedule or early</a:t>
            </a:r>
            <a:br>
              <a:rPr lang="en"/>
            </a:br>
            <a:br>
              <a:rPr lang="en"/>
            </a:br>
            <a:r>
              <a:rPr lang="en"/>
              <a:t>However, the opposite is true, if the plane arrives late, there is a higher probability that it would depart late as well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69ec0a5e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69ec0a5e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out of the 2 types of delay, we choose to focus on the departure delay</a:t>
            </a:r>
            <a:br>
              <a:rPr lang="en"/>
            </a:br>
            <a:br>
              <a:rPr lang="en"/>
            </a:br>
            <a:r>
              <a:rPr lang="en"/>
              <a:t>This is because, in the case of an arrival delay, the customers would have already been accustomed to the airplane settings and at the same time, the plane is actually not stationary</a:t>
            </a:r>
            <a:br>
              <a:rPr lang="en"/>
            </a:br>
            <a:br>
              <a:rPr lang="en"/>
            </a:br>
            <a:r>
              <a:rPr lang="en"/>
              <a:t>Whereas in the case of a departure delay, the passengers are </a:t>
            </a:r>
            <a:r>
              <a:rPr lang="en"/>
              <a:t>seated</a:t>
            </a:r>
            <a:r>
              <a:rPr lang="en"/>
              <a:t> on the plane stationary while just waiting to depart and even waiting at the gate lounge. This badly erodes customer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is why we want to focus on departure delays as it largely contributes to the overall experience of the passengers. </a:t>
            </a:r>
            <a:br>
              <a:rPr lang="en"/>
            </a:br>
            <a:br>
              <a:rPr lang="en"/>
            </a:br>
            <a:r>
              <a:rPr lang="en"/>
              <a:t>This would potentially help maintain an airline maintain it’s reputation.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694b2fc34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694b2fc34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earlier, Southwest has the biggest marketshare in terms of volume in the US</a:t>
            </a:r>
            <a:br>
              <a:rPr lang="en"/>
            </a:br>
            <a:r>
              <a:rPr lang="en"/>
              <a:t>However, when we compare the overall median vs southwest’s median, it seems like they are lacking in terms of departure delay since their median is slightly higher than the overall median</a:t>
            </a:r>
            <a:br>
              <a:rPr lang="en"/>
            </a:br>
            <a:br>
              <a:rPr lang="en"/>
            </a:br>
            <a:r>
              <a:rPr lang="en"/>
              <a:t>We want to target southwest because we believe that having a better management of departure delays could help maintain their market share as it contributes to the overall customer experience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666bd32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666bd32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tried investigating what contributes to Southwest’s Departure Delay</a:t>
            </a:r>
            <a:br>
              <a:rPr lang="en"/>
            </a:br>
            <a:br>
              <a:rPr lang="en"/>
            </a:br>
            <a:r>
              <a:rPr lang="en"/>
              <a:t>And we came out with 2 hypothesis, </a:t>
            </a:r>
            <a:br>
              <a:rPr lang="en"/>
            </a:br>
            <a:br>
              <a:rPr lang="en"/>
            </a:br>
            <a:r>
              <a:rPr lang="en"/>
              <a:t>1) Having a busier airport = more delay</a:t>
            </a:r>
            <a:br>
              <a:rPr lang="en"/>
            </a:br>
            <a:r>
              <a:rPr lang="en"/>
              <a:t>2) When it’s the travelling season = more delay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694b2fc3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694b2fc3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our earlier investigations, we found that ATL airport has the most number of flights</a:t>
            </a:r>
            <a:br>
              <a:rPr lang="en"/>
            </a:br>
            <a:r>
              <a:rPr lang="en"/>
              <a:t>And Minneapolis airport has lower number of flights within the range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69ec0a5e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69ec0a5e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plot a scatter plot with the best fit line between number of flights to an airport and the mean departure delay</a:t>
            </a:r>
            <a:br>
              <a:rPr lang="en"/>
            </a:br>
            <a:r>
              <a:rPr lang="en"/>
              <a:t>Most of the mean departure delay is along the best fit line but there are still quite a number of outliers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694b2fc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694b2fc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Atlanta, the mean departure delay is 12.1 minutes</a:t>
            </a:r>
            <a:br>
              <a:rPr lang="en"/>
            </a:br>
            <a:r>
              <a:rPr lang="en"/>
              <a:t>With 22.75% of the flights being categorized as late</a:t>
            </a:r>
            <a:br>
              <a:rPr lang="en"/>
            </a:br>
            <a:br>
              <a:rPr lang="en"/>
            </a:br>
            <a:r>
              <a:rPr lang="en"/>
              <a:t>For Minneapolis, the mean departure delay is 8.03 minutes</a:t>
            </a:r>
            <a:br>
              <a:rPr lang="en"/>
            </a:br>
            <a:r>
              <a:rPr lang="en"/>
              <a:t>And only 16.79% of the flights were categorized as late</a:t>
            </a:r>
            <a:br>
              <a:rPr lang="en"/>
            </a:br>
            <a:br>
              <a:rPr lang="en"/>
            </a:br>
            <a:r>
              <a:rPr lang="en"/>
              <a:t>The correlation between frequency of flights and departure delay is 0.6049447</a:t>
            </a:r>
            <a:br>
              <a:rPr lang="en"/>
            </a:br>
            <a:br>
              <a:rPr lang="en"/>
            </a:br>
            <a:r>
              <a:rPr lang="en"/>
              <a:t>What this means is, the level of busyness of the airport contributes to departure delay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f4e0b64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f4e0b64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first go through the introduction followed by exploratory analysis, predictive analysis and finally the discussion and conclusion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694b2fc3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694b2fc3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 does seasons affect delays?</a:t>
            </a:r>
            <a:endParaRPr/>
          </a:p>
          <a:p>
            <a:pPr indent="0" lvl="0" marL="0" rtl="0" algn="l">
              <a:spcBef>
                <a:spcPts val="0"/>
              </a:spcBef>
              <a:spcAft>
                <a:spcPts val="0"/>
              </a:spcAft>
              <a:buNone/>
            </a:pPr>
            <a:r>
              <a:rPr lang="en">
                <a:solidFill>
                  <a:schemeClr val="dk1"/>
                </a:solidFill>
              </a:rPr>
              <a:t>These are the months where the delays is above the overall mean departure delay</a:t>
            </a:r>
            <a:br>
              <a:rPr lang="en"/>
            </a:br>
            <a:r>
              <a:rPr lang="en"/>
              <a:t>It turns out that departure delays are often higher from December to March and then from May to August</a:t>
            </a:r>
            <a:br>
              <a:rPr lang="en"/>
            </a:br>
            <a:br>
              <a:rPr lang="en"/>
            </a:br>
            <a:r>
              <a:rPr lang="en"/>
              <a:t>Sounds familiar?</a:t>
            </a:r>
            <a:br>
              <a:rPr lang="en"/>
            </a:br>
            <a:br>
              <a:rPr lang="en"/>
            </a:br>
            <a:r>
              <a:rPr lang="en"/>
              <a:t>These are the holiday seasons</a:t>
            </a:r>
            <a:br>
              <a:rPr lang="en"/>
            </a:br>
            <a:br>
              <a:rPr lang="en"/>
            </a:b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694b2fc3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694b2fc3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meant that a </a:t>
            </a:r>
            <a:r>
              <a:rPr lang="en"/>
              <a:t>huge influx of people flying also constitutes to departure delays, now let’s move on to the predictive analysis portion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5610b713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5610b71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understanding the dataset and exploring possible reasons for the delay, w</a:t>
            </a:r>
            <a:r>
              <a:rPr lang="en"/>
              <a:t>e move on to build prediction models on top of we have discovered.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5610b713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5610b713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is to predict whether a new flight will experience departure delay, which is a binary classification problem</a:t>
            </a:r>
            <a:endParaRPr/>
          </a:p>
          <a:p>
            <a:pPr indent="0" lvl="0" marL="0" rtl="0" algn="l">
              <a:spcBef>
                <a:spcPts val="0"/>
              </a:spcBef>
              <a:spcAft>
                <a:spcPts val="0"/>
              </a:spcAft>
              <a:buNone/>
            </a:pPr>
            <a:r>
              <a:rPr lang="en"/>
              <a:t>You may wonder why we didnt approach this problem using regression. We indeed attempted linear regression model but the performance is very bad, seen from the v small R2 value and large RMSE. </a:t>
            </a:r>
            <a:r>
              <a:rPr lang="en"/>
              <a:t>Moreover</a:t>
            </a:r>
            <a:r>
              <a:rPr lang="en"/>
              <a:t>, we believe that the exact number of minutes of delay may not be that crucial. A 15min delay and a 18min delay is not much different → therefore we proceed with the </a:t>
            </a:r>
            <a:r>
              <a:rPr lang="en"/>
              <a:t>classification</a:t>
            </a:r>
            <a:r>
              <a:rPr lang="en"/>
              <a:t> approach/</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5610b713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5610b71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will explore different features and models, to have an unbiased performance evaluation, we split the dataset into train validation and test sets with the ratio of 60-20-20.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train set is used to explore different models and features; the validation set is used to select the best set of features, models and hyperparameters if applicable. The test set is only used for final evaluation after we train the best model with both train and validation sets.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5610b713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5610b713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is feature selection. As our ultimate goal is to predict Departure delay of an unseen flight, we cannot use any features or data after the actual departure. I.E, we can only use the scheduled features → too few </a:t>
            </a:r>
            <a:r>
              <a:rPr lang="en"/>
              <a:t>features</a:t>
            </a:r>
            <a:r>
              <a:rPr lang="en"/>
              <a:t> for modelling → carry out feature engineering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5610b71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5610b71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a:r>
            <a:r>
              <a:rPr lang="en"/>
              <a:t>ere</a:t>
            </a:r>
            <a:r>
              <a:rPr lang="en"/>
              <a:t> are the four main features we engineered.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 As we discover that busier airports tend to have more delays, we capture this </a:t>
            </a:r>
            <a:r>
              <a:rPr lang="en"/>
              <a:t>characteristic</a:t>
            </a:r>
            <a:r>
              <a:rPr lang="en"/>
              <a:t> using the flight frequency quantiles from the airports.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We believe certain flights and aircrafts have a higher likelihood of delay regardless of the origin airports and so we created the feature, on-time performance as the proportion of delayed flights among the </a:t>
            </a:r>
            <a:r>
              <a:rPr lang="en"/>
              <a:t>traning </a:t>
            </a:r>
            <a:r>
              <a:rPr lang="en"/>
              <a:t>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Given that the flights and airports form a network, and some airports are actually hubs and some may be connected to different clusters of airports. Therefore we computed the various node centrality measures to capture different characteristics of origin airports.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 but not least, our dataset actually contains delay durations under different causes, such as weather or air system delay. So we aggregated to the appropriate level, such as by airports with mean as a new feature.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53ebdd685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3ebdd68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performance metrics we used are AUC, Precision, Recall and F1-score, with the AUC as the main metric.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3ebdd685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3ebdd685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Knowing that regression models and tree based methods draw decision boundaries with different approaches, we explored one model under each type: LR and 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reason why we didnt explore ensemble models such as RF is due to its limited interpretability and too long computation time, given our dataset contains more than 5 million of records.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LR, we used the hybrid of forward and backward seelction to find the tbest features</a:t>
            </a:r>
            <a:endParaRPr/>
          </a:p>
          <a:p>
            <a:pPr indent="0" lvl="0" marL="0" rtl="0" algn="l">
              <a:spcBef>
                <a:spcPts val="0"/>
              </a:spcBef>
              <a:spcAft>
                <a:spcPts val="0"/>
              </a:spcAft>
              <a:buNone/>
            </a:pPr>
            <a:r>
              <a:rPr lang="en"/>
              <a:t>For CT, we manually searched the best cp value with validation set AUC performance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5610b713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5610b713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validation set model performances.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baseline is by classifying all records to the majority class, which is no delay. </a:t>
            </a:r>
            <a:endParaRPr/>
          </a:p>
          <a:p>
            <a:pPr indent="0" lvl="0" marL="0" rtl="0" algn="l">
              <a:spcBef>
                <a:spcPts val="0"/>
              </a:spcBef>
              <a:spcAft>
                <a:spcPts val="0"/>
              </a:spcAft>
              <a:buNone/>
            </a:pPr>
            <a:r>
              <a:rPr lang="en"/>
              <a:t>Here we can see that even with the best cp parameter, LR still has a better performance in AUC → select as the final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610b71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610b71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5610b713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5610b713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the </a:t>
            </a:r>
            <a:r>
              <a:rPr lang="en">
                <a:solidFill>
                  <a:schemeClr val="dk1"/>
                </a:solidFill>
              </a:rPr>
              <a:t>ROC curve of </a:t>
            </a:r>
            <a:r>
              <a:rPr lang="en"/>
              <a:t>final LR regression </a:t>
            </a:r>
            <a:r>
              <a:rPr lang="en"/>
              <a:t>on the unseen test set. from the curve, we can see that as the threshold </a:t>
            </a:r>
            <a:r>
              <a:rPr lang="en"/>
              <a:t>increases</a:t>
            </a:r>
            <a:r>
              <a:rPr lang="en"/>
              <a:t>, a unit decrease in FPR gives more decrease in TPR. Therefore we select the threshold to be 0.15 as it gives the best balance between TPR and FPR/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53ebdd685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3ebdd685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confusion matrix and other performance metrics on the test set with the 0.15 threshold. As you can see, the recall is very high but the precision is low. We will talk about them more in the discussion later.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5610b71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5610b71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now move on to the discussion of the relevance and application of our results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a5610b713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5610b713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can our analysis be useful to an airline company like Southwest?</a:t>
            </a:r>
            <a:endParaRPr/>
          </a:p>
          <a:p>
            <a:pPr indent="0" lvl="0" marL="0" rtl="0" algn="l">
              <a:spcBef>
                <a:spcPts val="0"/>
              </a:spcBef>
              <a:spcAft>
                <a:spcPts val="0"/>
              </a:spcAft>
              <a:buNone/>
            </a:pPr>
            <a:r>
              <a:rPr lang="en"/>
              <a:t>Firstly, in the case of Southwest, the prediction output can be used by Southwest to pre-empt which of their scheduled flights are likely to face a delay of more than 15 minutes. By flagging out these at-risk flights, Southwest may be better able to put in place preemptive measures to reduce the likelihood of delay on the actual day of the flight. For example, the company may consider measures such as incentivising passengers to check in earlier to prevent delays from this aspect. Another possible measure could be to better manage customer expectations by notifying them beforehand that their flight is at risk of being delayed. For example, this risk of delay could be made known to passengers at the time of flight booking so that they are aware of the risk and can also plan their schedules accordingly, reducing opportunity costs to the passenger in the event of an actual delay. This ultimately can help Southwest reduce customer dissatisfaction and help it sustain its position as an industry leader in the domestic flights market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apart from Southwest, other airlines could also develop similar models to predict likely delayed flights. The use of this is for better financial planning and forecasting. This is because airlines might have compensation policies for delayed flights, and also because, as mentioned at the start, delays often come with economic costs to the airlines. So by being able to predict delayed flights, airlines may be better able to estimate these costs for financial planning.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5610b713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a5610b713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move on to assess some of the limitations of our current analysis. Firstly, the dataset we used was from 2015 and only contained flight data from that year. So, more recent data may have provided more time-relevant output. Additionally, because data was only limited to 2015, we were unable to calculate ‘historical’ statistics, for example, the on-time performance of a similar flight or aircraft number in the past few years.</a:t>
            </a:r>
            <a:endParaRPr/>
          </a:p>
          <a:p>
            <a:pPr indent="0" lvl="0" marL="0" rtl="0" algn="l">
              <a:spcBef>
                <a:spcPts val="0"/>
              </a:spcBef>
              <a:spcAft>
                <a:spcPts val="0"/>
              </a:spcAft>
              <a:buNone/>
            </a:pPr>
            <a:r>
              <a:rPr lang="en"/>
              <a:t>Thus, an extension could be to perform similar analyses using more recent data and with a longer timeframe, such as by getting 2015-2019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our predictive model actually has rather low precision, this means there may be many false positives which might cause an overestimation of costs for an airline company. This might also lead to unnecessary expenses if the company chooses to act on the predictions and put measures in place to reduce likelihood of delay. Thus, a workaround to this is that the current model could be used as an early indicator model that flags out these at-risk flights for budgeting and financial planning, while a second re-assessor model could be developed that may then incorporate more points of data that may be known closer to the flight date, such as weather conditions or passenger data and demographics. This could thus allow the airline to confirm again if measures need to be put in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an extension of this project could be to develop a regression model that can predict departure delay by how many minutes a flight may be delayed. Such an output may provide more useful information about the severity of the flight delay, especially when delay compensation policies are tiered and offer different compensation amounts according to severity of the delay.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a5610b713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a5610b713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our project looked at the flight data to firstly compare how Southwest, the domestic industry leader in both market share and flight volume, was doing in comparison to its many competitors in terms of on-time departure performance. Then, we examined what are some of the factors that might contribute to delays in departure and found that the month of the flight, as well as the busyness of an airport, do correlate with departure delay times. Subsequently, we created a predictive logistic regression classification model that could help airlines flag out scheduled flights that are at risk of departing more than 15 minutes late.</a:t>
            </a:r>
            <a:endParaRPr/>
          </a:p>
          <a:p>
            <a:pPr indent="0" lvl="0" marL="0" rtl="0" algn="l">
              <a:spcBef>
                <a:spcPts val="0"/>
              </a:spcBef>
              <a:spcAft>
                <a:spcPts val="0"/>
              </a:spcAft>
              <a:buNone/>
            </a:pPr>
            <a:r>
              <a:rPr lang="en"/>
              <a:t>We believe our analysis has the potential to empower Southwest as well as other airlines to pre-empt delays in their flights and take action beforehand to minimize the likelihood as well as severity of the delays, which ultimately has the potential to save costs for both airlines and the passengers.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a5610b713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a5610b713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have come to the end of our presentation. Thank you for your attention!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69ec0a5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69ec0a5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 Domestic Aviation Industry is worth about 135 billion and is expected to raise to about 150 billion in 4 years</a:t>
            </a:r>
            <a:br>
              <a:rPr lang="en"/>
            </a:br>
            <a:r>
              <a:rPr lang="en"/>
              <a:t>In the US alone, there are 696.2 million domestic enplanements, this means to say that even though the US population is about 390 million there are people that travels more than once per year domestically, this also accounts for foreigners travelling domestically</a:t>
            </a:r>
            <a:br>
              <a:rPr lang="en"/>
            </a:br>
            <a:br>
              <a:rPr lang="en"/>
            </a:br>
            <a:r>
              <a:rPr lang="en"/>
              <a:t>https://www-statista-com.libproxy.smu.edu.sg/statistics/197790/us-airline-domestic-passenger-enplanements-since-2004/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69ec0a5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69ec0a5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aviation industry is an industry with high fixed costs which means it has a higher barrier of entry</a:t>
            </a:r>
            <a:br>
              <a:rPr lang="en"/>
            </a:br>
            <a:br>
              <a:rPr lang="en"/>
            </a:br>
            <a:r>
              <a:rPr lang="en"/>
              <a:t>The FAA considers a delay being anything beyond 15 mins and according to our research, delays of more than 15 mins has cost the aviation industry more than 28 billion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69ec0a5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69ec0a5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objective of this project is to minimize delays and in turn minimize cost as it costs about $75 per minute of delay</a:t>
            </a:r>
            <a:br>
              <a:rPr lang="en"/>
            </a:br>
            <a:r>
              <a:rPr lang="en"/>
              <a:t>And the cost savings could potentially save an airline from black swan events or rainy days such as the COVID 19 pandemic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5610b71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5610b71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694b2fc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694b2fc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objective for the EDA phase is to pre-process the data, get a summary statistics of the data</a:t>
            </a:r>
            <a:br>
              <a:rPr lang="en"/>
            </a:br>
            <a:r>
              <a:rPr lang="en"/>
              <a:t>Understand the industry and find the correlations amongst the variables and also explore potential reasons for delays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694b2fc34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694b2fc34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Data Pre-processing</a:t>
            </a:r>
            <a:br>
              <a:rPr lang="en"/>
            </a:br>
            <a:r>
              <a:rPr lang="en"/>
              <a:t>We made sure the airport codes are represented in the same format which is the IATA Code format</a:t>
            </a:r>
            <a:br>
              <a:rPr lang="en"/>
            </a:br>
            <a:r>
              <a:rPr lang="en"/>
              <a:t>Impute missing values</a:t>
            </a:r>
            <a:br>
              <a:rPr lang="en"/>
            </a:br>
            <a:r>
              <a:rPr lang="en"/>
              <a:t>Convert variables to factors or characters wherever necessary</a:t>
            </a:r>
            <a:br>
              <a:rPr lang="en"/>
            </a:br>
            <a:r>
              <a:rPr lang="en"/>
              <a:t>Subsetted the data to focus on what we needed</a:t>
            </a:r>
            <a:br>
              <a:rPr lang="en"/>
            </a:br>
            <a:r>
              <a:rPr lang="en"/>
              <a:t>And convert the time features to something more comprehensible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826150" y="3428699"/>
            <a:ext cx="9199837" cy="4149322"/>
          </a:xfrm>
          <a:custGeom>
            <a:rect b="b" l="l" r="r" t="t"/>
            <a:pathLst>
              <a:path extrusionOk="0" h="12099" w="20273">
                <a:moveTo>
                  <a:pt x="17117" y="1"/>
                </a:moveTo>
                <a:cubicBezTo>
                  <a:pt x="14189" y="1"/>
                  <a:pt x="13509" y="4167"/>
                  <a:pt x="11923" y="5805"/>
                </a:cubicBezTo>
                <a:cubicBezTo>
                  <a:pt x="10860" y="6886"/>
                  <a:pt x="7408" y="5649"/>
                  <a:pt x="7007" y="8490"/>
                </a:cubicBezTo>
                <a:cubicBezTo>
                  <a:pt x="6972" y="8769"/>
                  <a:pt x="6694" y="8873"/>
                  <a:pt x="6380" y="8873"/>
                </a:cubicBezTo>
                <a:cubicBezTo>
                  <a:pt x="5648" y="8873"/>
                  <a:pt x="5229" y="8438"/>
                  <a:pt x="3800" y="8438"/>
                </a:cubicBezTo>
                <a:cubicBezTo>
                  <a:pt x="2423" y="8438"/>
                  <a:pt x="1098" y="8908"/>
                  <a:pt x="0" y="9745"/>
                </a:cubicBezTo>
                <a:lnTo>
                  <a:pt x="0" y="12098"/>
                </a:lnTo>
                <a:cubicBezTo>
                  <a:pt x="941" y="11139"/>
                  <a:pt x="2144" y="10791"/>
                  <a:pt x="3451" y="10791"/>
                </a:cubicBezTo>
                <a:cubicBezTo>
                  <a:pt x="6066" y="10791"/>
                  <a:pt x="7879" y="12028"/>
                  <a:pt x="8872" y="12028"/>
                </a:cubicBezTo>
                <a:cubicBezTo>
                  <a:pt x="11539" y="12028"/>
                  <a:pt x="13056" y="7549"/>
                  <a:pt x="17484" y="7549"/>
                </a:cubicBezTo>
                <a:cubicBezTo>
                  <a:pt x="18460" y="7549"/>
                  <a:pt x="19436" y="7810"/>
                  <a:pt x="20273" y="8315"/>
                </a:cubicBezTo>
                <a:lnTo>
                  <a:pt x="20273" y="1657"/>
                </a:lnTo>
                <a:cubicBezTo>
                  <a:pt x="19331" y="1082"/>
                  <a:pt x="18739" y="1"/>
                  <a:pt x="171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35650" y="4286200"/>
            <a:ext cx="6574762" cy="2530135"/>
          </a:xfrm>
          <a:custGeom>
            <a:rect b="b" l="l" r="r" t="t"/>
            <a:pathLst>
              <a:path extrusionOk="0" h="8019" w="11505">
                <a:moveTo>
                  <a:pt x="1238" y="1"/>
                </a:moveTo>
                <a:cubicBezTo>
                  <a:pt x="819" y="1"/>
                  <a:pt x="401" y="70"/>
                  <a:pt x="0" y="245"/>
                </a:cubicBezTo>
                <a:lnTo>
                  <a:pt x="0" y="8019"/>
                </a:lnTo>
                <a:cubicBezTo>
                  <a:pt x="1098" y="7182"/>
                  <a:pt x="2423" y="6712"/>
                  <a:pt x="3800" y="6712"/>
                </a:cubicBezTo>
                <a:cubicBezTo>
                  <a:pt x="5229" y="6712"/>
                  <a:pt x="5648" y="7147"/>
                  <a:pt x="6380" y="7147"/>
                </a:cubicBezTo>
                <a:cubicBezTo>
                  <a:pt x="6694" y="7147"/>
                  <a:pt x="6955" y="7043"/>
                  <a:pt x="7007" y="6781"/>
                </a:cubicBezTo>
                <a:cubicBezTo>
                  <a:pt x="7373" y="4219"/>
                  <a:pt x="10162" y="4951"/>
                  <a:pt x="11505" y="4358"/>
                </a:cubicBezTo>
                <a:cubicBezTo>
                  <a:pt x="10685" y="3312"/>
                  <a:pt x="10145" y="1918"/>
                  <a:pt x="8768" y="1918"/>
                </a:cubicBezTo>
                <a:cubicBezTo>
                  <a:pt x="8158" y="1918"/>
                  <a:pt x="7617" y="2354"/>
                  <a:pt x="6415" y="2354"/>
                </a:cubicBezTo>
                <a:cubicBezTo>
                  <a:pt x="4044" y="2354"/>
                  <a:pt x="4149" y="1"/>
                  <a:pt x="12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15424" y="2667000"/>
            <a:ext cx="10119623" cy="4149322"/>
          </a:xfrm>
          <a:custGeom>
            <a:rect b="b" l="l" r="r" t="t"/>
            <a:pathLst>
              <a:path extrusionOk="0" h="12099" w="20273">
                <a:moveTo>
                  <a:pt x="17117" y="1"/>
                </a:moveTo>
                <a:cubicBezTo>
                  <a:pt x="14189" y="1"/>
                  <a:pt x="13509" y="4167"/>
                  <a:pt x="11923" y="5805"/>
                </a:cubicBezTo>
                <a:cubicBezTo>
                  <a:pt x="10860" y="6886"/>
                  <a:pt x="7408" y="5649"/>
                  <a:pt x="7007" y="8490"/>
                </a:cubicBezTo>
                <a:cubicBezTo>
                  <a:pt x="6972" y="8769"/>
                  <a:pt x="6694" y="8873"/>
                  <a:pt x="6380" y="8873"/>
                </a:cubicBezTo>
                <a:cubicBezTo>
                  <a:pt x="5648" y="8873"/>
                  <a:pt x="5229" y="8438"/>
                  <a:pt x="3800" y="8438"/>
                </a:cubicBezTo>
                <a:cubicBezTo>
                  <a:pt x="2423" y="8438"/>
                  <a:pt x="1098" y="8908"/>
                  <a:pt x="0" y="9745"/>
                </a:cubicBezTo>
                <a:lnTo>
                  <a:pt x="0" y="12098"/>
                </a:lnTo>
                <a:cubicBezTo>
                  <a:pt x="941" y="11139"/>
                  <a:pt x="2144" y="10791"/>
                  <a:pt x="3451" y="10791"/>
                </a:cubicBezTo>
                <a:cubicBezTo>
                  <a:pt x="6066" y="10791"/>
                  <a:pt x="7879" y="12028"/>
                  <a:pt x="8872" y="12028"/>
                </a:cubicBezTo>
                <a:cubicBezTo>
                  <a:pt x="11539" y="12028"/>
                  <a:pt x="13056" y="7549"/>
                  <a:pt x="17484" y="7549"/>
                </a:cubicBezTo>
                <a:cubicBezTo>
                  <a:pt x="18460" y="7549"/>
                  <a:pt x="19436" y="7810"/>
                  <a:pt x="20273" y="8315"/>
                </a:cubicBezTo>
                <a:lnTo>
                  <a:pt x="20273" y="1657"/>
                </a:lnTo>
                <a:cubicBezTo>
                  <a:pt x="19331" y="1082"/>
                  <a:pt x="18739" y="1"/>
                  <a:pt x="171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345179" y="1672975"/>
            <a:ext cx="594457" cy="524519"/>
          </a:xfrm>
          <a:custGeom>
            <a:rect b="b" l="l" r="r" t="t"/>
            <a:pathLst>
              <a:path extrusionOk="0" h="5676" w="6433">
                <a:moveTo>
                  <a:pt x="3228" y="1"/>
                </a:moveTo>
                <a:cubicBezTo>
                  <a:pt x="2861" y="1"/>
                  <a:pt x="2488" y="73"/>
                  <a:pt x="2127" y="224"/>
                </a:cubicBezTo>
                <a:cubicBezTo>
                  <a:pt x="681" y="817"/>
                  <a:pt x="1" y="2491"/>
                  <a:pt x="611" y="3937"/>
                </a:cubicBezTo>
                <a:cubicBezTo>
                  <a:pt x="1057" y="5014"/>
                  <a:pt x="2117" y="5675"/>
                  <a:pt x="3231" y="5675"/>
                </a:cubicBezTo>
                <a:cubicBezTo>
                  <a:pt x="3596" y="5675"/>
                  <a:pt x="3967" y="5604"/>
                  <a:pt x="4324" y="5454"/>
                </a:cubicBezTo>
                <a:cubicBezTo>
                  <a:pt x="5753" y="4844"/>
                  <a:pt x="6433" y="3188"/>
                  <a:pt x="5840" y="1741"/>
                </a:cubicBezTo>
                <a:cubicBezTo>
                  <a:pt x="5382" y="655"/>
                  <a:pt x="4334" y="1"/>
                  <a:pt x="32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718125" y="540000"/>
            <a:ext cx="3555000" cy="2507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718125" y="3047725"/>
            <a:ext cx="35550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719999" y="612475"/>
            <a:ext cx="7334966" cy="7056244"/>
          </a:xfrm>
          <a:custGeom>
            <a:rect b="b" l="l" r="r" t="t"/>
            <a:pathLst>
              <a:path extrusionOk="0" h="56101" w="58317">
                <a:moveTo>
                  <a:pt x="30252" y="0"/>
                </a:moveTo>
                <a:cubicBezTo>
                  <a:pt x="18880" y="0"/>
                  <a:pt x="8675" y="6853"/>
                  <a:pt x="4301" y="17349"/>
                </a:cubicBezTo>
                <a:cubicBezTo>
                  <a:pt x="0" y="27773"/>
                  <a:pt x="2406" y="39874"/>
                  <a:pt x="10424" y="47893"/>
                </a:cubicBezTo>
                <a:cubicBezTo>
                  <a:pt x="15780" y="53248"/>
                  <a:pt x="22925" y="56100"/>
                  <a:pt x="30207" y="56100"/>
                </a:cubicBezTo>
                <a:cubicBezTo>
                  <a:pt x="33827" y="56100"/>
                  <a:pt x="37482" y="55395"/>
                  <a:pt x="40967" y="53943"/>
                </a:cubicBezTo>
                <a:cubicBezTo>
                  <a:pt x="51464" y="49642"/>
                  <a:pt x="58316" y="39364"/>
                  <a:pt x="58316" y="28065"/>
                </a:cubicBezTo>
                <a:cubicBezTo>
                  <a:pt x="58244" y="12538"/>
                  <a:pt x="45706" y="0"/>
                  <a:pt x="302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2293223" y="2483025"/>
            <a:ext cx="8459160" cy="2761253"/>
          </a:xfrm>
          <a:custGeom>
            <a:rect b="b" l="l" r="r" t="t"/>
            <a:pathLst>
              <a:path extrusionOk="0" h="4393" w="13458">
                <a:moveTo>
                  <a:pt x="12255" y="0"/>
                </a:moveTo>
                <a:cubicBezTo>
                  <a:pt x="10651" y="0"/>
                  <a:pt x="9082" y="2214"/>
                  <a:pt x="7269" y="2214"/>
                </a:cubicBezTo>
                <a:cubicBezTo>
                  <a:pt x="6955" y="2214"/>
                  <a:pt x="6345" y="2074"/>
                  <a:pt x="5230" y="2074"/>
                </a:cubicBezTo>
                <a:cubicBezTo>
                  <a:pt x="5196" y="2074"/>
                  <a:pt x="5162" y="2074"/>
                  <a:pt x="5128" y="2074"/>
                </a:cubicBezTo>
                <a:cubicBezTo>
                  <a:pt x="3333" y="2074"/>
                  <a:pt x="1574" y="2527"/>
                  <a:pt x="0" y="3399"/>
                </a:cubicBezTo>
                <a:cubicBezTo>
                  <a:pt x="750" y="3800"/>
                  <a:pt x="1064" y="4201"/>
                  <a:pt x="1988" y="4201"/>
                </a:cubicBezTo>
                <a:cubicBezTo>
                  <a:pt x="2563" y="4201"/>
                  <a:pt x="3208" y="3800"/>
                  <a:pt x="4933" y="3800"/>
                </a:cubicBezTo>
                <a:cubicBezTo>
                  <a:pt x="6223" y="3835"/>
                  <a:pt x="7513" y="4027"/>
                  <a:pt x="8768" y="4393"/>
                </a:cubicBezTo>
                <a:cubicBezTo>
                  <a:pt x="10041" y="4114"/>
                  <a:pt x="11331" y="3957"/>
                  <a:pt x="12638" y="3939"/>
                </a:cubicBezTo>
                <a:cubicBezTo>
                  <a:pt x="12900" y="3939"/>
                  <a:pt x="13178" y="3939"/>
                  <a:pt x="13457" y="3957"/>
                </a:cubicBezTo>
                <a:lnTo>
                  <a:pt x="13457" y="349"/>
                </a:lnTo>
                <a:cubicBezTo>
                  <a:pt x="13091" y="122"/>
                  <a:pt x="12673" y="0"/>
                  <a:pt x="12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979725" y="3438055"/>
            <a:ext cx="9784794" cy="1951671"/>
          </a:xfrm>
          <a:custGeom>
            <a:rect b="b" l="l" r="r" t="t"/>
            <a:pathLst>
              <a:path extrusionOk="0" h="3105" w="15567">
                <a:moveTo>
                  <a:pt x="2294" y="0"/>
                </a:moveTo>
                <a:cubicBezTo>
                  <a:pt x="1520" y="0"/>
                  <a:pt x="760" y="102"/>
                  <a:pt x="0" y="264"/>
                </a:cubicBezTo>
                <a:lnTo>
                  <a:pt x="0" y="2652"/>
                </a:lnTo>
                <a:cubicBezTo>
                  <a:pt x="1098" y="1989"/>
                  <a:pt x="2353" y="1623"/>
                  <a:pt x="3643" y="1588"/>
                </a:cubicBezTo>
                <a:cubicBezTo>
                  <a:pt x="6014" y="1588"/>
                  <a:pt x="7844" y="3105"/>
                  <a:pt x="9953" y="3105"/>
                </a:cubicBezTo>
                <a:cubicBezTo>
                  <a:pt x="10982" y="3105"/>
                  <a:pt x="13074" y="2303"/>
                  <a:pt x="15566" y="1763"/>
                </a:cubicBezTo>
                <a:cubicBezTo>
                  <a:pt x="14329" y="1414"/>
                  <a:pt x="13039" y="1205"/>
                  <a:pt x="11749" y="1187"/>
                </a:cubicBezTo>
                <a:cubicBezTo>
                  <a:pt x="10006" y="1187"/>
                  <a:pt x="9361" y="1571"/>
                  <a:pt x="8803" y="1571"/>
                </a:cubicBezTo>
                <a:cubicBezTo>
                  <a:pt x="6973" y="1571"/>
                  <a:pt x="7496" y="2"/>
                  <a:pt x="2475" y="2"/>
                </a:cubicBezTo>
                <a:cubicBezTo>
                  <a:pt x="2415" y="1"/>
                  <a:pt x="2354" y="0"/>
                  <a:pt x="22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txBox="1"/>
          <p:nvPr>
            <p:ph hasCustomPrompt="1" type="title"/>
          </p:nvPr>
        </p:nvSpPr>
        <p:spPr>
          <a:xfrm>
            <a:off x="1648100" y="1975500"/>
            <a:ext cx="5847900" cy="1084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5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4" name="Google Shape;64;p11"/>
          <p:cNvSpPr txBox="1"/>
          <p:nvPr>
            <p:ph idx="1" type="subTitle"/>
          </p:nvPr>
        </p:nvSpPr>
        <p:spPr>
          <a:xfrm>
            <a:off x="1648100" y="3060275"/>
            <a:ext cx="5847900" cy="4509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p:nvPr/>
        </p:nvSpPr>
        <p:spPr>
          <a:xfrm>
            <a:off x="-789400" y="4148000"/>
            <a:ext cx="10012499" cy="6802759"/>
          </a:xfrm>
          <a:custGeom>
            <a:rect b="b" l="l" r="r" t="t"/>
            <a:pathLst>
              <a:path extrusionOk="0" h="116911" w="172110">
                <a:moveTo>
                  <a:pt x="165006" y="0"/>
                </a:moveTo>
                <a:cubicBezTo>
                  <a:pt x="154055" y="0"/>
                  <a:pt x="143252" y="1332"/>
                  <a:pt x="132449" y="3700"/>
                </a:cubicBezTo>
                <a:cubicBezTo>
                  <a:pt x="120610" y="6216"/>
                  <a:pt x="109659" y="9472"/>
                  <a:pt x="100927" y="11839"/>
                </a:cubicBezTo>
                <a:cubicBezTo>
                  <a:pt x="95600" y="13615"/>
                  <a:pt x="90124" y="14651"/>
                  <a:pt x="84501" y="15095"/>
                </a:cubicBezTo>
                <a:cubicBezTo>
                  <a:pt x="83169" y="15095"/>
                  <a:pt x="81837" y="15095"/>
                  <a:pt x="80505" y="14947"/>
                </a:cubicBezTo>
                <a:cubicBezTo>
                  <a:pt x="69110" y="13763"/>
                  <a:pt x="58307" y="7992"/>
                  <a:pt x="46616" y="4588"/>
                </a:cubicBezTo>
                <a:cubicBezTo>
                  <a:pt x="41584" y="3108"/>
                  <a:pt x="36257" y="2368"/>
                  <a:pt x="30929" y="2220"/>
                </a:cubicBezTo>
                <a:cubicBezTo>
                  <a:pt x="19978" y="2516"/>
                  <a:pt x="9323" y="5624"/>
                  <a:pt x="0" y="11247"/>
                </a:cubicBezTo>
                <a:lnTo>
                  <a:pt x="0" y="116910"/>
                </a:lnTo>
                <a:lnTo>
                  <a:pt x="172109" y="116910"/>
                </a:lnTo>
                <a:lnTo>
                  <a:pt x="172109" y="148"/>
                </a:lnTo>
                <a:cubicBezTo>
                  <a:pt x="169593" y="0"/>
                  <a:pt x="167374" y="0"/>
                  <a:pt x="1650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 name="Shape 67"/>
        <p:cNvGrpSpPr/>
        <p:nvPr/>
      </p:nvGrpSpPr>
      <p:grpSpPr>
        <a:xfrm>
          <a:off x="0" y="0"/>
          <a:ext cx="0" cy="0"/>
          <a:chOff x="0" y="0"/>
          <a:chExt cx="0" cy="0"/>
        </a:xfrm>
      </p:grpSpPr>
      <p:sp>
        <p:nvSpPr>
          <p:cNvPr id="68" name="Google Shape;68;p13"/>
          <p:cNvSpPr/>
          <p:nvPr/>
        </p:nvSpPr>
        <p:spPr>
          <a:xfrm>
            <a:off x="443275" y="3436099"/>
            <a:ext cx="9144014" cy="4934048"/>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3" y="3436100"/>
            <a:ext cx="5264489" cy="3032599"/>
          </a:xfrm>
          <a:custGeom>
            <a:rect b="b" l="l" r="r" t="t"/>
            <a:pathLst>
              <a:path extrusionOk="0" h="9466" w="11662">
                <a:moveTo>
                  <a:pt x="0" y="1"/>
                </a:moveTo>
                <a:lnTo>
                  <a:pt x="0" y="8420"/>
                </a:lnTo>
                <a:cubicBezTo>
                  <a:pt x="192" y="8368"/>
                  <a:pt x="401" y="8350"/>
                  <a:pt x="593" y="8350"/>
                </a:cubicBezTo>
                <a:cubicBezTo>
                  <a:pt x="2162" y="8350"/>
                  <a:pt x="2458" y="9466"/>
                  <a:pt x="3225" y="9466"/>
                </a:cubicBezTo>
                <a:cubicBezTo>
                  <a:pt x="3713" y="9466"/>
                  <a:pt x="5683" y="7967"/>
                  <a:pt x="7844" y="7967"/>
                </a:cubicBezTo>
                <a:cubicBezTo>
                  <a:pt x="9291" y="7967"/>
                  <a:pt x="9709" y="8507"/>
                  <a:pt x="10389" y="8507"/>
                </a:cubicBezTo>
                <a:cubicBezTo>
                  <a:pt x="10410" y="8508"/>
                  <a:pt x="10431" y="8509"/>
                  <a:pt x="10451" y="8509"/>
                </a:cubicBezTo>
                <a:cubicBezTo>
                  <a:pt x="11120" y="8509"/>
                  <a:pt x="11661" y="7964"/>
                  <a:pt x="11644" y="7287"/>
                </a:cubicBezTo>
                <a:cubicBezTo>
                  <a:pt x="11644" y="5143"/>
                  <a:pt x="6607" y="6468"/>
                  <a:pt x="5456" y="3104"/>
                </a:cubicBezTo>
                <a:cubicBezTo>
                  <a:pt x="5177" y="2319"/>
                  <a:pt x="3016" y="3138"/>
                  <a:pt x="2911" y="2075"/>
                </a:cubicBezTo>
                <a:cubicBezTo>
                  <a:pt x="2737" y="471"/>
                  <a:pt x="1447" y="1"/>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hasCustomPrompt="1" type="title"/>
          </p:nvPr>
        </p:nvSpPr>
        <p:spPr>
          <a:xfrm>
            <a:off x="2347241" y="751350"/>
            <a:ext cx="21477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atin typeface="Josefin Sans"/>
                <a:ea typeface="Josefin Sans"/>
                <a:cs typeface="Josefin Sans"/>
                <a:sym typeface="Josefin Sans"/>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71" name="Google Shape;71;p13"/>
          <p:cNvSpPr txBox="1"/>
          <p:nvPr>
            <p:ph idx="1" type="subTitle"/>
          </p:nvPr>
        </p:nvSpPr>
        <p:spPr>
          <a:xfrm>
            <a:off x="2347288" y="1213550"/>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72" name="Google Shape;72;p13"/>
          <p:cNvSpPr txBox="1"/>
          <p:nvPr>
            <p:ph idx="2" type="subTitle"/>
          </p:nvPr>
        </p:nvSpPr>
        <p:spPr>
          <a:xfrm>
            <a:off x="2346725" y="1655925"/>
            <a:ext cx="21492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 name="Google Shape;73;p13"/>
          <p:cNvSpPr txBox="1"/>
          <p:nvPr>
            <p:ph hasCustomPrompt="1" idx="3" type="title"/>
          </p:nvPr>
        </p:nvSpPr>
        <p:spPr>
          <a:xfrm>
            <a:off x="4648064" y="751350"/>
            <a:ext cx="21492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atin typeface="Josefin Sans"/>
                <a:ea typeface="Josefin Sans"/>
                <a:cs typeface="Josefin Sans"/>
                <a:sym typeface="Josefin Sans"/>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74" name="Google Shape;74;p13"/>
          <p:cNvSpPr txBox="1"/>
          <p:nvPr>
            <p:ph idx="4" type="subTitle"/>
          </p:nvPr>
        </p:nvSpPr>
        <p:spPr>
          <a:xfrm>
            <a:off x="4648064" y="1213550"/>
            <a:ext cx="2149200" cy="3168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75" name="Google Shape;75;p13"/>
          <p:cNvSpPr txBox="1"/>
          <p:nvPr>
            <p:ph idx="5" type="subTitle"/>
          </p:nvPr>
        </p:nvSpPr>
        <p:spPr>
          <a:xfrm>
            <a:off x="4648064" y="1655925"/>
            <a:ext cx="21492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 name="Google Shape;76;p13"/>
          <p:cNvSpPr txBox="1"/>
          <p:nvPr>
            <p:ph hasCustomPrompt="1" idx="6" type="title"/>
          </p:nvPr>
        </p:nvSpPr>
        <p:spPr>
          <a:xfrm>
            <a:off x="4648064" y="2453600"/>
            <a:ext cx="21492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atin typeface="Josefin Sans"/>
                <a:ea typeface="Josefin Sans"/>
                <a:cs typeface="Josefin Sans"/>
                <a:sym typeface="Josefin Sans"/>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77" name="Google Shape;77;p13"/>
          <p:cNvSpPr txBox="1"/>
          <p:nvPr>
            <p:ph idx="7" type="subTitle"/>
          </p:nvPr>
        </p:nvSpPr>
        <p:spPr>
          <a:xfrm>
            <a:off x="4648064" y="2915875"/>
            <a:ext cx="2149200" cy="3168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78" name="Google Shape;78;p13"/>
          <p:cNvSpPr txBox="1"/>
          <p:nvPr>
            <p:ph idx="8" type="subTitle"/>
          </p:nvPr>
        </p:nvSpPr>
        <p:spPr>
          <a:xfrm>
            <a:off x="4648064" y="3357775"/>
            <a:ext cx="21492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9" name="Google Shape;79;p13"/>
          <p:cNvSpPr txBox="1"/>
          <p:nvPr>
            <p:ph hasCustomPrompt="1" idx="9" type="title"/>
          </p:nvPr>
        </p:nvSpPr>
        <p:spPr>
          <a:xfrm>
            <a:off x="2347244" y="2453600"/>
            <a:ext cx="2147700" cy="40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a:latin typeface="Josefin Sans"/>
                <a:ea typeface="Josefin Sans"/>
                <a:cs typeface="Josefin Sans"/>
                <a:sym typeface="Josefin Sans"/>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80" name="Google Shape;80;p13"/>
          <p:cNvSpPr txBox="1"/>
          <p:nvPr>
            <p:ph idx="13" type="subTitle"/>
          </p:nvPr>
        </p:nvSpPr>
        <p:spPr>
          <a:xfrm>
            <a:off x="2347244" y="2915875"/>
            <a:ext cx="2147700" cy="3168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81" name="Google Shape;81;p13"/>
          <p:cNvSpPr txBox="1"/>
          <p:nvPr>
            <p:ph idx="14" type="subTitle"/>
          </p:nvPr>
        </p:nvSpPr>
        <p:spPr>
          <a:xfrm>
            <a:off x="2347244" y="3357775"/>
            <a:ext cx="21477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extLst>
    <p:ext uri="{DCECCB84-F9BA-43D5-87BE-67443E8EF086}">
      <p15:sldGuideLst>
        <p15:guide id="1" orient="horz" pos="2164">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center">
  <p:cSld name="CUSTOM_2">
    <p:spTree>
      <p:nvGrpSpPr>
        <p:cNvPr id="82" name="Shape 82"/>
        <p:cNvGrpSpPr/>
        <p:nvPr/>
      </p:nvGrpSpPr>
      <p:grpSpPr>
        <a:xfrm>
          <a:off x="0" y="0"/>
          <a:ext cx="0" cy="0"/>
          <a:chOff x="0" y="0"/>
          <a:chExt cx="0" cy="0"/>
        </a:xfrm>
      </p:grpSpPr>
      <p:sp>
        <p:nvSpPr>
          <p:cNvPr id="83" name="Google Shape;83;p14"/>
          <p:cNvSpPr/>
          <p:nvPr/>
        </p:nvSpPr>
        <p:spPr>
          <a:xfrm>
            <a:off x="2293223" y="2787825"/>
            <a:ext cx="8459160" cy="2761253"/>
          </a:xfrm>
          <a:custGeom>
            <a:rect b="b" l="l" r="r" t="t"/>
            <a:pathLst>
              <a:path extrusionOk="0" h="4393" w="13458">
                <a:moveTo>
                  <a:pt x="12255" y="0"/>
                </a:moveTo>
                <a:cubicBezTo>
                  <a:pt x="10651" y="0"/>
                  <a:pt x="9082" y="2214"/>
                  <a:pt x="7269" y="2214"/>
                </a:cubicBezTo>
                <a:cubicBezTo>
                  <a:pt x="6955" y="2214"/>
                  <a:pt x="6345" y="2074"/>
                  <a:pt x="5230" y="2074"/>
                </a:cubicBezTo>
                <a:cubicBezTo>
                  <a:pt x="5196" y="2074"/>
                  <a:pt x="5162" y="2074"/>
                  <a:pt x="5128" y="2074"/>
                </a:cubicBezTo>
                <a:cubicBezTo>
                  <a:pt x="3333" y="2074"/>
                  <a:pt x="1574" y="2527"/>
                  <a:pt x="0" y="3399"/>
                </a:cubicBezTo>
                <a:cubicBezTo>
                  <a:pt x="750" y="3800"/>
                  <a:pt x="1064" y="4201"/>
                  <a:pt x="1988" y="4201"/>
                </a:cubicBezTo>
                <a:cubicBezTo>
                  <a:pt x="2563" y="4201"/>
                  <a:pt x="3208" y="3800"/>
                  <a:pt x="4933" y="3800"/>
                </a:cubicBezTo>
                <a:cubicBezTo>
                  <a:pt x="6223" y="3835"/>
                  <a:pt x="7513" y="4027"/>
                  <a:pt x="8768" y="4393"/>
                </a:cubicBezTo>
                <a:cubicBezTo>
                  <a:pt x="10041" y="4114"/>
                  <a:pt x="11331" y="3957"/>
                  <a:pt x="12638" y="3939"/>
                </a:cubicBezTo>
                <a:cubicBezTo>
                  <a:pt x="12900" y="3939"/>
                  <a:pt x="13178" y="3939"/>
                  <a:pt x="13457" y="3957"/>
                </a:cubicBezTo>
                <a:lnTo>
                  <a:pt x="13457" y="349"/>
                </a:lnTo>
                <a:cubicBezTo>
                  <a:pt x="13091" y="122"/>
                  <a:pt x="12673" y="0"/>
                  <a:pt x="12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1979725" y="3742855"/>
            <a:ext cx="9784794" cy="1951671"/>
          </a:xfrm>
          <a:custGeom>
            <a:rect b="b" l="l" r="r" t="t"/>
            <a:pathLst>
              <a:path extrusionOk="0" h="3105" w="15567">
                <a:moveTo>
                  <a:pt x="2294" y="0"/>
                </a:moveTo>
                <a:cubicBezTo>
                  <a:pt x="1520" y="0"/>
                  <a:pt x="760" y="102"/>
                  <a:pt x="0" y="264"/>
                </a:cubicBezTo>
                <a:lnTo>
                  <a:pt x="0" y="2652"/>
                </a:lnTo>
                <a:cubicBezTo>
                  <a:pt x="1098" y="1989"/>
                  <a:pt x="2353" y="1623"/>
                  <a:pt x="3643" y="1588"/>
                </a:cubicBezTo>
                <a:cubicBezTo>
                  <a:pt x="6014" y="1588"/>
                  <a:pt x="7844" y="3105"/>
                  <a:pt x="9953" y="3105"/>
                </a:cubicBezTo>
                <a:cubicBezTo>
                  <a:pt x="10982" y="3105"/>
                  <a:pt x="13074" y="2303"/>
                  <a:pt x="15566" y="1763"/>
                </a:cubicBezTo>
                <a:cubicBezTo>
                  <a:pt x="14329" y="1414"/>
                  <a:pt x="13039" y="1205"/>
                  <a:pt x="11749" y="1187"/>
                </a:cubicBezTo>
                <a:cubicBezTo>
                  <a:pt x="10006" y="1187"/>
                  <a:pt x="9361" y="1571"/>
                  <a:pt x="8803" y="1571"/>
                </a:cubicBezTo>
                <a:cubicBezTo>
                  <a:pt x="6973" y="1571"/>
                  <a:pt x="7496" y="2"/>
                  <a:pt x="2475" y="2"/>
                </a:cubicBezTo>
                <a:cubicBezTo>
                  <a:pt x="2415" y="1"/>
                  <a:pt x="2354" y="0"/>
                  <a:pt x="2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idx="1" type="subTitle"/>
          </p:nvPr>
        </p:nvSpPr>
        <p:spPr>
          <a:xfrm>
            <a:off x="2862325" y="2547075"/>
            <a:ext cx="3420000" cy="9288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86" name="Google Shape;86;p14"/>
          <p:cNvSpPr txBox="1"/>
          <p:nvPr>
            <p:ph type="title"/>
          </p:nvPr>
        </p:nvSpPr>
        <p:spPr>
          <a:xfrm>
            <a:off x="2862001" y="1892575"/>
            <a:ext cx="3420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87" name="Google Shape;87;p14"/>
          <p:cNvSpPr/>
          <p:nvPr/>
        </p:nvSpPr>
        <p:spPr>
          <a:xfrm>
            <a:off x="-789400" y="4148000"/>
            <a:ext cx="10012499" cy="6802759"/>
          </a:xfrm>
          <a:custGeom>
            <a:rect b="b" l="l" r="r" t="t"/>
            <a:pathLst>
              <a:path extrusionOk="0" h="116911" w="172110">
                <a:moveTo>
                  <a:pt x="165006" y="0"/>
                </a:moveTo>
                <a:cubicBezTo>
                  <a:pt x="154055" y="0"/>
                  <a:pt x="143252" y="1332"/>
                  <a:pt x="132449" y="3700"/>
                </a:cubicBezTo>
                <a:cubicBezTo>
                  <a:pt x="120610" y="6216"/>
                  <a:pt x="109659" y="9472"/>
                  <a:pt x="100927" y="11839"/>
                </a:cubicBezTo>
                <a:cubicBezTo>
                  <a:pt x="95600" y="13615"/>
                  <a:pt x="90124" y="14651"/>
                  <a:pt x="84501" y="15095"/>
                </a:cubicBezTo>
                <a:cubicBezTo>
                  <a:pt x="83169" y="15095"/>
                  <a:pt x="81837" y="15095"/>
                  <a:pt x="80505" y="14947"/>
                </a:cubicBezTo>
                <a:cubicBezTo>
                  <a:pt x="69110" y="13763"/>
                  <a:pt x="58307" y="7992"/>
                  <a:pt x="46616" y="4588"/>
                </a:cubicBezTo>
                <a:cubicBezTo>
                  <a:pt x="41584" y="3108"/>
                  <a:pt x="36257" y="2368"/>
                  <a:pt x="30929" y="2220"/>
                </a:cubicBezTo>
                <a:cubicBezTo>
                  <a:pt x="19978" y="2516"/>
                  <a:pt x="9323" y="5624"/>
                  <a:pt x="0" y="11247"/>
                </a:cubicBezTo>
                <a:lnTo>
                  <a:pt x="0" y="116910"/>
                </a:lnTo>
                <a:lnTo>
                  <a:pt x="172109" y="116910"/>
                </a:lnTo>
                <a:lnTo>
                  <a:pt x="172109" y="148"/>
                </a:lnTo>
                <a:cubicBezTo>
                  <a:pt x="169593" y="0"/>
                  <a:pt x="167374" y="0"/>
                  <a:pt x="1650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3">
    <p:spTree>
      <p:nvGrpSpPr>
        <p:cNvPr id="88" name="Shape 88"/>
        <p:cNvGrpSpPr/>
        <p:nvPr/>
      </p:nvGrpSpPr>
      <p:grpSpPr>
        <a:xfrm>
          <a:off x="0" y="0"/>
          <a:ext cx="0" cy="0"/>
          <a:chOff x="0" y="0"/>
          <a:chExt cx="0" cy="0"/>
        </a:xfrm>
      </p:grpSpPr>
      <p:sp>
        <p:nvSpPr>
          <p:cNvPr id="89" name="Google Shape;89;p15"/>
          <p:cNvSpPr/>
          <p:nvPr/>
        </p:nvSpPr>
        <p:spPr>
          <a:xfrm flipH="1">
            <a:off x="-418087" y="4185600"/>
            <a:ext cx="11220862" cy="3111416"/>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2750" y="3989850"/>
            <a:ext cx="9307379" cy="1726754"/>
          </a:xfrm>
          <a:custGeom>
            <a:rect b="b" l="l" r="r" t="t"/>
            <a:pathLst>
              <a:path extrusionOk="0" h="12360" w="20256">
                <a:moveTo>
                  <a:pt x="19489" y="0"/>
                </a:moveTo>
                <a:cubicBezTo>
                  <a:pt x="16194" y="18"/>
                  <a:pt x="15113" y="4463"/>
                  <a:pt x="11819" y="4463"/>
                </a:cubicBezTo>
                <a:cubicBezTo>
                  <a:pt x="10686" y="4463"/>
                  <a:pt x="10250" y="3957"/>
                  <a:pt x="9710" y="3957"/>
                </a:cubicBezTo>
                <a:cubicBezTo>
                  <a:pt x="8315" y="3957"/>
                  <a:pt x="7914" y="6223"/>
                  <a:pt x="6346" y="6223"/>
                </a:cubicBezTo>
                <a:cubicBezTo>
                  <a:pt x="5073" y="6223"/>
                  <a:pt x="3870" y="5212"/>
                  <a:pt x="2319" y="5212"/>
                </a:cubicBezTo>
                <a:cubicBezTo>
                  <a:pt x="1482" y="5212"/>
                  <a:pt x="663" y="5474"/>
                  <a:pt x="1" y="5962"/>
                </a:cubicBezTo>
                <a:lnTo>
                  <a:pt x="1" y="12359"/>
                </a:lnTo>
                <a:lnTo>
                  <a:pt x="3016" y="12359"/>
                </a:lnTo>
                <a:cubicBezTo>
                  <a:pt x="4167" y="8995"/>
                  <a:pt x="7269" y="6520"/>
                  <a:pt x="10965" y="6520"/>
                </a:cubicBezTo>
                <a:cubicBezTo>
                  <a:pt x="11523" y="6520"/>
                  <a:pt x="12098" y="6554"/>
                  <a:pt x="12656" y="6554"/>
                </a:cubicBezTo>
                <a:cubicBezTo>
                  <a:pt x="13806" y="6554"/>
                  <a:pt x="14887" y="6432"/>
                  <a:pt x="15793" y="5665"/>
                </a:cubicBezTo>
                <a:cubicBezTo>
                  <a:pt x="17135" y="4532"/>
                  <a:pt x="18687" y="4201"/>
                  <a:pt x="20256" y="3992"/>
                </a:cubicBezTo>
                <a:lnTo>
                  <a:pt x="20256" y="70"/>
                </a:lnTo>
                <a:cubicBezTo>
                  <a:pt x="19994" y="35"/>
                  <a:pt x="19750" y="0"/>
                  <a:pt x="19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5"/>
          <p:cNvSpPr txBox="1"/>
          <p:nvPr>
            <p:ph idx="1" type="subTitle"/>
          </p:nvPr>
        </p:nvSpPr>
        <p:spPr>
          <a:xfrm>
            <a:off x="3498638" y="2702200"/>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93" name="Google Shape;93;p15"/>
          <p:cNvSpPr txBox="1"/>
          <p:nvPr>
            <p:ph idx="2" type="subTitle"/>
          </p:nvPr>
        </p:nvSpPr>
        <p:spPr>
          <a:xfrm>
            <a:off x="3557463" y="3144275"/>
            <a:ext cx="20301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4" name="Google Shape;94;p15"/>
          <p:cNvSpPr txBox="1"/>
          <p:nvPr>
            <p:ph idx="3" type="subTitle"/>
          </p:nvPr>
        </p:nvSpPr>
        <p:spPr>
          <a:xfrm>
            <a:off x="6275363" y="2702200"/>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95" name="Google Shape;95;p15"/>
          <p:cNvSpPr txBox="1"/>
          <p:nvPr>
            <p:ph idx="4" type="subTitle"/>
          </p:nvPr>
        </p:nvSpPr>
        <p:spPr>
          <a:xfrm>
            <a:off x="6334775" y="3144275"/>
            <a:ext cx="20289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15"/>
          <p:cNvSpPr txBox="1"/>
          <p:nvPr>
            <p:ph idx="5" type="subTitle"/>
          </p:nvPr>
        </p:nvSpPr>
        <p:spPr>
          <a:xfrm>
            <a:off x="721338" y="2702200"/>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97" name="Google Shape;97;p15"/>
          <p:cNvSpPr txBox="1"/>
          <p:nvPr>
            <p:ph idx="6" type="subTitle"/>
          </p:nvPr>
        </p:nvSpPr>
        <p:spPr>
          <a:xfrm>
            <a:off x="780150" y="3144275"/>
            <a:ext cx="20301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8" name="Google Shape;98;p15"/>
          <p:cNvSpPr/>
          <p:nvPr/>
        </p:nvSpPr>
        <p:spPr>
          <a:xfrm>
            <a:off x="1371217" y="4425072"/>
            <a:ext cx="7838123" cy="1169051"/>
          </a:xfrm>
          <a:custGeom>
            <a:rect b="b" l="l" r="r" t="t"/>
            <a:pathLst>
              <a:path extrusionOk="0" h="8368" w="17240">
                <a:moveTo>
                  <a:pt x="17240" y="0"/>
                </a:moveTo>
                <a:cubicBezTo>
                  <a:pt x="15671" y="192"/>
                  <a:pt x="14119" y="540"/>
                  <a:pt x="12777" y="1656"/>
                </a:cubicBezTo>
                <a:cubicBezTo>
                  <a:pt x="11871" y="2423"/>
                  <a:pt x="10790" y="2545"/>
                  <a:pt x="9622" y="2545"/>
                </a:cubicBezTo>
                <a:cubicBezTo>
                  <a:pt x="9082" y="2545"/>
                  <a:pt x="8507" y="2510"/>
                  <a:pt x="7949" y="2510"/>
                </a:cubicBezTo>
                <a:cubicBezTo>
                  <a:pt x="4253" y="2510"/>
                  <a:pt x="1151" y="5003"/>
                  <a:pt x="0" y="8367"/>
                </a:cubicBezTo>
                <a:lnTo>
                  <a:pt x="17240" y="8367"/>
                </a:lnTo>
                <a:lnTo>
                  <a:pt x="17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 2">
  <p:cSld name="CUSTOM_5">
    <p:spTree>
      <p:nvGrpSpPr>
        <p:cNvPr id="99" name="Shape 99"/>
        <p:cNvGrpSpPr/>
        <p:nvPr/>
      </p:nvGrpSpPr>
      <p:grpSpPr>
        <a:xfrm>
          <a:off x="0" y="0"/>
          <a:ext cx="0" cy="0"/>
          <a:chOff x="0" y="0"/>
          <a:chExt cx="0" cy="0"/>
        </a:xfrm>
      </p:grpSpPr>
      <p:sp>
        <p:nvSpPr>
          <p:cNvPr id="100" name="Google Shape;100;p16"/>
          <p:cNvSpPr txBox="1"/>
          <p:nvPr>
            <p:ph idx="1" type="subTitle"/>
          </p:nvPr>
        </p:nvSpPr>
        <p:spPr>
          <a:xfrm>
            <a:off x="5286025" y="1825750"/>
            <a:ext cx="2622600" cy="944400"/>
          </a:xfrm>
          <a:prstGeom prst="rect">
            <a:avLst/>
          </a:prstGeom>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01" name="Google Shape;101;p16"/>
          <p:cNvSpPr txBox="1"/>
          <p:nvPr>
            <p:ph type="title"/>
          </p:nvPr>
        </p:nvSpPr>
        <p:spPr>
          <a:xfrm>
            <a:off x="4495825" y="1175000"/>
            <a:ext cx="3412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02" name="Google Shape;102;p16"/>
          <p:cNvSpPr/>
          <p:nvPr/>
        </p:nvSpPr>
        <p:spPr>
          <a:xfrm rot="8100000">
            <a:off x="2953923" y="1411212"/>
            <a:ext cx="369848" cy="562612"/>
          </a:xfrm>
          <a:custGeom>
            <a:rect b="b" l="l" r="r" t="t"/>
            <a:pathLst>
              <a:path extrusionOk="0" h="56111" w="36886">
                <a:moveTo>
                  <a:pt x="7072" y="0"/>
                </a:moveTo>
                <a:cubicBezTo>
                  <a:pt x="4666" y="0"/>
                  <a:pt x="2333" y="292"/>
                  <a:pt x="1" y="948"/>
                </a:cubicBezTo>
                <a:cubicBezTo>
                  <a:pt x="12029" y="4082"/>
                  <a:pt x="21286" y="15016"/>
                  <a:pt x="21286" y="28065"/>
                </a:cubicBezTo>
                <a:cubicBezTo>
                  <a:pt x="21213" y="40675"/>
                  <a:pt x="12976" y="51756"/>
                  <a:pt x="876" y="55400"/>
                </a:cubicBezTo>
                <a:cubicBezTo>
                  <a:pt x="2985" y="55881"/>
                  <a:pt x="5088" y="56110"/>
                  <a:pt x="7155" y="56110"/>
                </a:cubicBezTo>
                <a:cubicBezTo>
                  <a:pt x="21094" y="56110"/>
                  <a:pt x="33413" y="45672"/>
                  <a:pt x="35064" y="31199"/>
                </a:cubicBezTo>
                <a:cubicBezTo>
                  <a:pt x="36886" y="14506"/>
                  <a:pt x="23838" y="0"/>
                  <a:pt x="70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flipH="1">
            <a:off x="1766454" y="3670375"/>
            <a:ext cx="7393573" cy="2530135"/>
          </a:xfrm>
          <a:custGeom>
            <a:rect b="b" l="l" r="r" t="t"/>
            <a:pathLst>
              <a:path extrusionOk="0" h="8019" w="11505">
                <a:moveTo>
                  <a:pt x="1238" y="1"/>
                </a:moveTo>
                <a:cubicBezTo>
                  <a:pt x="819" y="1"/>
                  <a:pt x="401" y="70"/>
                  <a:pt x="0" y="245"/>
                </a:cubicBezTo>
                <a:lnTo>
                  <a:pt x="0" y="8019"/>
                </a:lnTo>
                <a:cubicBezTo>
                  <a:pt x="1098" y="7182"/>
                  <a:pt x="2423" y="6712"/>
                  <a:pt x="3800" y="6712"/>
                </a:cubicBezTo>
                <a:cubicBezTo>
                  <a:pt x="5229" y="6712"/>
                  <a:pt x="5648" y="7147"/>
                  <a:pt x="6380" y="7147"/>
                </a:cubicBezTo>
                <a:cubicBezTo>
                  <a:pt x="6694" y="7147"/>
                  <a:pt x="6955" y="7043"/>
                  <a:pt x="7007" y="6781"/>
                </a:cubicBezTo>
                <a:cubicBezTo>
                  <a:pt x="7373" y="4219"/>
                  <a:pt x="10162" y="4951"/>
                  <a:pt x="11505" y="4358"/>
                </a:cubicBezTo>
                <a:cubicBezTo>
                  <a:pt x="10685" y="3312"/>
                  <a:pt x="10145" y="1918"/>
                  <a:pt x="8768" y="1918"/>
                </a:cubicBezTo>
                <a:cubicBezTo>
                  <a:pt x="8158" y="1918"/>
                  <a:pt x="7617" y="2354"/>
                  <a:pt x="6415" y="2354"/>
                </a:cubicBezTo>
                <a:cubicBezTo>
                  <a:pt x="4044" y="2354"/>
                  <a:pt x="4149" y="1"/>
                  <a:pt x="12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119607" y="3256163"/>
            <a:ext cx="5260058" cy="2694663"/>
          </a:xfrm>
          <a:custGeom>
            <a:rect b="b" l="l" r="r" t="t"/>
            <a:pathLst>
              <a:path extrusionOk="0" h="9466" w="11662">
                <a:moveTo>
                  <a:pt x="0" y="1"/>
                </a:moveTo>
                <a:lnTo>
                  <a:pt x="0" y="8420"/>
                </a:lnTo>
                <a:cubicBezTo>
                  <a:pt x="192" y="8368"/>
                  <a:pt x="401" y="8350"/>
                  <a:pt x="593" y="8350"/>
                </a:cubicBezTo>
                <a:cubicBezTo>
                  <a:pt x="2162" y="8350"/>
                  <a:pt x="2458" y="9466"/>
                  <a:pt x="3225" y="9466"/>
                </a:cubicBezTo>
                <a:cubicBezTo>
                  <a:pt x="3713" y="9466"/>
                  <a:pt x="5683" y="7967"/>
                  <a:pt x="7844" y="7967"/>
                </a:cubicBezTo>
                <a:cubicBezTo>
                  <a:pt x="9291" y="7967"/>
                  <a:pt x="9709" y="8507"/>
                  <a:pt x="10389" y="8507"/>
                </a:cubicBezTo>
                <a:cubicBezTo>
                  <a:pt x="10410" y="8508"/>
                  <a:pt x="10431" y="8509"/>
                  <a:pt x="10451" y="8509"/>
                </a:cubicBezTo>
                <a:cubicBezTo>
                  <a:pt x="11120" y="8509"/>
                  <a:pt x="11661" y="7964"/>
                  <a:pt x="11644" y="7287"/>
                </a:cubicBezTo>
                <a:cubicBezTo>
                  <a:pt x="11644" y="5143"/>
                  <a:pt x="6607" y="6468"/>
                  <a:pt x="5456" y="3104"/>
                </a:cubicBezTo>
                <a:cubicBezTo>
                  <a:pt x="5177" y="2319"/>
                  <a:pt x="3016" y="3138"/>
                  <a:pt x="2911" y="2075"/>
                </a:cubicBezTo>
                <a:cubicBezTo>
                  <a:pt x="2737" y="471"/>
                  <a:pt x="1447" y="1"/>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2501118" y="3843824"/>
            <a:ext cx="9136317" cy="3111416"/>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6">
    <p:spTree>
      <p:nvGrpSpPr>
        <p:cNvPr id="106" name="Shape 106"/>
        <p:cNvGrpSpPr/>
        <p:nvPr/>
      </p:nvGrpSpPr>
      <p:grpSpPr>
        <a:xfrm>
          <a:off x="0" y="0"/>
          <a:ext cx="0" cy="0"/>
          <a:chOff x="0" y="0"/>
          <a:chExt cx="0" cy="0"/>
        </a:xfrm>
      </p:grpSpPr>
      <p:sp>
        <p:nvSpPr>
          <p:cNvPr id="107" name="Google Shape;107;p17"/>
          <p:cNvSpPr/>
          <p:nvPr/>
        </p:nvSpPr>
        <p:spPr>
          <a:xfrm>
            <a:off x="-4172762" y="4436950"/>
            <a:ext cx="16779434" cy="6802759"/>
          </a:xfrm>
          <a:custGeom>
            <a:rect b="b" l="l" r="r" t="t"/>
            <a:pathLst>
              <a:path extrusionOk="0" h="116911" w="172110">
                <a:moveTo>
                  <a:pt x="165006" y="0"/>
                </a:moveTo>
                <a:cubicBezTo>
                  <a:pt x="154055" y="0"/>
                  <a:pt x="143252" y="1332"/>
                  <a:pt x="132449" y="3700"/>
                </a:cubicBezTo>
                <a:cubicBezTo>
                  <a:pt x="120610" y="6216"/>
                  <a:pt x="109659" y="9472"/>
                  <a:pt x="100927" y="11839"/>
                </a:cubicBezTo>
                <a:cubicBezTo>
                  <a:pt x="95600" y="13615"/>
                  <a:pt x="90124" y="14651"/>
                  <a:pt x="84501" y="15095"/>
                </a:cubicBezTo>
                <a:cubicBezTo>
                  <a:pt x="83169" y="15095"/>
                  <a:pt x="81837" y="15095"/>
                  <a:pt x="80505" y="14947"/>
                </a:cubicBezTo>
                <a:cubicBezTo>
                  <a:pt x="69110" y="13763"/>
                  <a:pt x="58307" y="7992"/>
                  <a:pt x="46616" y="4588"/>
                </a:cubicBezTo>
                <a:cubicBezTo>
                  <a:pt x="41584" y="3108"/>
                  <a:pt x="36257" y="2368"/>
                  <a:pt x="30929" y="2220"/>
                </a:cubicBezTo>
                <a:cubicBezTo>
                  <a:pt x="19978" y="2516"/>
                  <a:pt x="9323" y="5624"/>
                  <a:pt x="0" y="11247"/>
                </a:cubicBezTo>
                <a:lnTo>
                  <a:pt x="0" y="116910"/>
                </a:lnTo>
                <a:lnTo>
                  <a:pt x="172109" y="116910"/>
                </a:lnTo>
                <a:lnTo>
                  <a:pt x="172109" y="148"/>
                </a:lnTo>
                <a:cubicBezTo>
                  <a:pt x="169593" y="0"/>
                  <a:pt x="167374" y="0"/>
                  <a:pt x="1650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ph idx="1" type="subTitle"/>
          </p:nvPr>
        </p:nvSpPr>
        <p:spPr>
          <a:xfrm>
            <a:off x="3498638" y="1882811"/>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09" name="Google Shape;109;p17"/>
          <p:cNvSpPr txBox="1"/>
          <p:nvPr>
            <p:ph idx="2" type="subTitle"/>
          </p:nvPr>
        </p:nvSpPr>
        <p:spPr>
          <a:xfrm>
            <a:off x="3498075" y="2324886"/>
            <a:ext cx="2149200" cy="5004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0" name="Google Shape;110;p17"/>
          <p:cNvSpPr txBox="1"/>
          <p:nvPr>
            <p:ph idx="3" type="subTitle"/>
          </p:nvPr>
        </p:nvSpPr>
        <p:spPr>
          <a:xfrm>
            <a:off x="6275363" y="1882811"/>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11" name="Google Shape;111;p17"/>
          <p:cNvSpPr txBox="1"/>
          <p:nvPr>
            <p:ph idx="4" type="subTitle"/>
          </p:nvPr>
        </p:nvSpPr>
        <p:spPr>
          <a:xfrm>
            <a:off x="6274800" y="2324886"/>
            <a:ext cx="2149200" cy="5004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2" name="Google Shape;112;p17"/>
          <p:cNvSpPr txBox="1"/>
          <p:nvPr>
            <p:ph idx="5" type="subTitle"/>
          </p:nvPr>
        </p:nvSpPr>
        <p:spPr>
          <a:xfrm>
            <a:off x="721338" y="1882811"/>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13" name="Google Shape;113;p17"/>
          <p:cNvSpPr txBox="1"/>
          <p:nvPr>
            <p:ph idx="6" type="subTitle"/>
          </p:nvPr>
        </p:nvSpPr>
        <p:spPr>
          <a:xfrm>
            <a:off x="720775" y="2324886"/>
            <a:ext cx="2149200" cy="5004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4" name="Google Shape;114;p17"/>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7"/>
          <p:cNvSpPr txBox="1"/>
          <p:nvPr>
            <p:ph idx="7" type="subTitle"/>
          </p:nvPr>
        </p:nvSpPr>
        <p:spPr>
          <a:xfrm>
            <a:off x="3498638" y="3659525"/>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16" name="Google Shape;116;p17"/>
          <p:cNvSpPr txBox="1"/>
          <p:nvPr>
            <p:ph idx="8" type="subTitle"/>
          </p:nvPr>
        </p:nvSpPr>
        <p:spPr>
          <a:xfrm>
            <a:off x="3498075" y="4101600"/>
            <a:ext cx="2149200" cy="5019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 name="Google Shape;117;p17"/>
          <p:cNvSpPr txBox="1"/>
          <p:nvPr>
            <p:ph idx="9" type="subTitle"/>
          </p:nvPr>
        </p:nvSpPr>
        <p:spPr>
          <a:xfrm>
            <a:off x="6275363" y="3659525"/>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18" name="Google Shape;118;p17"/>
          <p:cNvSpPr txBox="1"/>
          <p:nvPr>
            <p:ph idx="13" type="subTitle"/>
          </p:nvPr>
        </p:nvSpPr>
        <p:spPr>
          <a:xfrm>
            <a:off x="6274800" y="4101600"/>
            <a:ext cx="2149200" cy="5019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17"/>
          <p:cNvSpPr txBox="1"/>
          <p:nvPr>
            <p:ph idx="14" type="subTitle"/>
          </p:nvPr>
        </p:nvSpPr>
        <p:spPr>
          <a:xfrm>
            <a:off x="721338" y="3659525"/>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20" name="Google Shape;120;p17"/>
          <p:cNvSpPr txBox="1"/>
          <p:nvPr>
            <p:ph idx="15" type="subTitle"/>
          </p:nvPr>
        </p:nvSpPr>
        <p:spPr>
          <a:xfrm>
            <a:off x="720775" y="4101600"/>
            <a:ext cx="2149200" cy="5019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7">
    <p:spTree>
      <p:nvGrpSpPr>
        <p:cNvPr id="121" name="Shape 121"/>
        <p:cNvGrpSpPr/>
        <p:nvPr/>
      </p:nvGrpSpPr>
      <p:grpSpPr>
        <a:xfrm>
          <a:off x="0" y="0"/>
          <a:ext cx="0" cy="0"/>
          <a:chOff x="0" y="0"/>
          <a:chExt cx="0" cy="0"/>
        </a:xfrm>
      </p:grpSpPr>
      <p:sp>
        <p:nvSpPr>
          <p:cNvPr id="122" name="Google Shape;122;p18"/>
          <p:cNvSpPr/>
          <p:nvPr/>
        </p:nvSpPr>
        <p:spPr>
          <a:xfrm>
            <a:off x="446604" y="3969225"/>
            <a:ext cx="9344042" cy="1947644"/>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8"/>
          <p:cNvSpPr/>
          <p:nvPr/>
        </p:nvSpPr>
        <p:spPr>
          <a:xfrm>
            <a:off x="-620925" y="3969225"/>
            <a:ext cx="7913862" cy="2694639"/>
          </a:xfrm>
          <a:custGeom>
            <a:rect b="b" l="l" r="r" t="t"/>
            <a:pathLst>
              <a:path extrusionOk="0" h="9466" w="11662">
                <a:moveTo>
                  <a:pt x="0" y="1"/>
                </a:moveTo>
                <a:lnTo>
                  <a:pt x="0" y="8420"/>
                </a:lnTo>
                <a:cubicBezTo>
                  <a:pt x="192" y="8368"/>
                  <a:pt x="401" y="8350"/>
                  <a:pt x="593" y="8350"/>
                </a:cubicBezTo>
                <a:cubicBezTo>
                  <a:pt x="2162" y="8350"/>
                  <a:pt x="2458" y="9466"/>
                  <a:pt x="3225" y="9466"/>
                </a:cubicBezTo>
                <a:cubicBezTo>
                  <a:pt x="3713" y="9466"/>
                  <a:pt x="5683" y="7967"/>
                  <a:pt x="7844" y="7967"/>
                </a:cubicBezTo>
                <a:cubicBezTo>
                  <a:pt x="9291" y="7967"/>
                  <a:pt x="9709" y="8507"/>
                  <a:pt x="10389" y="8507"/>
                </a:cubicBezTo>
                <a:cubicBezTo>
                  <a:pt x="10410" y="8508"/>
                  <a:pt x="10431" y="8509"/>
                  <a:pt x="10451" y="8509"/>
                </a:cubicBezTo>
                <a:cubicBezTo>
                  <a:pt x="11120" y="8509"/>
                  <a:pt x="11661" y="7964"/>
                  <a:pt x="11644" y="7287"/>
                </a:cubicBezTo>
                <a:cubicBezTo>
                  <a:pt x="11644" y="5143"/>
                  <a:pt x="6607" y="6468"/>
                  <a:pt x="5456" y="3104"/>
                </a:cubicBezTo>
                <a:cubicBezTo>
                  <a:pt x="5177" y="2319"/>
                  <a:pt x="3016" y="3138"/>
                  <a:pt x="2911" y="2075"/>
                </a:cubicBezTo>
                <a:cubicBezTo>
                  <a:pt x="2737" y="471"/>
                  <a:pt x="1447" y="1"/>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868513" y="3907600"/>
            <a:ext cx="11220862" cy="3111416"/>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250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8">
    <p:spTree>
      <p:nvGrpSpPr>
        <p:cNvPr id="126" name="Shape 126"/>
        <p:cNvGrpSpPr/>
        <p:nvPr/>
      </p:nvGrpSpPr>
      <p:grpSpPr>
        <a:xfrm>
          <a:off x="0" y="0"/>
          <a:ext cx="0" cy="0"/>
          <a:chOff x="0" y="0"/>
          <a:chExt cx="0" cy="0"/>
        </a:xfrm>
      </p:grpSpPr>
      <p:sp>
        <p:nvSpPr>
          <p:cNvPr id="127" name="Google Shape;127;p19"/>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19"/>
          <p:cNvSpPr/>
          <p:nvPr/>
        </p:nvSpPr>
        <p:spPr>
          <a:xfrm flipH="1">
            <a:off x="-77508" y="4417425"/>
            <a:ext cx="3780308" cy="781649"/>
          </a:xfrm>
          <a:custGeom>
            <a:rect b="b" l="l" r="r" t="t"/>
            <a:pathLst>
              <a:path extrusionOk="0" h="3104" w="7130">
                <a:moveTo>
                  <a:pt x="3591" y="1"/>
                </a:moveTo>
                <a:cubicBezTo>
                  <a:pt x="2388" y="1"/>
                  <a:pt x="1534" y="1169"/>
                  <a:pt x="0" y="1360"/>
                </a:cubicBezTo>
                <a:cubicBezTo>
                  <a:pt x="549" y="1735"/>
                  <a:pt x="1199" y="1748"/>
                  <a:pt x="1833" y="1748"/>
                </a:cubicBezTo>
                <a:cubicBezTo>
                  <a:pt x="1880" y="1748"/>
                  <a:pt x="1928" y="1748"/>
                  <a:pt x="1975" y="1748"/>
                </a:cubicBezTo>
                <a:cubicBezTo>
                  <a:pt x="2559" y="1748"/>
                  <a:pt x="3122" y="1759"/>
                  <a:pt x="3574" y="2058"/>
                </a:cubicBezTo>
                <a:cubicBezTo>
                  <a:pt x="4654" y="2790"/>
                  <a:pt x="5683" y="3104"/>
                  <a:pt x="6659" y="3104"/>
                </a:cubicBezTo>
                <a:cubicBezTo>
                  <a:pt x="6816" y="3104"/>
                  <a:pt x="6973" y="3086"/>
                  <a:pt x="7130" y="3069"/>
                </a:cubicBezTo>
                <a:lnTo>
                  <a:pt x="7130" y="628"/>
                </a:lnTo>
                <a:cubicBezTo>
                  <a:pt x="6851" y="698"/>
                  <a:pt x="6572" y="733"/>
                  <a:pt x="6293" y="733"/>
                </a:cubicBezTo>
                <a:cubicBezTo>
                  <a:pt x="4881" y="733"/>
                  <a:pt x="4341" y="1"/>
                  <a:pt x="3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flipH="1">
            <a:off x="0" y="4417413"/>
            <a:ext cx="9143979" cy="781664"/>
          </a:xfrm>
          <a:custGeom>
            <a:rect b="b" l="l" r="r" t="t"/>
            <a:pathLst>
              <a:path extrusionOk="0" h="5110" w="20274">
                <a:moveTo>
                  <a:pt x="6121" y="1"/>
                </a:moveTo>
                <a:cubicBezTo>
                  <a:pt x="3972" y="1"/>
                  <a:pt x="1863" y="575"/>
                  <a:pt x="1" y="1676"/>
                </a:cubicBezTo>
                <a:lnTo>
                  <a:pt x="1" y="5110"/>
                </a:lnTo>
                <a:lnTo>
                  <a:pt x="20273" y="5110"/>
                </a:lnTo>
                <a:lnTo>
                  <a:pt x="20273" y="3436"/>
                </a:lnTo>
                <a:lnTo>
                  <a:pt x="19977" y="3297"/>
                </a:lnTo>
                <a:cubicBezTo>
                  <a:pt x="18356" y="2582"/>
                  <a:pt x="16700" y="2756"/>
                  <a:pt x="14974" y="2704"/>
                </a:cubicBezTo>
                <a:cubicBezTo>
                  <a:pt x="13562" y="2669"/>
                  <a:pt x="13266" y="839"/>
                  <a:pt x="11958" y="839"/>
                </a:cubicBezTo>
                <a:cubicBezTo>
                  <a:pt x="11174" y="839"/>
                  <a:pt x="10546" y="1711"/>
                  <a:pt x="9727" y="1711"/>
                </a:cubicBezTo>
                <a:cubicBezTo>
                  <a:pt x="8612" y="1711"/>
                  <a:pt x="8176" y="89"/>
                  <a:pt x="7304" y="37"/>
                </a:cubicBezTo>
                <a:cubicBezTo>
                  <a:pt x="6973" y="2"/>
                  <a:pt x="6642" y="2"/>
                  <a:pt x="6311" y="2"/>
                </a:cubicBezTo>
                <a:cubicBezTo>
                  <a:pt x="6247" y="1"/>
                  <a:pt x="6184" y="1"/>
                  <a:pt x="6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CUSTOM_10">
    <p:spTree>
      <p:nvGrpSpPr>
        <p:cNvPr id="130" name="Shape 130"/>
        <p:cNvGrpSpPr/>
        <p:nvPr/>
      </p:nvGrpSpPr>
      <p:grpSpPr>
        <a:xfrm>
          <a:off x="0" y="0"/>
          <a:ext cx="0" cy="0"/>
          <a:chOff x="0" y="0"/>
          <a:chExt cx="0" cy="0"/>
        </a:xfrm>
      </p:grpSpPr>
      <p:sp>
        <p:nvSpPr>
          <p:cNvPr id="131" name="Google Shape;131;p20"/>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20"/>
          <p:cNvSpPr txBox="1"/>
          <p:nvPr>
            <p:ph idx="1" type="subTitle"/>
          </p:nvPr>
        </p:nvSpPr>
        <p:spPr>
          <a:xfrm>
            <a:off x="3498638" y="2419213"/>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33" name="Google Shape;133;p20"/>
          <p:cNvSpPr txBox="1"/>
          <p:nvPr>
            <p:ph idx="2" type="subTitle"/>
          </p:nvPr>
        </p:nvSpPr>
        <p:spPr>
          <a:xfrm>
            <a:off x="3497788" y="2861288"/>
            <a:ext cx="21492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0"/>
          <p:cNvSpPr txBox="1"/>
          <p:nvPr>
            <p:ph idx="3" type="subTitle"/>
          </p:nvPr>
        </p:nvSpPr>
        <p:spPr>
          <a:xfrm>
            <a:off x="6275363" y="2419213"/>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35" name="Google Shape;135;p20"/>
          <p:cNvSpPr txBox="1"/>
          <p:nvPr>
            <p:ph idx="4" type="subTitle"/>
          </p:nvPr>
        </p:nvSpPr>
        <p:spPr>
          <a:xfrm>
            <a:off x="6274800" y="2861288"/>
            <a:ext cx="21492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0"/>
          <p:cNvSpPr txBox="1"/>
          <p:nvPr>
            <p:ph idx="5" type="subTitle"/>
          </p:nvPr>
        </p:nvSpPr>
        <p:spPr>
          <a:xfrm>
            <a:off x="721338" y="2419213"/>
            <a:ext cx="21477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37" name="Google Shape;137;p20"/>
          <p:cNvSpPr txBox="1"/>
          <p:nvPr>
            <p:ph idx="6" type="subTitle"/>
          </p:nvPr>
        </p:nvSpPr>
        <p:spPr>
          <a:xfrm>
            <a:off x="720775" y="2861288"/>
            <a:ext cx="21492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0"/>
          <p:cNvSpPr/>
          <p:nvPr/>
        </p:nvSpPr>
        <p:spPr>
          <a:xfrm>
            <a:off x="3727076" y="3938976"/>
            <a:ext cx="1691193" cy="1626929"/>
          </a:xfrm>
          <a:custGeom>
            <a:rect b="b" l="l" r="r" t="t"/>
            <a:pathLst>
              <a:path extrusionOk="0" h="56101" w="58317">
                <a:moveTo>
                  <a:pt x="30252" y="0"/>
                </a:moveTo>
                <a:cubicBezTo>
                  <a:pt x="18880" y="0"/>
                  <a:pt x="8675" y="6853"/>
                  <a:pt x="4301" y="17349"/>
                </a:cubicBezTo>
                <a:cubicBezTo>
                  <a:pt x="0" y="27773"/>
                  <a:pt x="2406" y="39874"/>
                  <a:pt x="10424" y="47893"/>
                </a:cubicBezTo>
                <a:cubicBezTo>
                  <a:pt x="15780" y="53248"/>
                  <a:pt x="22925" y="56100"/>
                  <a:pt x="30207" y="56100"/>
                </a:cubicBezTo>
                <a:cubicBezTo>
                  <a:pt x="33827" y="56100"/>
                  <a:pt x="37482" y="55395"/>
                  <a:pt x="40967" y="53943"/>
                </a:cubicBezTo>
                <a:cubicBezTo>
                  <a:pt x="51464" y="49642"/>
                  <a:pt x="58316" y="39364"/>
                  <a:pt x="58316" y="28065"/>
                </a:cubicBezTo>
                <a:cubicBezTo>
                  <a:pt x="58244" y="12538"/>
                  <a:pt x="45706" y="0"/>
                  <a:pt x="302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107875" y="4076675"/>
            <a:ext cx="10015964" cy="1626922"/>
          </a:xfrm>
          <a:custGeom>
            <a:rect b="b" l="l" r="r" t="t"/>
            <a:pathLst>
              <a:path extrusionOk="0" h="10320" w="20274">
                <a:moveTo>
                  <a:pt x="2302" y="0"/>
                </a:moveTo>
                <a:cubicBezTo>
                  <a:pt x="1517" y="0"/>
                  <a:pt x="716" y="175"/>
                  <a:pt x="1" y="523"/>
                </a:cubicBezTo>
                <a:lnTo>
                  <a:pt x="1" y="10320"/>
                </a:lnTo>
                <a:lnTo>
                  <a:pt x="20273" y="10320"/>
                </a:lnTo>
                <a:lnTo>
                  <a:pt x="20273" y="7165"/>
                </a:lnTo>
                <a:cubicBezTo>
                  <a:pt x="18792" y="5840"/>
                  <a:pt x="18147" y="3731"/>
                  <a:pt x="14730" y="3731"/>
                </a:cubicBezTo>
                <a:cubicBezTo>
                  <a:pt x="12760" y="3731"/>
                  <a:pt x="11959" y="4411"/>
                  <a:pt x="10878" y="4411"/>
                </a:cubicBezTo>
                <a:cubicBezTo>
                  <a:pt x="7758" y="4411"/>
                  <a:pt x="6241" y="0"/>
                  <a:pt x="23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107875" y="4076675"/>
            <a:ext cx="10015964" cy="1939729"/>
          </a:xfrm>
          <a:custGeom>
            <a:rect b="b" l="l" r="r" t="t"/>
            <a:pathLst>
              <a:path extrusionOk="0" h="12673" w="20274">
                <a:moveTo>
                  <a:pt x="16264" y="0"/>
                </a:moveTo>
                <a:cubicBezTo>
                  <a:pt x="15724" y="0"/>
                  <a:pt x="15218" y="140"/>
                  <a:pt x="14765" y="401"/>
                </a:cubicBezTo>
                <a:cubicBezTo>
                  <a:pt x="13301" y="1325"/>
                  <a:pt x="11959" y="1656"/>
                  <a:pt x="10425" y="2667"/>
                </a:cubicBezTo>
                <a:cubicBezTo>
                  <a:pt x="9867" y="3033"/>
                  <a:pt x="9518" y="4741"/>
                  <a:pt x="7531" y="4741"/>
                </a:cubicBezTo>
                <a:cubicBezTo>
                  <a:pt x="6485" y="4741"/>
                  <a:pt x="5405" y="3678"/>
                  <a:pt x="2790" y="3678"/>
                </a:cubicBezTo>
                <a:cubicBezTo>
                  <a:pt x="2750" y="3677"/>
                  <a:pt x="2710" y="3677"/>
                  <a:pt x="2670" y="3677"/>
                </a:cubicBezTo>
                <a:cubicBezTo>
                  <a:pt x="1753" y="3677"/>
                  <a:pt x="853" y="3869"/>
                  <a:pt x="1" y="4253"/>
                </a:cubicBezTo>
                <a:lnTo>
                  <a:pt x="1" y="6031"/>
                </a:lnTo>
                <a:cubicBezTo>
                  <a:pt x="716" y="5683"/>
                  <a:pt x="1517" y="5508"/>
                  <a:pt x="2302" y="5508"/>
                </a:cubicBezTo>
                <a:cubicBezTo>
                  <a:pt x="6241" y="5508"/>
                  <a:pt x="7758" y="9919"/>
                  <a:pt x="10878" y="9919"/>
                </a:cubicBezTo>
                <a:cubicBezTo>
                  <a:pt x="11959" y="9919"/>
                  <a:pt x="12760" y="9239"/>
                  <a:pt x="14730" y="9239"/>
                </a:cubicBezTo>
                <a:cubicBezTo>
                  <a:pt x="18147" y="9239"/>
                  <a:pt x="18792" y="11348"/>
                  <a:pt x="20256" y="12673"/>
                </a:cubicBezTo>
                <a:lnTo>
                  <a:pt x="20256" y="9030"/>
                </a:lnTo>
                <a:cubicBezTo>
                  <a:pt x="19123" y="8855"/>
                  <a:pt x="17955" y="8733"/>
                  <a:pt x="16927" y="8141"/>
                </a:cubicBezTo>
                <a:cubicBezTo>
                  <a:pt x="16369" y="7792"/>
                  <a:pt x="16003" y="7042"/>
                  <a:pt x="15305" y="7042"/>
                </a:cubicBezTo>
                <a:cubicBezTo>
                  <a:pt x="14713" y="7042"/>
                  <a:pt x="13266" y="7966"/>
                  <a:pt x="12150" y="7966"/>
                </a:cubicBezTo>
                <a:cubicBezTo>
                  <a:pt x="11366" y="7966"/>
                  <a:pt x="10634" y="7443"/>
                  <a:pt x="10634" y="6589"/>
                </a:cubicBezTo>
                <a:cubicBezTo>
                  <a:pt x="10634" y="5613"/>
                  <a:pt x="11174" y="5142"/>
                  <a:pt x="12098" y="5142"/>
                </a:cubicBezTo>
                <a:cubicBezTo>
                  <a:pt x="12569" y="5142"/>
                  <a:pt x="13057" y="5282"/>
                  <a:pt x="13475" y="5282"/>
                </a:cubicBezTo>
                <a:cubicBezTo>
                  <a:pt x="14538" y="5282"/>
                  <a:pt x="14922" y="3591"/>
                  <a:pt x="17885" y="3591"/>
                </a:cubicBezTo>
                <a:cubicBezTo>
                  <a:pt x="18687" y="3608"/>
                  <a:pt x="19472" y="3713"/>
                  <a:pt x="20273" y="3887"/>
                </a:cubicBezTo>
                <a:lnTo>
                  <a:pt x="20273" y="1220"/>
                </a:lnTo>
                <a:lnTo>
                  <a:pt x="20204" y="1220"/>
                </a:lnTo>
                <a:cubicBezTo>
                  <a:pt x="19175" y="1220"/>
                  <a:pt x="18147" y="0"/>
                  <a:pt x="16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5145161" y="4626319"/>
            <a:ext cx="4754051" cy="829891"/>
          </a:xfrm>
          <a:custGeom>
            <a:rect b="b" l="l" r="r" t="t"/>
            <a:pathLst>
              <a:path extrusionOk="0" h="5422" w="9623">
                <a:moveTo>
                  <a:pt x="7235" y="0"/>
                </a:moveTo>
                <a:cubicBezTo>
                  <a:pt x="4289" y="0"/>
                  <a:pt x="3905" y="1673"/>
                  <a:pt x="2842" y="1673"/>
                </a:cubicBezTo>
                <a:cubicBezTo>
                  <a:pt x="2424" y="1673"/>
                  <a:pt x="1936" y="1534"/>
                  <a:pt x="1465" y="1534"/>
                </a:cubicBezTo>
                <a:cubicBezTo>
                  <a:pt x="541" y="1534"/>
                  <a:pt x="1" y="2005"/>
                  <a:pt x="1" y="2981"/>
                </a:cubicBezTo>
                <a:cubicBezTo>
                  <a:pt x="1" y="3852"/>
                  <a:pt x="733" y="4358"/>
                  <a:pt x="1517" y="4358"/>
                </a:cubicBezTo>
                <a:cubicBezTo>
                  <a:pt x="2633" y="4358"/>
                  <a:pt x="4080" y="3434"/>
                  <a:pt x="4672" y="3434"/>
                </a:cubicBezTo>
                <a:cubicBezTo>
                  <a:pt x="5370" y="3434"/>
                  <a:pt x="5736" y="4201"/>
                  <a:pt x="6294" y="4532"/>
                </a:cubicBezTo>
                <a:cubicBezTo>
                  <a:pt x="7322" y="5142"/>
                  <a:pt x="8472" y="5264"/>
                  <a:pt x="9623" y="5421"/>
                </a:cubicBezTo>
                <a:lnTo>
                  <a:pt x="9623" y="296"/>
                </a:lnTo>
                <a:cubicBezTo>
                  <a:pt x="8839" y="105"/>
                  <a:pt x="8037" y="17"/>
                  <a:pt x="7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2521200" y="4191461"/>
            <a:ext cx="9286506" cy="2078293"/>
          </a:xfrm>
          <a:custGeom>
            <a:rect b="b" l="l" r="r" t="t"/>
            <a:pathLst>
              <a:path extrusionOk="0" h="10320" w="20274">
                <a:moveTo>
                  <a:pt x="2302" y="0"/>
                </a:moveTo>
                <a:cubicBezTo>
                  <a:pt x="1517" y="0"/>
                  <a:pt x="716" y="175"/>
                  <a:pt x="1" y="523"/>
                </a:cubicBezTo>
                <a:lnTo>
                  <a:pt x="1" y="10320"/>
                </a:lnTo>
                <a:lnTo>
                  <a:pt x="20273" y="10320"/>
                </a:lnTo>
                <a:lnTo>
                  <a:pt x="20273" y="7165"/>
                </a:lnTo>
                <a:cubicBezTo>
                  <a:pt x="18792" y="5840"/>
                  <a:pt x="18147" y="3731"/>
                  <a:pt x="14730" y="3731"/>
                </a:cubicBezTo>
                <a:cubicBezTo>
                  <a:pt x="12760" y="3731"/>
                  <a:pt x="11959" y="4411"/>
                  <a:pt x="10878" y="4411"/>
                </a:cubicBezTo>
                <a:cubicBezTo>
                  <a:pt x="7758" y="4411"/>
                  <a:pt x="6241" y="0"/>
                  <a:pt x="2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2065100" y="3440700"/>
            <a:ext cx="9019396" cy="2286530"/>
          </a:xfrm>
          <a:custGeom>
            <a:rect b="b" l="l" r="r" t="t"/>
            <a:pathLst>
              <a:path extrusionOk="0" h="7775" w="20274">
                <a:moveTo>
                  <a:pt x="19315" y="0"/>
                </a:moveTo>
                <a:cubicBezTo>
                  <a:pt x="17833" y="0"/>
                  <a:pt x="16438" y="680"/>
                  <a:pt x="15480" y="2162"/>
                </a:cubicBezTo>
                <a:cubicBezTo>
                  <a:pt x="15393" y="2319"/>
                  <a:pt x="15236" y="2423"/>
                  <a:pt x="15061" y="2423"/>
                </a:cubicBezTo>
                <a:cubicBezTo>
                  <a:pt x="14469" y="2423"/>
                  <a:pt x="13806" y="1116"/>
                  <a:pt x="12830" y="1116"/>
                </a:cubicBezTo>
                <a:cubicBezTo>
                  <a:pt x="11924" y="1116"/>
                  <a:pt x="11209" y="2284"/>
                  <a:pt x="10756" y="2284"/>
                </a:cubicBezTo>
                <a:cubicBezTo>
                  <a:pt x="9536" y="2284"/>
                  <a:pt x="9989" y="802"/>
                  <a:pt x="8403" y="802"/>
                </a:cubicBezTo>
                <a:cubicBezTo>
                  <a:pt x="6712" y="802"/>
                  <a:pt x="5614" y="2545"/>
                  <a:pt x="4812" y="2545"/>
                </a:cubicBezTo>
                <a:cubicBezTo>
                  <a:pt x="4184" y="2545"/>
                  <a:pt x="3853" y="1290"/>
                  <a:pt x="2354" y="1290"/>
                </a:cubicBezTo>
                <a:cubicBezTo>
                  <a:pt x="1570" y="1290"/>
                  <a:pt x="768" y="1691"/>
                  <a:pt x="1" y="2179"/>
                </a:cubicBezTo>
                <a:lnTo>
                  <a:pt x="1" y="6223"/>
                </a:lnTo>
                <a:cubicBezTo>
                  <a:pt x="994" y="5177"/>
                  <a:pt x="2127" y="4219"/>
                  <a:pt x="3435" y="4219"/>
                </a:cubicBezTo>
                <a:cubicBezTo>
                  <a:pt x="5631" y="4219"/>
                  <a:pt x="5753" y="6502"/>
                  <a:pt x="7060" y="6502"/>
                </a:cubicBezTo>
                <a:cubicBezTo>
                  <a:pt x="7636" y="6502"/>
                  <a:pt x="8002" y="5927"/>
                  <a:pt x="9205" y="5927"/>
                </a:cubicBezTo>
                <a:cubicBezTo>
                  <a:pt x="10477" y="5927"/>
                  <a:pt x="11610" y="6694"/>
                  <a:pt x="12307" y="7775"/>
                </a:cubicBezTo>
                <a:cubicBezTo>
                  <a:pt x="13144" y="7426"/>
                  <a:pt x="13963" y="7008"/>
                  <a:pt x="14765" y="6537"/>
                </a:cubicBezTo>
                <a:cubicBezTo>
                  <a:pt x="15218" y="6276"/>
                  <a:pt x="15724" y="6136"/>
                  <a:pt x="16264" y="6136"/>
                </a:cubicBezTo>
                <a:cubicBezTo>
                  <a:pt x="18147" y="6136"/>
                  <a:pt x="19175" y="7356"/>
                  <a:pt x="20204" y="7356"/>
                </a:cubicBezTo>
                <a:lnTo>
                  <a:pt x="20273" y="7356"/>
                </a:lnTo>
                <a:lnTo>
                  <a:pt x="20273" y="88"/>
                </a:lnTo>
                <a:cubicBezTo>
                  <a:pt x="19942" y="35"/>
                  <a:pt x="19628" y="0"/>
                  <a:pt x="193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03375" y="4007161"/>
            <a:ext cx="5637679" cy="1341224"/>
          </a:xfrm>
          <a:custGeom>
            <a:rect b="b" l="l" r="r" t="t"/>
            <a:pathLst>
              <a:path extrusionOk="0" h="6660" w="12308">
                <a:moveTo>
                  <a:pt x="3435" y="1"/>
                </a:moveTo>
                <a:cubicBezTo>
                  <a:pt x="2127" y="1"/>
                  <a:pt x="994" y="959"/>
                  <a:pt x="1" y="1988"/>
                </a:cubicBezTo>
                <a:lnTo>
                  <a:pt x="1" y="6154"/>
                </a:lnTo>
                <a:cubicBezTo>
                  <a:pt x="853" y="5786"/>
                  <a:pt x="1753" y="5595"/>
                  <a:pt x="2670" y="5595"/>
                </a:cubicBezTo>
                <a:cubicBezTo>
                  <a:pt x="2710" y="5595"/>
                  <a:pt x="2750" y="5595"/>
                  <a:pt x="2790" y="5596"/>
                </a:cubicBezTo>
                <a:cubicBezTo>
                  <a:pt x="5405" y="5596"/>
                  <a:pt x="6503" y="6659"/>
                  <a:pt x="7531" y="6659"/>
                </a:cubicBezTo>
                <a:cubicBezTo>
                  <a:pt x="9518" y="6659"/>
                  <a:pt x="9867" y="4951"/>
                  <a:pt x="10425" y="4585"/>
                </a:cubicBezTo>
                <a:cubicBezTo>
                  <a:pt x="11017" y="4202"/>
                  <a:pt x="11645" y="3853"/>
                  <a:pt x="12307" y="3557"/>
                </a:cubicBezTo>
                <a:cubicBezTo>
                  <a:pt x="11627" y="2476"/>
                  <a:pt x="10477" y="1709"/>
                  <a:pt x="9222" y="1709"/>
                </a:cubicBezTo>
                <a:cubicBezTo>
                  <a:pt x="8002" y="1709"/>
                  <a:pt x="7636" y="2284"/>
                  <a:pt x="7078" y="2284"/>
                </a:cubicBezTo>
                <a:cubicBezTo>
                  <a:pt x="5771" y="2284"/>
                  <a:pt x="5631" y="1"/>
                  <a:pt x="34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03375" y="5116361"/>
            <a:ext cx="9286506" cy="2078293"/>
          </a:xfrm>
          <a:custGeom>
            <a:rect b="b" l="l" r="r" t="t"/>
            <a:pathLst>
              <a:path extrusionOk="0" h="10320" w="20274">
                <a:moveTo>
                  <a:pt x="2302" y="0"/>
                </a:moveTo>
                <a:cubicBezTo>
                  <a:pt x="1517" y="0"/>
                  <a:pt x="716" y="175"/>
                  <a:pt x="1" y="523"/>
                </a:cubicBezTo>
                <a:lnTo>
                  <a:pt x="1" y="10320"/>
                </a:lnTo>
                <a:lnTo>
                  <a:pt x="20273" y="10320"/>
                </a:lnTo>
                <a:lnTo>
                  <a:pt x="20273" y="7165"/>
                </a:lnTo>
                <a:cubicBezTo>
                  <a:pt x="18792" y="5840"/>
                  <a:pt x="18147" y="3731"/>
                  <a:pt x="14730" y="3731"/>
                </a:cubicBezTo>
                <a:cubicBezTo>
                  <a:pt x="12760" y="3731"/>
                  <a:pt x="11959" y="4411"/>
                  <a:pt x="10878" y="4411"/>
                </a:cubicBezTo>
                <a:cubicBezTo>
                  <a:pt x="7758" y="4411"/>
                  <a:pt x="6241" y="0"/>
                  <a:pt x="2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3375" y="4191440"/>
            <a:ext cx="9286506" cy="2552152"/>
          </a:xfrm>
          <a:custGeom>
            <a:rect b="b" l="l" r="r" t="t"/>
            <a:pathLst>
              <a:path extrusionOk="0" h="12673" w="20274">
                <a:moveTo>
                  <a:pt x="16264" y="0"/>
                </a:moveTo>
                <a:cubicBezTo>
                  <a:pt x="15724" y="0"/>
                  <a:pt x="15218" y="140"/>
                  <a:pt x="14765" y="401"/>
                </a:cubicBezTo>
                <a:cubicBezTo>
                  <a:pt x="13301" y="1325"/>
                  <a:pt x="11959" y="1656"/>
                  <a:pt x="10425" y="2667"/>
                </a:cubicBezTo>
                <a:cubicBezTo>
                  <a:pt x="9867" y="3033"/>
                  <a:pt x="9518" y="4741"/>
                  <a:pt x="7531" y="4741"/>
                </a:cubicBezTo>
                <a:cubicBezTo>
                  <a:pt x="6485" y="4741"/>
                  <a:pt x="5405" y="3678"/>
                  <a:pt x="2790" y="3678"/>
                </a:cubicBezTo>
                <a:cubicBezTo>
                  <a:pt x="2750" y="3677"/>
                  <a:pt x="2710" y="3677"/>
                  <a:pt x="2670" y="3677"/>
                </a:cubicBezTo>
                <a:cubicBezTo>
                  <a:pt x="1753" y="3677"/>
                  <a:pt x="853" y="3869"/>
                  <a:pt x="1" y="4253"/>
                </a:cubicBezTo>
                <a:lnTo>
                  <a:pt x="1" y="6031"/>
                </a:lnTo>
                <a:cubicBezTo>
                  <a:pt x="716" y="5683"/>
                  <a:pt x="1517" y="5508"/>
                  <a:pt x="2302" y="5508"/>
                </a:cubicBezTo>
                <a:cubicBezTo>
                  <a:pt x="6241" y="5508"/>
                  <a:pt x="7758" y="9919"/>
                  <a:pt x="10878" y="9919"/>
                </a:cubicBezTo>
                <a:cubicBezTo>
                  <a:pt x="11959" y="9919"/>
                  <a:pt x="12760" y="9239"/>
                  <a:pt x="14730" y="9239"/>
                </a:cubicBezTo>
                <a:cubicBezTo>
                  <a:pt x="18147" y="9239"/>
                  <a:pt x="18792" y="11348"/>
                  <a:pt x="20256" y="12673"/>
                </a:cubicBezTo>
                <a:lnTo>
                  <a:pt x="20256" y="9030"/>
                </a:lnTo>
                <a:cubicBezTo>
                  <a:pt x="19123" y="8855"/>
                  <a:pt x="17955" y="8733"/>
                  <a:pt x="16927" y="8141"/>
                </a:cubicBezTo>
                <a:cubicBezTo>
                  <a:pt x="16369" y="7792"/>
                  <a:pt x="16003" y="7042"/>
                  <a:pt x="15305" y="7042"/>
                </a:cubicBezTo>
                <a:cubicBezTo>
                  <a:pt x="14713" y="7042"/>
                  <a:pt x="13266" y="7966"/>
                  <a:pt x="12150" y="7966"/>
                </a:cubicBezTo>
                <a:cubicBezTo>
                  <a:pt x="11366" y="7966"/>
                  <a:pt x="10634" y="7443"/>
                  <a:pt x="10634" y="6589"/>
                </a:cubicBezTo>
                <a:cubicBezTo>
                  <a:pt x="10634" y="5613"/>
                  <a:pt x="11174" y="5142"/>
                  <a:pt x="12098" y="5142"/>
                </a:cubicBezTo>
                <a:cubicBezTo>
                  <a:pt x="12569" y="5142"/>
                  <a:pt x="13057" y="5282"/>
                  <a:pt x="13475" y="5282"/>
                </a:cubicBezTo>
                <a:cubicBezTo>
                  <a:pt x="14538" y="5282"/>
                  <a:pt x="14922" y="3591"/>
                  <a:pt x="17885" y="3591"/>
                </a:cubicBezTo>
                <a:cubicBezTo>
                  <a:pt x="18687" y="3608"/>
                  <a:pt x="19472" y="3713"/>
                  <a:pt x="20273" y="3887"/>
                </a:cubicBezTo>
                <a:lnTo>
                  <a:pt x="20273" y="1220"/>
                </a:lnTo>
                <a:lnTo>
                  <a:pt x="20204" y="1220"/>
                </a:lnTo>
                <a:cubicBezTo>
                  <a:pt x="19175" y="1220"/>
                  <a:pt x="18147" y="0"/>
                  <a:pt x="16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2989925" y="2071875"/>
            <a:ext cx="3164100" cy="48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2989925" y="1300025"/>
            <a:ext cx="3164100" cy="56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000">
                <a:latin typeface="Josefin Sans"/>
                <a:ea typeface="Josefin Sans"/>
                <a:cs typeface="Josefin Sans"/>
                <a:sym typeface="Josefi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CUSTOM_10_1">
    <p:spTree>
      <p:nvGrpSpPr>
        <p:cNvPr id="142" name="Shape 142"/>
        <p:cNvGrpSpPr/>
        <p:nvPr/>
      </p:nvGrpSpPr>
      <p:grpSpPr>
        <a:xfrm>
          <a:off x="0" y="0"/>
          <a:ext cx="0" cy="0"/>
          <a:chOff x="0" y="0"/>
          <a:chExt cx="0" cy="0"/>
        </a:xfrm>
      </p:grpSpPr>
      <p:sp>
        <p:nvSpPr>
          <p:cNvPr id="143" name="Google Shape;143;p21"/>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21"/>
          <p:cNvSpPr txBox="1"/>
          <p:nvPr>
            <p:ph idx="1" type="subTitle"/>
          </p:nvPr>
        </p:nvSpPr>
        <p:spPr>
          <a:xfrm>
            <a:off x="3429363" y="2315525"/>
            <a:ext cx="22851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45" name="Google Shape;145;p21"/>
          <p:cNvSpPr txBox="1"/>
          <p:nvPr>
            <p:ph idx="2" type="subTitle"/>
          </p:nvPr>
        </p:nvSpPr>
        <p:spPr>
          <a:xfrm>
            <a:off x="3423175" y="2757588"/>
            <a:ext cx="22860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6" name="Google Shape;146;p21"/>
          <p:cNvSpPr txBox="1"/>
          <p:nvPr>
            <p:ph idx="3" type="subTitle"/>
          </p:nvPr>
        </p:nvSpPr>
        <p:spPr>
          <a:xfrm>
            <a:off x="6154224" y="2315513"/>
            <a:ext cx="22845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47" name="Google Shape;147;p21"/>
          <p:cNvSpPr txBox="1"/>
          <p:nvPr>
            <p:ph idx="4" type="subTitle"/>
          </p:nvPr>
        </p:nvSpPr>
        <p:spPr>
          <a:xfrm>
            <a:off x="6153625" y="2752813"/>
            <a:ext cx="22860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8" name="Google Shape;148;p21"/>
          <p:cNvSpPr txBox="1"/>
          <p:nvPr>
            <p:ph idx="5" type="subTitle"/>
          </p:nvPr>
        </p:nvSpPr>
        <p:spPr>
          <a:xfrm>
            <a:off x="721374" y="2315513"/>
            <a:ext cx="22845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49" name="Google Shape;149;p21"/>
          <p:cNvSpPr txBox="1"/>
          <p:nvPr>
            <p:ph idx="6" type="subTitle"/>
          </p:nvPr>
        </p:nvSpPr>
        <p:spPr>
          <a:xfrm>
            <a:off x="720775" y="2752813"/>
            <a:ext cx="2286000" cy="7200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0" name="Google Shape;150;p21"/>
          <p:cNvSpPr/>
          <p:nvPr/>
        </p:nvSpPr>
        <p:spPr>
          <a:xfrm flipH="1">
            <a:off x="-191457" y="4185600"/>
            <a:ext cx="15718707" cy="3111416"/>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0" y="4185600"/>
            <a:ext cx="9307379" cy="1726754"/>
          </a:xfrm>
          <a:custGeom>
            <a:rect b="b" l="l" r="r" t="t"/>
            <a:pathLst>
              <a:path extrusionOk="0" h="12360" w="20256">
                <a:moveTo>
                  <a:pt x="19489" y="0"/>
                </a:moveTo>
                <a:cubicBezTo>
                  <a:pt x="16194" y="18"/>
                  <a:pt x="15113" y="4463"/>
                  <a:pt x="11819" y="4463"/>
                </a:cubicBezTo>
                <a:cubicBezTo>
                  <a:pt x="10686" y="4463"/>
                  <a:pt x="10250" y="3957"/>
                  <a:pt x="9710" y="3957"/>
                </a:cubicBezTo>
                <a:cubicBezTo>
                  <a:pt x="8315" y="3957"/>
                  <a:pt x="7914" y="6223"/>
                  <a:pt x="6346" y="6223"/>
                </a:cubicBezTo>
                <a:cubicBezTo>
                  <a:pt x="5073" y="6223"/>
                  <a:pt x="3870" y="5212"/>
                  <a:pt x="2319" y="5212"/>
                </a:cubicBezTo>
                <a:cubicBezTo>
                  <a:pt x="1482" y="5212"/>
                  <a:pt x="663" y="5474"/>
                  <a:pt x="1" y="5962"/>
                </a:cubicBezTo>
                <a:lnTo>
                  <a:pt x="1" y="12359"/>
                </a:lnTo>
                <a:lnTo>
                  <a:pt x="3016" y="12359"/>
                </a:lnTo>
                <a:cubicBezTo>
                  <a:pt x="4167" y="8995"/>
                  <a:pt x="7269" y="6520"/>
                  <a:pt x="10965" y="6520"/>
                </a:cubicBezTo>
                <a:cubicBezTo>
                  <a:pt x="11523" y="6520"/>
                  <a:pt x="12098" y="6554"/>
                  <a:pt x="12656" y="6554"/>
                </a:cubicBezTo>
                <a:cubicBezTo>
                  <a:pt x="13806" y="6554"/>
                  <a:pt x="14887" y="6432"/>
                  <a:pt x="15793" y="5665"/>
                </a:cubicBezTo>
                <a:cubicBezTo>
                  <a:pt x="17135" y="4532"/>
                  <a:pt x="18687" y="4201"/>
                  <a:pt x="20256" y="3992"/>
                </a:cubicBezTo>
                <a:lnTo>
                  <a:pt x="20256" y="70"/>
                </a:lnTo>
                <a:cubicBezTo>
                  <a:pt x="19994" y="35"/>
                  <a:pt x="19750" y="0"/>
                  <a:pt x="19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1403967" y="4631747"/>
            <a:ext cx="7838123" cy="1169051"/>
          </a:xfrm>
          <a:custGeom>
            <a:rect b="b" l="l" r="r" t="t"/>
            <a:pathLst>
              <a:path extrusionOk="0" h="8368" w="17240">
                <a:moveTo>
                  <a:pt x="17240" y="0"/>
                </a:moveTo>
                <a:cubicBezTo>
                  <a:pt x="15671" y="192"/>
                  <a:pt x="14119" y="540"/>
                  <a:pt x="12777" y="1656"/>
                </a:cubicBezTo>
                <a:cubicBezTo>
                  <a:pt x="11871" y="2423"/>
                  <a:pt x="10790" y="2545"/>
                  <a:pt x="9622" y="2545"/>
                </a:cubicBezTo>
                <a:cubicBezTo>
                  <a:pt x="9082" y="2545"/>
                  <a:pt x="8507" y="2510"/>
                  <a:pt x="7949" y="2510"/>
                </a:cubicBezTo>
                <a:cubicBezTo>
                  <a:pt x="4253" y="2510"/>
                  <a:pt x="1151" y="5003"/>
                  <a:pt x="0" y="8367"/>
                </a:cubicBezTo>
                <a:lnTo>
                  <a:pt x="17240" y="8367"/>
                </a:lnTo>
                <a:lnTo>
                  <a:pt x="17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2637">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4">
  <p:cSld name="CUSTOM_15">
    <p:spTree>
      <p:nvGrpSpPr>
        <p:cNvPr id="153" name="Shape 153"/>
        <p:cNvGrpSpPr/>
        <p:nvPr/>
      </p:nvGrpSpPr>
      <p:grpSpPr>
        <a:xfrm>
          <a:off x="0" y="0"/>
          <a:ext cx="0" cy="0"/>
          <a:chOff x="0" y="0"/>
          <a:chExt cx="0" cy="0"/>
        </a:xfrm>
      </p:grpSpPr>
      <p:sp>
        <p:nvSpPr>
          <p:cNvPr id="154" name="Google Shape;154;p22"/>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22"/>
          <p:cNvSpPr txBox="1"/>
          <p:nvPr>
            <p:ph idx="1" type="subTitle"/>
          </p:nvPr>
        </p:nvSpPr>
        <p:spPr>
          <a:xfrm>
            <a:off x="3429363" y="2315525"/>
            <a:ext cx="22851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56" name="Google Shape;156;p22"/>
          <p:cNvSpPr txBox="1"/>
          <p:nvPr>
            <p:ph idx="2" type="subTitle"/>
          </p:nvPr>
        </p:nvSpPr>
        <p:spPr>
          <a:xfrm>
            <a:off x="3429975" y="2756600"/>
            <a:ext cx="2284500" cy="5688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 name="Google Shape;157;p22"/>
          <p:cNvSpPr txBox="1"/>
          <p:nvPr>
            <p:ph idx="3" type="subTitle"/>
          </p:nvPr>
        </p:nvSpPr>
        <p:spPr>
          <a:xfrm>
            <a:off x="6154224" y="2315513"/>
            <a:ext cx="22845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58" name="Google Shape;158;p22"/>
          <p:cNvSpPr txBox="1"/>
          <p:nvPr>
            <p:ph idx="4" type="subTitle"/>
          </p:nvPr>
        </p:nvSpPr>
        <p:spPr>
          <a:xfrm>
            <a:off x="6153625" y="2752822"/>
            <a:ext cx="2286000" cy="5688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9" name="Google Shape;159;p22"/>
          <p:cNvSpPr txBox="1"/>
          <p:nvPr>
            <p:ph idx="5" type="subTitle"/>
          </p:nvPr>
        </p:nvSpPr>
        <p:spPr>
          <a:xfrm>
            <a:off x="706474" y="2315513"/>
            <a:ext cx="2284500" cy="316500"/>
          </a:xfrm>
          <a:prstGeom prst="rect">
            <a:avLst/>
          </a:prstGeom>
        </p:spPr>
        <p:txBody>
          <a:bodyPr anchorCtr="0" anchor="t" bIns="91425" lIns="91425" spcFirstLastPara="1" rIns="91425" wrap="square" tIns="91425">
            <a:noAutofit/>
          </a:bodyPr>
          <a:lstStyle>
            <a:lvl1pPr indent="-127000" lvl="0" marL="0" marR="0" rtl="0" algn="ctr">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60" name="Google Shape;160;p22"/>
          <p:cNvSpPr txBox="1"/>
          <p:nvPr>
            <p:ph idx="6" type="subTitle"/>
          </p:nvPr>
        </p:nvSpPr>
        <p:spPr>
          <a:xfrm>
            <a:off x="705725" y="2752822"/>
            <a:ext cx="2286000" cy="5688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1" name="Google Shape;161;p22"/>
          <p:cNvSpPr/>
          <p:nvPr/>
        </p:nvSpPr>
        <p:spPr>
          <a:xfrm>
            <a:off x="-466975" y="4318850"/>
            <a:ext cx="10375067" cy="1626922"/>
          </a:xfrm>
          <a:custGeom>
            <a:rect b="b" l="l" r="r" t="t"/>
            <a:pathLst>
              <a:path extrusionOk="0" h="10320" w="20274">
                <a:moveTo>
                  <a:pt x="2302" y="0"/>
                </a:moveTo>
                <a:cubicBezTo>
                  <a:pt x="1517" y="0"/>
                  <a:pt x="716" y="175"/>
                  <a:pt x="1" y="523"/>
                </a:cubicBezTo>
                <a:lnTo>
                  <a:pt x="1" y="10320"/>
                </a:lnTo>
                <a:lnTo>
                  <a:pt x="20273" y="10320"/>
                </a:lnTo>
                <a:lnTo>
                  <a:pt x="20273" y="7165"/>
                </a:lnTo>
                <a:cubicBezTo>
                  <a:pt x="18792" y="5840"/>
                  <a:pt x="18147" y="3731"/>
                  <a:pt x="14730" y="3731"/>
                </a:cubicBezTo>
                <a:cubicBezTo>
                  <a:pt x="12760" y="3731"/>
                  <a:pt x="11959" y="4411"/>
                  <a:pt x="10878" y="4411"/>
                </a:cubicBezTo>
                <a:cubicBezTo>
                  <a:pt x="7758" y="4411"/>
                  <a:pt x="6241" y="0"/>
                  <a:pt x="23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107875" y="4318850"/>
            <a:ext cx="10015964" cy="1939729"/>
          </a:xfrm>
          <a:custGeom>
            <a:rect b="b" l="l" r="r" t="t"/>
            <a:pathLst>
              <a:path extrusionOk="0" h="12673" w="20274">
                <a:moveTo>
                  <a:pt x="16264" y="0"/>
                </a:moveTo>
                <a:cubicBezTo>
                  <a:pt x="15724" y="0"/>
                  <a:pt x="15218" y="140"/>
                  <a:pt x="14765" y="401"/>
                </a:cubicBezTo>
                <a:cubicBezTo>
                  <a:pt x="13301" y="1325"/>
                  <a:pt x="11959" y="1656"/>
                  <a:pt x="10425" y="2667"/>
                </a:cubicBezTo>
                <a:cubicBezTo>
                  <a:pt x="9867" y="3033"/>
                  <a:pt x="9518" y="4741"/>
                  <a:pt x="7531" y="4741"/>
                </a:cubicBezTo>
                <a:cubicBezTo>
                  <a:pt x="6485" y="4741"/>
                  <a:pt x="5405" y="3678"/>
                  <a:pt x="2790" y="3678"/>
                </a:cubicBezTo>
                <a:cubicBezTo>
                  <a:pt x="2750" y="3677"/>
                  <a:pt x="2710" y="3677"/>
                  <a:pt x="2670" y="3677"/>
                </a:cubicBezTo>
                <a:cubicBezTo>
                  <a:pt x="1753" y="3677"/>
                  <a:pt x="853" y="3869"/>
                  <a:pt x="1" y="4253"/>
                </a:cubicBezTo>
                <a:lnTo>
                  <a:pt x="1" y="6031"/>
                </a:lnTo>
                <a:cubicBezTo>
                  <a:pt x="716" y="5683"/>
                  <a:pt x="1517" y="5508"/>
                  <a:pt x="2302" y="5508"/>
                </a:cubicBezTo>
                <a:cubicBezTo>
                  <a:pt x="6241" y="5508"/>
                  <a:pt x="7758" y="9919"/>
                  <a:pt x="10878" y="9919"/>
                </a:cubicBezTo>
                <a:cubicBezTo>
                  <a:pt x="11959" y="9919"/>
                  <a:pt x="12760" y="9239"/>
                  <a:pt x="14730" y="9239"/>
                </a:cubicBezTo>
                <a:cubicBezTo>
                  <a:pt x="18147" y="9239"/>
                  <a:pt x="18792" y="11348"/>
                  <a:pt x="20256" y="12673"/>
                </a:cubicBezTo>
                <a:lnTo>
                  <a:pt x="20256" y="9030"/>
                </a:lnTo>
                <a:cubicBezTo>
                  <a:pt x="19123" y="8855"/>
                  <a:pt x="17955" y="8733"/>
                  <a:pt x="16927" y="8141"/>
                </a:cubicBezTo>
                <a:cubicBezTo>
                  <a:pt x="16369" y="7792"/>
                  <a:pt x="16003" y="7042"/>
                  <a:pt x="15305" y="7042"/>
                </a:cubicBezTo>
                <a:cubicBezTo>
                  <a:pt x="14713" y="7042"/>
                  <a:pt x="13266" y="7966"/>
                  <a:pt x="12150" y="7966"/>
                </a:cubicBezTo>
                <a:cubicBezTo>
                  <a:pt x="11366" y="7966"/>
                  <a:pt x="10634" y="7443"/>
                  <a:pt x="10634" y="6589"/>
                </a:cubicBezTo>
                <a:cubicBezTo>
                  <a:pt x="10634" y="5613"/>
                  <a:pt x="11174" y="5142"/>
                  <a:pt x="12098" y="5142"/>
                </a:cubicBezTo>
                <a:cubicBezTo>
                  <a:pt x="12569" y="5142"/>
                  <a:pt x="13057" y="5282"/>
                  <a:pt x="13475" y="5282"/>
                </a:cubicBezTo>
                <a:cubicBezTo>
                  <a:pt x="14538" y="5282"/>
                  <a:pt x="14922" y="3591"/>
                  <a:pt x="17885" y="3591"/>
                </a:cubicBezTo>
                <a:cubicBezTo>
                  <a:pt x="18687" y="3608"/>
                  <a:pt x="19472" y="3713"/>
                  <a:pt x="20273" y="3887"/>
                </a:cubicBezTo>
                <a:lnTo>
                  <a:pt x="20273" y="1220"/>
                </a:lnTo>
                <a:lnTo>
                  <a:pt x="20204" y="1220"/>
                </a:lnTo>
                <a:cubicBezTo>
                  <a:pt x="19175" y="1220"/>
                  <a:pt x="18147" y="0"/>
                  <a:pt x="16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4243898" y="4717375"/>
            <a:ext cx="5572896" cy="829878"/>
          </a:xfrm>
          <a:custGeom>
            <a:rect b="b" l="l" r="r" t="t"/>
            <a:pathLst>
              <a:path extrusionOk="0" h="5422" w="9623">
                <a:moveTo>
                  <a:pt x="7235" y="0"/>
                </a:moveTo>
                <a:cubicBezTo>
                  <a:pt x="4289" y="0"/>
                  <a:pt x="3905" y="1673"/>
                  <a:pt x="2842" y="1673"/>
                </a:cubicBezTo>
                <a:cubicBezTo>
                  <a:pt x="2424" y="1673"/>
                  <a:pt x="1936" y="1534"/>
                  <a:pt x="1465" y="1534"/>
                </a:cubicBezTo>
                <a:cubicBezTo>
                  <a:pt x="541" y="1534"/>
                  <a:pt x="1" y="2005"/>
                  <a:pt x="1" y="2981"/>
                </a:cubicBezTo>
                <a:cubicBezTo>
                  <a:pt x="1" y="3852"/>
                  <a:pt x="733" y="4358"/>
                  <a:pt x="1517" y="4358"/>
                </a:cubicBezTo>
                <a:cubicBezTo>
                  <a:pt x="2633" y="4358"/>
                  <a:pt x="4080" y="3434"/>
                  <a:pt x="4672" y="3434"/>
                </a:cubicBezTo>
                <a:cubicBezTo>
                  <a:pt x="5370" y="3434"/>
                  <a:pt x="5736" y="4201"/>
                  <a:pt x="6294" y="4532"/>
                </a:cubicBezTo>
                <a:cubicBezTo>
                  <a:pt x="7322" y="5142"/>
                  <a:pt x="8472" y="5264"/>
                  <a:pt x="9623" y="5421"/>
                </a:cubicBezTo>
                <a:lnTo>
                  <a:pt x="9623" y="296"/>
                </a:lnTo>
                <a:cubicBezTo>
                  <a:pt x="8839" y="105"/>
                  <a:pt x="8037" y="17"/>
                  <a:pt x="7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ph hasCustomPrompt="1" idx="7" type="title"/>
          </p:nvPr>
        </p:nvSpPr>
        <p:spPr>
          <a:xfrm>
            <a:off x="705616" y="3334938"/>
            <a:ext cx="2286000" cy="40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65" name="Google Shape;165;p22"/>
          <p:cNvSpPr txBox="1"/>
          <p:nvPr>
            <p:ph hasCustomPrompt="1" idx="8" type="title"/>
          </p:nvPr>
        </p:nvSpPr>
        <p:spPr>
          <a:xfrm>
            <a:off x="3429666" y="3334938"/>
            <a:ext cx="2286000" cy="40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
        <p:nvSpPr>
          <p:cNvPr id="166" name="Google Shape;166;p22"/>
          <p:cNvSpPr txBox="1"/>
          <p:nvPr>
            <p:ph hasCustomPrompt="1" idx="9" type="title"/>
          </p:nvPr>
        </p:nvSpPr>
        <p:spPr>
          <a:xfrm>
            <a:off x="6153725" y="3334950"/>
            <a:ext cx="2286000" cy="40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
  <p:cSld name="CUSTOM_11">
    <p:spTree>
      <p:nvGrpSpPr>
        <p:cNvPr id="167" name="Shape 167"/>
        <p:cNvGrpSpPr/>
        <p:nvPr/>
      </p:nvGrpSpPr>
      <p:grpSpPr>
        <a:xfrm>
          <a:off x="0" y="0"/>
          <a:ext cx="0" cy="0"/>
          <a:chOff x="0" y="0"/>
          <a:chExt cx="0" cy="0"/>
        </a:xfrm>
      </p:grpSpPr>
      <p:sp>
        <p:nvSpPr>
          <p:cNvPr id="168" name="Google Shape;168;p23"/>
          <p:cNvSpPr txBox="1"/>
          <p:nvPr>
            <p:ph idx="1" type="subTitle"/>
          </p:nvPr>
        </p:nvSpPr>
        <p:spPr>
          <a:xfrm>
            <a:off x="1274575" y="2857600"/>
            <a:ext cx="2870100" cy="733200"/>
          </a:xfrm>
          <a:prstGeom prst="rect">
            <a:avLst/>
          </a:prstGeom>
        </p:spPr>
        <p:txBody>
          <a:bodyPr anchorCtr="0" anchor="t" bIns="91425" lIns="91425" spcFirstLastPara="1" rIns="91425" wrap="square" tIns="91425">
            <a:noAutofit/>
          </a:bodyPr>
          <a:lstStyle>
            <a:lvl1pPr indent="-88900" lvl="0" marL="0" marR="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3"/>
          <p:cNvSpPr txBox="1"/>
          <p:nvPr>
            <p:ph type="title"/>
          </p:nvPr>
        </p:nvSpPr>
        <p:spPr>
          <a:xfrm>
            <a:off x="1240803" y="833925"/>
            <a:ext cx="3081900" cy="1904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23"/>
          <p:cNvSpPr/>
          <p:nvPr/>
        </p:nvSpPr>
        <p:spPr>
          <a:xfrm flipH="1">
            <a:off x="-107875" y="4181500"/>
            <a:ext cx="10015964" cy="1626922"/>
          </a:xfrm>
          <a:custGeom>
            <a:rect b="b" l="l" r="r" t="t"/>
            <a:pathLst>
              <a:path extrusionOk="0" h="10320" w="20274">
                <a:moveTo>
                  <a:pt x="2302" y="0"/>
                </a:moveTo>
                <a:cubicBezTo>
                  <a:pt x="1517" y="0"/>
                  <a:pt x="716" y="175"/>
                  <a:pt x="1" y="523"/>
                </a:cubicBezTo>
                <a:lnTo>
                  <a:pt x="1" y="10320"/>
                </a:lnTo>
                <a:lnTo>
                  <a:pt x="20273" y="10320"/>
                </a:lnTo>
                <a:lnTo>
                  <a:pt x="20273" y="7165"/>
                </a:lnTo>
                <a:cubicBezTo>
                  <a:pt x="18792" y="5840"/>
                  <a:pt x="18147" y="3731"/>
                  <a:pt x="14730" y="3731"/>
                </a:cubicBezTo>
                <a:cubicBezTo>
                  <a:pt x="12760" y="3731"/>
                  <a:pt x="11959" y="4411"/>
                  <a:pt x="10878" y="4411"/>
                </a:cubicBezTo>
                <a:cubicBezTo>
                  <a:pt x="7758" y="4411"/>
                  <a:pt x="6241" y="0"/>
                  <a:pt x="23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a:off x="-107875" y="4181500"/>
            <a:ext cx="10015964" cy="1939729"/>
          </a:xfrm>
          <a:custGeom>
            <a:rect b="b" l="l" r="r" t="t"/>
            <a:pathLst>
              <a:path extrusionOk="0" h="12673" w="20274">
                <a:moveTo>
                  <a:pt x="16264" y="0"/>
                </a:moveTo>
                <a:cubicBezTo>
                  <a:pt x="15724" y="0"/>
                  <a:pt x="15218" y="140"/>
                  <a:pt x="14765" y="401"/>
                </a:cubicBezTo>
                <a:cubicBezTo>
                  <a:pt x="13301" y="1325"/>
                  <a:pt x="11959" y="1656"/>
                  <a:pt x="10425" y="2667"/>
                </a:cubicBezTo>
                <a:cubicBezTo>
                  <a:pt x="9867" y="3033"/>
                  <a:pt x="9518" y="4741"/>
                  <a:pt x="7531" y="4741"/>
                </a:cubicBezTo>
                <a:cubicBezTo>
                  <a:pt x="6485" y="4741"/>
                  <a:pt x="5405" y="3678"/>
                  <a:pt x="2790" y="3678"/>
                </a:cubicBezTo>
                <a:cubicBezTo>
                  <a:pt x="2750" y="3677"/>
                  <a:pt x="2710" y="3677"/>
                  <a:pt x="2670" y="3677"/>
                </a:cubicBezTo>
                <a:cubicBezTo>
                  <a:pt x="1753" y="3677"/>
                  <a:pt x="853" y="3869"/>
                  <a:pt x="1" y="4253"/>
                </a:cubicBezTo>
                <a:lnTo>
                  <a:pt x="1" y="6031"/>
                </a:lnTo>
                <a:cubicBezTo>
                  <a:pt x="716" y="5683"/>
                  <a:pt x="1517" y="5508"/>
                  <a:pt x="2302" y="5508"/>
                </a:cubicBezTo>
                <a:cubicBezTo>
                  <a:pt x="6241" y="5508"/>
                  <a:pt x="7758" y="9919"/>
                  <a:pt x="10878" y="9919"/>
                </a:cubicBezTo>
                <a:cubicBezTo>
                  <a:pt x="11959" y="9919"/>
                  <a:pt x="12760" y="9239"/>
                  <a:pt x="14730" y="9239"/>
                </a:cubicBezTo>
                <a:cubicBezTo>
                  <a:pt x="18147" y="9239"/>
                  <a:pt x="18792" y="11348"/>
                  <a:pt x="20256" y="12673"/>
                </a:cubicBezTo>
                <a:lnTo>
                  <a:pt x="20256" y="9030"/>
                </a:lnTo>
                <a:cubicBezTo>
                  <a:pt x="19123" y="8855"/>
                  <a:pt x="17955" y="8733"/>
                  <a:pt x="16927" y="8141"/>
                </a:cubicBezTo>
                <a:cubicBezTo>
                  <a:pt x="16369" y="7792"/>
                  <a:pt x="16003" y="7042"/>
                  <a:pt x="15305" y="7042"/>
                </a:cubicBezTo>
                <a:cubicBezTo>
                  <a:pt x="14713" y="7042"/>
                  <a:pt x="13266" y="7966"/>
                  <a:pt x="12150" y="7966"/>
                </a:cubicBezTo>
                <a:cubicBezTo>
                  <a:pt x="11366" y="7966"/>
                  <a:pt x="10634" y="7443"/>
                  <a:pt x="10634" y="6589"/>
                </a:cubicBezTo>
                <a:cubicBezTo>
                  <a:pt x="10634" y="5613"/>
                  <a:pt x="11174" y="5142"/>
                  <a:pt x="12098" y="5142"/>
                </a:cubicBezTo>
                <a:cubicBezTo>
                  <a:pt x="12569" y="5142"/>
                  <a:pt x="13057" y="5282"/>
                  <a:pt x="13475" y="5282"/>
                </a:cubicBezTo>
                <a:cubicBezTo>
                  <a:pt x="14538" y="5282"/>
                  <a:pt x="14922" y="3591"/>
                  <a:pt x="17885" y="3591"/>
                </a:cubicBezTo>
                <a:cubicBezTo>
                  <a:pt x="18687" y="3608"/>
                  <a:pt x="19472" y="3713"/>
                  <a:pt x="20273" y="3887"/>
                </a:cubicBezTo>
                <a:lnTo>
                  <a:pt x="20273" y="1220"/>
                </a:lnTo>
                <a:lnTo>
                  <a:pt x="20204" y="1220"/>
                </a:lnTo>
                <a:cubicBezTo>
                  <a:pt x="19175" y="1220"/>
                  <a:pt x="18147" y="0"/>
                  <a:pt x="16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flipH="1">
            <a:off x="-98997" y="4731144"/>
            <a:ext cx="4754051" cy="829891"/>
          </a:xfrm>
          <a:custGeom>
            <a:rect b="b" l="l" r="r" t="t"/>
            <a:pathLst>
              <a:path extrusionOk="0" h="5422" w="9623">
                <a:moveTo>
                  <a:pt x="7235" y="0"/>
                </a:moveTo>
                <a:cubicBezTo>
                  <a:pt x="4289" y="0"/>
                  <a:pt x="3905" y="1673"/>
                  <a:pt x="2842" y="1673"/>
                </a:cubicBezTo>
                <a:cubicBezTo>
                  <a:pt x="2424" y="1673"/>
                  <a:pt x="1936" y="1534"/>
                  <a:pt x="1465" y="1534"/>
                </a:cubicBezTo>
                <a:cubicBezTo>
                  <a:pt x="541" y="1534"/>
                  <a:pt x="1" y="2005"/>
                  <a:pt x="1" y="2981"/>
                </a:cubicBezTo>
                <a:cubicBezTo>
                  <a:pt x="1" y="3852"/>
                  <a:pt x="733" y="4358"/>
                  <a:pt x="1517" y="4358"/>
                </a:cubicBezTo>
                <a:cubicBezTo>
                  <a:pt x="2633" y="4358"/>
                  <a:pt x="4080" y="3434"/>
                  <a:pt x="4672" y="3434"/>
                </a:cubicBezTo>
                <a:cubicBezTo>
                  <a:pt x="5370" y="3434"/>
                  <a:pt x="5736" y="4201"/>
                  <a:pt x="6294" y="4532"/>
                </a:cubicBezTo>
                <a:cubicBezTo>
                  <a:pt x="7322" y="5142"/>
                  <a:pt x="8472" y="5264"/>
                  <a:pt x="9623" y="5421"/>
                </a:cubicBezTo>
                <a:lnTo>
                  <a:pt x="9623" y="296"/>
                </a:lnTo>
                <a:cubicBezTo>
                  <a:pt x="8839" y="105"/>
                  <a:pt x="8037" y="17"/>
                  <a:pt x="7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2">
  <p:cSld name="CUSTOM_12">
    <p:spTree>
      <p:nvGrpSpPr>
        <p:cNvPr id="173" name="Shape 173"/>
        <p:cNvGrpSpPr/>
        <p:nvPr/>
      </p:nvGrpSpPr>
      <p:grpSpPr>
        <a:xfrm>
          <a:off x="0" y="0"/>
          <a:ext cx="0" cy="0"/>
          <a:chOff x="0" y="0"/>
          <a:chExt cx="0" cy="0"/>
        </a:xfrm>
      </p:grpSpPr>
      <p:sp>
        <p:nvSpPr>
          <p:cNvPr id="174" name="Google Shape;174;p24"/>
          <p:cNvSpPr txBox="1"/>
          <p:nvPr>
            <p:ph idx="1" type="subTitle"/>
          </p:nvPr>
        </p:nvSpPr>
        <p:spPr>
          <a:xfrm>
            <a:off x="1274225" y="2204200"/>
            <a:ext cx="2759100" cy="1245300"/>
          </a:xfrm>
          <a:prstGeom prst="rect">
            <a:avLst/>
          </a:prstGeom>
        </p:spPr>
        <p:txBody>
          <a:bodyPr anchorCtr="0" anchor="t" bIns="91425" lIns="91425" spcFirstLastPara="1" rIns="91425" wrap="square" tIns="91425">
            <a:noAutofit/>
          </a:bodyPr>
          <a:lstStyle>
            <a:lvl1pPr indent="-88900" lvl="0" marL="0" marR="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5" name="Google Shape;175;p24"/>
          <p:cNvSpPr txBox="1"/>
          <p:nvPr>
            <p:ph type="title"/>
          </p:nvPr>
        </p:nvSpPr>
        <p:spPr>
          <a:xfrm>
            <a:off x="1241675" y="1095850"/>
            <a:ext cx="3081900" cy="986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6" name="Google Shape;176;p24"/>
          <p:cNvSpPr/>
          <p:nvPr/>
        </p:nvSpPr>
        <p:spPr>
          <a:xfrm>
            <a:off x="-107875" y="4181500"/>
            <a:ext cx="10015964" cy="1626922"/>
          </a:xfrm>
          <a:custGeom>
            <a:rect b="b" l="l" r="r" t="t"/>
            <a:pathLst>
              <a:path extrusionOk="0" h="10320" w="20274">
                <a:moveTo>
                  <a:pt x="2302" y="0"/>
                </a:moveTo>
                <a:cubicBezTo>
                  <a:pt x="1517" y="0"/>
                  <a:pt x="716" y="175"/>
                  <a:pt x="1" y="523"/>
                </a:cubicBezTo>
                <a:lnTo>
                  <a:pt x="1" y="10320"/>
                </a:lnTo>
                <a:lnTo>
                  <a:pt x="20273" y="10320"/>
                </a:lnTo>
                <a:lnTo>
                  <a:pt x="20273" y="7165"/>
                </a:lnTo>
                <a:cubicBezTo>
                  <a:pt x="18792" y="5840"/>
                  <a:pt x="18147" y="3731"/>
                  <a:pt x="14730" y="3731"/>
                </a:cubicBezTo>
                <a:cubicBezTo>
                  <a:pt x="12760" y="3731"/>
                  <a:pt x="11959" y="4411"/>
                  <a:pt x="10878" y="4411"/>
                </a:cubicBezTo>
                <a:cubicBezTo>
                  <a:pt x="7758" y="4411"/>
                  <a:pt x="6241" y="0"/>
                  <a:pt x="23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107875" y="4181500"/>
            <a:ext cx="10015964" cy="1939729"/>
          </a:xfrm>
          <a:custGeom>
            <a:rect b="b" l="l" r="r" t="t"/>
            <a:pathLst>
              <a:path extrusionOk="0" h="12673" w="20274">
                <a:moveTo>
                  <a:pt x="16264" y="0"/>
                </a:moveTo>
                <a:cubicBezTo>
                  <a:pt x="15724" y="0"/>
                  <a:pt x="15218" y="140"/>
                  <a:pt x="14765" y="401"/>
                </a:cubicBezTo>
                <a:cubicBezTo>
                  <a:pt x="13301" y="1325"/>
                  <a:pt x="11959" y="1656"/>
                  <a:pt x="10425" y="2667"/>
                </a:cubicBezTo>
                <a:cubicBezTo>
                  <a:pt x="9867" y="3033"/>
                  <a:pt x="9518" y="4741"/>
                  <a:pt x="7531" y="4741"/>
                </a:cubicBezTo>
                <a:cubicBezTo>
                  <a:pt x="6485" y="4741"/>
                  <a:pt x="5405" y="3678"/>
                  <a:pt x="2790" y="3678"/>
                </a:cubicBezTo>
                <a:cubicBezTo>
                  <a:pt x="2750" y="3677"/>
                  <a:pt x="2710" y="3677"/>
                  <a:pt x="2670" y="3677"/>
                </a:cubicBezTo>
                <a:cubicBezTo>
                  <a:pt x="1753" y="3677"/>
                  <a:pt x="853" y="3869"/>
                  <a:pt x="1" y="4253"/>
                </a:cubicBezTo>
                <a:lnTo>
                  <a:pt x="1" y="6031"/>
                </a:lnTo>
                <a:cubicBezTo>
                  <a:pt x="716" y="5683"/>
                  <a:pt x="1517" y="5508"/>
                  <a:pt x="2302" y="5508"/>
                </a:cubicBezTo>
                <a:cubicBezTo>
                  <a:pt x="6241" y="5508"/>
                  <a:pt x="7758" y="9919"/>
                  <a:pt x="10878" y="9919"/>
                </a:cubicBezTo>
                <a:cubicBezTo>
                  <a:pt x="11959" y="9919"/>
                  <a:pt x="12760" y="9239"/>
                  <a:pt x="14730" y="9239"/>
                </a:cubicBezTo>
                <a:cubicBezTo>
                  <a:pt x="18147" y="9239"/>
                  <a:pt x="18792" y="11348"/>
                  <a:pt x="20256" y="12673"/>
                </a:cubicBezTo>
                <a:lnTo>
                  <a:pt x="20256" y="9030"/>
                </a:lnTo>
                <a:cubicBezTo>
                  <a:pt x="19123" y="8855"/>
                  <a:pt x="17955" y="8733"/>
                  <a:pt x="16927" y="8141"/>
                </a:cubicBezTo>
                <a:cubicBezTo>
                  <a:pt x="16369" y="7792"/>
                  <a:pt x="16003" y="7042"/>
                  <a:pt x="15305" y="7042"/>
                </a:cubicBezTo>
                <a:cubicBezTo>
                  <a:pt x="14713" y="7042"/>
                  <a:pt x="13266" y="7966"/>
                  <a:pt x="12150" y="7966"/>
                </a:cubicBezTo>
                <a:cubicBezTo>
                  <a:pt x="11366" y="7966"/>
                  <a:pt x="10634" y="7443"/>
                  <a:pt x="10634" y="6589"/>
                </a:cubicBezTo>
                <a:cubicBezTo>
                  <a:pt x="10634" y="5613"/>
                  <a:pt x="11174" y="5142"/>
                  <a:pt x="12098" y="5142"/>
                </a:cubicBezTo>
                <a:cubicBezTo>
                  <a:pt x="12569" y="5142"/>
                  <a:pt x="13057" y="5282"/>
                  <a:pt x="13475" y="5282"/>
                </a:cubicBezTo>
                <a:cubicBezTo>
                  <a:pt x="14538" y="5282"/>
                  <a:pt x="14922" y="3591"/>
                  <a:pt x="17885" y="3591"/>
                </a:cubicBezTo>
                <a:cubicBezTo>
                  <a:pt x="18687" y="3608"/>
                  <a:pt x="19472" y="3713"/>
                  <a:pt x="20273" y="3887"/>
                </a:cubicBezTo>
                <a:lnTo>
                  <a:pt x="20273" y="1220"/>
                </a:lnTo>
                <a:lnTo>
                  <a:pt x="20204" y="1220"/>
                </a:lnTo>
                <a:cubicBezTo>
                  <a:pt x="19175" y="1220"/>
                  <a:pt x="18147" y="0"/>
                  <a:pt x="16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description 3">
  <p:cSld name="CUSTOM_13">
    <p:spTree>
      <p:nvGrpSpPr>
        <p:cNvPr id="178" name="Shape 178"/>
        <p:cNvGrpSpPr/>
        <p:nvPr/>
      </p:nvGrpSpPr>
      <p:grpSpPr>
        <a:xfrm>
          <a:off x="0" y="0"/>
          <a:ext cx="0" cy="0"/>
          <a:chOff x="0" y="0"/>
          <a:chExt cx="0" cy="0"/>
        </a:xfrm>
      </p:grpSpPr>
      <p:sp>
        <p:nvSpPr>
          <p:cNvPr id="179" name="Google Shape;179;p25"/>
          <p:cNvSpPr txBox="1"/>
          <p:nvPr>
            <p:ph type="title"/>
          </p:nvPr>
        </p:nvSpPr>
        <p:spPr>
          <a:xfrm>
            <a:off x="2646000" y="367200"/>
            <a:ext cx="3852000" cy="58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0" name="Google Shape;180;p25"/>
          <p:cNvSpPr txBox="1"/>
          <p:nvPr>
            <p:ph idx="1" type="subTitle"/>
          </p:nvPr>
        </p:nvSpPr>
        <p:spPr>
          <a:xfrm>
            <a:off x="1196982" y="1671813"/>
            <a:ext cx="2937600" cy="316500"/>
          </a:xfrm>
          <a:prstGeom prst="rect">
            <a:avLst/>
          </a:prstGeom>
        </p:spPr>
        <p:txBody>
          <a:bodyPr anchorCtr="0" anchor="t" bIns="91425" lIns="91425" spcFirstLastPara="1" rIns="91425" wrap="square" tIns="91425">
            <a:noAutofit/>
          </a:bodyPr>
          <a:lstStyle>
            <a:lvl1pPr indent="-127000" lvl="0" marL="0" marR="0" rtl="0">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81" name="Google Shape;181;p25"/>
          <p:cNvSpPr txBox="1"/>
          <p:nvPr>
            <p:ph idx="2" type="subTitle"/>
          </p:nvPr>
        </p:nvSpPr>
        <p:spPr>
          <a:xfrm>
            <a:off x="1098663" y="2113888"/>
            <a:ext cx="2939400" cy="1357800"/>
          </a:xfrm>
          <a:prstGeom prst="rect">
            <a:avLst/>
          </a:prstGeom>
        </p:spPr>
        <p:txBody>
          <a:bodyPr anchorCtr="0" anchor="t" bIns="91425" lIns="91425" spcFirstLastPara="1" rIns="91425" wrap="square" tIns="91425">
            <a:noAutofit/>
          </a:bodyPr>
          <a:lstStyle>
            <a:lvl1pPr indent="-88900" lvl="0" marL="0" marR="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82" name="Google Shape;182;p25"/>
          <p:cNvSpPr txBox="1"/>
          <p:nvPr>
            <p:ph idx="3" type="subTitle"/>
          </p:nvPr>
        </p:nvSpPr>
        <p:spPr>
          <a:xfrm>
            <a:off x="5107582" y="1671813"/>
            <a:ext cx="2937600" cy="316500"/>
          </a:xfrm>
          <a:prstGeom prst="rect">
            <a:avLst/>
          </a:prstGeom>
        </p:spPr>
        <p:txBody>
          <a:bodyPr anchorCtr="0" anchor="t" bIns="91425" lIns="91425" spcFirstLastPara="1" rIns="91425" wrap="square" tIns="91425">
            <a:noAutofit/>
          </a:bodyPr>
          <a:lstStyle>
            <a:lvl1pPr indent="-127000" lvl="0" marL="0" marR="0" rtl="0">
              <a:lnSpc>
                <a:spcPct val="100000"/>
              </a:lnSpc>
              <a:spcBef>
                <a:spcPts val="0"/>
              </a:spcBef>
              <a:spcAft>
                <a:spcPts val="0"/>
              </a:spcAft>
              <a:buClr>
                <a:schemeClr val="dk1"/>
              </a:buClr>
              <a:buSzPts val="2000"/>
              <a:buFont typeface="Josefin Sans Thin"/>
              <a:buNone/>
              <a:defRPr sz="2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183" name="Google Shape;183;p25"/>
          <p:cNvSpPr txBox="1"/>
          <p:nvPr>
            <p:ph idx="4" type="subTitle"/>
          </p:nvPr>
        </p:nvSpPr>
        <p:spPr>
          <a:xfrm>
            <a:off x="4987988" y="2113888"/>
            <a:ext cx="2939400" cy="1357800"/>
          </a:xfrm>
          <a:prstGeom prst="rect">
            <a:avLst/>
          </a:prstGeom>
        </p:spPr>
        <p:txBody>
          <a:bodyPr anchorCtr="0" anchor="t" bIns="91425" lIns="91425" spcFirstLastPara="1" rIns="91425" wrap="square" tIns="91425">
            <a:noAutofit/>
          </a:bodyPr>
          <a:lstStyle>
            <a:lvl1pPr indent="-88900" lvl="0" marL="0" marR="0" rtl="0">
              <a:lnSpc>
                <a:spcPct val="100000"/>
              </a:lnSpc>
              <a:spcBef>
                <a:spcPts val="0"/>
              </a:spcBef>
              <a:spcAft>
                <a:spcPts val="0"/>
              </a:spcAft>
              <a:buSzPts val="1400"/>
              <a:buChar char="●"/>
              <a:defRPr>
                <a:solidFill>
                  <a:schemeClr val="hlink"/>
                </a:solidFill>
              </a:defRPr>
            </a:lvl1pPr>
            <a:lvl2pPr lvl="1" rtl="0">
              <a:spcBef>
                <a:spcPts val="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184" name="Google Shape;184;p25"/>
          <p:cNvSpPr/>
          <p:nvPr/>
        </p:nvSpPr>
        <p:spPr>
          <a:xfrm flipH="1">
            <a:off x="-107875" y="4181500"/>
            <a:ext cx="10015964" cy="1626922"/>
          </a:xfrm>
          <a:custGeom>
            <a:rect b="b" l="l" r="r" t="t"/>
            <a:pathLst>
              <a:path extrusionOk="0" h="10320" w="20274">
                <a:moveTo>
                  <a:pt x="2302" y="0"/>
                </a:moveTo>
                <a:cubicBezTo>
                  <a:pt x="1517" y="0"/>
                  <a:pt x="716" y="175"/>
                  <a:pt x="1" y="523"/>
                </a:cubicBezTo>
                <a:lnTo>
                  <a:pt x="1" y="10320"/>
                </a:lnTo>
                <a:lnTo>
                  <a:pt x="20273" y="10320"/>
                </a:lnTo>
                <a:lnTo>
                  <a:pt x="20273" y="7165"/>
                </a:lnTo>
                <a:cubicBezTo>
                  <a:pt x="18792" y="5840"/>
                  <a:pt x="18147" y="3731"/>
                  <a:pt x="14730" y="3731"/>
                </a:cubicBezTo>
                <a:cubicBezTo>
                  <a:pt x="12760" y="3731"/>
                  <a:pt x="11959" y="4411"/>
                  <a:pt x="10878" y="4411"/>
                </a:cubicBezTo>
                <a:cubicBezTo>
                  <a:pt x="7758" y="4411"/>
                  <a:pt x="6241" y="0"/>
                  <a:pt x="23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flipH="1">
            <a:off x="-107875" y="4181500"/>
            <a:ext cx="10015964" cy="1939729"/>
          </a:xfrm>
          <a:custGeom>
            <a:rect b="b" l="l" r="r" t="t"/>
            <a:pathLst>
              <a:path extrusionOk="0" h="12673" w="20274">
                <a:moveTo>
                  <a:pt x="16264" y="0"/>
                </a:moveTo>
                <a:cubicBezTo>
                  <a:pt x="15724" y="0"/>
                  <a:pt x="15218" y="140"/>
                  <a:pt x="14765" y="401"/>
                </a:cubicBezTo>
                <a:cubicBezTo>
                  <a:pt x="13301" y="1325"/>
                  <a:pt x="11959" y="1656"/>
                  <a:pt x="10425" y="2667"/>
                </a:cubicBezTo>
                <a:cubicBezTo>
                  <a:pt x="9867" y="3033"/>
                  <a:pt x="9518" y="4741"/>
                  <a:pt x="7531" y="4741"/>
                </a:cubicBezTo>
                <a:cubicBezTo>
                  <a:pt x="6485" y="4741"/>
                  <a:pt x="5405" y="3678"/>
                  <a:pt x="2790" y="3678"/>
                </a:cubicBezTo>
                <a:cubicBezTo>
                  <a:pt x="2750" y="3677"/>
                  <a:pt x="2710" y="3677"/>
                  <a:pt x="2670" y="3677"/>
                </a:cubicBezTo>
                <a:cubicBezTo>
                  <a:pt x="1753" y="3677"/>
                  <a:pt x="853" y="3869"/>
                  <a:pt x="1" y="4253"/>
                </a:cubicBezTo>
                <a:lnTo>
                  <a:pt x="1" y="6031"/>
                </a:lnTo>
                <a:cubicBezTo>
                  <a:pt x="716" y="5683"/>
                  <a:pt x="1517" y="5508"/>
                  <a:pt x="2302" y="5508"/>
                </a:cubicBezTo>
                <a:cubicBezTo>
                  <a:pt x="6241" y="5508"/>
                  <a:pt x="7758" y="9919"/>
                  <a:pt x="10878" y="9919"/>
                </a:cubicBezTo>
                <a:cubicBezTo>
                  <a:pt x="11959" y="9919"/>
                  <a:pt x="12760" y="9239"/>
                  <a:pt x="14730" y="9239"/>
                </a:cubicBezTo>
                <a:cubicBezTo>
                  <a:pt x="18147" y="9239"/>
                  <a:pt x="18792" y="11348"/>
                  <a:pt x="20256" y="12673"/>
                </a:cubicBezTo>
                <a:lnTo>
                  <a:pt x="20256" y="9030"/>
                </a:lnTo>
                <a:cubicBezTo>
                  <a:pt x="19123" y="8855"/>
                  <a:pt x="17955" y="8733"/>
                  <a:pt x="16927" y="8141"/>
                </a:cubicBezTo>
                <a:cubicBezTo>
                  <a:pt x="16369" y="7792"/>
                  <a:pt x="16003" y="7042"/>
                  <a:pt x="15305" y="7042"/>
                </a:cubicBezTo>
                <a:cubicBezTo>
                  <a:pt x="14713" y="7042"/>
                  <a:pt x="13266" y="7966"/>
                  <a:pt x="12150" y="7966"/>
                </a:cubicBezTo>
                <a:cubicBezTo>
                  <a:pt x="11366" y="7966"/>
                  <a:pt x="10634" y="7443"/>
                  <a:pt x="10634" y="6589"/>
                </a:cubicBezTo>
                <a:cubicBezTo>
                  <a:pt x="10634" y="5613"/>
                  <a:pt x="11174" y="5142"/>
                  <a:pt x="12098" y="5142"/>
                </a:cubicBezTo>
                <a:cubicBezTo>
                  <a:pt x="12569" y="5142"/>
                  <a:pt x="13057" y="5282"/>
                  <a:pt x="13475" y="5282"/>
                </a:cubicBezTo>
                <a:cubicBezTo>
                  <a:pt x="14538" y="5282"/>
                  <a:pt x="14922" y="3591"/>
                  <a:pt x="17885" y="3591"/>
                </a:cubicBezTo>
                <a:cubicBezTo>
                  <a:pt x="18687" y="3608"/>
                  <a:pt x="19472" y="3713"/>
                  <a:pt x="20273" y="3887"/>
                </a:cubicBezTo>
                <a:lnTo>
                  <a:pt x="20273" y="1220"/>
                </a:lnTo>
                <a:lnTo>
                  <a:pt x="20204" y="1220"/>
                </a:lnTo>
                <a:cubicBezTo>
                  <a:pt x="19175" y="1220"/>
                  <a:pt x="18147" y="0"/>
                  <a:pt x="16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flipH="1">
            <a:off x="-98997" y="4731144"/>
            <a:ext cx="4754051" cy="829891"/>
          </a:xfrm>
          <a:custGeom>
            <a:rect b="b" l="l" r="r" t="t"/>
            <a:pathLst>
              <a:path extrusionOk="0" h="5422" w="9623">
                <a:moveTo>
                  <a:pt x="7235" y="0"/>
                </a:moveTo>
                <a:cubicBezTo>
                  <a:pt x="4289" y="0"/>
                  <a:pt x="3905" y="1673"/>
                  <a:pt x="2842" y="1673"/>
                </a:cubicBezTo>
                <a:cubicBezTo>
                  <a:pt x="2424" y="1673"/>
                  <a:pt x="1936" y="1534"/>
                  <a:pt x="1465" y="1534"/>
                </a:cubicBezTo>
                <a:cubicBezTo>
                  <a:pt x="541" y="1534"/>
                  <a:pt x="1" y="2005"/>
                  <a:pt x="1" y="2981"/>
                </a:cubicBezTo>
                <a:cubicBezTo>
                  <a:pt x="1" y="3852"/>
                  <a:pt x="733" y="4358"/>
                  <a:pt x="1517" y="4358"/>
                </a:cubicBezTo>
                <a:cubicBezTo>
                  <a:pt x="2633" y="4358"/>
                  <a:pt x="4080" y="3434"/>
                  <a:pt x="4672" y="3434"/>
                </a:cubicBezTo>
                <a:cubicBezTo>
                  <a:pt x="5370" y="3434"/>
                  <a:pt x="5736" y="4201"/>
                  <a:pt x="6294" y="4532"/>
                </a:cubicBezTo>
                <a:cubicBezTo>
                  <a:pt x="7322" y="5142"/>
                  <a:pt x="8472" y="5264"/>
                  <a:pt x="9623" y="5421"/>
                </a:cubicBezTo>
                <a:lnTo>
                  <a:pt x="9623" y="296"/>
                </a:lnTo>
                <a:cubicBezTo>
                  <a:pt x="8839" y="105"/>
                  <a:pt x="8037" y="17"/>
                  <a:pt x="7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87" name="Shape 187"/>
        <p:cNvGrpSpPr/>
        <p:nvPr/>
      </p:nvGrpSpPr>
      <p:grpSpPr>
        <a:xfrm>
          <a:off x="0" y="0"/>
          <a:ext cx="0" cy="0"/>
          <a:chOff x="0" y="0"/>
          <a:chExt cx="0" cy="0"/>
        </a:xfrm>
      </p:grpSpPr>
      <p:sp>
        <p:nvSpPr>
          <p:cNvPr id="188" name="Google Shape;188;p26"/>
          <p:cNvSpPr txBox="1"/>
          <p:nvPr>
            <p:ph type="title"/>
          </p:nvPr>
        </p:nvSpPr>
        <p:spPr>
          <a:xfrm>
            <a:off x="4154575" y="287500"/>
            <a:ext cx="4269600" cy="8001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atin typeface="Lato Light"/>
                <a:ea typeface="Lato Light"/>
                <a:cs typeface="Lato Light"/>
                <a:sym typeface="Lato Light"/>
              </a:defRPr>
            </a:lvl2pPr>
            <a:lvl3pPr lvl="2">
              <a:spcBef>
                <a:spcPts val="0"/>
              </a:spcBef>
              <a:spcAft>
                <a:spcPts val="0"/>
              </a:spcAft>
              <a:buSzPts val="5200"/>
              <a:buNone/>
              <a:defRPr sz="5200">
                <a:latin typeface="Lato Light"/>
                <a:ea typeface="Lato Light"/>
                <a:cs typeface="Lato Light"/>
                <a:sym typeface="Lato Light"/>
              </a:defRPr>
            </a:lvl3pPr>
            <a:lvl4pPr lvl="3">
              <a:spcBef>
                <a:spcPts val="0"/>
              </a:spcBef>
              <a:spcAft>
                <a:spcPts val="0"/>
              </a:spcAft>
              <a:buSzPts val="5200"/>
              <a:buNone/>
              <a:defRPr sz="5200">
                <a:latin typeface="Lato Light"/>
                <a:ea typeface="Lato Light"/>
                <a:cs typeface="Lato Light"/>
                <a:sym typeface="Lato Light"/>
              </a:defRPr>
            </a:lvl4pPr>
            <a:lvl5pPr lvl="4">
              <a:spcBef>
                <a:spcPts val="0"/>
              </a:spcBef>
              <a:spcAft>
                <a:spcPts val="0"/>
              </a:spcAft>
              <a:buSzPts val="5200"/>
              <a:buNone/>
              <a:defRPr sz="5200">
                <a:latin typeface="Lato Light"/>
                <a:ea typeface="Lato Light"/>
                <a:cs typeface="Lato Light"/>
                <a:sym typeface="Lato Light"/>
              </a:defRPr>
            </a:lvl5pPr>
            <a:lvl6pPr lvl="5">
              <a:spcBef>
                <a:spcPts val="0"/>
              </a:spcBef>
              <a:spcAft>
                <a:spcPts val="0"/>
              </a:spcAft>
              <a:buSzPts val="5200"/>
              <a:buNone/>
              <a:defRPr sz="5200">
                <a:latin typeface="Lato Light"/>
                <a:ea typeface="Lato Light"/>
                <a:cs typeface="Lato Light"/>
                <a:sym typeface="Lato Light"/>
              </a:defRPr>
            </a:lvl6pPr>
            <a:lvl7pPr lvl="6">
              <a:spcBef>
                <a:spcPts val="0"/>
              </a:spcBef>
              <a:spcAft>
                <a:spcPts val="0"/>
              </a:spcAft>
              <a:buSzPts val="5200"/>
              <a:buNone/>
              <a:defRPr sz="5200">
                <a:latin typeface="Lato Light"/>
                <a:ea typeface="Lato Light"/>
                <a:cs typeface="Lato Light"/>
                <a:sym typeface="Lato Light"/>
              </a:defRPr>
            </a:lvl7pPr>
            <a:lvl8pPr lvl="7">
              <a:spcBef>
                <a:spcPts val="0"/>
              </a:spcBef>
              <a:spcAft>
                <a:spcPts val="0"/>
              </a:spcAft>
              <a:buSzPts val="5200"/>
              <a:buNone/>
              <a:defRPr sz="5200">
                <a:latin typeface="Lato Light"/>
                <a:ea typeface="Lato Light"/>
                <a:cs typeface="Lato Light"/>
                <a:sym typeface="Lato Light"/>
              </a:defRPr>
            </a:lvl8pPr>
            <a:lvl9pPr lvl="8">
              <a:spcBef>
                <a:spcPts val="0"/>
              </a:spcBef>
              <a:spcAft>
                <a:spcPts val="0"/>
              </a:spcAft>
              <a:buSzPts val="5200"/>
              <a:buNone/>
              <a:defRPr sz="5200">
                <a:latin typeface="Lato Light"/>
                <a:ea typeface="Lato Light"/>
                <a:cs typeface="Lato Light"/>
                <a:sym typeface="Lato Light"/>
              </a:defRPr>
            </a:lvl9pPr>
          </a:lstStyle>
          <a:p/>
        </p:txBody>
      </p:sp>
      <p:sp>
        <p:nvSpPr>
          <p:cNvPr id="189" name="Google Shape;189;p26"/>
          <p:cNvSpPr txBox="1"/>
          <p:nvPr>
            <p:ph idx="2" type="title"/>
          </p:nvPr>
        </p:nvSpPr>
        <p:spPr>
          <a:xfrm>
            <a:off x="4202700" y="1276750"/>
            <a:ext cx="4221300" cy="96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1pPr>
            <a:lvl2pPr lvl="1"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2pPr>
            <a:lvl3pPr lvl="2"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3pPr>
            <a:lvl4pPr lvl="3"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4pPr>
            <a:lvl5pPr lvl="4"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5pPr>
            <a:lvl6pPr lvl="5"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6pPr>
            <a:lvl7pPr lvl="6"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7pPr>
            <a:lvl8pPr lvl="7"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8pPr>
            <a:lvl9pPr lvl="8" rtl="0">
              <a:spcBef>
                <a:spcPts val="0"/>
              </a:spcBef>
              <a:spcAft>
                <a:spcPts val="0"/>
              </a:spcAft>
              <a:buClr>
                <a:schemeClr val="dk2"/>
              </a:buClr>
              <a:buSzPts val="1400"/>
              <a:buFont typeface="Lato"/>
              <a:buNone/>
              <a:defRPr sz="1400">
                <a:solidFill>
                  <a:schemeClr val="dk2"/>
                </a:solidFill>
                <a:latin typeface="Lato"/>
                <a:ea typeface="Lato"/>
                <a:cs typeface="Lato"/>
                <a:sym typeface="Lato"/>
              </a:defRPr>
            </a:lvl9pPr>
          </a:lstStyle>
          <a:p/>
        </p:txBody>
      </p:sp>
      <p:sp>
        <p:nvSpPr>
          <p:cNvPr id="190" name="Google Shape;190;p26"/>
          <p:cNvSpPr/>
          <p:nvPr/>
        </p:nvSpPr>
        <p:spPr>
          <a:xfrm rot="8100000">
            <a:off x="2672042" y="1340148"/>
            <a:ext cx="358763" cy="545750"/>
          </a:xfrm>
          <a:custGeom>
            <a:rect b="b" l="l" r="r" t="t"/>
            <a:pathLst>
              <a:path extrusionOk="0" h="56111" w="36886">
                <a:moveTo>
                  <a:pt x="7072" y="0"/>
                </a:moveTo>
                <a:cubicBezTo>
                  <a:pt x="4666" y="0"/>
                  <a:pt x="2333" y="292"/>
                  <a:pt x="1" y="948"/>
                </a:cubicBezTo>
                <a:cubicBezTo>
                  <a:pt x="12029" y="4082"/>
                  <a:pt x="21286" y="15016"/>
                  <a:pt x="21286" y="28065"/>
                </a:cubicBezTo>
                <a:cubicBezTo>
                  <a:pt x="21213" y="40675"/>
                  <a:pt x="12976" y="51756"/>
                  <a:pt x="876" y="55400"/>
                </a:cubicBezTo>
                <a:cubicBezTo>
                  <a:pt x="2985" y="55881"/>
                  <a:pt x="5088" y="56110"/>
                  <a:pt x="7155" y="56110"/>
                </a:cubicBezTo>
                <a:cubicBezTo>
                  <a:pt x="21094" y="56110"/>
                  <a:pt x="33413" y="45672"/>
                  <a:pt x="35064" y="31199"/>
                </a:cubicBezTo>
                <a:cubicBezTo>
                  <a:pt x="36886" y="14506"/>
                  <a:pt x="23838" y="0"/>
                  <a:pt x="70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flipH="1">
            <a:off x="234238" y="3288413"/>
            <a:ext cx="9199837" cy="4895588"/>
          </a:xfrm>
          <a:custGeom>
            <a:rect b="b" l="l" r="r" t="t"/>
            <a:pathLst>
              <a:path extrusionOk="0" h="12099" w="20273">
                <a:moveTo>
                  <a:pt x="17117" y="1"/>
                </a:moveTo>
                <a:cubicBezTo>
                  <a:pt x="14189" y="1"/>
                  <a:pt x="13509" y="4167"/>
                  <a:pt x="11923" y="5805"/>
                </a:cubicBezTo>
                <a:cubicBezTo>
                  <a:pt x="10860" y="6886"/>
                  <a:pt x="7408" y="5649"/>
                  <a:pt x="7007" y="8490"/>
                </a:cubicBezTo>
                <a:cubicBezTo>
                  <a:pt x="6972" y="8769"/>
                  <a:pt x="6694" y="8873"/>
                  <a:pt x="6380" y="8873"/>
                </a:cubicBezTo>
                <a:cubicBezTo>
                  <a:pt x="5648" y="8873"/>
                  <a:pt x="5229" y="8438"/>
                  <a:pt x="3800" y="8438"/>
                </a:cubicBezTo>
                <a:cubicBezTo>
                  <a:pt x="2423" y="8438"/>
                  <a:pt x="1098" y="8908"/>
                  <a:pt x="0" y="9745"/>
                </a:cubicBezTo>
                <a:lnTo>
                  <a:pt x="0" y="12098"/>
                </a:lnTo>
                <a:cubicBezTo>
                  <a:pt x="941" y="11139"/>
                  <a:pt x="2144" y="10791"/>
                  <a:pt x="3451" y="10791"/>
                </a:cubicBezTo>
                <a:cubicBezTo>
                  <a:pt x="6066" y="10791"/>
                  <a:pt x="7879" y="12028"/>
                  <a:pt x="8872" y="12028"/>
                </a:cubicBezTo>
                <a:cubicBezTo>
                  <a:pt x="11539" y="12028"/>
                  <a:pt x="13056" y="7549"/>
                  <a:pt x="17484" y="7549"/>
                </a:cubicBezTo>
                <a:cubicBezTo>
                  <a:pt x="18460" y="7549"/>
                  <a:pt x="19436" y="7810"/>
                  <a:pt x="20273" y="8315"/>
                </a:cubicBezTo>
                <a:lnTo>
                  <a:pt x="20273" y="1657"/>
                </a:lnTo>
                <a:cubicBezTo>
                  <a:pt x="19331" y="1082"/>
                  <a:pt x="18739" y="1"/>
                  <a:pt x="171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flipH="1">
            <a:off x="-2238498" y="2193800"/>
            <a:ext cx="10119623" cy="4895588"/>
          </a:xfrm>
          <a:custGeom>
            <a:rect b="b" l="l" r="r" t="t"/>
            <a:pathLst>
              <a:path extrusionOk="0" h="12099" w="20273">
                <a:moveTo>
                  <a:pt x="17117" y="1"/>
                </a:moveTo>
                <a:cubicBezTo>
                  <a:pt x="14189" y="1"/>
                  <a:pt x="13509" y="4167"/>
                  <a:pt x="11923" y="5805"/>
                </a:cubicBezTo>
                <a:cubicBezTo>
                  <a:pt x="10860" y="6886"/>
                  <a:pt x="7408" y="5649"/>
                  <a:pt x="7007" y="8490"/>
                </a:cubicBezTo>
                <a:cubicBezTo>
                  <a:pt x="6972" y="8769"/>
                  <a:pt x="6694" y="8873"/>
                  <a:pt x="6380" y="8873"/>
                </a:cubicBezTo>
                <a:cubicBezTo>
                  <a:pt x="5648" y="8873"/>
                  <a:pt x="5229" y="8438"/>
                  <a:pt x="3800" y="8438"/>
                </a:cubicBezTo>
                <a:cubicBezTo>
                  <a:pt x="2423" y="8438"/>
                  <a:pt x="1098" y="8908"/>
                  <a:pt x="0" y="9745"/>
                </a:cubicBezTo>
                <a:lnTo>
                  <a:pt x="0" y="12098"/>
                </a:lnTo>
                <a:cubicBezTo>
                  <a:pt x="941" y="11139"/>
                  <a:pt x="2144" y="10791"/>
                  <a:pt x="3451" y="10791"/>
                </a:cubicBezTo>
                <a:cubicBezTo>
                  <a:pt x="6066" y="10791"/>
                  <a:pt x="7879" y="12028"/>
                  <a:pt x="8872" y="12028"/>
                </a:cubicBezTo>
                <a:cubicBezTo>
                  <a:pt x="11539" y="12028"/>
                  <a:pt x="13056" y="7549"/>
                  <a:pt x="17484" y="7549"/>
                </a:cubicBezTo>
                <a:cubicBezTo>
                  <a:pt x="18460" y="7549"/>
                  <a:pt x="19436" y="7810"/>
                  <a:pt x="20273" y="8315"/>
                </a:cubicBezTo>
                <a:lnTo>
                  <a:pt x="20273" y="1657"/>
                </a:lnTo>
                <a:cubicBezTo>
                  <a:pt x="19331" y="1082"/>
                  <a:pt x="18739" y="1"/>
                  <a:pt x="171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nvSpPr>
        <p:spPr>
          <a:xfrm>
            <a:off x="4202700" y="3135288"/>
            <a:ext cx="4221300" cy="1009200"/>
          </a:xfrm>
          <a:prstGeom prst="rect">
            <a:avLst/>
          </a:prstGeom>
          <a:noFill/>
          <a:ln>
            <a:noFill/>
          </a:ln>
        </p:spPr>
        <p:txBody>
          <a:bodyPr anchorCtr="0" anchor="t" bIns="91425" lIns="91425" spcFirstLastPara="1" rIns="91425" wrap="square" tIns="91425">
            <a:noAutofit/>
          </a:bodyPr>
          <a:lstStyle/>
          <a:p>
            <a:pPr indent="-88900" lvl="0" marL="0" marR="0" rtl="0" algn="l">
              <a:lnSpc>
                <a:spcPct val="100000"/>
              </a:lnSpc>
              <a:spcBef>
                <a:spcPts val="0"/>
              </a:spcBef>
              <a:spcAft>
                <a:spcPts val="0"/>
              </a:spcAft>
              <a:buClr>
                <a:schemeClr val="dk2"/>
              </a:buClr>
              <a:buSzPts val="1400"/>
              <a:buFont typeface="Josefin Sans Thin"/>
              <a:buNone/>
            </a:pPr>
            <a:r>
              <a:rPr lang="en">
                <a:solidFill>
                  <a:schemeClr val="dk2"/>
                </a:solidFill>
                <a:latin typeface="Lato"/>
                <a:ea typeface="Lato"/>
                <a:cs typeface="Lato"/>
                <a:sym typeface="Lato"/>
              </a:rPr>
              <a:t>CREDITS: This presentation template was created by </a:t>
            </a:r>
            <a:r>
              <a:rPr lang="en">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a:solidFill>
                  <a:schemeClr val="dk2"/>
                </a:solidFill>
                <a:latin typeface="Lato"/>
                <a:ea typeface="Lato"/>
                <a:cs typeface="Lato"/>
                <a:sym typeface="Lato"/>
              </a:rPr>
              <a:t>, including icons by </a:t>
            </a:r>
            <a:r>
              <a:rPr lang="en">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a:solidFill>
                  <a:schemeClr val="dk2"/>
                </a:solidFill>
                <a:latin typeface="Lato"/>
                <a:ea typeface="Lato"/>
                <a:cs typeface="Lato"/>
                <a:sym typeface="Lato"/>
              </a:rPr>
              <a:t>, and infographics &amp; images by</a:t>
            </a:r>
            <a:r>
              <a:rPr lang="en">
                <a:solidFill>
                  <a:schemeClr val="dk1"/>
                </a:solidFill>
                <a:latin typeface="Lato"/>
                <a:ea typeface="Lato"/>
                <a:cs typeface="Lato"/>
                <a:sym typeface="Lato"/>
              </a:rPr>
              <a:t> </a:t>
            </a:r>
            <a:r>
              <a:rPr lang="en">
                <a:solidFill>
                  <a:schemeClr val="dk1"/>
                </a:solidFill>
                <a:uFill>
                  <a:noFill/>
                </a:uFill>
                <a:latin typeface="Lato"/>
                <a:ea typeface="Lato"/>
                <a:cs typeface="Lato"/>
                <a:sym typeface="Lato"/>
                <a:hlinkClick r:id="rId4">
                  <a:extLst>
                    <a:ext uri="{A12FA001-AC4F-418D-AE19-62706E023703}">
                      <ahyp:hlinkClr val="tx"/>
                    </a:ext>
                  </a:extLst>
                </a:hlinkClick>
              </a:rPr>
              <a:t>Freepik</a:t>
            </a: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idx="1" type="body"/>
          </p:nvPr>
        </p:nvSpPr>
        <p:spPr>
          <a:xfrm>
            <a:off x="898125" y="1048500"/>
            <a:ext cx="7347600" cy="35550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Clr>
                <a:srgbClr val="2B3E55"/>
              </a:buClr>
              <a:buSzPts val="1600"/>
              <a:buFont typeface="Montserrat"/>
              <a:buChar char="●"/>
              <a:defRPr sz="1200"/>
            </a:lvl1pPr>
            <a:lvl2pPr indent="-330200" lvl="1" marL="914400">
              <a:lnSpc>
                <a:spcPct val="100000"/>
              </a:lnSpc>
              <a:spcBef>
                <a:spcPts val="1600"/>
              </a:spcBef>
              <a:spcAft>
                <a:spcPts val="0"/>
              </a:spcAft>
              <a:buClr>
                <a:srgbClr val="2B3E55"/>
              </a:buClr>
              <a:buSzPts val="1600"/>
              <a:buFont typeface="Montserrat"/>
              <a:buChar char="○"/>
              <a:defRPr sz="1200"/>
            </a:lvl2pPr>
            <a:lvl3pPr indent="-330200" lvl="2" marL="1371600">
              <a:spcBef>
                <a:spcPts val="1600"/>
              </a:spcBef>
              <a:spcAft>
                <a:spcPts val="0"/>
              </a:spcAft>
              <a:buClr>
                <a:srgbClr val="2B3E55"/>
              </a:buClr>
              <a:buSzPts val="1600"/>
              <a:buFont typeface="Montserrat"/>
              <a:buChar char="■"/>
              <a:defRPr/>
            </a:lvl3pPr>
            <a:lvl4pPr indent="-330200" lvl="3" marL="1828800">
              <a:spcBef>
                <a:spcPts val="1600"/>
              </a:spcBef>
              <a:spcAft>
                <a:spcPts val="0"/>
              </a:spcAft>
              <a:buClr>
                <a:srgbClr val="2B3E55"/>
              </a:buClr>
              <a:buSzPts val="1600"/>
              <a:buFont typeface="Montserrat"/>
              <a:buChar char="●"/>
              <a:defRPr/>
            </a:lvl4pPr>
            <a:lvl5pPr indent="-330200" lvl="4" marL="2286000">
              <a:spcBef>
                <a:spcPts val="1600"/>
              </a:spcBef>
              <a:spcAft>
                <a:spcPts val="0"/>
              </a:spcAft>
              <a:buClr>
                <a:srgbClr val="2B3E55"/>
              </a:buClr>
              <a:buSzPts val="1600"/>
              <a:buFont typeface="Montserrat"/>
              <a:buChar char="○"/>
              <a:defRPr/>
            </a:lvl5pPr>
            <a:lvl6pPr indent="-330200" lvl="5" marL="2743200">
              <a:spcBef>
                <a:spcPts val="1600"/>
              </a:spcBef>
              <a:spcAft>
                <a:spcPts val="0"/>
              </a:spcAft>
              <a:buClr>
                <a:srgbClr val="2B3E55"/>
              </a:buClr>
              <a:buSzPts val="1600"/>
              <a:buFont typeface="Montserrat"/>
              <a:buChar char="■"/>
              <a:defRPr/>
            </a:lvl6pPr>
            <a:lvl7pPr indent="-330200" lvl="6" marL="3200400">
              <a:spcBef>
                <a:spcPts val="1600"/>
              </a:spcBef>
              <a:spcAft>
                <a:spcPts val="0"/>
              </a:spcAft>
              <a:buClr>
                <a:srgbClr val="2B3E55"/>
              </a:buClr>
              <a:buSzPts val="1600"/>
              <a:buFont typeface="Montserrat"/>
              <a:buChar char="●"/>
              <a:defRPr/>
            </a:lvl7pPr>
            <a:lvl8pPr indent="-330200" lvl="7" marL="3657600">
              <a:spcBef>
                <a:spcPts val="1600"/>
              </a:spcBef>
              <a:spcAft>
                <a:spcPts val="0"/>
              </a:spcAft>
              <a:buClr>
                <a:srgbClr val="2B3E55"/>
              </a:buClr>
              <a:buSzPts val="1600"/>
              <a:buFont typeface="Montserrat"/>
              <a:buChar char="○"/>
              <a:defRPr/>
            </a:lvl8pPr>
            <a:lvl9pPr indent="-330200" lvl="8" marL="4114800">
              <a:spcBef>
                <a:spcPts val="1600"/>
              </a:spcBef>
              <a:spcAft>
                <a:spcPts val="1600"/>
              </a:spcAft>
              <a:buClr>
                <a:srgbClr val="2B3E55"/>
              </a:buClr>
              <a:buSzPts val="1600"/>
              <a:buFont typeface="Montserrat"/>
              <a:buChar char="■"/>
              <a:defRPr/>
            </a:lvl9pPr>
          </a:lstStyle>
          <a:p/>
        </p:txBody>
      </p:sp>
      <p:sp>
        <p:nvSpPr>
          <p:cNvPr id="25" name="Google Shape;25;p4"/>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124800" y="3928025"/>
            <a:ext cx="9601469" cy="2530135"/>
          </a:xfrm>
          <a:custGeom>
            <a:rect b="b" l="l" r="r" t="t"/>
            <a:pathLst>
              <a:path extrusionOk="0" h="8019" w="11505">
                <a:moveTo>
                  <a:pt x="1238" y="1"/>
                </a:moveTo>
                <a:cubicBezTo>
                  <a:pt x="819" y="1"/>
                  <a:pt x="401" y="70"/>
                  <a:pt x="0" y="245"/>
                </a:cubicBezTo>
                <a:lnTo>
                  <a:pt x="0" y="8019"/>
                </a:lnTo>
                <a:cubicBezTo>
                  <a:pt x="1098" y="7182"/>
                  <a:pt x="2423" y="6712"/>
                  <a:pt x="3800" y="6712"/>
                </a:cubicBezTo>
                <a:cubicBezTo>
                  <a:pt x="5229" y="6712"/>
                  <a:pt x="5648" y="7147"/>
                  <a:pt x="6380" y="7147"/>
                </a:cubicBezTo>
                <a:cubicBezTo>
                  <a:pt x="6694" y="7147"/>
                  <a:pt x="6955" y="7043"/>
                  <a:pt x="7007" y="6781"/>
                </a:cubicBezTo>
                <a:cubicBezTo>
                  <a:pt x="7373" y="4219"/>
                  <a:pt x="10162" y="4951"/>
                  <a:pt x="11505" y="4358"/>
                </a:cubicBezTo>
                <a:cubicBezTo>
                  <a:pt x="10685" y="3312"/>
                  <a:pt x="10145" y="1918"/>
                  <a:pt x="8768" y="1918"/>
                </a:cubicBezTo>
                <a:cubicBezTo>
                  <a:pt x="8158" y="1918"/>
                  <a:pt x="7617" y="2354"/>
                  <a:pt x="6415" y="2354"/>
                </a:cubicBezTo>
                <a:cubicBezTo>
                  <a:pt x="4044" y="2354"/>
                  <a:pt x="4149" y="1"/>
                  <a:pt x="12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flipH="1">
            <a:off x="531978" y="3864451"/>
            <a:ext cx="13579272" cy="2530127"/>
          </a:xfrm>
          <a:custGeom>
            <a:rect b="b" l="l" r="r" t="t"/>
            <a:pathLst>
              <a:path extrusionOk="0" h="5110" w="20274">
                <a:moveTo>
                  <a:pt x="6121" y="1"/>
                </a:moveTo>
                <a:cubicBezTo>
                  <a:pt x="3972" y="1"/>
                  <a:pt x="1863" y="575"/>
                  <a:pt x="1" y="1676"/>
                </a:cubicBezTo>
                <a:lnTo>
                  <a:pt x="1" y="5110"/>
                </a:lnTo>
                <a:lnTo>
                  <a:pt x="20273" y="5110"/>
                </a:lnTo>
                <a:lnTo>
                  <a:pt x="20273" y="3436"/>
                </a:lnTo>
                <a:lnTo>
                  <a:pt x="19977" y="3297"/>
                </a:lnTo>
                <a:cubicBezTo>
                  <a:pt x="18356" y="2582"/>
                  <a:pt x="16700" y="2756"/>
                  <a:pt x="14974" y="2704"/>
                </a:cubicBezTo>
                <a:cubicBezTo>
                  <a:pt x="13562" y="2669"/>
                  <a:pt x="13266" y="839"/>
                  <a:pt x="11958" y="839"/>
                </a:cubicBezTo>
                <a:cubicBezTo>
                  <a:pt x="11174" y="839"/>
                  <a:pt x="10546" y="1711"/>
                  <a:pt x="9727" y="1711"/>
                </a:cubicBezTo>
                <a:cubicBezTo>
                  <a:pt x="8612" y="1711"/>
                  <a:pt x="8176" y="89"/>
                  <a:pt x="7304" y="37"/>
                </a:cubicBezTo>
                <a:cubicBezTo>
                  <a:pt x="6973" y="2"/>
                  <a:pt x="6642" y="2"/>
                  <a:pt x="6311" y="2"/>
                </a:cubicBezTo>
                <a:cubicBezTo>
                  <a:pt x="6247" y="1"/>
                  <a:pt x="6184" y="1"/>
                  <a:pt x="6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273625" y="1437200"/>
            <a:ext cx="258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txBox="1"/>
          <p:nvPr>
            <p:ph idx="1" type="subTitle"/>
          </p:nvPr>
        </p:nvSpPr>
        <p:spPr>
          <a:xfrm>
            <a:off x="5325676" y="1437350"/>
            <a:ext cx="2589600" cy="572400"/>
          </a:xfrm>
          <a:prstGeom prst="rect">
            <a:avLst/>
          </a:prstGeom>
        </p:spPr>
        <p:txBody>
          <a:bodyPr anchorCtr="0" anchor="t" bIns="91425" lIns="91425" spcFirstLastPara="1" rIns="91425" wrap="square" tIns="91425">
            <a:noAutofit/>
          </a:bodyPr>
          <a:lstStyle>
            <a:lvl1pPr indent="-190500" lvl="0" marL="0" marR="0" rtl="0" algn="ctr">
              <a:lnSpc>
                <a:spcPct val="100000"/>
              </a:lnSpc>
              <a:spcBef>
                <a:spcPts val="0"/>
              </a:spcBef>
              <a:spcAft>
                <a:spcPts val="0"/>
              </a:spcAft>
              <a:buClr>
                <a:schemeClr val="dk1"/>
              </a:buClr>
              <a:buSzPts val="3000"/>
              <a:buFont typeface="Josefin Sans Thin"/>
              <a:buNone/>
              <a:defRPr sz="3000">
                <a:solidFill>
                  <a:schemeClr val="dk1"/>
                </a:solidFill>
                <a:latin typeface="Josefin Sans Thin"/>
                <a:ea typeface="Josefin Sans Thin"/>
                <a:cs typeface="Josefin Sans Thin"/>
                <a:sym typeface="Josefin Sans Thin"/>
              </a:defRPr>
            </a:lvl1pPr>
            <a:lvl2pPr lvl="1" rtl="0">
              <a:spcBef>
                <a:spcPts val="0"/>
              </a:spcBef>
              <a:spcAft>
                <a:spcPts val="0"/>
              </a:spcAft>
              <a:buSzPts val="1400"/>
              <a:buFont typeface="Josefin Sans Thin"/>
              <a:buNone/>
              <a:defRPr>
                <a:latin typeface="Josefin Sans Thin"/>
                <a:ea typeface="Josefin Sans Thin"/>
                <a:cs typeface="Josefin Sans Thin"/>
                <a:sym typeface="Josefin Sans Thin"/>
              </a:defRPr>
            </a:lvl2pPr>
            <a:lvl3pPr lvl="2" rtl="0">
              <a:spcBef>
                <a:spcPts val="1600"/>
              </a:spcBef>
              <a:spcAft>
                <a:spcPts val="0"/>
              </a:spcAft>
              <a:buSzPts val="1400"/>
              <a:buFont typeface="Josefin Sans Thin"/>
              <a:buNone/>
              <a:defRPr>
                <a:latin typeface="Josefin Sans Thin"/>
                <a:ea typeface="Josefin Sans Thin"/>
                <a:cs typeface="Josefin Sans Thin"/>
                <a:sym typeface="Josefin Sans Thin"/>
              </a:defRPr>
            </a:lvl3pPr>
            <a:lvl4pPr lvl="3" rtl="0">
              <a:spcBef>
                <a:spcPts val="1600"/>
              </a:spcBef>
              <a:spcAft>
                <a:spcPts val="0"/>
              </a:spcAft>
              <a:buSzPts val="1400"/>
              <a:buFont typeface="Josefin Sans Thin"/>
              <a:buNone/>
              <a:defRPr>
                <a:latin typeface="Josefin Sans Thin"/>
                <a:ea typeface="Josefin Sans Thin"/>
                <a:cs typeface="Josefin Sans Thin"/>
                <a:sym typeface="Josefin Sans Thin"/>
              </a:defRPr>
            </a:lvl4pPr>
            <a:lvl5pPr lvl="4" rtl="0">
              <a:spcBef>
                <a:spcPts val="1600"/>
              </a:spcBef>
              <a:spcAft>
                <a:spcPts val="0"/>
              </a:spcAft>
              <a:buSzPts val="1400"/>
              <a:buFont typeface="Josefin Sans Thin"/>
              <a:buNone/>
              <a:defRPr>
                <a:latin typeface="Josefin Sans Thin"/>
                <a:ea typeface="Josefin Sans Thin"/>
                <a:cs typeface="Josefin Sans Thin"/>
                <a:sym typeface="Josefin Sans Thin"/>
              </a:defRPr>
            </a:lvl5pPr>
            <a:lvl6pPr lvl="5" rtl="0">
              <a:spcBef>
                <a:spcPts val="1600"/>
              </a:spcBef>
              <a:spcAft>
                <a:spcPts val="0"/>
              </a:spcAft>
              <a:buSzPts val="1400"/>
              <a:buFont typeface="Josefin Sans Thin"/>
              <a:buNone/>
              <a:defRPr>
                <a:latin typeface="Josefin Sans Thin"/>
                <a:ea typeface="Josefin Sans Thin"/>
                <a:cs typeface="Josefin Sans Thin"/>
                <a:sym typeface="Josefin Sans Thin"/>
              </a:defRPr>
            </a:lvl6pPr>
            <a:lvl7pPr lvl="6" rtl="0">
              <a:spcBef>
                <a:spcPts val="1600"/>
              </a:spcBef>
              <a:spcAft>
                <a:spcPts val="0"/>
              </a:spcAft>
              <a:buSzPts val="1400"/>
              <a:buFont typeface="Josefin Sans Thin"/>
              <a:buNone/>
              <a:defRPr>
                <a:latin typeface="Josefin Sans Thin"/>
                <a:ea typeface="Josefin Sans Thin"/>
                <a:cs typeface="Josefin Sans Thin"/>
                <a:sym typeface="Josefin Sans Thin"/>
              </a:defRPr>
            </a:lvl7pPr>
            <a:lvl8pPr lvl="7" rtl="0">
              <a:spcBef>
                <a:spcPts val="1600"/>
              </a:spcBef>
              <a:spcAft>
                <a:spcPts val="0"/>
              </a:spcAft>
              <a:buSzPts val="1400"/>
              <a:buFont typeface="Josefin Sans Thin"/>
              <a:buNone/>
              <a:defRPr>
                <a:latin typeface="Josefin Sans Thin"/>
                <a:ea typeface="Josefin Sans Thin"/>
                <a:cs typeface="Josefin Sans Thin"/>
                <a:sym typeface="Josefin Sans Thin"/>
              </a:defRPr>
            </a:lvl8pPr>
            <a:lvl9pPr lvl="8" rtl="0">
              <a:spcBef>
                <a:spcPts val="1600"/>
              </a:spcBef>
              <a:spcAft>
                <a:spcPts val="1600"/>
              </a:spcAft>
              <a:buSzPts val="1400"/>
              <a:buFont typeface="Josefin Sans Thin"/>
              <a:buNone/>
              <a:defRPr>
                <a:latin typeface="Josefin Sans Thin"/>
                <a:ea typeface="Josefin Sans Thin"/>
                <a:cs typeface="Josefin Sans Thin"/>
                <a:sym typeface="Josefin Sans Thin"/>
              </a:defRPr>
            </a:lvl9pPr>
          </a:lstStyle>
          <a:p/>
        </p:txBody>
      </p:sp>
      <p:sp>
        <p:nvSpPr>
          <p:cNvPr id="31" name="Google Shape;31;p5"/>
          <p:cNvSpPr txBox="1"/>
          <p:nvPr>
            <p:ph idx="2" type="subTitle"/>
          </p:nvPr>
        </p:nvSpPr>
        <p:spPr>
          <a:xfrm>
            <a:off x="1273625" y="2085725"/>
            <a:ext cx="2589600" cy="10029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 name="Google Shape;32;p5"/>
          <p:cNvSpPr txBox="1"/>
          <p:nvPr>
            <p:ph idx="3" type="subTitle"/>
          </p:nvPr>
        </p:nvSpPr>
        <p:spPr>
          <a:xfrm>
            <a:off x="5325675" y="2085725"/>
            <a:ext cx="2589600" cy="1004400"/>
          </a:xfrm>
          <a:prstGeom prst="rect">
            <a:avLst/>
          </a:prstGeom>
        </p:spPr>
        <p:txBody>
          <a:bodyPr anchorCtr="0" anchor="t" bIns="91425" lIns="91425" spcFirstLastPara="1" rIns="91425" wrap="square" tIns="91425">
            <a:noAutofit/>
          </a:bodyPr>
          <a:lstStyle>
            <a:lvl1pPr indent="-88900" lvl="0" marL="0" marR="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extLst>
    <p:ext uri="{DCECCB84-F9BA-43D5-87BE-67443E8EF086}">
      <p15:sldGuideLst>
        <p15:guide id="1" orient="horz" pos="247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flipH="1">
            <a:off x="-61571" y="4145750"/>
            <a:ext cx="9344042" cy="1947644"/>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flipH="1">
            <a:off x="-69413" y="4603496"/>
            <a:ext cx="9351884" cy="866728"/>
          </a:xfrm>
          <a:custGeom>
            <a:rect b="b" l="l" r="r" t="t"/>
            <a:pathLst>
              <a:path extrusionOk="0" h="4864" w="20273">
                <a:moveTo>
                  <a:pt x="17292" y="0"/>
                </a:moveTo>
                <a:cubicBezTo>
                  <a:pt x="14276" y="0"/>
                  <a:pt x="14677" y="2946"/>
                  <a:pt x="11540" y="2946"/>
                </a:cubicBezTo>
                <a:cubicBezTo>
                  <a:pt x="9239" y="2946"/>
                  <a:pt x="7478" y="1377"/>
                  <a:pt x="5264" y="1377"/>
                </a:cubicBezTo>
                <a:cubicBezTo>
                  <a:pt x="3417" y="1377"/>
                  <a:pt x="1586" y="2249"/>
                  <a:pt x="0" y="3399"/>
                </a:cubicBezTo>
                <a:lnTo>
                  <a:pt x="0" y="4864"/>
                </a:lnTo>
                <a:lnTo>
                  <a:pt x="20273" y="4864"/>
                </a:lnTo>
                <a:lnTo>
                  <a:pt x="20273" y="593"/>
                </a:lnTo>
                <a:cubicBezTo>
                  <a:pt x="19209" y="332"/>
                  <a:pt x="18181" y="0"/>
                  <a:pt x="172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a:off x="1912218" y="3458388"/>
            <a:ext cx="7231788" cy="1978931"/>
          </a:xfrm>
          <a:custGeom>
            <a:rect b="b" l="l" r="r" t="t"/>
            <a:pathLst>
              <a:path extrusionOk="0" h="8647" w="16020">
                <a:moveTo>
                  <a:pt x="1534" y="1"/>
                </a:moveTo>
                <a:cubicBezTo>
                  <a:pt x="1012" y="1"/>
                  <a:pt x="506" y="36"/>
                  <a:pt x="1" y="123"/>
                </a:cubicBezTo>
                <a:lnTo>
                  <a:pt x="1" y="8385"/>
                </a:lnTo>
                <a:cubicBezTo>
                  <a:pt x="680" y="7880"/>
                  <a:pt x="1482" y="7618"/>
                  <a:pt x="2319" y="7618"/>
                </a:cubicBezTo>
                <a:cubicBezTo>
                  <a:pt x="3870" y="7618"/>
                  <a:pt x="5073" y="8647"/>
                  <a:pt x="6346" y="8647"/>
                </a:cubicBezTo>
                <a:cubicBezTo>
                  <a:pt x="7914" y="8647"/>
                  <a:pt x="8315" y="6381"/>
                  <a:pt x="9710" y="6381"/>
                </a:cubicBezTo>
                <a:cubicBezTo>
                  <a:pt x="10250" y="6381"/>
                  <a:pt x="10686" y="6869"/>
                  <a:pt x="11819" y="6869"/>
                </a:cubicBezTo>
                <a:cubicBezTo>
                  <a:pt x="13649" y="6869"/>
                  <a:pt x="14800" y="5492"/>
                  <a:pt x="16020" y="4271"/>
                </a:cubicBezTo>
                <a:cubicBezTo>
                  <a:pt x="15218" y="3470"/>
                  <a:pt x="14381" y="2894"/>
                  <a:pt x="13057" y="2894"/>
                </a:cubicBezTo>
                <a:cubicBezTo>
                  <a:pt x="12412" y="2894"/>
                  <a:pt x="11749" y="2999"/>
                  <a:pt x="11122" y="2999"/>
                </a:cubicBezTo>
                <a:cubicBezTo>
                  <a:pt x="9135" y="2999"/>
                  <a:pt x="6485" y="1"/>
                  <a:pt x="15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flipH="1">
            <a:off x="-7" y="4519917"/>
            <a:ext cx="7782524" cy="1915080"/>
          </a:xfrm>
          <a:custGeom>
            <a:rect b="b" l="l" r="r" t="t"/>
            <a:pathLst>
              <a:path extrusionOk="0" h="8368" w="17240">
                <a:moveTo>
                  <a:pt x="17240" y="0"/>
                </a:moveTo>
                <a:cubicBezTo>
                  <a:pt x="15671" y="192"/>
                  <a:pt x="14119" y="540"/>
                  <a:pt x="12777" y="1656"/>
                </a:cubicBezTo>
                <a:cubicBezTo>
                  <a:pt x="11871" y="2423"/>
                  <a:pt x="10790" y="2545"/>
                  <a:pt x="9622" y="2545"/>
                </a:cubicBezTo>
                <a:cubicBezTo>
                  <a:pt x="9082" y="2545"/>
                  <a:pt x="8507" y="2510"/>
                  <a:pt x="7949" y="2510"/>
                </a:cubicBezTo>
                <a:cubicBezTo>
                  <a:pt x="4253" y="2510"/>
                  <a:pt x="1151" y="5003"/>
                  <a:pt x="0" y="8367"/>
                </a:cubicBezTo>
                <a:lnTo>
                  <a:pt x="17240" y="8367"/>
                </a:lnTo>
                <a:lnTo>
                  <a:pt x="172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flipH="1">
            <a:off x="-8" y="3606311"/>
            <a:ext cx="9144014" cy="2828679"/>
          </a:xfrm>
          <a:custGeom>
            <a:rect b="b" l="l" r="r" t="t"/>
            <a:pathLst>
              <a:path extrusionOk="0" h="12360" w="20256">
                <a:moveTo>
                  <a:pt x="19489" y="0"/>
                </a:moveTo>
                <a:cubicBezTo>
                  <a:pt x="16194" y="18"/>
                  <a:pt x="15113" y="4463"/>
                  <a:pt x="11819" y="4463"/>
                </a:cubicBezTo>
                <a:cubicBezTo>
                  <a:pt x="10686" y="4463"/>
                  <a:pt x="10250" y="3957"/>
                  <a:pt x="9710" y="3957"/>
                </a:cubicBezTo>
                <a:cubicBezTo>
                  <a:pt x="8315" y="3957"/>
                  <a:pt x="7914" y="6223"/>
                  <a:pt x="6346" y="6223"/>
                </a:cubicBezTo>
                <a:cubicBezTo>
                  <a:pt x="5073" y="6223"/>
                  <a:pt x="3870" y="5212"/>
                  <a:pt x="2319" y="5212"/>
                </a:cubicBezTo>
                <a:cubicBezTo>
                  <a:pt x="1482" y="5212"/>
                  <a:pt x="663" y="5474"/>
                  <a:pt x="1" y="5962"/>
                </a:cubicBezTo>
                <a:lnTo>
                  <a:pt x="1" y="12359"/>
                </a:lnTo>
                <a:lnTo>
                  <a:pt x="3016" y="12359"/>
                </a:lnTo>
                <a:cubicBezTo>
                  <a:pt x="4167" y="8995"/>
                  <a:pt x="7269" y="6520"/>
                  <a:pt x="10965" y="6520"/>
                </a:cubicBezTo>
                <a:cubicBezTo>
                  <a:pt x="11523" y="6520"/>
                  <a:pt x="12098" y="6554"/>
                  <a:pt x="12656" y="6554"/>
                </a:cubicBezTo>
                <a:cubicBezTo>
                  <a:pt x="13806" y="6554"/>
                  <a:pt x="14887" y="6432"/>
                  <a:pt x="15793" y="5665"/>
                </a:cubicBezTo>
                <a:cubicBezTo>
                  <a:pt x="17135" y="4532"/>
                  <a:pt x="18687" y="4201"/>
                  <a:pt x="20256" y="3992"/>
                </a:cubicBezTo>
                <a:lnTo>
                  <a:pt x="20256" y="70"/>
                </a:lnTo>
                <a:cubicBezTo>
                  <a:pt x="19994" y="35"/>
                  <a:pt x="19750" y="0"/>
                  <a:pt x="19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1275967" y="1765950"/>
            <a:ext cx="2622600" cy="996300"/>
          </a:xfrm>
          <a:prstGeom prst="rect">
            <a:avLst/>
          </a:prstGeom>
        </p:spPr>
        <p:txBody>
          <a:bodyPr anchorCtr="0" anchor="t" bIns="91425" lIns="91425" spcFirstLastPara="1" rIns="91425" wrap="square" tIns="91425">
            <a:noAutofit/>
          </a:bodyPr>
          <a:lstStyle>
            <a:lvl1pPr indent="-88900" lvl="0" marL="0" marR="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 name="Google Shape;42;p7"/>
          <p:cNvSpPr txBox="1"/>
          <p:nvPr>
            <p:ph type="title"/>
          </p:nvPr>
        </p:nvSpPr>
        <p:spPr>
          <a:xfrm>
            <a:off x="1278167" y="1115000"/>
            <a:ext cx="34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7"/>
          <p:cNvSpPr/>
          <p:nvPr/>
        </p:nvSpPr>
        <p:spPr>
          <a:xfrm>
            <a:off x="6833129" y="815550"/>
            <a:ext cx="594457" cy="524519"/>
          </a:xfrm>
          <a:custGeom>
            <a:rect b="b" l="l" r="r" t="t"/>
            <a:pathLst>
              <a:path extrusionOk="0" h="5676" w="6433">
                <a:moveTo>
                  <a:pt x="3228" y="1"/>
                </a:moveTo>
                <a:cubicBezTo>
                  <a:pt x="2861" y="1"/>
                  <a:pt x="2488" y="73"/>
                  <a:pt x="2127" y="224"/>
                </a:cubicBezTo>
                <a:cubicBezTo>
                  <a:pt x="681" y="817"/>
                  <a:pt x="1" y="2491"/>
                  <a:pt x="611" y="3937"/>
                </a:cubicBezTo>
                <a:cubicBezTo>
                  <a:pt x="1057" y="5014"/>
                  <a:pt x="2117" y="5675"/>
                  <a:pt x="3231" y="5675"/>
                </a:cubicBezTo>
                <a:cubicBezTo>
                  <a:pt x="3596" y="5675"/>
                  <a:pt x="3967" y="5604"/>
                  <a:pt x="4324" y="5454"/>
                </a:cubicBezTo>
                <a:cubicBezTo>
                  <a:pt x="5753" y="4844"/>
                  <a:pt x="6433" y="3188"/>
                  <a:pt x="5840" y="1741"/>
                </a:cubicBezTo>
                <a:cubicBezTo>
                  <a:pt x="5382" y="655"/>
                  <a:pt x="4334" y="1"/>
                  <a:pt x="3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p:nvPr/>
        </p:nvSpPr>
        <p:spPr>
          <a:xfrm>
            <a:off x="904437" y="540000"/>
            <a:ext cx="7334966" cy="7056244"/>
          </a:xfrm>
          <a:custGeom>
            <a:rect b="b" l="l" r="r" t="t"/>
            <a:pathLst>
              <a:path extrusionOk="0" h="56101" w="58317">
                <a:moveTo>
                  <a:pt x="30252" y="0"/>
                </a:moveTo>
                <a:cubicBezTo>
                  <a:pt x="18880" y="0"/>
                  <a:pt x="8675" y="6853"/>
                  <a:pt x="4301" y="17349"/>
                </a:cubicBezTo>
                <a:cubicBezTo>
                  <a:pt x="0" y="27773"/>
                  <a:pt x="2406" y="39874"/>
                  <a:pt x="10424" y="47893"/>
                </a:cubicBezTo>
                <a:cubicBezTo>
                  <a:pt x="15780" y="53248"/>
                  <a:pt x="22925" y="56100"/>
                  <a:pt x="30207" y="56100"/>
                </a:cubicBezTo>
                <a:cubicBezTo>
                  <a:pt x="33827" y="56100"/>
                  <a:pt x="37482" y="55395"/>
                  <a:pt x="40967" y="53943"/>
                </a:cubicBezTo>
                <a:cubicBezTo>
                  <a:pt x="51464" y="49642"/>
                  <a:pt x="58316" y="39364"/>
                  <a:pt x="58316" y="28065"/>
                </a:cubicBezTo>
                <a:cubicBezTo>
                  <a:pt x="58244" y="12538"/>
                  <a:pt x="45706" y="0"/>
                  <a:pt x="302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a:off x="2293223" y="2483025"/>
            <a:ext cx="8459160" cy="2761253"/>
          </a:xfrm>
          <a:custGeom>
            <a:rect b="b" l="l" r="r" t="t"/>
            <a:pathLst>
              <a:path extrusionOk="0" h="4393" w="13458">
                <a:moveTo>
                  <a:pt x="12255" y="0"/>
                </a:moveTo>
                <a:cubicBezTo>
                  <a:pt x="10651" y="0"/>
                  <a:pt x="9082" y="2214"/>
                  <a:pt x="7269" y="2214"/>
                </a:cubicBezTo>
                <a:cubicBezTo>
                  <a:pt x="6955" y="2214"/>
                  <a:pt x="6345" y="2074"/>
                  <a:pt x="5230" y="2074"/>
                </a:cubicBezTo>
                <a:cubicBezTo>
                  <a:pt x="5196" y="2074"/>
                  <a:pt x="5162" y="2074"/>
                  <a:pt x="5128" y="2074"/>
                </a:cubicBezTo>
                <a:cubicBezTo>
                  <a:pt x="3333" y="2074"/>
                  <a:pt x="1574" y="2527"/>
                  <a:pt x="0" y="3399"/>
                </a:cubicBezTo>
                <a:cubicBezTo>
                  <a:pt x="750" y="3800"/>
                  <a:pt x="1064" y="4201"/>
                  <a:pt x="1988" y="4201"/>
                </a:cubicBezTo>
                <a:cubicBezTo>
                  <a:pt x="2563" y="4201"/>
                  <a:pt x="3208" y="3800"/>
                  <a:pt x="4933" y="3800"/>
                </a:cubicBezTo>
                <a:cubicBezTo>
                  <a:pt x="6223" y="3835"/>
                  <a:pt x="7513" y="4027"/>
                  <a:pt x="8768" y="4393"/>
                </a:cubicBezTo>
                <a:cubicBezTo>
                  <a:pt x="10041" y="4114"/>
                  <a:pt x="11331" y="3957"/>
                  <a:pt x="12638" y="3939"/>
                </a:cubicBezTo>
                <a:cubicBezTo>
                  <a:pt x="12900" y="3939"/>
                  <a:pt x="13178" y="3939"/>
                  <a:pt x="13457" y="3957"/>
                </a:cubicBezTo>
                <a:lnTo>
                  <a:pt x="13457" y="349"/>
                </a:lnTo>
                <a:cubicBezTo>
                  <a:pt x="13091" y="122"/>
                  <a:pt x="12673" y="0"/>
                  <a:pt x="12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1979725" y="3438055"/>
            <a:ext cx="9784794" cy="1951671"/>
          </a:xfrm>
          <a:custGeom>
            <a:rect b="b" l="l" r="r" t="t"/>
            <a:pathLst>
              <a:path extrusionOk="0" h="3105" w="15567">
                <a:moveTo>
                  <a:pt x="2294" y="0"/>
                </a:moveTo>
                <a:cubicBezTo>
                  <a:pt x="1520" y="0"/>
                  <a:pt x="760" y="102"/>
                  <a:pt x="0" y="264"/>
                </a:cubicBezTo>
                <a:lnTo>
                  <a:pt x="0" y="2652"/>
                </a:lnTo>
                <a:cubicBezTo>
                  <a:pt x="1098" y="1989"/>
                  <a:pt x="2353" y="1623"/>
                  <a:pt x="3643" y="1588"/>
                </a:cubicBezTo>
                <a:cubicBezTo>
                  <a:pt x="6014" y="1588"/>
                  <a:pt x="7844" y="3105"/>
                  <a:pt x="9953" y="3105"/>
                </a:cubicBezTo>
                <a:cubicBezTo>
                  <a:pt x="10982" y="3105"/>
                  <a:pt x="13074" y="2303"/>
                  <a:pt x="15566" y="1763"/>
                </a:cubicBezTo>
                <a:cubicBezTo>
                  <a:pt x="14329" y="1414"/>
                  <a:pt x="13039" y="1205"/>
                  <a:pt x="11749" y="1187"/>
                </a:cubicBezTo>
                <a:cubicBezTo>
                  <a:pt x="10006" y="1187"/>
                  <a:pt x="9361" y="1571"/>
                  <a:pt x="8803" y="1571"/>
                </a:cubicBezTo>
                <a:cubicBezTo>
                  <a:pt x="6973" y="1571"/>
                  <a:pt x="7496" y="2"/>
                  <a:pt x="2475" y="2"/>
                </a:cubicBezTo>
                <a:cubicBezTo>
                  <a:pt x="2415" y="1"/>
                  <a:pt x="2354" y="0"/>
                  <a:pt x="2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233125" y="1703300"/>
            <a:ext cx="4677600" cy="1845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49" name="Google Shape;49;p8"/>
          <p:cNvSpPr/>
          <p:nvPr/>
        </p:nvSpPr>
        <p:spPr>
          <a:xfrm>
            <a:off x="-789400" y="4148000"/>
            <a:ext cx="10012499" cy="6802759"/>
          </a:xfrm>
          <a:custGeom>
            <a:rect b="b" l="l" r="r" t="t"/>
            <a:pathLst>
              <a:path extrusionOk="0" h="116911" w="172110">
                <a:moveTo>
                  <a:pt x="165006" y="0"/>
                </a:moveTo>
                <a:cubicBezTo>
                  <a:pt x="154055" y="0"/>
                  <a:pt x="143252" y="1332"/>
                  <a:pt x="132449" y="3700"/>
                </a:cubicBezTo>
                <a:cubicBezTo>
                  <a:pt x="120610" y="6216"/>
                  <a:pt x="109659" y="9472"/>
                  <a:pt x="100927" y="11839"/>
                </a:cubicBezTo>
                <a:cubicBezTo>
                  <a:pt x="95600" y="13615"/>
                  <a:pt x="90124" y="14651"/>
                  <a:pt x="84501" y="15095"/>
                </a:cubicBezTo>
                <a:cubicBezTo>
                  <a:pt x="83169" y="15095"/>
                  <a:pt x="81837" y="15095"/>
                  <a:pt x="80505" y="14947"/>
                </a:cubicBezTo>
                <a:cubicBezTo>
                  <a:pt x="69110" y="13763"/>
                  <a:pt x="58307" y="7992"/>
                  <a:pt x="46616" y="4588"/>
                </a:cubicBezTo>
                <a:cubicBezTo>
                  <a:pt x="41584" y="3108"/>
                  <a:pt x="36257" y="2368"/>
                  <a:pt x="30929" y="2220"/>
                </a:cubicBezTo>
                <a:cubicBezTo>
                  <a:pt x="19978" y="2516"/>
                  <a:pt x="9323" y="5624"/>
                  <a:pt x="0" y="11247"/>
                </a:cubicBezTo>
                <a:lnTo>
                  <a:pt x="0" y="116910"/>
                </a:lnTo>
                <a:lnTo>
                  <a:pt x="172109" y="116910"/>
                </a:lnTo>
                <a:lnTo>
                  <a:pt x="172109" y="148"/>
                </a:lnTo>
                <a:cubicBezTo>
                  <a:pt x="169593" y="0"/>
                  <a:pt x="167374" y="0"/>
                  <a:pt x="1650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p:nvPr/>
        </p:nvSpPr>
        <p:spPr>
          <a:xfrm>
            <a:off x="-59450" y="3670375"/>
            <a:ext cx="7393573" cy="2530135"/>
          </a:xfrm>
          <a:custGeom>
            <a:rect b="b" l="l" r="r" t="t"/>
            <a:pathLst>
              <a:path extrusionOk="0" h="8019" w="11505">
                <a:moveTo>
                  <a:pt x="1238" y="1"/>
                </a:moveTo>
                <a:cubicBezTo>
                  <a:pt x="819" y="1"/>
                  <a:pt x="401" y="70"/>
                  <a:pt x="0" y="245"/>
                </a:cubicBezTo>
                <a:lnTo>
                  <a:pt x="0" y="8019"/>
                </a:lnTo>
                <a:cubicBezTo>
                  <a:pt x="1098" y="7182"/>
                  <a:pt x="2423" y="6712"/>
                  <a:pt x="3800" y="6712"/>
                </a:cubicBezTo>
                <a:cubicBezTo>
                  <a:pt x="5229" y="6712"/>
                  <a:pt x="5648" y="7147"/>
                  <a:pt x="6380" y="7147"/>
                </a:cubicBezTo>
                <a:cubicBezTo>
                  <a:pt x="6694" y="7147"/>
                  <a:pt x="6955" y="7043"/>
                  <a:pt x="7007" y="6781"/>
                </a:cubicBezTo>
                <a:cubicBezTo>
                  <a:pt x="7373" y="4219"/>
                  <a:pt x="10162" y="4951"/>
                  <a:pt x="11505" y="4358"/>
                </a:cubicBezTo>
                <a:cubicBezTo>
                  <a:pt x="10685" y="3312"/>
                  <a:pt x="10145" y="1918"/>
                  <a:pt x="8768" y="1918"/>
                </a:cubicBezTo>
                <a:cubicBezTo>
                  <a:pt x="8158" y="1918"/>
                  <a:pt x="7617" y="2354"/>
                  <a:pt x="6415" y="2354"/>
                </a:cubicBezTo>
                <a:cubicBezTo>
                  <a:pt x="4044" y="2354"/>
                  <a:pt x="4149" y="1"/>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txBox="1"/>
          <p:nvPr>
            <p:ph idx="1" type="subTitle"/>
          </p:nvPr>
        </p:nvSpPr>
        <p:spPr>
          <a:xfrm>
            <a:off x="1275975" y="1824175"/>
            <a:ext cx="2622600" cy="987000"/>
          </a:xfrm>
          <a:prstGeom prst="rect">
            <a:avLst/>
          </a:prstGeom>
        </p:spPr>
        <p:txBody>
          <a:bodyPr anchorCtr="0" anchor="t" bIns="91425" lIns="91425" spcFirstLastPara="1" rIns="91425" wrap="square" tIns="91425">
            <a:noAutofit/>
          </a:bodyPr>
          <a:lstStyle>
            <a:lvl1pPr indent="-88900" lvl="0" marL="0" marR="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 name="Google Shape;53;p9"/>
          <p:cNvSpPr txBox="1"/>
          <p:nvPr>
            <p:ph type="title"/>
          </p:nvPr>
        </p:nvSpPr>
        <p:spPr>
          <a:xfrm>
            <a:off x="1275975" y="1171450"/>
            <a:ext cx="34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9"/>
          <p:cNvSpPr/>
          <p:nvPr/>
        </p:nvSpPr>
        <p:spPr>
          <a:xfrm flipH="1">
            <a:off x="3960127" y="3256163"/>
            <a:ext cx="5260058" cy="2694663"/>
          </a:xfrm>
          <a:custGeom>
            <a:rect b="b" l="l" r="r" t="t"/>
            <a:pathLst>
              <a:path extrusionOk="0" h="9466" w="11662">
                <a:moveTo>
                  <a:pt x="0" y="1"/>
                </a:moveTo>
                <a:lnTo>
                  <a:pt x="0" y="8420"/>
                </a:lnTo>
                <a:cubicBezTo>
                  <a:pt x="192" y="8368"/>
                  <a:pt x="401" y="8350"/>
                  <a:pt x="593" y="8350"/>
                </a:cubicBezTo>
                <a:cubicBezTo>
                  <a:pt x="2162" y="8350"/>
                  <a:pt x="2458" y="9466"/>
                  <a:pt x="3225" y="9466"/>
                </a:cubicBezTo>
                <a:cubicBezTo>
                  <a:pt x="3713" y="9466"/>
                  <a:pt x="5683" y="7967"/>
                  <a:pt x="7844" y="7967"/>
                </a:cubicBezTo>
                <a:cubicBezTo>
                  <a:pt x="9291" y="7967"/>
                  <a:pt x="9709" y="8507"/>
                  <a:pt x="10389" y="8507"/>
                </a:cubicBezTo>
                <a:cubicBezTo>
                  <a:pt x="10410" y="8508"/>
                  <a:pt x="10431" y="8509"/>
                  <a:pt x="10451" y="8509"/>
                </a:cubicBezTo>
                <a:cubicBezTo>
                  <a:pt x="11120" y="8509"/>
                  <a:pt x="11661" y="7964"/>
                  <a:pt x="11644" y="7287"/>
                </a:cubicBezTo>
                <a:cubicBezTo>
                  <a:pt x="11644" y="5143"/>
                  <a:pt x="6607" y="6468"/>
                  <a:pt x="5456" y="3104"/>
                </a:cubicBezTo>
                <a:cubicBezTo>
                  <a:pt x="5177" y="2319"/>
                  <a:pt x="3016" y="3138"/>
                  <a:pt x="2911" y="2075"/>
                </a:cubicBezTo>
                <a:cubicBezTo>
                  <a:pt x="2737" y="471"/>
                  <a:pt x="1447" y="1"/>
                  <a:pt x="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flipH="1">
            <a:off x="-2536857" y="3843824"/>
            <a:ext cx="9136317" cy="3111416"/>
          </a:xfrm>
          <a:custGeom>
            <a:rect b="b" l="l" r="r" t="t"/>
            <a:pathLst>
              <a:path extrusionOk="0" h="10930" w="20256">
                <a:moveTo>
                  <a:pt x="17832" y="0"/>
                </a:moveTo>
                <a:cubicBezTo>
                  <a:pt x="16333" y="0"/>
                  <a:pt x="14869" y="3643"/>
                  <a:pt x="11348" y="3643"/>
                </a:cubicBezTo>
                <a:cubicBezTo>
                  <a:pt x="9744" y="3643"/>
                  <a:pt x="9378" y="2981"/>
                  <a:pt x="8280" y="2981"/>
                </a:cubicBezTo>
                <a:cubicBezTo>
                  <a:pt x="6432" y="2981"/>
                  <a:pt x="4358" y="4759"/>
                  <a:pt x="2528" y="5456"/>
                </a:cubicBezTo>
                <a:cubicBezTo>
                  <a:pt x="1656" y="5805"/>
                  <a:pt x="837" y="6415"/>
                  <a:pt x="0" y="7025"/>
                </a:cubicBezTo>
                <a:lnTo>
                  <a:pt x="0" y="10929"/>
                </a:lnTo>
                <a:cubicBezTo>
                  <a:pt x="1586" y="9779"/>
                  <a:pt x="3434" y="8907"/>
                  <a:pt x="5264" y="8907"/>
                </a:cubicBezTo>
                <a:cubicBezTo>
                  <a:pt x="7496" y="8907"/>
                  <a:pt x="9239" y="10476"/>
                  <a:pt x="11540" y="10476"/>
                </a:cubicBezTo>
                <a:cubicBezTo>
                  <a:pt x="14677" y="10476"/>
                  <a:pt x="14276" y="7530"/>
                  <a:pt x="17292" y="7530"/>
                </a:cubicBezTo>
                <a:cubicBezTo>
                  <a:pt x="18164" y="7530"/>
                  <a:pt x="19192" y="7862"/>
                  <a:pt x="20255" y="8123"/>
                </a:cubicBezTo>
                <a:lnTo>
                  <a:pt x="20255" y="1290"/>
                </a:lnTo>
                <a:cubicBezTo>
                  <a:pt x="19436" y="628"/>
                  <a:pt x="18634" y="0"/>
                  <a:pt x="178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5676812" y="1431875"/>
            <a:ext cx="730741" cy="644751"/>
          </a:xfrm>
          <a:custGeom>
            <a:rect b="b" l="l" r="r" t="t"/>
            <a:pathLst>
              <a:path extrusionOk="0" h="5676" w="6433">
                <a:moveTo>
                  <a:pt x="3228" y="1"/>
                </a:moveTo>
                <a:cubicBezTo>
                  <a:pt x="2861" y="1"/>
                  <a:pt x="2488" y="73"/>
                  <a:pt x="2127" y="224"/>
                </a:cubicBezTo>
                <a:cubicBezTo>
                  <a:pt x="681" y="817"/>
                  <a:pt x="1" y="2491"/>
                  <a:pt x="611" y="3937"/>
                </a:cubicBezTo>
                <a:cubicBezTo>
                  <a:pt x="1057" y="5014"/>
                  <a:pt x="2117" y="5675"/>
                  <a:pt x="3231" y="5675"/>
                </a:cubicBezTo>
                <a:cubicBezTo>
                  <a:pt x="3596" y="5675"/>
                  <a:pt x="3967" y="5604"/>
                  <a:pt x="4324" y="5454"/>
                </a:cubicBezTo>
                <a:cubicBezTo>
                  <a:pt x="5753" y="4844"/>
                  <a:pt x="6433" y="3188"/>
                  <a:pt x="5840" y="1741"/>
                </a:cubicBezTo>
                <a:cubicBezTo>
                  <a:pt x="5382" y="655"/>
                  <a:pt x="4334" y="1"/>
                  <a:pt x="32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txBox="1"/>
          <p:nvPr>
            <p:ph type="title"/>
          </p:nvPr>
        </p:nvSpPr>
        <p:spPr>
          <a:xfrm>
            <a:off x="4572000" y="367200"/>
            <a:ext cx="3852000" cy="261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775" y="445025"/>
            <a:ext cx="77031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Josefin Sans Thin"/>
              <a:buNone/>
              <a:defRPr sz="3000">
                <a:solidFill>
                  <a:schemeClr val="dk1"/>
                </a:solidFill>
                <a:latin typeface="Josefin Sans Thin"/>
                <a:ea typeface="Josefin Sans Thin"/>
                <a:cs typeface="Josefin Sans Thin"/>
                <a:sym typeface="Josefin Sans Thin"/>
              </a:defRPr>
            </a:lvl1pPr>
            <a:lvl2pPr lvl="1">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2pPr>
            <a:lvl3pPr lvl="2">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3pPr>
            <a:lvl4pPr lvl="3">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4pPr>
            <a:lvl5pPr lvl="4">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5pPr>
            <a:lvl6pPr lvl="5">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6pPr>
            <a:lvl7pPr lvl="6">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7pPr>
            <a:lvl8pPr lvl="7">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8pPr>
            <a:lvl9pPr lvl="8">
              <a:spcBef>
                <a:spcPts val="0"/>
              </a:spcBef>
              <a:spcAft>
                <a:spcPts val="0"/>
              </a:spcAft>
              <a:buClr>
                <a:schemeClr val="dk1"/>
              </a:buClr>
              <a:buSzPts val="2800"/>
              <a:buFont typeface="Josefin Sans Thin"/>
              <a:buNone/>
              <a:defRPr sz="2800">
                <a:solidFill>
                  <a:schemeClr val="dk1"/>
                </a:solidFill>
                <a:latin typeface="Josefin Sans Thin"/>
                <a:ea typeface="Josefin Sans Thin"/>
                <a:cs typeface="Josefin Sans Thin"/>
                <a:sym typeface="Josefin Sans Thin"/>
              </a:defRPr>
            </a:lvl9pPr>
          </a:lstStyle>
          <a:p/>
        </p:txBody>
      </p:sp>
      <p:sp>
        <p:nvSpPr>
          <p:cNvPr id="7" name="Google Shape;7;p1"/>
          <p:cNvSpPr txBox="1"/>
          <p:nvPr>
            <p:ph idx="1" type="body"/>
          </p:nvPr>
        </p:nvSpPr>
        <p:spPr>
          <a:xfrm>
            <a:off x="724425" y="1152475"/>
            <a:ext cx="7695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ctrTitle"/>
          </p:nvPr>
        </p:nvSpPr>
        <p:spPr>
          <a:xfrm>
            <a:off x="718125" y="540000"/>
            <a:ext cx="4597500" cy="25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ANALYSIS ON </a:t>
            </a:r>
            <a:r>
              <a:rPr lang="en" sz="4800"/>
              <a:t>U.S.</a:t>
            </a:r>
            <a:r>
              <a:rPr lang="en" sz="4800"/>
              <a:t> FLIGHT DELAYS</a:t>
            </a:r>
            <a:endParaRPr sz="4800"/>
          </a:p>
        </p:txBody>
      </p:sp>
      <p:sp>
        <p:nvSpPr>
          <p:cNvPr id="199" name="Google Shape;199;p27"/>
          <p:cNvSpPr txBox="1"/>
          <p:nvPr>
            <p:ph idx="1" type="subTitle"/>
          </p:nvPr>
        </p:nvSpPr>
        <p:spPr>
          <a:xfrm>
            <a:off x="718125" y="3047725"/>
            <a:ext cx="35550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G1T6</a:t>
            </a:r>
            <a:endParaRPr/>
          </a:p>
          <a:p>
            <a:pPr indent="0" lvl="0" marL="0" rtl="0" algn="l">
              <a:lnSpc>
                <a:spcPct val="115000"/>
              </a:lnSpc>
              <a:spcBef>
                <a:spcPts val="0"/>
              </a:spcBef>
              <a:spcAft>
                <a:spcPts val="0"/>
              </a:spcAft>
              <a:buNone/>
            </a:pPr>
            <a:r>
              <a:rPr lang="en" sz="1200"/>
              <a:t>Anant | Daniel | Ethan | Fangqi | Haodi | Kenneth</a:t>
            </a:r>
            <a:br>
              <a:rPr lang="en" sz="1200"/>
            </a:br>
            <a:br>
              <a:rPr lang="en" sz="1200"/>
            </a:br>
            <a:r>
              <a:rPr lang="en" sz="1200"/>
              <a:t>Data: https://www.kaggle.com/usdot/flight-delays</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6"/>
          <p:cNvPicPr preferRelativeResize="0"/>
          <p:nvPr/>
        </p:nvPicPr>
        <p:blipFill>
          <a:blip r:embed="rId3">
            <a:alphaModFix/>
          </a:blip>
          <a:stretch>
            <a:fillRect/>
          </a:stretch>
        </p:blipFill>
        <p:spPr>
          <a:xfrm>
            <a:off x="1064737" y="1140300"/>
            <a:ext cx="7014525" cy="3507275"/>
          </a:xfrm>
          <a:prstGeom prst="rect">
            <a:avLst/>
          </a:prstGeom>
          <a:noFill/>
          <a:ln>
            <a:noFill/>
          </a:ln>
        </p:spPr>
      </p:pic>
      <p:sp>
        <p:nvSpPr>
          <p:cNvPr id="281" name="Google Shape;281;p36"/>
          <p:cNvSpPr txBox="1"/>
          <p:nvPr>
            <p:ph type="title"/>
          </p:nvPr>
        </p:nvSpPr>
        <p:spPr>
          <a:xfrm>
            <a:off x="492450" y="379325"/>
            <a:ext cx="815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Local Market Share Distribution [by volume]</a:t>
            </a:r>
            <a:endParaRPr/>
          </a:p>
        </p:txBody>
      </p:sp>
      <p:pic>
        <p:nvPicPr>
          <p:cNvPr id="282" name="Google Shape;282;p36"/>
          <p:cNvPicPr preferRelativeResize="0"/>
          <p:nvPr/>
        </p:nvPicPr>
        <p:blipFill>
          <a:blip r:embed="rId4">
            <a:alphaModFix/>
          </a:blip>
          <a:stretch>
            <a:fillRect/>
          </a:stretch>
        </p:blipFill>
        <p:spPr>
          <a:xfrm>
            <a:off x="5571525" y="1680351"/>
            <a:ext cx="1949150" cy="286499"/>
          </a:xfrm>
          <a:prstGeom prst="rect">
            <a:avLst/>
          </a:prstGeom>
          <a:noFill/>
          <a:ln>
            <a:noFill/>
          </a:ln>
        </p:spPr>
      </p:pic>
      <p:pic>
        <p:nvPicPr>
          <p:cNvPr id="283" name="Google Shape;283;p36"/>
          <p:cNvPicPr preferRelativeResize="0"/>
          <p:nvPr/>
        </p:nvPicPr>
        <p:blipFill>
          <a:blip r:embed="rId5">
            <a:alphaModFix/>
          </a:blip>
          <a:stretch>
            <a:fillRect/>
          </a:stretch>
        </p:blipFill>
        <p:spPr>
          <a:xfrm>
            <a:off x="3449800" y="2080050"/>
            <a:ext cx="1505925" cy="229200"/>
          </a:xfrm>
          <a:prstGeom prst="rect">
            <a:avLst/>
          </a:prstGeom>
          <a:noFill/>
          <a:ln>
            <a:noFill/>
          </a:ln>
        </p:spPr>
      </p:pic>
      <p:pic>
        <p:nvPicPr>
          <p:cNvPr id="284" name="Google Shape;284;p36"/>
          <p:cNvPicPr preferRelativeResize="0"/>
          <p:nvPr/>
        </p:nvPicPr>
        <p:blipFill>
          <a:blip r:embed="rId6">
            <a:alphaModFix/>
          </a:blip>
          <a:stretch>
            <a:fillRect/>
          </a:stretch>
        </p:blipFill>
        <p:spPr>
          <a:xfrm>
            <a:off x="2186725" y="2399047"/>
            <a:ext cx="1206426" cy="183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492450" y="379325"/>
            <a:ext cx="815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Local </a:t>
            </a:r>
            <a:r>
              <a:rPr lang="en"/>
              <a:t>Market Share Distribution [by volume]</a:t>
            </a:r>
            <a:endParaRPr/>
          </a:p>
        </p:txBody>
      </p:sp>
      <p:pic>
        <p:nvPicPr>
          <p:cNvPr descr="Southwest Airlines Logo transparent PNG - StickPNG" id="290" name="Google Shape;290;p37"/>
          <p:cNvPicPr preferRelativeResize="0"/>
          <p:nvPr/>
        </p:nvPicPr>
        <p:blipFill>
          <a:blip r:embed="rId3">
            <a:alphaModFix/>
          </a:blip>
          <a:stretch>
            <a:fillRect/>
          </a:stretch>
        </p:blipFill>
        <p:spPr>
          <a:xfrm>
            <a:off x="2128975" y="1729450"/>
            <a:ext cx="2365525" cy="348050"/>
          </a:xfrm>
          <a:prstGeom prst="rect">
            <a:avLst/>
          </a:prstGeom>
          <a:noFill/>
          <a:ln>
            <a:noFill/>
          </a:ln>
        </p:spPr>
      </p:pic>
      <p:pic>
        <p:nvPicPr>
          <p:cNvPr descr="Delta Air Lines – Logos Download" id="291" name="Google Shape;291;p37"/>
          <p:cNvPicPr preferRelativeResize="0"/>
          <p:nvPr/>
        </p:nvPicPr>
        <p:blipFill>
          <a:blip r:embed="rId4">
            <a:alphaModFix/>
          </a:blip>
          <a:stretch>
            <a:fillRect/>
          </a:stretch>
        </p:blipFill>
        <p:spPr>
          <a:xfrm>
            <a:off x="2173675" y="2425875"/>
            <a:ext cx="2276136" cy="348050"/>
          </a:xfrm>
          <a:prstGeom prst="rect">
            <a:avLst/>
          </a:prstGeom>
          <a:noFill/>
          <a:ln>
            <a:noFill/>
          </a:ln>
        </p:spPr>
      </p:pic>
      <p:pic>
        <p:nvPicPr>
          <p:cNvPr descr="American Airlines – Logos Download" id="292" name="Google Shape;292;p37"/>
          <p:cNvPicPr preferRelativeResize="0"/>
          <p:nvPr/>
        </p:nvPicPr>
        <p:blipFill>
          <a:blip r:embed="rId5">
            <a:alphaModFix/>
          </a:blip>
          <a:stretch>
            <a:fillRect/>
          </a:stretch>
        </p:blipFill>
        <p:spPr>
          <a:xfrm>
            <a:off x="2177938" y="3117000"/>
            <a:ext cx="2267598" cy="348050"/>
          </a:xfrm>
          <a:prstGeom prst="rect">
            <a:avLst/>
          </a:prstGeom>
          <a:noFill/>
          <a:ln>
            <a:noFill/>
          </a:ln>
        </p:spPr>
      </p:pic>
      <p:sp>
        <p:nvSpPr>
          <p:cNvPr id="293" name="Google Shape;293;p37"/>
          <p:cNvSpPr txBox="1"/>
          <p:nvPr/>
        </p:nvSpPr>
        <p:spPr>
          <a:xfrm>
            <a:off x="6144300" y="1617125"/>
            <a:ext cx="93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Lato"/>
                <a:ea typeface="Lato"/>
                <a:cs typeface="Lato"/>
                <a:sym typeface="Lato"/>
              </a:rPr>
              <a:t>23%</a:t>
            </a:r>
            <a:endParaRPr b="1" sz="2500">
              <a:solidFill>
                <a:schemeClr val="dk2"/>
              </a:solidFill>
              <a:latin typeface="Lato"/>
              <a:ea typeface="Lato"/>
              <a:cs typeface="Lato"/>
              <a:sym typeface="Lato"/>
            </a:endParaRPr>
          </a:p>
        </p:txBody>
      </p:sp>
      <p:sp>
        <p:nvSpPr>
          <p:cNvPr id="294" name="Google Shape;294;p37"/>
          <p:cNvSpPr txBox="1"/>
          <p:nvPr/>
        </p:nvSpPr>
        <p:spPr>
          <a:xfrm>
            <a:off x="6144300" y="2309025"/>
            <a:ext cx="93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Lato"/>
                <a:ea typeface="Lato"/>
                <a:cs typeface="Lato"/>
                <a:sym typeface="Lato"/>
              </a:rPr>
              <a:t>15</a:t>
            </a:r>
            <a:r>
              <a:rPr b="1" lang="en" sz="2500">
                <a:solidFill>
                  <a:schemeClr val="dk2"/>
                </a:solidFill>
                <a:latin typeface="Lato"/>
                <a:ea typeface="Lato"/>
                <a:cs typeface="Lato"/>
                <a:sym typeface="Lato"/>
              </a:rPr>
              <a:t>%</a:t>
            </a:r>
            <a:endParaRPr b="1" sz="2500">
              <a:solidFill>
                <a:schemeClr val="dk2"/>
              </a:solidFill>
              <a:latin typeface="Lato"/>
              <a:ea typeface="Lato"/>
              <a:cs typeface="Lato"/>
              <a:sym typeface="Lato"/>
            </a:endParaRPr>
          </a:p>
        </p:txBody>
      </p:sp>
      <p:sp>
        <p:nvSpPr>
          <p:cNvPr id="295" name="Google Shape;295;p37"/>
          <p:cNvSpPr/>
          <p:nvPr/>
        </p:nvSpPr>
        <p:spPr>
          <a:xfrm>
            <a:off x="1847400" y="1569875"/>
            <a:ext cx="5231100" cy="6672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txBox="1"/>
          <p:nvPr/>
        </p:nvSpPr>
        <p:spPr>
          <a:xfrm>
            <a:off x="6144300" y="3000925"/>
            <a:ext cx="1152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Lato"/>
                <a:ea typeface="Lato"/>
                <a:cs typeface="Lato"/>
                <a:sym typeface="Lato"/>
              </a:rPr>
              <a:t>12.5%</a:t>
            </a:r>
            <a:endParaRPr b="1" sz="25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492450" y="379325"/>
            <a:ext cx="815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 Distribution of Flight </a:t>
            </a:r>
            <a:r>
              <a:rPr lang="en"/>
              <a:t>Delays</a:t>
            </a:r>
            <a:endParaRPr/>
          </a:p>
        </p:txBody>
      </p:sp>
      <p:sp>
        <p:nvSpPr>
          <p:cNvPr id="302" name="Google Shape;302;p38"/>
          <p:cNvSpPr txBox="1"/>
          <p:nvPr/>
        </p:nvSpPr>
        <p:spPr>
          <a:xfrm>
            <a:off x="332250" y="1396950"/>
            <a:ext cx="8479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u="sng">
                <a:solidFill>
                  <a:schemeClr val="dk2"/>
                </a:solidFill>
                <a:latin typeface="Lato"/>
                <a:ea typeface="Lato"/>
                <a:cs typeface="Lato"/>
                <a:sym typeface="Lato"/>
              </a:rPr>
              <a:t>Definition of Flight Delay</a:t>
            </a:r>
            <a:endParaRPr sz="1700" u="sng">
              <a:solidFill>
                <a:schemeClr val="dk2"/>
              </a:solidFill>
              <a:latin typeface="Lato"/>
              <a:ea typeface="Lato"/>
              <a:cs typeface="Lato"/>
              <a:sym typeface="Lato"/>
            </a:endParaRPr>
          </a:p>
          <a:p>
            <a:pPr indent="457200" lvl="0" marL="0" rtl="0" algn="ctr">
              <a:lnSpc>
                <a:spcPct val="115000"/>
              </a:lnSpc>
              <a:spcBef>
                <a:spcPts val="0"/>
              </a:spcBef>
              <a:spcAft>
                <a:spcPts val="0"/>
              </a:spcAft>
              <a:buNone/>
            </a:pPr>
            <a:r>
              <a:rPr lang="en" sz="1700">
                <a:solidFill>
                  <a:schemeClr val="dk2"/>
                </a:solidFill>
                <a:latin typeface="Lato"/>
                <a:ea typeface="Lato"/>
                <a:cs typeface="Lato"/>
                <a:sym typeface="Lato"/>
              </a:rPr>
              <a:t>FAA’s Guideline: 15 minutes or more past </a:t>
            </a:r>
            <a:r>
              <a:rPr lang="en" sz="1700">
                <a:solidFill>
                  <a:schemeClr val="dk2"/>
                </a:solidFill>
                <a:latin typeface="Lato"/>
                <a:ea typeface="Lato"/>
                <a:cs typeface="Lato"/>
                <a:sym typeface="Lato"/>
              </a:rPr>
              <a:t>scheduled</a:t>
            </a:r>
            <a:r>
              <a:rPr lang="en" sz="1700">
                <a:solidFill>
                  <a:schemeClr val="dk2"/>
                </a:solidFill>
                <a:latin typeface="Lato"/>
                <a:ea typeface="Lato"/>
                <a:cs typeface="Lato"/>
                <a:sym typeface="Lato"/>
              </a:rPr>
              <a:t> time</a:t>
            </a:r>
            <a:endParaRPr sz="1700">
              <a:solidFill>
                <a:schemeClr val="dk2"/>
              </a:solidFill>
              <a:latin typeface="Lato"/>
              <a:ea typeface="Lato"/>
              <a:cs typeface="Lato"/>
              <a:sym typeface="Lato"/>
            </a:endParaRPr>
          </a:p>
        </p:txBody>
      </p:sp>
      <p:sp>
        <p:nvSpPr>
          <p:cNvPr id="303" name="Google Shape;303;p38"/>
          <p:cNvSpPr txBox="1"/>
          <p:nvPr/>
        </p:nvSpPr>
        <p:spPr>
          <a:xfrm>
            <a:off x="5512363" y="2324138"/>
            <a:ext cx="2414100" cy="572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800">
                <a:solidFill>
                  <a:schemeClr val="dk2"/>
                </a:solidFill>
                <a:latin typeface="Lato"/>
                <a:ea typeface="Lato"/>
                <a:cs typeface="Lato"/>
                <a:sym typeface="Lato"/>
              </a:rPr>
              <a:t>Arrival Delay</a:t>
            </a:r>
            <a:endParaRPr b="1" sz="1800">
              <a:solidFill>
                <a:schemeClr val="dk2"/>
              </a:solidFill>
              <a:latin typeface="Lato"/>
              <a:ea typeface="Lato"/>
              <a:cs typeface="Lato"/>
              <a:sym typeface="Lato"/>
            </a:endParaRPr>
          </a:p>
          <a:p>
            <a:pPr indent="0" lvl="0" marL="0" rtl="0" algn="ctr">
              <a:lnSpc>
                <a:spcPct val="150000"/>
              </a:lnSpc>
              <a:spcBef>
                <a:spcPts val="0"/>
              </a:spcBef>
              <a:spcAft>
                <a:spcPts val="0"/>
              </a:spcAft>
              <a:buNone/>
            </a:pPr>
            <a:r>
              <a:rPr b="1" lang="en" sz="1800">
                <a:solidFill>
                  <a:schemeClr val="dk2"/>
                </a:solidFill>
                <a:latin typeface="Lato"/>
                <a:ea typeface="Lato"/>
                <a:cs typeface="Lato"/>
                <a:sym typeface="Lato"/>
              </a:rPr>
              <a:t>17.91%</a:t>
            </a:r>
            <a:endParaRPr b="1" sz="1800">
              <a:solidFill>
                <a:schemeClr val="dk2"/>
              </a:solidFill>
              <a:latin typeface="Lato"/>
              <a:ea typeface="Lato"/>
              <a:cs typeface="Lato"/>
              <a:sym typeface="Lato"/>
            </a:endParaRPr>
          </a:p>
        </p:txBody>
      </p:sp>
      <p:sp>
        <p:nvSpPr>
          <p:cNvPr id="304" name="Google Shape;304;p38"/>
          <p:cNvSpPr txBox="1"/>
          <p:nvPr/>
        </p:nvSpPr>
        <p:spPr>
          <a:xfrm>
            <a:off x="1217538" y="2342050"/>
            <a:ext cx="2916600" cy="572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800">
                <a:solidFill>
                  <a:schemeClr val="dk2"/>
                </a:solidFill>
                <a:latin typeface="Lato"/>
                <a:ea typeface="Lato"/>
                <a:cs typeface="Lato"/>
                <a:sym typeface="Lato"/>
              </a:rPr>
              <a:t>Departure </a:t>
            </a:r>
            <a:r>
              <a:rPr b="1" lang="en" sz="1800">
                <a:solidFill>
                  <a:schemeClr val="dk2"/>
                </a:solidFill>
                <a:latin typeface="Lato"/>
                <a:ea typeface="Lato"/>
                <a:cs typeface="Lato"/>
                <a:sym typeface="Lato"/>
              </a:rPr>
              <a:t>Delay</a:t>
            </a:r>
            <a:endParaRPr b="1" sz="1800">
              <a:solidFill>
                <a:schemeClr val="dk2"/>
              </a:solidFill>
              <a:latin typeface="Lato"/>
              <a:ea typeface="Lato"/>
              <a:cs typeface="Lato"/>
              <a:sym typeface="Lato"/>
            </a:endParaRPr>
          </a:p>
          <a:p>
            <a:pPr indent="0" lvl="0" marL="0" rtl="0" algn="ctr">
              <a:lnSpc>
                <a:spcPct val="150000"/>
              </a:lnSpc>
              <a:spcBef>
                <a:spcPts val="0"/>
              </a:spcBef>
              <a:spcAft>
                <a:spcPts val="0"/>
              </a:spcAft>
              <a:buNone/>
            </a:pPr>
            <a:r>
              <a:rPr b="1" lang="en" sz="1800">
                <a:solidFill>
                  <a:schemeClr val="dk2"/>
                </a:solidFill>
                <a:latin typeface="Lato"/>
                <a:ea typeface="Lato"/>
                <a:cs typeface="Lato"/>
                <a:sym typeface="Lato"/>
              </a:rPr>
              <a:t>17.7%</a:t>
            </a:r>
            <a:endParaRPr b="1" sz="1800">
              <a:solidFill>
                <a:schemeClr val="dk2"/>
              </a:solidFill>
              <a:latin typeface="Lato"/>
              <a:ea typeface="Lato"/>
              <a:cs typeface="Lato"/>
              <a:sym typeface="Lato"/>
            </a:endParaRPr>
          </a:p>
          <a:p>
            <a:pPr indent="0" lvl="0" marL="0" rtl="0" algn="ctr">
              <a:lnSpc>
                <a:spcPct val="150000"/>
              </a:lnSpc>
              <a:spcBef>
                <a:spcPts val="0"/>
              </a:spcBef>
              <a:spcAft>
                <a:spcPts val="0"/>
              </a:spcAft>
              <a:buNone/>
            </a:pPr>
            <a:r>
              <a:t/>
            </a:r>
            <a:endParaRPr b="1" sz="18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62450" y="379325"/>
            <a:ext cx="881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between Departure and Arrival Delay</a:t>
            </a:r>
            <a:endParaRPr/>
          </a:p>
        </p:txBody>
      </p:sp>
      <p:sp>
        <p:nvSpPr>
          <p:cNvPr id="310" name="Google Shape;310;p39"/>
          <p:cNvSpPr txBox="1"/>
          <p:nvPr/>
        </p:nvSpPr>
        <p:spPr>
          <a:xfrm>
            <a:off x="2461600" y="1171975"/>
            <a:ext cx="3737700" cy="8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2"/>
                </a:solidFill>
                <a:latin typeface="Lato"/>
                <a:ea typeface="Lato"/>
                <a:cs typeface="Lato"/>
                <a:sym typeface="Lato"/>
              </a:rPr>
              <a:t>Correlation value: </a:t>
            </a:r>
            <a:r>
              <a:rPr b="1" lang="en" sz="1900">
                <a:solidFill>
                  <a:schemeClr val="dk2"/>
                </a:solidFill>
                <a:latin typeface="Lato"/>
                <a:ea typeface="Lato"/>
                <a:cs typeface="Lato"/>
                <a:sym typeface="Lato"/>
              </a:rPr>
              <a:t> 0.9446715</a:t>
            </a:r>
            <a:endParaRPr b="1" sz="1900">
              <a:solidFill>
                <a:schemeClr val="dk2"/>
              </a:solidFill>
              <a:latin typeface="Lato"/>
              <a:ea typeface="Lato"/>
              <a:cs typeface="Lato"/>
              <a:sym typeface="Lato"/>
            </a:endParaRPr>
          </a:p>
        </p:txBody>
      </p:sp>
      <p:sp>
        <p:nvSpPr>
          <p:cNvPr id="311" name="Google Shape;311;p39"/>
          <p:cNvSpPr txBox="1"/>
          <p:nvPr/>
        </p:nvSpPr>
        <p:spPr>
          <a:xfrm>
            <a:off x="3630775" y="2228925"/>
            <a:ext cx="4110600" cy="4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Lato"/>
                <a:ea typeface="Lato"/>
                <a:cs typeface="Lato"/>
                <a:sym typeface="Lato"/>
              </a:rPr>
              <a:t>If the plane arrives early, it would usually depart on schedule or early</a:t>
            </a:r>
            <a:br>
              <a:rPr lang="en" sz="1600">
                <a:solidFill>
                  <a:schemeClr val="dk2"/>
                </a:solidFill>
                <a:latin typeface="Lato"/>
                <a:ea typeface="Lato"/>
                <a:cs typeface="Lato"/>
                <a:sym typeface="Lato"/>
              </a:rPr>
            </a:br>
            <a:br>
              <a:rPr lang="en" sz="1600">
                <a:solidFill>
                  <a:schemeClr val="dk2"/>
                </a:solidFill>
                <a:latin typeface="Lato"/>
                <a:ea typeface="Lato"/>
                <a:cs typeface="Lato"/>
                <a:sym typeface="Lato"/>
              </a:rPr>
            </a:br>
            <a:r>
              <a:rPr lang="en" sz="1600">
                <a:solidFill>
                  <a:schemeClr val="dk2"/>
                </a:solidFill>
                <a:latin typeface="Lato"/>
                <a:ea typeface="Lato"/>
                <a:cs typeface="Lato"/>
                <a:sym typeface="Lato"/>
              </a:rPr>
              <a:t>However, if the plane arrives late, there is a </a:t>
            </a:r>
            <a:r>
              <a:rPr b="1" lang="en" sz="1600">
                <a:solidFill>
                  <a:schemeClr val="dk2"/>
                </a:solidFill>
                <a:latin typeface="Lato"/>
                <a:ea typeface="Lato"/>
                <a:cs typeface="Lato"/>
                <a:sym typeface="Lato"/>
              </a:rPr>
              <a:t>higher probability</a:t>
            </a:r>
            <a:r>
              <a:rPr lang="en" sz="1600">
                <a:solidFill>
                  <a:schemeClr val="dk2"/>
                </a:solidFill>
                <a:latin typeface="Lato"/>
                <a:ea typeface="Lato"/>
                <a:cs typeface="Lato"/>
                <a:sym typeface="Lato"/>
              </a:rPr>
              <a:t> that it would have </a:t>
            </a:r>
            <a:r>
              <a:rPr b="1" lang="en" sz="1600">
                <a:solidFill>
                  <a:schemeClr val="dk2"/>
                </a:solidFill>
                <a:latin typeface="Lato"/>
                <a:ea typeface="Lato"/>
                <a:cs typeface="Lato"/>
                <a:sym typeface="Lato"/>
              </a:rPr>
              <a:t>departed late</a:t>
            </a:r>
            <a:r>
              <a:rPr lang="en" sz="1600">
                <a:solidFill>
                  <a:schemeClr val="dk2"/>
                </a:solidFill>
                <a:latin typeface="Lato"/>
                <a:ea typeface="Lato"/>
                <a:cs typeface="Lato"/>
                <a:sym typeface="Lato"/>
              </a:rPr>
              <a:t> as well</a:t>
            </a:r>
            <a:endParaRPr sz="1600">
              <a:solidFill>
                <a:schemeClr val="dk2"/>
              </a:solidFill>
              <a:latin typeface="Lato"/>
              <a:ea typeface="Lato"/>
              <a:cs typeface="Lato"/>
              <a:sym typeface="Lato"/>
            </a:endParaRPr>
          </a:p>
        </p:txBody>
      </p:sp>
      <p:pic>
        <p:nvPicPr>
          <p:cNvPr id="312" name="Google Shape;312;p39"/>
          <p:cNvPicPr preferRelativeResize="0"/>
          <p:nvPr/>
        </p:nvPicPr>
        <p:blipFill>
          <a:blip r:embed="rId3">
            <a:alphaModFix/>
          </a:blip>
          <a:stretch>
            <a:fillRect/>
          </a:stretch>
        </p:blipFill>
        <p:spPr>
          <a:xfrm>
            <a:off x="1642275" y="2341225"/>
            <a:ext cx="1155150" cy="115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p:nvPr/>
        </p:nvSpPr>
        <p:spPr>
          <a:xfrm>
            <a:off x="1313850" y="1892675"/>
            <a:ext cx="2923500" cy="692700"/>
          </a:xfrm>
          <a:prstGeom prst="roundRect">
            <a:avLst>
              <a:gd fmla="val 16667" name="adj"/>
            </a:avLst>
          </a:prstGeom>
          <a:noFill/>
          <a:ln cap="flat" cmpd="sng" w="38100">
            <a:solidFill>
              <a:srgbClr val="00C3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txBox="1"/>
          <p:nvPr>
            <p:ph type="title"/>
          </p:nvPr>
        </p:nvSpPr>
        <p:spPr>
          <a:xfrm>
            <a:off x="492450" y="379325"/>
            <a:ext cx="815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Focus</a:t>
            </a:r>
            <a:endParaRPr/>
          </a:p>
        </p:txBody>
      </p:sp>
      <p:sp>
        <p:nvSpPr>
          <p:cNvPr id="319" name="Google Shape;319;p40"/>
          <p:cNvSpPr txBox="1"/>
          <p:nvPr/>
        </p:nvSpPr>
        <p:spPr>
          <a:xfrm>
            <a:off x="5279813" y="1966750"/>
            <a:ext cx="2414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Lato"/>
                <a:ea typeface="Lato"/>
                <a:cs typeface="Lato"/>
                <a:sym typeface="Lato"/>
              </a:rPr>
              <a:t>Arrival Delay</a:t>
            </a:r>
            <a:endParaRPr b="1" sz="2600">
              <a:latin typeface="Lato"/>
              <a:ea typeface="Lato"/>
              <a:cs typeface="Lato"/>
              <a:sym typeface="Lato"/>
            </a:endParaRPr>
          </a:p>
        </p:txBody>
      </p:sp>
      <p:sp>
        <p:nvSpPr>
          <p:cNvPr id="320" name="Google Shape;320;p40"/>
          <p:cNvSpPr txBox="1"/>
          <p:nvPr/>
        </p:nvSpPr>
        <p:spPr>
          <a:xfrm>
            <a:off x="1313875" y="2678125"/>
            <a:ext cx="2923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rgbClr val="5F6368"/>
                </a:solidFill>
                <a:highlight>
                  <a:srgbClr val="FFFFFF"/>
                </a:highlight>
                <a:latin typeface="Lato"/>
                <a:ea typeface="Lato"/>
                <a:cs typeface="Lato"/>
                <a:sym typeface="Lato"/>
              </a:rPr>
              <a:t>Significance of departure delay to passengers and airlines</a:t>
            </a:r>
            <a:endParaRPr sz="1600">
              <a:solidFill>
                <a:srgbClr val="5F6368"/>
              </a:solidFill>
              <a:highlight>
                <a:srgbClr val="FFFFFF"/>
              </a:highlight>
              <a:latin typeface="Lato"/>
              <a:ea typeface="Lato"/>
              <a:cs typeface="Lato"/>
              <a:sym typeface="Lato"/>
            </a:endParaRPr>
          </a:p>
        </p:txBody>
      </p:sp>
      <p:sp>
        <p:nvSpPr>
          <p:cNvPr id="321" name="Google Shape;321;p40"/>
          <p:cNvSpPr txBox="1"/>
          <p:nvPr/>
        </p:nvSpPr>
        <p:spPr>
          <a:xfrm>
            <a:off x="1313875" y="1966750"/>
            <a:ext cx="2923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Lato"/>
                <a:ea typeface="Lato"/>
                <a:cs typeface="Lato"/>
                <a:sym typeface="Lato"/>
              </a:rPr>
              <a:t>Departure Delay</a:t>
            </a:r>
            <a:endParaRPr b="1" sz="2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1"/>
          <p:cNvPicPr preferRelativeResize="0"/>
          <p:nvPr/>
        </p:nvPicPr>
        <p:blipFill>
          <a:blip r:embed="rId3">
            <a:alphaModFix/>
          </a:blip>
          <a:stretch>
            <a:fillRect/>
          </a:stretch>
        </p:blipFill>
        <p:spPr>
          <a:xfrm>
            <a:off x="1614475" y="1046300"/>
            <a:ext cx="5915025" cy="3657600"/>
          </a:xfrm>
          <a:prstGeom prst="rect">
            <a:avLst/>
          </a:prstGeom>
          <a:noFill/>
          <a:ln>
            <a:noFill/>
          </a:ln>
        </p:spPr>
      </p:pic>
      <p:sp>
        <p:nvSpPr>
          <p:cNvPr id="327" name="Google Shape;327;p41"/>
          <p:cNvSpPr txBox="1"/>
          <p:nvPr>
            <p:ph type="title"/>
          </p:nvPr>
        </p:nvSpPr>
        <p:spPr>
          <a:xfrm>
            <a:off x="492450" y="379325"/>
            <a:ext cx="815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Deep Dive</a:t>
            </a:r>
            <a:endParaRPr/>
          </a:p>
        </p:txBody>
      </p:sp>
      <p:sp>
        <p:nvSpPr>
          <p:cNvPr id="328" name="Google Shape;328;p41"/>
          <p:cNvSpPr/>
          <p:nvPr/>
        </p:nvSpPr>
        <p:spPr>
          <a:xfrm>
            <a:off x="6665163" y="1353975"/>
            <a:ext cx="370800" cy="33498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1"/>
          <p:cNvSpPr txBox="1"/>
          <p:nvPr/>
        </p:nvSpPr>
        <p:spPr>
          <a:xfrm>
            <a:off x="149750" y="879900"/>
            <a:ext cx="35544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ato"/>
                <a:ea typeface="Lato"/>
                <a:cs typeface="Lato"/>
                <a:sym typeface="Lato"/>
              </a:rPr>
              <a:t>Overall median departure delay in minutes</a:t>
            </a:r>
            <a:br>
              <a:rPr b="1" lang="en" sz="1200">
                <a:latin typeface="Lato"/>
                <a:ea typeface="Lato"/>
                <a:cs typeface="Lato"/>
                <a:sym typeface="Lato"/>
              </a:rPr>
            </a:br>
            <a:r>
              <a:rPr b="1" lang="en" sz="1200">
                <a:latin typeface="Lato"/>
                <a:ea typeface="Lato"/>
                <a:cs typeface="Lato"/>
                <a:sym typeface="Lato"/>
              </a:rPr>
              <a:t>[represented by the red-dotted line]</a:t>
            </a:r>
            <a:endParaRPr b="1" sz="1200">
              <a:latin typeface="Lato"/>
              <a:ea typeface="Lato"/>
              <a:cs typeface="Lato"/>
              <a:sym typeface="Lato"/>
            </a:endParaRPr>
          </a:p>
        </p:txBody>
      </p:sp>
      <p:sp>
        <p:nvSpPr>
          <p:cNvPr id="330" name="Google Shape;330;p41"/>
          <p:cNvSpPr/>
          <p:nvPr/>
        </p:nvSpPr>
        <p:spPr>
          <a:xfrm flipH="1" rot="10800000">
            <a:off x="680675" y="1443450"/>
            <a:ext cx="641100" cy="2025600"/>
          </a:xfrm>
          <a:prstGeom prst="bentArrow">
            <a:avLst>
              <a:gd fmla="val 25000" name="adj1"/>
              <a:gd fmla="val 25000" name="adj2"/>
              <a:gd fmla="val 25000" name="adj3"/>
              <a:gd fmla="val 49214" name="adj4"/>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492450" y="379325"/>
            <a:ext cx="815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What Contributes to Southwest Departure Delay</a:t>
            </a:r>
            <a:endParaRPr sz="2700"/>
          </a:p>
        </p:txBody>
      </p:sp>
      <p:sp>
        <p:nvSpPr>
          <p:cNvPr id="336" name="Google Shape;336;p42"/>
          <p:cNvSpPr txBox="1"/>
          <p:nvPr/>
        </p:nvSpPr>
        <p:spPr>
          <a:xfrm>
            <a:off x="1355125" y="1374150"/>
            <a:ext cx="6318900" cy="138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Hypothesis 1: </a:t>
            </a:r>
            <a:r>
              <a:rPr lang="en" sz="2100">
                <a:solidFill>
                  <a:schemeClr val="dk2"/>
                </a:solidFill>
                <a:latin typeface="Lato"/>
                <a:ea typeface="Lato"/>
                <a:cs typeface="Lato"/>
                <a:sym typeface="Lato"/>
              </a:rPr>
              <a:t>Busier airport →  more delays  </a:t>
            </a:r>
            <a:br>
              <a:rPr b="1" lang="en" sz="2700">
                <a:solidFill>
                  <a:schemeClr val="dk2"/>
                </a:solidFill>
                <a:latin typeface="Lato"/>
                <a:ea typeface="Lato"/>
                <a:cs typeface="Lato"/>
                <a:sym typeface="Lato"/>
              </a:rPr>
            </a:br>
            <a:br>
              <a:rPr b="1" lang="en" sz="2700">
                <a:solidFill>
                  <a:schemeClr val="dk2"/>
                </a:solidFill>
                <a:latin typeface="Lato"/>
                <a:ea typeface="Lato"/>
                <a:cs typeface="Lato"/>
                <a:sym typeface="Lato"/>
              </a:rPr>
            </a:br>
            <a:r>
              <a:rPr b="1" lang="en" sz="2400">
                <a:solidFill>
                  <a:schemeClr val="dk2"/>
                </a:solidFill>
                <a:latin typeface="Lato"/>
                <a:ea typeface="Lato"/>
                <a:cs typeface="Lato"/>
                <a:sym typeface="Lato"/>
              </a:rPr>
              <a:t>Hypothesis 2: </a:t>
            </a:r>
            <a:r>
              <a:rPr lang="en" sz="2100">
                <a:solidFill>
                  <a:schemeClr val="dk2"/>
                </a:solidFill>
                <a:latin typeface="Lato"/>
                <a:ea typeface="Lato"/>
                <a:cs typeface="Lato"/>
                <a:sym typeface="Lato"/>
              </a:rPr>
              <a:t>Travelling season →  more delays</a:t>
            </a:r>
            <a:endParaRPr sz="2100">
              <a:solidFill>
                <a:schemeClr val="dk2"/>
              </a:solidFill>
              <a:latin typeface="Lato"/>
              <a:ea typeface="Lato"/>
              <a:cs typeface="Lato"/>
              <a:sym typeface="Lato"/>
            </a:endParaRPr>
          </a:p>
        </p:txBody>
      </p:sp>
      <p:pic>
        <p:nvPicPr>
          <p:cNvPr descr="🤔 - thinking face emoji | What does the thinking face emoji mean?" id="337" name="Google Shape;337;p42"/>
          <p:cNvPicPr preferRelativeResize="0"/>
          <p:nvPr/>
        </p:nvPicPr>
        <p:blipFill>
          <a:blip r:embed="rId3">
            <a:alphaModFix/>
          </a:blip>
          <a:stretch>
            <a:fillRect/>
          </a:stretch>
        </p:blipFill>
        <p:spPr>
          <a:xfrm>
            <a:off x="7212800" y="2847700"/>
            <a:ext cx="1198200" cy="119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3"/>
          <p:cNvPicPr preferRelativeResize="0"/>
          <p:nvPr/>
        </p:nvPicPr>
        <p:blipFill rotWithShape="1">
          <a:blip r:embed="rId3">
            <a:alphaModFix/>
          </a:blip>
          <a:srcRect b="3530" l="0" r="0" t="0"/>
          <a:stretch/>
        </p:blipFill>
        <p:spPr>
          <a:xfrm>
            <a:off x="914400" y="1322800"/>
            <a:ext cx="7315200" cy="2646425"/>
          </a:xfrm>
          <a:prstGeom prst="rect">
            <a:avLst/>
          </a:prstGeom>
          <a:noFill/>
          <a:ln>
            <a:noFill/>
          </a:ln>
        </p:spPr>
      </p:pic>
      <p:sp>
        <p:nvSpPr>
          <p:cNvPr id="343" name="Google Shape;343;p43"/>
          <p:cNvSpPr txBox="1"/>
          <p:nvPr>
            <p:ph type="title"/>
          </p:nvPr>
        </p:nvSpPr>
        <p:spPr>
          <a:xfrm>
            <a:off x="451500" y="389650"/>
            <a:ext cx="82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1: Busier Airport →  More Delays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451500" y="389650"/>
            <a:ext cx="82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a:t>
            </a:r>
            <a:r>
              <a:rPr lang="en"/>
              <a:t>1</a:t>
            </a:r>
            <a:r>
              <a:rPr lang="en"/>
              <a:t>: Busier Airport →  More Delays</a:t>
            </a:r>
            <a:endParaRPr/>
          </a:p>
        </p:txBody>
      </p:sp>
      <p:pic>
        <p:nvPicPr>
          <p:cNvPr id="349" name="Google Shape;349;p44"/>
          <p:cNvPicPr preferRelativeResize="0"/>
          <p:nvPr/>
        </p:nvPicPr>
        <p:blipFill>
          <a:blip r:embed="rId3">
            <a:alphaModFix/>
          </a:blip>
          <a:stretch>
            <a:fillRect/>
          </a:stretch>
        </p:blipFill>
        <p:spPr>
          <a:xfrm>
            <a:off x="2329599" y="1073600"/>
            <a:ext cx="4484800" cy="336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nvSpPr>
        <p:spPr>
          <a:xfrm>
            <a:off x="851175" y="1176575"/>
            <a:ext cx="7423200" cy="326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2"/>
                </a:solidFill>
                <a:latin typeface="Lato"/>
                <a:ea typeface="Lato"/>
                <a:cs typeface="Lato"/>
                <a:sym typeface="Lato"/>
              </a:rPr>
              <a:t>Busiest Airport - ATL, Hartsfield Jackson Atlanta International Airport</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Mean Departure Delay: </a:t>
            </a:r>
            <a:r>
              <a:rPr b="1" lang="en" sz="1500">
                <a:solidFill>
                  <a:schemeClr val="dk2"/>
                </a:solidFill>
                <a:latin typeface="Lato"/>
                <a:ea typeface="Lato"/>
                <a:cs typeface="Lato"/>
                <a:sym typeface="Lato"/>
              </a:rPr>
              <a:t>12.1 minutes</a:t>
            </a:r>
            <a:endParaRPr b="1"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Percentage of departure  delayed flights: </a:t>
            </a:r>
            <a:r>
              <a:rPr b="1" lang="en" sz="1500">
                <a:solidFill>
                  <a:schemeClr val="dk2"/>
                </a:solidFill>
                <a:latin typeface="Lato"/>
                <a:ea typeface="Lato"/>
                <a:cs typeface="Lato"/>
                <a:sym typeface="Lato"/>
              </a:rPr>
              <a:t>22.75%</a:t>
            </a:r>
            <a:endParaRPr b="1" sz="15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5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500">
                <a:solidFill>
                  <a:schemeClr val="dk2"/>
                </a:solidFill>
                <a:latin typeface="Lato"/>
                <a:ea typeface="Lato"/>
                <a:cs typeface="Lato"/>
                <a:sym typeface="Lato"/>
              </a:rPr>
              <a:t>Lower frequency airport - </a:t>
            </a:r>
            <a:r>
              <a:rPr lang="en" sz="1600">
                <a:solidFill>
                  <a:schemeClr val="dk2"/>
                </a:solidFill>
                <a:highlight>
                  <a:srgbClr val="FFFFFF"/>
                </a:highlight>
                <a:latin typeface="Lato"/>
                <a:ea typeface="Lato"/>
                <a:cs typeface="Lato"/>
                <a:sym typeface="Lato"/>
              </a:rPr>
              <a:t>Minneapolis−Saint Paul International Airport</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Mean Departure Delay: </a:t>
            </a:r>
            <a:r>
              <a:rPr b="1" lang="en" sz="1500">
                <a:solidFill>
                  <a:schemeClr val="dk2"/>
                </a:solidFill>
                <a:latin typeface="Lato"/>
                <a:ea typeface="Lato"/>
                <a:cs typeface="Lato"/>
                <a:sym typeface="Lato"/>
              </a:rPr>
              <a:t>8.03 minutes</a:t>
            </a:r>
            <a:endParaRPr b="1"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Percentage of departure delayed flights: </a:t>
            </a:r>
            <a:r>
              <a:rPr b="1" lang="en" sz="1500">
                <a:solidFill>
                  <a:schemeClr val="dk2"/>
                </a:solidFill>
                <a:latin typeface="Lato"/>
                <a:ea typeface="Lato"/>
                <a:cs typeface="Lato"/>
                <a:sym typeface="Lato"/>
              </a:rPr>
              <a:t>16.79%</a:t>
            </a:r>
            <a:br>
              <a:rPr lang="en" sz="1500">
                <a:solidFill>
                  <a:schemeClr val="dk2"/>
                </a:solidFill>
                <a:latin typeface="Lato"/>
                <a:ea typeface="Lato"/>
                <a:cs typeface="Lato"/>
                <a:sym typeface="Lato"/>
              </a:rPr>
            </a:br>
            <a:endParaRPr sz="15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500">
                <a:solidFill>
                  <a:schemeClr val="dk2"/>
                </a:solidFill>
                <a:latin typeface="Lato"/>
                <a:ea typeface="Lato"/>
                <a:cs typeface="Lato"/>
                <a:sym typeface="Lato"/>
              </a:rPr>
              <a:t>Moderate Correlation between  Frequency and Departure Delay: </a:t>
            </a:r>
            <a:r>
              <a:rPr b="1" lang="en" sz="1500">
                <a:solidFill>
                  <a:schemeClr val="dk2"/>
                </a:solidFill>
                <a:latin typeface="Lato"/>
                <a:ea typeface="Lato"/>
                <a:cs typeface="Lato"/>
                <a:sym typeface="Lato"/>
              </a:rPr>
              <a:t>0.6049447</a:t>
            </a:r>
            <a:br>
              <a:rPr b="1" lang="en" sz="1500">
                <a:solidFill>
                  <a:schemeClr val="dk2"/>
                </a:solidFill>
                <a:latin typeface="Lato"/>
                <a:ea typeface="Lato"/>
                <a:cs typeface="Lato"/>
                <a:sym typeface="Lato"/>
              </a:rPr>
            </a:br>
            <a:br>
              <a:rPr b="1" lang="en" sz="1500">
                <a:solidFill>
                  <a:schemeClr val="dk2"/>
                </a:solidFill>
                <a:latin typeface="Lato"/>
                <a:ea typeface="Lato"/>
                <a:cs typeface="Lato"/>
                <a:sym typeface="Lato"/>
              </a:rPr>
            </a:br>
            <a:r>
              <a:rPr b="1" lang="en" sz="1500">
                <a:solidFill>
                  <a:schemeClr val="dk2"/>
                </a:solidFill>
                <a:latin typeface="Lato"/>
                <a:ea typeface="Lato"/>
                <a:cs typeface="Lato"/>
                <a:sym typeface="Lato"/>
              </a:rPr>
              <a:t>Conclusion:  Level of busyness of airports contributes</a:t>
            </a:r>
            <a:r>
              <a:rPr b="1" lang="en" sz="1500">
                <a:solidFill>
                  <a:schemeClr val="dk2"/>
                </a:solidFill>
                <a:latin typeface="Lato"/>
                <a:ea typeface="Lato"/>
                <a:cs typeface="Lato"/>
                <a:sym typeface="Lato"/>
              </a:rPr>
              <a:t> to departure delay</a:t>
            </a:r>
            <a:endParaRPr b="1" sz="1500">
              <a:solidFill>
                <a:schemeClr val="dk2"/>
              </a:solidFill>
              <a:latin typeface="Lato"/>
              <a:ea typeface="Lato"/>
              <a:cs typeface="Lato"/>
              <a:sym typeface="Lato"/>
            </a:endParaRPr>
          </a:p>
        </p:txBody>
      </p:sp>
      <p:pic>
        <p:nvPicPr>
          <p:cNvPr descr="Changi Airport" id="355" name="Google Shape;355;p45"/>
          <p:cNvPicPr preferRelativeResize="0"/>
          <p:nvPr/>
        </p:nvPicPr>
        <p:blipFill>
          <a:blip r:embed="rId3">
            <a:alphaModFix/>
          </a:blip>
          <a:stretch>
            <a:fillRect/>
          </a:stretch>
        </p:blipFill>
        <p:spPr>
          <a:xfrm>
            <a:off x="7515995" y="1176563"/>
            <a:ext cx="1256500" cy="1256500"/>
          </a:xfrm>
          <a:prstGeom prst="rect">
            <a:avLst/>
          </a:prstGeom>
          <a:noFill/>
          <a:ln>
            <a:noFill/>
          </a:ln>
        </p:spPr>
      </p:pic>
      <p:sp>
        <p:nvSpPr>
          <p:cNvPr id="356" name="Google Shape;356;p45"/>
          <p:cNvSpPr txBox="1"/>
          <p:nvPr>
            <p:ph type="title"/>
          </p:nvPr>
        </p:nvSpPr>
        <p:spPr>
          <a:xfrm>
            <a:off x="451500" y="389650"/>
            <a:ext cx="8241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1: Busier Airport →  More Delays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3" type="subTitle"/>
          </p:nvPr>
        </p:nvSpPr>
        <p:spPr>
          <a:xfrm>
            <a:off x="2310781" y="2742825"/>
            <a:ext cx="21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PREDICTIVE ANALYSIS</a:t>
            </a:r>
            <a:endParaRPr/>
          </a:p>
        </p:txBody>
      </p:sp>
      <p:sp>
        <p:nvSpPr>
          <p:cNvPr id="205" name="Google Shape;205;p28"/>
          <p:cNvSpPr txBox="1"/>
          <p:nvPr>
            <p:ph type="title"/>
          </p:nvPr>
        </p:nvSpPr>
        <p:spPr>
          <a:xfrm>
            <a:off x="2310778" y="578300"/>
            <a:ext cx="21477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06" name="Google Shape;206;p28"/>
          <p:cNvSpPr txBox="1"/>
          <p:nvPr>
            <p:ph idx="1" type="subTitle"/>
          </p:nvPr>
        </p:nvSpPr>
        <p:spPr>
          <a:xfrm>
            <a:off x="2185087" y="1040500"/>
            <a:ext cx="23991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07" name="Google Shape;207;p28"/>
          <p:cNvSpPr txBox="1"/>
          <p:nvPr>
            <p:ph idx="2" type="subTitle"/>
          </p:nvPr>
        </p:nvSpPr>
        <p:spPr>
          <a:xfrm>
            <a:off x="2310263" y="1689913"/>
            <a:ext cx="21492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Description of problem and project motivations</a:t>
            </a:r>
            <a:endParaRPr>
              <a:latin typeface="Josefin Sans"/>
              <a:ea typeface="Josefin Sans"/>
              <a:cs typeface="Josefin Sans"/>
              <a:sym typeface="Josefin Sans"/>
            </a:endParaRPr>
          </a:p>
        </p:txBody>
      </p:sp>
      <p:sp>
        <p:nvSpPr>
          <p:cNvPr id="208" name="Google Shape;208;p28"/>
          <p:cNvSpPr txBox="1"/>
          <p:nvPr>
            <p:ph idx="3" type="title"/>
          </p:nvPr>
        </p:nvSpPr>
        <p:spPr>
          <a:xfrm>
            <a:off x="4809702" y="578300"/>
            <a:ext cx="21492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09" name="Google Shape;209;p28"/>
          <p:cNvSpPr txBox="1"/>
          <p:nvPr>
            <p:ph idx="4" type="subTitle"/>
          </p:nvPr>
        </p:nvSpPr>
        <p:spPr>
          <a:xfrm>
            <a:off x="4809702" y="1040500"/>
            <a:ext cx="21492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ANALYSIS</a:t>
            </a:r>
            <a:endParaRPr/>
          </a:p>
        </p:txBody>
      </p:sp>
      <p:sp>
        <p:nvSpPr>
          <p:cNvPr id="210" name="Google Shape;210;p28"/>
          <p:cNvSpPr txBox="1"/>
          <p:nvPr>
            <p:ph idx="5" type="subTitle"/>
          </p:nvPr>
        </p:nvSpPr>
        <p:spPr>
          <a:xfrm>
            <a:off x="4809702" y="1690050"/>
            <a:ext cx="21492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Descriptive analysis for trends &amp; insights</a:t>
            </a:r>
            <a:endParaRPr>
              <a:latin typeface="Josefin Sans"/>
              <a:ea typeface="Josefin Sans"/>
              <a:cs typeface="Josefin Sans"/>
              <a:sym typeface="Josefin Sans"/>
            </a:endParaRPr>
          </a:p>
        </p:txBody>
      </p:sp>
      <p:sp>
        <p:nvSpPr>
          <p:cNvPr id="211" name="Google Shape;211;p28"/>
          <p:cNvSpPr txBox="1"/>
          <p:nvPr>
            <p:ph idx="6" type="title"/>
          </p:nvPr>
        </p:nvSpPr>
        <p:spPr>
          <a:xfrm>
            <a:off x="4809702" y="2280550"/>
            <a:ext cx="21492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12" name="Google Shape;212;p28"/>
          <p:cNvSpPr txBox="1"/>
          <p:nvPr>
            <p:ph idx="7" type="subTitle"/>
          </p:nvPr>
        </p:nvSpPr>
        <p:spPr>
          <a:xfrm>
            <a:off x="4809702" y="2742825"/>
            <a:ext cx="21492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 &amp; CONCLUSION</a:t>
            </a:r>
            <a:endParaRPr/>
          </a:p>
        </p:txBody>
      </p:sp>
      <p:sp>
        <p:nvSpPr>
          <p:cNvPr id="213" name="Google Shape;213;p28"/>
          <p:cNvSpPr txBox="1"/>
          <p:nvPr>
            <p:ph idx="8" type="subTitle"/>
          </p:nvPr>
        </p:nvSpPr>
        <p:spPr>
          <a:xfrm>
            <a:off x="4809702" y="3432350"/>
            <a:ext cx="21492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Application of results, limitations &amp; future extensions</a:t>
            </a:r>
            <a:endParaRPr>
              <a:latin typeface="Josefin Sans"/>
              <a:ea typeface="Josefin Sans"/>
              <a:cs typeface="Josefin Sans"/>
              <a:sym typeface="Josefin Sans"/>
            </a:endParaRPr>
          </a:p>
        </p:txBody>
      </p:sp>
      <p:sp>
        <p:nvSpPr>
          <p:cNvPr id="214" name="Google Shape;214;p28"/>
          <p:cNvSpPr txBox="1"/>
          <p:nvPr>
            <p:ph idx="9" type="title"/>
          </p:nvPr>
        </p:nvSpPr>
        <p:spPr>
          <a:xfrm>
            <a:off x="2310781" y="2280550"/>
            <a:ext cx="21477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5" name="Google Shape;215;p28"/>
          <p:cNvSpPr txBox="1"/>
          <p:nvPr>
            <p:ph idx="14" type="subTitle"/>
          </p:nvPr>
        </p:nvSpPr>
        <p:spPr>
          <a:xfrm>
            <a:off x="2311006" y="3432350"/>
            <a:ext cx="21477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Feature engineering &amp; model evaluation</a:t>
            </a:r>
            <a:endParaRPr>
              <a:latin typeface="Josefin Sans"/>
              <a:ea typeface="Josefin Sans"/>
              <a:cs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46"/>
          <p:cNvPicPr preferRelativeResize="0"/>
          <p:nvPr/>
        </p:nvPicPr>
        <p:blipFill>
          <a:blip r:embed="rId3">
            <a:alphaModFix/>
          </a:blip>
          <a:stretch>
            <a:fillRect/>
          </a:stretch>
        </p:blipFill>
        <p:spPr>
          <a:xfrm>
            <a:off x="1948725" y="1084075"/>
            <a:ext cx="5246525" cy="3244200"/>
          </a:xfrm>
          <a:prstGeom prst="rect">
            <a:avLst/>
          </a:prstGeom>
          <a:noFill/>
          <a:ln>
            <a:noFill/>
          </a:ln>
        </p:spPr>
      </p:pic>
      <p:sp>
        <p:nvSpPr>
          <p:cNvPr id="362" name="Google Shape;362;p46"/>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2: Seasonality</a:t>
            </a:r>
            <a:endParaRPr/>
          </a:p>
        </p:txBody>
      </p:sp>
      <p:sp>
        <p:nvSpPr>
          <p:cNvPr id="363" name="Google Shape;363;p46"/>
          <p:cNvSpPr/>
          <p:nvPr/>
        </p:nvSpPr>
        <p:spPr>
          <a:xfrm>
            <a:off x="3959047" y="3932325"/>
            <a:ext cx="3270000" cy="19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2: Seasonality</a:t>
            </a:r>
            <a:endParaRPr/>
          </a:p>
        </p:txBody>
      </p:sp>
      <p:sp>
        <p:nvSpPr>
          <p:cNvPr id="369" name="Google Shape;369;p47"/>
          <p:cNvSpPr txBox="1"/>
          <p:nvPr/>
        </p:nvSpPr>
        <p:spPr>
          <a:xfrm>
            <a:off x="673325" y="1103850"/>
            <a:ext cx="8085900" cy="3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ato"/>
                <a:ea typeface="Lato"/>
                <a:cs typeface="Lato"/>
                <a:sym typeface="Lato"/>
              </a:rPr>
              <a:t>Holiday/Vacation Season = </a:t>
            </a:r>
            <a:r>
              <a:rPr b="1" lang="en" sz="1700">
                <a:solidFill>
                  <a:schemeClr val="dk2"/>
                </a:solidFill>
                <a:latin typeface="Lato"/>
                <a:ea typeface="Lato"/>
                <a:cs typeface="Lato"/>
                <a:sym typeface="Lato"/>
              </a:rPr>
              <a:t>Huge Influx</a:t>
            </a:r>
            <a:r>
              <a:rPr lang="en" sz="1700">
                <a:solidFill>
                  <a:schemeClr val="dk2"/>
                </a:solidFill>
                <a:latin typeface="Lato"/>
                <a:ea typeface="Lato"/>
                <a:cs typeface="Lato"/>
                <a:sym typeface="Lato"/>
              </a:rPr>
              <a:t> of people flying</a:t>
            </a:r>
            <a:endParaRPr sz="1700">
              <a:solidFill>
                <a:schemeClr val="dk2"/>
              </a:solidFill>
              <a:latin typeface="Lato"/>
              <a:ea typeface="Lato"/>
              <a:cs typeface="Lato"/>
              <a:sym typeface="Lato"/>
            </a:endParaRPr>
          </a:p>
          <a:p>
            <a:pPr indent="0" lvl="0" marL="0" rtl="0" algn="ctr">
              <a:spcBef>
                <a:spcPts val="0"/>
              </a:spcBef>
              <a:spcAft>
                <a:spcPts val="0"/>
              </a:spcAft>
              <a:buNone/>
            </a:pPr>
            <a:r>
              <a:t/>
            </a:r>
            <a:endParaRPr sz="1700">
              <a:solidFill>
                <a:schemeClr val="dk2"/>
              </a:solidFill>
              <a:latin typeface="Lato"/>
              <a:ea typeface="Lato"/>
              <a:cs typeface="Lato"/>
              <a:sym typeface="Lato"/>
            </a:endParaRPr>
          </a:p>
          <a:p>
            <a:pPr indent="0" lvl="0" marL="0" rtl="0" algn="ctr">
              <a:spcBef>
                <a:spcPts val="0"/>
              </a:spcBef>
              <a:spcAft>
                <a:spcPts val="0"/>
              </a:spcAft>
              <a:buNone/>
            </a:pPr>
            <a:r>
              <a:rPr lang="en" sz="1700">
                <a:solidFill>
                  <a:schemeClr val="dk2"/>
                </a:solidFill>
                <a:latin typeface="Lato"/>
                <a:ea typeface="Lato"/>
                <a:cs typeface="Lato"/>
                <a:sym typeface="Lato"/>
              </a:rPr>
              <a:t>Months with mean departure delay more than overall mean departure delay:</a:t>
            </a:r>
            <a:br>
              <a:rPr lang="en" sz="1700">
                <a:solidFill>
                  <a:schemeClr val="dk2"/>
                </a:solidFill>
                <a:latin typeface="Lato"/>
                <a:ea typeface="Lato"/>
                <a:cs typeface="Lato"/>
                <a:sym typeface="Lato"/>
              </a:rPr>
            </a:br>
            <a:endParaRPr sz="1700">
              <a:solidFill>
                <a:schemeClr val="dk2"/>
              </a:solidFill>
              <a:latin typeface="Lato"/>
              <a:ea typeface="Lato"/>
              <a:cs typeface="Lato"/>
              <a:sym typeface="Lato"/>
            </a:endParaRPr>
          </a:p>
          <a:p>
            <a:pPr indent="0" lvl="0" marL="0" rtl="0" algn="l">
              <a:spcBef>
                <a:spcPts val="0"/>
              </a:spcBef>
              <a:spcAft>
                <a:spcPts val="0"/>
              </a:spcAft>
              <a:buNone/>
            </a:pPr>
            <a:r>
              <a:t/>
            </a:r>
            <a:endParaRPr sz="1700">
              <a:solidFill>
                <a:schemeClr val="dk2"/>
              </a:solidFill>
              <a:latin typeface="Lato"/>
              <a:ea typeface="Lato"/>
              <a:cs typeface="Lato"/>
              <a:sym typeface="Lato"/>
            </a:endParaRPr>
          </a:p>
        </p:txBody>
      </p:sp>
      <p:pic>
        <p:nvPicPr>
          <p:cNvPr descr="Summer vector, green, island, beach, summer label, summer icon, icon  vector, label vector, summer … | Beach icon, Graphic design background  templates, Beach scenery" id="370" name="Google Shape;370;p47"/>
          <p:cNvPicPr preferRelativeResize="0"/>
          <p:nvPr/>
        </p:nvPicPr>
        <p:blipFill rotWithShape="1">
          <a:blip r:embed="rId3">
            <a:alphaModFix/>
          </a:blip>
          <a:srcRect b="7612" l="0" r="0" t="0"/>
          <a:stretch/>
        </p:blipFill>
        <p:spPr>
          <a:xfrm>
            <a:off x="5856478" y="3406874"/>
            <a:ext cx="1638850" cy="1514075"/>
          </a:xfrm>
          <a:prstGeom prst="rect">
            <a:avLst/>
          </a:prstGeom>
          <a:noFill/>
          <a:ln>
            <a:noFill/>
          </a:ln>
        </p:spPr>
      </p:pic>
      <p:pic>
        <p:nvPicPr>
          <p:cNvPr id="371" name="Google Shape;371;p47"/>
          <p:cNvPicPr preferRelativeResize="0"/>
          <p:nvPr/>
        </p:nvPicPr>
        <p:blipFill>
          <a:blip r:embed="rId4">
            <a:alphaModFix/>
          </a:blip>
          <a:stretch>
            <a:fillRect/>
          </a:stretch>
        </p:blipFill>
        <p:spPr>
          <a:xfrm>
            <a:off x="1963225" y="3483075"/>
            <a:ext cx="737100" cy="1572900"/>
          </a:xfrm>
          <a:prstGeom prst="rect">
            <a:avLst/>
          </a:prstGeom>
          <a:noFill/>
          <a:ln>
            <a:noFill/>
          </a:ln>
        </p:spPr>
      </p:pic>
      <p:sp>
        <p:nvSpPr>
          <p:cNvPr id="372" name="Google Shape;372;p47"/>
          <p:cNvSpPr/>
          <p:nvPr/>
        </p:nvSpPr>
        <p:spPr>
          <a:xfrm>
            <a:off x="1496700" y="2280600"/>
            <a:ext cx="737100" cy="4002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JAN</a:t>
            </a:r>
            <a:endParaRPr>
              <a:solidFill>
                <a:schemeClr val="dk2"/>
              </a:solidFill>
              <a:latin typeface="Lato"/>
              <a:ea typeface="Lato"/>
              <a:cs typeface="Lato"/>
              <a:sym typeface="Lato"/>
            </a:endParaRPr>
          </a:p>
        </p:txBody>
      </p:sp>
      <p:sp>
        <p:nvSpPr>
          <p:cNvPr id="373" name="Google Shape;373;p47"/>
          <p:cNvSpPr/>
          <p:nvPr/>
        </p:nvSpPr>
        <p:spPr>
          <a:xfrm>
            <a:off x="2320075" y="2280600"/>
            <a:ext cx="737100" cy="4002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FEB</a:t>
            </a:r>
            <a:endParaRPr>
              <a:solidFill>
                <a:schemeClr val="dk2"/>
              </a:solidFill>
              <a:latin typeface="Lato"/>
              <a:ea typeface="Lato"/>
              <a:cs typeface="Lato"/>
              <a:sym typeface="Lato"/>
            </a:endParaRPr>
          </a:p>
        </p:txBody>
      </p:sp>
      <p:sp>
        <p:nvSpPr>
          <p:cNvPr id="374" name="Google Shape;374;p47"/>
          <p:cNvSpPr/>
          <p:nvPr/>
        </p:nvSpPr>
        <p:spPr>
          <a:xfrm>
            <a:off x="3143450" y="2280600"/>
            <a:ext cx="912900" cy="4002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MAR</a:t>
            </a:r>
            <a:endParaRPr>
              <a:solidFill>
                <a:schemeClr val="dk2"/>
              </a:solidFill>
              <a:latin typeface="Lato"/>
              <a:ea typeface="Lato"/>
              <a:cs typeface="Lato"/>
              <a:sym typeface="Lato"/>
            </a:endParaRPr>
          </a:p>
        </p:txBody>
      </p:sp>
      <p:sp>
        <p:nvSpPr>
          <p:cNvPr id="375" name="Google Shape;375;p47"/>
          <p:cNvSpPr/>
          <p:nvPr/>
        </p:nvSpPr>
        <p:spPr>
          <a:xfrm>
            <a:off x="938850" y="2920875"/>
            <a:ext cx="2979300" cy="4860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Winter Festivities + Spring Break</a:t>
            </a:r>
            <a:endParaRPr>
              <a:solidFill>
                <a:schemeClr val="dk2"/>
              </a:solidFill>
              <a:latin typeface="Lato"/>
              <a:ea typeface="Lato"/>
              <a:cs typeface="Lato"/>
              <a:sym typeface="Lato"/>
            </a:endParaRPr>
          </a:p>
        </p:txBody>
      </p:sp>
      <p:sp>
        <p:nvSpPr>
          <p:cNvPr id="376" name="Google Shape;376;p47"/>
          <p:cNvSpPr/>
          <p:nvPr/>
        </p:nvSpPr>
        <p:spPr>
          <a:xfrm>
            <a:off x="673325" y="2304225"/>
            <a:ext cx="737100" cy="3648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DEC</a:t>
            </a:r>
            <a:endParaRPr>
              <a:solidFill>
                <a:schemeClr val="dk2"/>
              </a:solidFill>
              <a:latin typeface="Lato"/>
              <a:ea typeface="Lato"/>
              <a:cs typeface="Lato"/>
              <a:sym typeface="Lato"/>
            </a:endParaRPr>
          </a:p>
        </p:txBody>
      </p:sp>
      <p:sp>
        <p:nvSpPr>
          <p:cNvPr id="377" name="Google Shape;377;p47"/>
          <p:cNvSpPr/>
          <p:nvPr/>
        </p:nvSpPr>
        <p:spPr>
          <a:xfrm>
            <a:off x="6663025" y="2268788"/>
            <a:ext cx="737100" cy="4002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JUL</a:t>
            </a:r>
            <a:endParaRPr>
              <a:solidFill>
                <a:schemeClr val="dk2"/>
              </a:solidFill>
              <a:latin typeface="Lato"/>
              <a:ea typeface="Lato"/>
              <a:cs typeface="Lato"/>
              <a:sym typeface="Lato"/>
            </a:endParaRPr>
          </a:p>
        </p:txBody>
      </p:sp>
      <p:sp>
        <p:nvSpPr>
          <p:cNvPr id="378" name="Google Shape;378;p47"/>
          <p:cNvSpPr/>
          <p:nvPr/>
        </p:nvSpPr>
        <p:spPr>
          <a:xfrm>
            <a:off x="7495325" y="2268788"/>
            <a:ext cx="737100" cy="4002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AUG</a:t>
            </a:r>
            <a:endParaRPr>
              <a:solidFill>
                <a:schemeClr val="dk2"/>
              </a:solidFill>
              <a:latin typeface="Lato"/>
              <a:ea typeface="Lato"/>
              <a:cs typeface="Lato"/>
              <a:sym typeface="Lato"/>
            </a:endParaRPr>
          </a:p>
        </p:txBody>
      </p:sp>
      <p:sp>
        <p:nvSpPr>
          <p:cNvPr id="379" name="Google Shape;379;p47"/>
          <p:cNvSpPr/>
          <p:nvPr/>
        </p:nvSpPr>
        <p:spPr>
          <a:xfrm>
            <a:off x="5789375" y="2298299"/>
            <a:ext cx="737100" cy="3648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JUN</a:t>
            </a:r>
            <a:endParaRPr>
              <a:solidFill>
                <a:schemeClr val="dk2"/>
              </a:solidFill>
              <a:latin typeface="Lato"/>
              <a:ea typeface="Lato"/>
              <a:cs typeface="Lato"/>
              <a:sym typeface="Lato"/>
            </a:endParaRPr>
          </a:p>
        </p:txBody>
      </p:sp>
      <p:sp>
        <p:nvSpPr>
          <p:cNvPr id="380" name="Google Shape;380;p47"/>
          <p:cNvSpPr/>
          <p:nvPr/>
        </p:nvSpPr>
        <p:spPr>
          <a:xfrm>
            <a:off x="5578050" y="2920875"/>
            <a:ext cx="2195700" cy="486000"/>
          </a:xfrm>
          <a:prstGeom prst="down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Summer Break</a:t>
            </a:r>
            <a:endParaRPr>
              <a:solidFill>
                <a:schemeClr val="dk2"/>
              </a:solidFill>
              <a:latin typeface="Lato"/>
              <a:ea typeface="Lato"/>
              <a:cs typeface="Lato"/>
              <a:sym typeface="Lato"/>
            </a:endParaRPr>
          </a:p>
        </p:txBody>
      </p:sp>
      <p:sp>
        <p:nvSpPr>
          <p:cNvPr id="381" name="Google Shape;381;p47"/>
          <p:cNvSpPr/>
          <p:nvPr/>
        </p:nvSpPr>
        <p:spPr>
          <a:xfrm>
            <a:off x="4914938" y="2286499"/>
            <a:ext cx="737100" cy="3648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MAY</a:t>
            </a:r>
            <a:endParaRPr>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8"/>
          <p:cNvSpPr txBox="1"/>
          <p:nvPr>
            <p:ph type="title"/>
          </p:nvPr>
        </p:nvSpPr>
        <p:spPr>
          <a:xfrm>
            <a:off x="1103700" y="1866425"/>
            <a:ext cx="6936600" cy="166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PREDICTIVE ANALYSIS</a:t>
            </a:r>
            <a:endParaRPr/>
          </a:p>
        </p:txBody>
      </p:sp>
      <p:sp>
        <p:nvSpPr>
          <p:cNvPr id="387" name="Google Shape;387;p48"/>
          <p:cNvSpPr txBox="1"/>
          <p:nvPr>
            <p:ph idx="2" type="title"/>
          </p:nvPr>
        </p:nvSpPr>
        <p:spPr>
          <a:xfrm>
            <a:off x="2989925" y="1300025"/>
            <a:ext cx="3164100" cy="5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idx="4294967295" type="body"/>
          </p:nvPr>
        </p:nvSpPr>
        <p:spPr>
          <a:xfrm>
            <a:off x="898125" y="1048500"/>
            <a:ext cx="7347600" cy="355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Aim to predict which flights will experience </a:t>
            </a:r>
            <a:r>
              <a:rPr b="1" lang="en" sz="1700"/>
              <a:t>Departure Delay</a:t>
            </a:r>
            <a:endParaRPr sz="1700"/>
          </a:p>
          <a:p>
            <a:pPr indent="-336550" lvl="0" marL="457200" rtl="0" algn="l">
              <a:lnSpc>
                <a:spcPct val="150000"/>
              </a:lnSpc>
              <a:spcBef>
                <a:spcPts val="1600"/>
              </a:spcBef>
              <a:spcAft>
                <a:spcPts val="0"/>
              </a:spcAft>
              <a:buSzPts val="1700"/>
              <a:buChar char="●"/>
            </a:pPr>
            <a:r>
              <a:rPr lang="en" sz="1700"/>
              <a:t>Binary classification problem</a:t>
            </a:r>
            <a:endParaRPr sz="1700"/>
          </a:p>
          <a:p>
            <a:pPr indent="-336550" lvl="0" marL="457200" rtl="0" algn="l">
              <a:lnSpc>
                <a:spcPct val="150000"/>
              </a:lnSpc>
              <a:spcBef>
                <a:spcPts val="0"/>
              </a:spcBef>
              <a:spcAft>
                <a:spcPts val="0"/>
              </a:spcAft>
              <a:buSzPts val="1700"/>
              <a:buChar char="●"/>
            </a:pPr>
            <a:r>
              <a:rPr lang="en" sz="1700"/>
              <a:t>Why not Regression?</a:t>
            </a:r>
            <a:endParaRPr sz="1700"/>
          </a:p>
          <a:p>
            <a:pPr indent="-336550" lvl="1" marL="914400" rtl="0" algn="l">
              <a:lnSpc>
                <a:spcPct val="150000"/>
              </a:lnSpc>
              <a:spcBef>
                <a:spcPts val="0"/>
              </a:spcBef>
              <a:spcAft>
                <a:spcPts val="0"/>
              </a:spcAft>
              <a:buSzPts val="1700"/>
              <a:buChar char="○"/>
            </a:pPr>
            <a:r>
              <a:rPr lang="en" sz="1700"/>
              <a:t>Linear Regression: R</a:t>
            </a:r>
            <a:r>
              <a:rPr baseline="30000" lang="en" sz="1700"/>
              <a:t>2</a:t>
            </a:r>
            <a:r>
              <a:rPr lang="en" sz="1700"/>
              <a:t> value &lt; 0.2; RMSE: 23+ minutes</a:t>
            </a:r>
            <a:endParaRPr sz="1700"/>
          </a:p>
          <a:p>
            <a:pPr indent="-336550" lvl="1" marL="914400" rtl="0" algn="l">
              <a:lnSpc>
                <a:spcPct val="150000"/>
              </a:lnSpc>
              <a:spcBef>
                <a:spcPts val="0"/>
              </a:spcBef>
              <a:spcAft>
                <a:spcPts val="0"/>
              </a:spcAft>
              <a:buSzPts val="1700"/>
              <a:buChar char="○"/>
            </a:pPr>
            <a:r>
              <a:rPr lang="en" sz="1700"/>
              <a:t>The exact number of minutes of delay may not be crucial</a:t>
            </a:r>
            <a:endParaRPr sz="1700"/>
          </a:p>
          <a:p>
            <a:pPr indent="-336550" lvl="2" marL="1371600" rtl="0" algn="l">
              <a:lnSpc>
                <a:spcPct val="150000"/>
              </a:lnSpc>
              <a:spcBef>
                <a:spcPts val="0"/>
              </a:spcBef>
              <a:spcAft>
                <a:spcPts val="0"/>
              </a:spcAft>
              <a:buSzPts val="1700"/>
              <a:buChar char="■"/>
            </a:pPr>
            <a:r>
              <a:rPr lang="en" sz="1700"/>
              <a:t>15-minute delay V.S.  18-minute delay is not much different </a:t>
            </a:r>
            <a:endParaRPr sz="1700"/>
          </a:p>
          <a:p>
            <a:pPr indent="0" lvl="0" marL="0" rtl="0" algn="l">
              <a:lnSpc>
                <a:spcPct val="150000"/>
              </a:lnSpc>
              <a:spcBef>
                <a:spcPts val="1600"/>
              </a:spcBef>
              <a:spcAft>
                <a:spcPts val="1600"/>
              </a:spcAft>
              <a:buNone/>
            </a:pPr>
            <a:r>
              <a:t/>
            </a:r>
            <a:endParaRPr i="1" sz="1700"/>
          </a:p>
        </p:txBody>
      </p:sp>
      <p:sp>
        <p:nvSpPr>
          <p:cNvPr id="393" name="Google Shape;393;p49"/>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0"/>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Splitting</a:t>
            </a:r>
            <a:endParaRPr/>
          </a:p>
        </p:txBody>
      </p:sp>
      <p:sp>
        <p:nvSpPr>
          <p:cNvPr id="399" name="Google Shape;399;p50"/>
          <p:cNvSpPr/>
          <p:nvPr/>
        </p:nvSpPr>
        <p:spPr>
          <a:xfrm>
            <a:off x="5072179" y="1566950"/>
            <a:ext cx="2132400" cy="665100"/>
          </a:xfrm>
          <a:prstGeom prst="parallelogram">
            <a:avLst>
              <a:gd fmla="val 25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Josefin Sans"/>
                <a:ea typeface="Josefin Sans"/>
                <a:cs typeface="Josefin Sans"/>
                <a:sym typeface="Josefin Sans"/>
              </a:rPr>
              <a:t>20% </a:t>
            </a:r>
            <a:r>
              <a:rPr lang="en">
                <a:solidFill>
                  <a:schemeClr val="dk2"/>
                </a:solidFill>
                <a:latin typeface="Josefin Sans"/>
                <a:ea typeface="Josefin Sans"/>
                <a:cs typeface="Josefin Sans"/>
                <a:sym typeface="Josefin Sans"/>
              </a:rPr>
              <a:t>Validation</a:t>
            </a:r>
            <a:endParaRPr>
              <a:solidFill>
                <a:schemeClr val="dk2"/>
              </a:solidFill>
              <a:latin typeface="Josefin Sans"/>
              <a:ea typeface="Josefin Sans"/>
              <a:cs typeface="Josefin Sans"/>
              <a:sym typeface="Josefin Sans"/>
            </a:endParaRPr>
          </a:p>
        </p:txBody>
      </p:sp>
      <p:sp>
        <p:nvSpPr>
          <p:cNvPr id="400" name="Google Shape;400;p50"/>
          <p:cNvSpPr/>
          <p:nvPr/>
        </p:nvSpPr>
        <p:spPr>
          <a:xfrm>
            <a:off x="1470125" y="1566950"/>
            <a:ext cx="3763200" cy="665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Josefin Sans"/>
                <a:ea typeface="Josefin Sans"/>
                <a:cs typeface="Josefin Sans"/>
                <a:sym typeface="Josefin Sans"/>
              </a:rPr>
              <a:t>60% Train</a:t>
            </a:r>
            <a:endParaRPr>
              <a:solidFill>
                <a:schemeClr val="dk2"/>
              </a:solidFill>
              <a:latin typeface="Josefin Sans"/>
              <a:ea typeface="Josefin Sans"/>
              <a:cs typeface="Josefin Sans"/>
              <a:sym typeface="Josefin Sans"/>
            </a:endParaRPr>
          </a:p>
        </p:txBody>
      </p:sp>
      <p:sp>
        <p:nvSpPr>
          <p:cNvPr id="401" name="Google Shape;401;p50"/>
          <p:cNvSpPr/>
          <p:nvPr/>
        </p:nvSpPr>
        <p:spPr>
          <a:xfrm>
            <a:off x="6969775" y="1566950"/>
            <a:ext cx="1624800" cy="665100"/>
          </a:xfrm>
          <a:prstGeom prst="parallelogram">
            <a:avLst>
              <a:gd fmla="val 25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Josefin Sans"/>
                <a:ea typeface="Josefin Sans"/>
                <a:cs typeface="Josefin Sans"/>
                <a:sym typeface="Josefin Sans"/>
              </a:rPr>
              <a:t>2</a:t>
            </a:r>
            <a:r>
              <a:rPr lang="en">
                <a:solidFill>
                  <a:schemeClr val="dk2"/>
                </a:solidFill>
                <a:latin typeface="Josefin Sans"/>
                <a:ea typeface="Josefin Sans"/>
                <a:cs typeface="Josefin Sans"/>
                <a:sym typeface="Josefin Sans"/>
              </a:rPr>
              <a:t>0% Test</a:t>
            </a:r>
            <a:endParaRPr/>
          </a:p>
        </p:txBody>
      </p:sp>
      <p:sp>
        <p:nvSpPr>
          <p:cNvPr id="402" name="Google Shape;402;p50"/>
          <p:cNvSpPr txBox="1"/>
          <p:nvPr/>
        </p:nvSpPr>
        <p:spPr>
          <a:xfrm>
            <a:off x="1476375" y="2283275"/>
            <a:ext cx="3595800" cy="45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Model and Feature Explore</a:t>
            </a:r>
            <a:endParaRPr>
              <a:solidFill>
                <a:schemeClr val="dk2"/>
              </a:solidFill>
              <a:latin typeface="Lato"/>
              <a:ea typeface="Lato"/>
              <a:cs typeface="Lato"/>
              <a:sym typeface="Lato"/>
            </a:endParaRPr>
          </a:p>
        </p:txBody>
      </p:sp>
      <p:sp>
        <p:nvSpPr>
          <p:cNvPr id="403" name="Google Shape;403;p50"/>
          <p:cNvSpPr txBox="1"/>
          <p:nvPr/>
        </p:nvSpPr>
        <p:spPr>
          <a:xfrm>
            <a:off x="5030575" y="2282675"/>
            <a:ext cx="1981800" cy="458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2"/>
                </a:solidFill>
                <a:latin typeface="Lato"/>
                <a:ea typeface="Lato"/>
                <a:cs typeface="Lato"/>
                <a:sym typeface="Lato"/>
              </a:rPr>
              <a:t>Hyperparameter Tuning</a:t>
            </a:r>
            <a:endParaRPr sz="1200">
              <a:solidFill>
                <a:schemeClr val="dk2"/>
              </a:solidFill>
              <a:latin typeface="Lato"/>
              <a:ea typeface="Lato"/>
              <a:cs typeface="Lato"/>
              <a:sym typeface="Lato"/>
            </a:endParaRPr>
          </a:p>
          <a:p>
            <a:pPr indent="0" lvl="0" marL="0" marR="0" rtl="0" algn="ctr">
              <a:lnSpc>
                <a:spcPct val="100000"/>
              </a:lnSpc>
              <a:spcBef>
                <a:spcPts val="0"/>
              </a:spcBef>
              <a:spcAft>
                <a:spcPts val="0"/>
              </a:spcAft>
              <a:buNone/>
            </a:pPr>
            <a:r>
              <a:rPr lang="en" sz="1200">
                <a:solidFill>
                  <a:schemeClr val="dk2"/>
                </a:solidFill>
                <a:latin typeface="Lato"/>
                <a:ea typeface="Lato"/>
                <a:cs typeface="Lato"/>
                <a:sym typeface="Lato"/>
              </a:rPr>
              <a:t>Feature &amp; Model Selection</a:t>
            </a:r>
            <a:endParaRPr sz="1200">
              <a:solidFill>
                <a:schemeClr val="dk2"/>
              </a:solidFill>
              <a:latin typeface="Lato"/>
              <a:ea typeface="Lato"/>
              <a:cs typeface="Lato"/>
              <a:sym typeface="Lato"/>
            </a:endParaRPr>
          </a:p>
        </p:txBody>
      </p:sp>
      <p:cxnSp>
        <p:nvCxnSpPr>
          <p:cNvPr id="404" name="Google Shape;404;p50"/>
          <p:cNvCxnSpPr/>
          <p:nvPr/>
        </p:nvCxnSpPr>
        <p:spPr>
          <a:xfrm>
            <a:off x="1476375" y="2236625"/>
            <a:ext cx="0" cy="508500"/>
          </a:xfrm>
          <a:prstGeom prst="straightConnector1">
            <a:avLst/>
          </a:prstGeom>
          <a:noFill/>
          <a:ln cap="flat" cmpd="sng" w="9525">
            <a:solidFill>
              <a:schemeClr val="dk2"/>
            </a:solidFill>
            <a:prstDash val="dash"/>
            <a:round/>
            <a:headEnd len="med" w="med" type="none"/>
            <a:tailEnd len="med" w="med" type="none"/>
          </a:ln>
        </p:spPr>
      </p:cxnSp>
      <p:cxnSp>
        <p:nvCxnSpPr>
          <p:cNvPr id="405" name="Google Shape;405;p50"/>
          <p:cNvCxnSpPr/>
          <p:nvPr/>
        </p:nvCxnSpPr>
        <p:spPr>
          <a:xfrm>
            <a:off x="5072175" y="2258075"/>
            <a:ext cx="0" cy="508500"/>
          </a:xfrm>
          <a:prstGeom prst="straightConnector1">
            <a:avLst/>
          </a:prstGeom>
          <a:noFill/>
          <a:ln cap="flat" cmpd="sng" w="9525">
            <a:solidFill>
              <a:schemeClr val="dk2"/>
            </a:solidFill>
            <a:prstDash val="dash"/>
            <a:round/>
            <a:headEnd len="med" w="med" type="none"/>
            <a:tailEnd len="med" w="med" type="none"/>
          </a:ln>
        </p:spPr>
      </p:cxnSp>
      <p:cxnSp>
        <p:nvCxnSpPr>
          <p:cNvPr id="406" name="Google Shape;406;p50"/>
          <p:cNvCxnSpPr/>
          <p:nvPr/>
        </p:nvCxnSpPr>
        <p:spPr>
          <a:xfrm>
            <a:off x="6969775" y="2207275"/>
            <a:ext cx="0" cy="508500"/>
          </a:xfrm>
          <a:prstGeom prst="straightConnector1">
            <a:avLst/>
          </a:prstGeom>
          <a:noFill/>
          <a:ln cap="flat" cmpd="sng" w="9525">
            <a:solidFill>
              <a:schemeClr val="dk2"/>
            </a:solidFill>
            <a:prstDash val="dash"/>
            <a:round/>
            <a:headEnd len="med" w="med" type="none"/>
            <a:tailEnd len="med" w="med" type="none"/>
          </a:ln>
        </p:spPr>
      </p:cxnSp>
      <p:cxnSp>
        <p:nvCxnSpPr>
          <p:cNvPr id="407" name="Google Shape;407;p50"/>
          <p:cNvCxnSpPr/>
          <p:nvPr/>
        </p:nvCxnSpPr>
        <p:spPr>
          <a:xfrm>
            <a:off x="1476375" y="3068025"/>
            <a:ext cx="0" cy="508500"/>
          </a:xfrm>
          <a:prstGeom prst="straightConnector1">
            <a:avLst/>
          </a:prstGeom>
          <a:noFill/>
          <a:ln cap="flat" cmpd="sng" w="9525">
            <a:solidFill>
              <a:schemeClr val="dk2"/>
            </a:solidFill>
            <a:prstDash val="dash"/>
            <a:round/>
            <a:headEnd len="med" w="med" type="none"/>
            <a:tailEnd len="med" w="med" type="none"/>
          </a:ln>
        </p:spPr>
      </p:cxnSp>
      <p:cxnSp>
        <p:nvCxnSpPr>
          <p:cNvPr id="408" name="Google Shape;408;p50"/>
          <p:cNvCxnSpPr/>
          <p:nvPr/>
        </p:nvCxnSpPr>
        <p:spPr>
          <a:xfrm>
            <a:off x="6969775" y="3068025"/>
            <a:ext cx="0" cy="508500"/>
          </a:xfrm>
          <a:prstGeom prst="straightConnector1">
            <a:avLst/>
          </a:prstGeom>
          <a:noFill/>
          <a:ln cap="flat" cmpd="sng" w="9525">
            <a:solidFill>
              <a:schemeClr val="dk2"/>
            </a:solidFill>
            <a:prstDash val="dash"/>
            <a:round/>
            <a:headEnd len="med" w="med" type="none"/>
            <a:tailEnd len="med" w="med" type="none"/>
          </a:ln>
        </p:spPr>
      </p:cxnSp>
      <p:sp>
        <p:nvSpPr>
          <p:cNvPr id="409" name="Google Shape;409;p50"/>
          <p:cNvSpPr txBox="1"/>
          <p:nvPr/>
        </p:nvSpPr>
        <p:spPr>
          <a:xfrm>
            <a:off x="1476375" y="3093225"/>
            <a:ext cx="5493600" cy="45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Final Feature Generation and Model Training</a:t>
            </a:r>
            <a:endParaRPr sz="1600">
              <a:latin typeface="Lato"/>
              <a:ea typeface="Lato"/>
              <a:cs typeface="Lato"/>
              <a:sym typeface="Lato"/>
            </a:endParaRPr>
          </a:p>
        </p:txBody>
      </p:sp>
      <p:sp>
        <p:nvSpPr>
          <p:cNvPr id="410" name="Google Shape;410;p50"/>
          <p:cNvSpPr txBox="1"/>
          <p:nvPr/>
        </p:nvSpPr>
        <p:spPr>
          <a:xfrm>
            <a:off x="6969775" y="2989125"/>
            <a:ext cx="1462800" cy="45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2"/>
                </a:solidFill>
                <a:latin typeface="Lato"/>
                <a:ea typeface="Lato"/>
                <a:cs typeface="Lato"/>
                <a:sym typeface="Lato"/>
              </a:rPr>
              <a:t>Evaluate Performance</a:t>
            </a:r>
            <a:endParaRPr sz="1300">
              <a:solidFill>
                <a:schemeClr val="dk2"/>
              </a:solidFill>
              <a:latin typeface="Lato"/>
              <a:ea typeface="Lato"/>
              <a:cs typeface="Lato"/>
              <a:sym typeface="Lato"/>
            </a:endParaRPr>
          </a:p>
        </p:txBody>
      </p:sp>
      <p:cxnSp>
        <p:nvCxnSpPr>
          <p:cNvPr id="411" name="Google Shape;411;p50"/>
          <p:cNvCxnSpPr/>
          <p:nvPr/>
        </p:nvCxnSpPr>
        <p:spPr>
          <a:xfrm>
            <a:off x="8432575" y="3068025"/>
            <a:ext cx="0" cy="508500"/>
          </a:xfrm>
          <a:prstGeom prst="straightConnector1">
            <a:avLst/>
          </a:prstGeom>
          <a:noFill/>
          <a:ln cap="flat" cmpd="sng" w="9525">
            <a:solidFill>
              <a:schemeClr val="dk2"/>
            </a:solidFill>
            <a:prstDash val="dash"/>
            <a:round/>
            <a:headEnd len="med" w="med" type="none"/>
            <a:tailEnd len="med" w="med" type="none"/>
          </a:ln>
        </p:spPr>
      </p:cxnSp>
      <p:sp>
        <p:nvSpPr>
          <p:cNvPr id="412" name="Google Shape;412;p50"/>
          <p:cNvSpPr txBox="1"/>
          <p:nvPr/>
        </p:nvSpPr>
        <p:spPr>
          <a:xfrm>
            <a:off x="6969775" y="2283275"/>
            <a:ext cx="1462800" cy="458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dk2"/>
                </a:solidFill>
                <a:latin typeface="Lato"/>
                <a:ea typeface="Lato"/>
                <a:cs typeface="Lato"/>
                <a:sym typeface="Lato"/>
              </a:rPr>
              <a:t>Not Used</a:t>
            </a:r>
            <a:endParaRPr>
              <a:solidFill>
                <a:schemeClr val="dk2"/>
              </a:solidFill>
              <a:latin typeface="Lato"/>
              <a:ea typeface="Lato"/>
              <a:cs typeface="Lato"/>
              <a:sym typeface="Lato"/>
            </a:endParaRPr>
          </a:p>
        </p:txBody>
      </p:sp>
      <p:cxnSp>
        <p:nvCxnSpPr>
          <p:cNvPr id="413" name="Google Shape;413;p50"/>
          <p:cNvCxnSpPr/>
          <p:nvPr/>
        </p:nvCxnSpPr>
        <p:spPr>
          <a:xfrm>
            <a:off x="8432575" y="2236625"/>
            <a:ext cx="0" cy="508500"/>
          </a:xfrm>
          <a:prstGeom prst="straightConnector1">
            <a:avLst/>
          </a:prstGeom>
          <a:noFill/>
          <a:ln cap="flat" cmpd="sng" w="9525">
            <a:solidFill>
              <a:schemeClr val="dk2"/>
            </a:solidFill>
            <a:prstDash val="dash"/>
            <a:round/>
            <a:headEnd len="med" w="med" type="none"/>
            <a:tailEnd len="med" w="med" type="none"/>
          </a:ln>
        </p:spPr>
      </p:cxnSp>
      <p:cxnSp>
        <p:nvCxnSpPr>
          <p:cNvPr id="414" name="Google Shape;414;p50"/>
          <p:cNvCxnSpPr/>
          <p:nvPr/>
        </p:nvCxnSpPr>
        <p:spPr>
          <a:xfrm>
            <a:off x="498950" y="2917000"/>
            <a:ext cx="8370600" cy="0"/>
          </a:xfrm>
          <a:prstGeom prst="straightConnector1">
            <a:avLst/>
          </a:prstGeom>
          <a:noFill/>
          <a:ln cap="flat" cmpd="sng" w="9525">
            <a:solidFill>
              <a:schemeClr val="dk2"/>
            </a:solidFill>
            <a:prstDash val="lgDash"/>
            <a:round/>
            <a:headEnd len="med" w="med" type="none"/>
            <a:tailEnd len="med" w="med" type="none"/>
          </a:ln>
        </p:spPr>
      </p:cxnSp>
      <p:sp>
        <p:nvSpPr>
          <p:cNvPr id="415" name="Google Shape;415;p50"/>
          <p:cNvSpPr txBox="1"/>
          <p:nvPr/>
        </p:nvSpPr>
        <p:spPr>
          <a:xfrm>
            <a:off x="273475" y="2179775"/>
            <a:ext cx="1203000" cy="6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Josefin Sans"/>
                <a:ea typeface="Josefin Sans"/>
                <a:cs typeface="Josefin Sans"/>
                <a:sym typeface="Josefin Sans"/>
              </a:rPr>
              <a:t>Exploration</a:t>
            </a:r>
            <a:endParaRPr b="1">
              <a:solidFill>
                <a:schemeClr val="dk2"/>
              </a:solidFill>
              <a:latin typeface="Josefin Sans"/>
              <a:ea typeface="Josefin Sans"/>
              <a:cs typeface="Josefin Sans"/>
              <a:sym typeface="Josefin Sans"/>
            </a:endParaRPr>
          </a:p>
        </p:txBody>
      </p:sp>
      <p:sp>
        <p:nvSpPr>
          <p:cNvPr id="416" name="Google Shape;416;p50"/>
          <p:cNvSpPr txBox="1"/>
          <p:nvPr/>
        </p:nvSpPr>
        <p:spPr>
          <a:xfrm>
            <a:off x="273375" y="2989125"/>
            <a:ext cx="1203000" cy="665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dk2"/>
                </a:solidFill>
                <a:latin typeface="Josefin Sans"/>
                <a:ea typeface="Josefin Sans"/>
                <a:cs typeface="Josefin Sans"/>
                <a:sym typeface="Josefin Sans"/>
              </a:rPr>
              <a:t>Final Model Building</a:t>
            </a:r>
            <a:endParaRPr b="1">
              <a:solidFill>
                <a:schemeClr val="dk2"/>
              </a:solidFill>
              <a:latin typeface="Josefin Sans"/>
              <a:ea typeface="Josefin Sans"/>
              <a:cs typeface="Josefin Sans"/>
              <a:sym typeface="Josefi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2646000" y="367200"/>
            <a:ext cx="3852000" cy="58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422" name="Google Shape;422;p51"/>
          <p:cNvSpPr txBox="1"/>
          <p:nvPr>
            <p:ph idx="1" type="subTitle"/>
          </p:nvPr>
        </p:nvSpPr>
        <p:spPr>
          <a:xfrm>
            <a:off x="1098676" y="1233175"/>
            <a:ext cx="5354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 of Data at Prediction Time</a:t>
            </a:r>
            <a:endParaRPr/>
          </a:p>
        </p:txBody>
      </p:sp>
      <p:sp>
        <p:nvSpPr>
          <p:cNvPr id="423" name="Google Shape;423;p51"/>
          <p:cNvSpPr txBox="1"/>
          <p:nvPr>
            <p:ph idx="2" type="subTitle"/>
          </p:nvPr>
        </p:nvSpPr>
        <p:spPr>
          <a:xfrm>
            <a:off x="1098701" y="1731850"/>
            <a:ext cx="7571100" cy="17067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Predicting if a flight will depart late or not</a:t>
            </a:r>
            <a:endParaRPr sz="1700"/>
          </a:p>
          <a:p>
            <a:pPr indent="-336550" lvl="0" marL="457200" rtl="0" algn="l">
              <a:lnSpc>
                <a:spcPct val="150000"/>
              </a:lnSpc>
              <a:spcBef>
                <a:spcPts val="0"/>
              </a:spcBef>
              <a:spcAft>
                <a:spcPts val="0"/>
              </a:spcAft>
              <a:buSzPts val="1700"/>
              <a:buChar char="●"/>
            </a:pPr>
            <a:r>
              <a:rPr lang="en" sz="1700"/>
              <a:t>Cannot use any post-departure data points</a:t>
            </a:r>
            <a:endParaRPr sz="1700"/>
          </a:p>
          <a:p>
            <a:pPr indent="-336550" lvl="0" marL="457200" rtl="0" algn="l">
              <a:lnSpc>
                <a:spcPct val="150000"/>
              </a:lnSpc>
              <a:spcBef>
                <a:spcPts val="0"/>
              </a:spcBef>
              <a:spcAft>
                <a:spcPts val="0"/>
              </a:spcAft>
              <a:buSzPts val="1700"/>
              <a:buChar char="●"/>
            </a:pPr>
            <a:r>
              <a:rPr lang="en" sz="1700"/>
              <a:t>Primarily use</a:t>
            </a:r>
            <a:r>
              <a:rPr lang="en" sz="1700"/>
              <a:t> </a:t>
            </a:r>
            <a:r>
              <a:rPr b="1" i="1" lang="en" sz="1700"/>
              <a:t>scheduled</a:t>
            </a:r>
            <a:r>
              <a:rPr b="1" lang="en" sz="1700"/>
              <a:t> </a:t>
            </a:r>
            <a:r>
              <a:rPr lang="en" sz="1700"/>
              <a:t>features </a:t>
            </a:r>
            <a:r>
              <a:rPr lang="en" sz="1700"/>
              <a:t>known before the time of a flight</a:t>
            </a:r>
            <a:endParaRPr sz="1700"/>
          </a:p>
          <a:p>
            <a:pPr indent="-336550" lvl="1" marL="914400" rtl="0" algn="l">
              <a:lnSpc>
                <a:spcPct val="150000"/>
              </a:lnSpc>
              <a:spcBef>
                <a:spcPts val="0"/>
              </a:spcBef>
              <a:spcAft>
                <a:spcPts val="0"/>
              </a:spcAft>
              <a:buSzPts val="1700"/>
              <a:buChar char="○"/>
            </a:pPr>
            <a:r>
              <a:rPr lang="en" sz="1700"/>
              <a:t>E.g. </a:t>
            </a:r>
            <a:r>
              <a:rPr i="1" lang="en" sz="1700"/>
              <a:t>scheduled_departure, scheduled_arrival, origin_airport, flight_number</a:t>
            </a:r>
            <a:endParaRPr sz="1700"/>
          </a:p>
        </p:txBody>
      </p:sp>
      <p:sp>
        <p:nvSpPr>
          <p:cNvPr id="424" name="Google Shape;424;p51"/>
          <p:cNvSpPr txBox="1"/>
          <p:nvPr>
            <p:ph idx="1" type="subTitle"/>
          </p:nvPr>
        </p:nvSpPr>
        <p:spPr>
          <a:xfrm>
            <a:off x="4738900" y="3620725"/>
            <a:ext cx="3333600" cy="3837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i="1" lang="en"/>
              <a:t>Problem: </a:t>
            </a:r>
            <a:r>
              <a:rPr b="1" i="1" lang="en">
                <a:latin typeface="Josefin Sans"/>
                <a:ea typeface="Josefin Sans"/>
                <a:cs typeface="Josefin Sans"/>
                <a:sym typeface="Josefin Sans"/>
              </a:rPr>
              <a:t>Too few features!</a:t>
            </a:r>
            <a:endParaRPr b="1" i="1">
              <a:latin typeface="Josefin Sans"/>
              <a:ea typeface="Josefin Sans"/>
              <a:cs typeface="Josefin Sans"/>
              <a:sym typeface="Josefi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2646000" y="367200"/>
            <a:ext cx="3852000" cy="58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430" name="Google Shape;430;p52"/>
          <p:cNvSpPr txBox="1"/>
          <p:nvPr>
            <p:ph idx="1" type="subTitle"/>
          </p:nvPr>
        </p:nvSpPr>
        <p:spPr>
          <a:xfrm>
            <a:off x="1197057" y="1056288"/>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Airport </a:t>
            </a:r>
            <a:r>
              <a:rPr lang="en"/>
              <a:t>Freq Quantile</a:t>
            </a:r>
            <a:endParaRPr/>
          </a:p>
        </p:txBody>
      </p:sp>
      <p:sp>
        <p:nvSpPr>
          <p:cNvPr id="431" name="Google Shape;431;p52"/>
          <p:cNvSpPr txBox="1"/>
          <p:nvPr>
            <p:ph idx="2" type="subTitle"/>
          </p:nvPr>
        </p:nvSpPr>
        <p:spPr>
          <a:xfrm>
            <a:off x="1098750" y="1498371"/>
            <a:ext cx="2939400" cy="92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Classify origin airports into </a:t>
            </a:r>
            <a:r>
              <a:rPr b="1" lang="en"/>
              <a:t>quantiles </a:t>
            </a:r>
            <a:r>
              <a:rPr lang="en"/>
              <a:t>according to frequency of flights in the training data</a:t>
            </a:r>
            <a:endParaRPr/>
          </a:p>
        </p:txBody>
      </p:sp>
      <p:sp>
        <p:nvSpPr>
          <p:cNvPr id="432" name="Google Shape;432;p52"/>
          <p:cNvSpPr txBox="1"/>
          <p:nvPr>
            <p:ph idx="3" type="subTitle"/>
          </p:nvPr>
        </p:nvSpPr>
        <p:spPr>
          <a:xfrm>
            <a:off x="5107657" y="1056288"/>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On-time Performance</a:t>
            </a:r>
            <a:endParaRPr/>
          </a:p>
        </p:txBody>
      </p:sp>
      <p:sp>
        <p:nvSpPr>
          <p:cNvPr id="433" name="Google Shape;433;p52"/>
          <p:cNvSpPr txBox="1"/>
          <p:nvPr>
            <p:ph idx="4" type="subTitle"/>
          </p:nvPr>
        </p:nvSpPr>
        <p:spPr>
          <a:xfrm>
            <a:off x="4988075" y="1498371"/>
            <a:ext cx="2939400" cy="921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t>Proportion of delayed flights </a:t>
            </a:r>
            <a:r>
              <a:rPr lang="en"/>
              <a:t> in training data for each flight number &amp; each aircraft</a:t>
            </a:r>
            <a:endParaRPr/>
          </a:p>
        </p:txBody>
      </p:sp>
      <p:sp>
        <p:nvSpPr>
          <p:cNvPr id="434" name="Google Shape;434;p52"/>
          <p:cNvSpPr txBox="1"/>
          <p:nvPr>
            <p:ph idx="1" type="subTitle"/>
          </p:nvPr>
        </p:nvSpPr>
        <p:spPr>
          <a:xfrm>
            <a:off x="1295357" y="2496313"/>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Features</a:t>
            </a:r>
            <a:endParaRPr/>
          </a:p>
        </p:txBody>
      </p:sp>
      <p:sp>
        <p:nvSpPr>
          <p:cNvPr id="435" name="Google Shape;435;p52"/>
          <p:cNvSpPr txBox="1"/>
          <p:nvPr>
            <p:ph idx="2" type="subTitle"/>
          </p:nvPr>
        </p:nvSpPr>
        <p:spPr>
          <a:xfrm>
            <a:off x="1197038" y="2938388"/>
            <a:ext cx="2939400" cy="135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Use node centrality measures under the </a:t>
            </a:r>
            <a:r>
              <a:rPr b="1" lang="en"/>
              <a:t>network analysis</a:t>
            </a:r>
            <a:r>
              <a:rPr lang="en"/>
              <a:t> to capture different characteristics of origin airports</a:t>
            </a:r>
            <a:endParaRPr/>
          </a:p>
        </p:txBody>
      </p:sp>
      <p:sp>
        <p:nvSpPr>
          <p:cNvPr id="436" name="Google Shape;436;p52"/>
          <p:cNvSpPr txBox="1"/>
          <p:nvPr>
            <p:ph idx="3" type="subTitle"/>
          </p:nvPr>
        </p:nvSpPr>
        <p:spPr>
          <a:xfrm>
            <a:off x="5205957" y="2496313"/>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Delay Variables</a:t>
            </a:r>
            <a:endParaRPr/>
          </a:p>
        </p:txBody>
      </p:sp>
      <p:sp>
        <p:nvSpPr>
          <p:cNvPr id="437" name="Google Shape;437;p52"/>
          <p:cNvSpPr txBox="1"/>
          <p:nvPr>
            <p:ph idx="4" type="subTitle"/>
          </p:nvPr>
        </p:nvSpPr>
        <p:spPr>
          <a:xfrm>
            <a:off x="5086363" y="2938388"/>
            <a:ext cx="2939400" cy="135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t>Aggregate delays</a:t>
            </a:r>
            <a:r>
              <a:rPr lang="en"/>
              <a:t> with different causes (e.g. weather, security) by the appropriate features using mean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idx="6" type="title"/>
          </p:nvPr>
        </p:nvSpPr>
        <p:spPr>
          <a:xfrm>
            <a:off x="2572875" y="1235300"/>
            <a:ext cx="38520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2"/>
                </a:solidFill>
              </a:rPr>
              <a:t>Area under </a:t>
            </a:r>
            <a:endParaRPr sz="1900">
              <a:solidFill>
                <a:schemeClr val="dk2"/>
              </a:solidFill>
            </a:endParaRPr>
          </a:p>
          <a:p>
            <a:pPr indent="0" lvl="0" marL="0" rtl="0" algn="ctr">
              <a:spcBef>
                <a:spcPts val="0"/>
              </a:spcBef>
              <a:spcAft>
                <a:spcPts val="0"/>
              </a:spcAft>
              <a:buNone/>
            </a:pPr>
            <a:r>
              <a:rPr lang="en" sz="1900">
                <a:solidFill>
                  <a:schemeClr val="dk2"/>
                </a:solidFill>
              </a:rPr>
              <a:t>Receiver Operating Curve (AUC)</a:t>
            </a:r>
            <a:endParaRPr sz="1900">
              <a:solidFill>
                <a:schemeClr val="dk2"/>
              </a:solidFill>
            </a:endParaRPr>
          </a:p>
        </p:txBody>
      </p:sp>
      <p:sp>
        <p:nvSpPr>
          <p:cNvPr id="443" name="Google Shape;443;p53"/>
          <p:cNvSpPr txBox="1"/>
          <p:nvPr>
            <p:ph idx="8" type="subTitle"/>
          </p:nvPr>
        </p:nvSpPr>
        <p:spPr>
          <a:xfrm>
            <a:off x="2962577" y="1781663"/>
            <a:ext cx="3072600" cy="720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Overall expected model performance irrespective of threshold set</a:t>
            </a:r>
            <a:endParaRPr/>
          </a:p>
        </p:txBody>
      </p:sp>
      <p:sp>
        <p:nvSpPr>
          <p:cNvPr id="444" name="Google Shape;444;p53"/>
          <p:cNvSpPr txBox="1"/>
          <p:nvPr>
            <p:ph type="title"/>
          </p:nvPr>
        </p:nvSpPr>
        <p:spPr>
          <a:xfrm>
            <a:off x="2646000" y="367200"/>
            <a:ext cx="3852000" cy="5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 Metrics</a:t>
            </a:r>
            <a:endParaRPr/>
          </a:p>
        </p:txBody>
      </p:sp>
      <p:sp>
        <p:nvSpPr>
          <p:cNvPr id="445" name="Google Shape;445;p53"/>
          <p:cNvSpPr txBox="1"/>
          <p:nvPr>
            <p:ph idx="9" type="title"/>
          </p:nvPr>
        </p:nvSpPr>
        <p:spPr>
          <a:xfrm>
            <a:off x="1093173" y="2718063"/>
            <a:ext cx="23190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2"/>
                </a:solidFill>
              </a:rPr>
              <a:t>Precision</a:t>
            </a:r>
            <a:endParaRPr sz="1900">
              <a:solidFill>
                <a:schemeClr val="dk2"/>
              </a:solidFill>
            </a:endParaRPr>
          </a:p>
        </p:txBody>
      </p:sp>
      <p:sp>
        <p:nvSpPr>
          <p:cNvPr id="446" name="Google Shape;446;p53"/>
          <p:cNvSpPr txBox="1"/>
          <p:nvPr>
            <p:ph idx="14" type="subTitle"/>
          </p:nvPr>
        </p:nvSpPr>
        <p:spPr>
          <a:xfrm>
            <a:off x="1093501" y="3188238"/>
            <a:ext cx="23190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Proportion</a:t>
            </a:r>
            <a:r>
              <a:rPr lang="en"/>
              <a:t> of predictions are actually true</a:t>
            </a:r>
            <a:endParaRPr/>
          </a:p>
        </p:txBody>
      </p:sp>
      <p:sp>
        <p:nvSpPr>
          <p:cNvPr id="447" name="Google Shape;447;p53"/>
          <p:cNvSpPr txBox="1"/>
          <p:nvPr>
            <p:ph idx="9" type="title"/>
          </p:nvPr>
        </p:nvSpPr>
        <p:spPr>
          <a:xfrm>
            <a:off x="5728573" y="2718038"/>
            <a:ext cx="23190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2"/>
                </a:solidFill>
              </a:rPr>
              <a:t>F1-Score</a:t>
            </a:r>
            <a:endParaRPr sz="1900">
              <a:solidFill>
                <a:schemeClr val="dk2"/>
              </a:solidFill>
            </a:endParaRPr>
          </a:p>
        </p:txBody>
      </p:sp>
      <p:sp>
        <p:nvSpPr>
          <p:cNvPr id="448" name="Google Shape;448;p53"/>
          <p:cNvSpPr txBox="1"/>
          <p:nvPr>
            <p:ph idx="14" type="subTitle"/>
          </p:nvPr>
        </p:nvSpPr>
        <p:spPr>
          <a:xfrm>
            <a:off x="5728901" y="3188213"/>
            <a:ext cx="23190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Conservative average of Precision and Recall</a:t>
            </a:r>
            <a:endParaRPr/>
          </a:p>
        </p:txBody>
      </p:sp>
      <p:sp>
        <p:nvSpPr>
          <p:cNvPr id="449" name="Google Shape;449;p53"/>
          <p:cNvSpPr txBox="1"/>
          <p:nvPr>
            <p:ph idx="9" type="title"/>
          </p:nvPr>
        </p:nvSpPr>
        <p:spPr>
          <a:xfrm>
            <a:off x="3412511" y="2718063"/>
            <a:ext cx="2319000" cy="4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2"/>
                </a:solidFill>
              </a:rPr>
              <a:t>Recall</a:t>
            </a:r>
            <a:endParaRPr sz="1900">
              <a:solidFill>
                <a:schemeClr val="dk2"/>
              </a:solidFill>
            </a:endParaRPr>
          </a:p>
        </p:txBody>
      </p:sp>
      <p:sp>
        <p:nvSpPr>
          <p:cNvPr id="450" name="Google Shape;450;p53"/>
          <p:cNvSpPr txBox="1"/>
          <p:nvPr>
            <p:ph idx="14" type="subTitle"/>
          </p:nvPr>
        </p:nvSpPr>
        <p:spPr>
          <a:xfrm>
            <a:off x="3372150" y="3188250"/>
            <a:ext cx="2399700" cy="7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Proportion of all </a:t>
            </a:r>
            <a:r>
              <a:rPr lang="en"/>
              <a:t>actual </a:t>
            </a:r>
            <a:r>
              <a:rPr lang="en"/>
              <a:t>positive labels are predicted</a:t>
            </a:r>
            <a:endParaRPr/>
          </a:p>
          <a:p>
            <a:pPr indent="0" lvl="0" marL="0" rtl="0" algn="ctr">
              <a:spcBef>
                <a:spcPts val="0"/>
              </a:spcBef>
              <a:spcAft>
                <a:spcPts val="0"/>
              </a:spcAft>
              <a:buNone/>
            </a:pPr>
            <a:r>
              <a:rPr lang="en"/>
              <a:t>(True Positive Rate)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ph type="title"/>
          </p:nvPr>
        </p:nvSpPr>
        <p:spPr>
          <a:xfrm>
            <a:off x="2646000" y="367200"/>
            <a:ext cx="3852000" cy="58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Candidate Models</a:t>
            </a:r>
            <a:endParaRPr/>
          </a:p>
        </p:txBody>
      </p:sp>
      <p:sp>
        <p:nvSpPr>
          <p:cNvPr id="456" name="Google Shape;456;p54"/>
          <p:cNvSpPr txBox="1"/>
          <p:nvPr>
            <p:ph idx="1" type="subTitle"/>
          </p:nvPr>
        </p:nvSpPr>
        <p:spPr>
          <a:xfrm>
            <a:off x="5083182" y="1367013"/>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Classification Tree</a:t>
            </a:r>
            <a:endParaRPr sz="2200"/>
          </a:p>
        </p:txBody>
      </p:sp>
      <p:sp>
        <p:nvSpPr>
          <p:cNvPr id="457" name="Google Shape;457;p54"/>
          <p:cNvSpPr txBox="1"/>
          <p:nvPr>
            <p:ph idx="2" type="subTitle"/>
          </p:nvPr>
        </p:nvSpPr>
        <p:spPr>
          <a:xfrm>
            <a:off x="5082263" y="1885288"/>
            <a:ext cx="2939400" cy="1357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1600">
                <a:solidFill>
                  <a:schemeClr val="hlink"/>
                </a:solidFill>
              </a:rPr>
              <a:t>Search for best </a:t>
            </a:r>
            <a:r>
              <a:rPr i="1" lang="en" sz="1600">
                <a:solidFill>
                  <a:schemeClr val="hlink"/>
                </a:solidFill>
              </a:rPr>
              <a:t>cp</a:t>
            </a:r>
            <a:r>
              <a:rPr lang="en" sz="1600">
                <a:solidFill>
                  <a:schemeClr val="hlink"/>
                </a:solidFill>
              </a:rPr>
              <a:t> value through maximizing AUC</a:t>
            </a:r>
            <a:endParaRPr sz="1600">
              <a:solidFill>
                <a:schemeClr val="hlink"/>
              </a:solidFill>
            </a:endParaRPr>
          </a:p>
        </p:txBody>
      </p:sp>
      <p:pic>
        <p:nvPicPr>
          <p:cNvPr id="458" name="Google Shape;458;p54"/>
          <p:cNvPicPr preferRelativeResize="0"/>
          <p:nvPr/>
        </p:nvPicPr>
        <p:blipFill>
          <a:blip r:embed="rId3">
            <a:alphaModFix/>
          </a:blip>
          <a:stretch>
            <a:fillRect/>
          </a:stretch>
        </p:blipFill>
        <p:spPr>
          <a:xfrm>
            <a:off x="6170975" y="3052950"/>
            <a:ext cx="762001" cy="762001"/>
          </a:xfrm>
          <a:prstGeom prst="rect">
            <a:avLst/>
          </a:prstGeom>
          <a:noFill/>
          <a:ln>
            <a:noFill/>
          </a:ln>
        </p:spPr>
      </p:pic>
      <p:sp>
        <p:nvSpPr>
          <p:cNvPr id="459" name="Google Shape;459;p54"/>
          <p:cNvSpPr txBox="1"/>
          <p:nvPr>
            <p:ph idx="3" type="subTitle"/>
          </p:nvPr>
        </p:nvSpPr>
        <p:spPr>
          <a:xfrm>
            <a:off x="1145182" y="1367013"/>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Logistic Regression</a:t>
            </a:r>
            <a:endParaRPr sz="2200"/>
          </a:p>
        </p:txBody>
      </p:sp>
      <p:sp>
        <p:nvSpPr>
          <p:cNvPr id="460" name="Google Shape;460;p54"/>
          <p:cNvSpPr txBox="1"/>
          <p:nvPr>
            <p:ph idx="4" type="subTitle"/>
          </p:nvPr>
        </p:nvSpPr>
        <p:spPr>
          <a:xfrm>
            <a:off x="1144276" y="1885300"/>
            <a:ext cx="3085500" cy="135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t>Hybrid of forward and backward selection for features to include in the model</a:t>
            </a:r>
            <a:endParaRPr sz="1600"/>
          </a:p>
        </p:txBody>
      </p:sp>
      <p:pic>
        <p:nvPicPr>
          <p:cNvPr id="461" name="Google Shape;461;p54"/>
          <p:cNvPicPr preferRelativeResize="0"/>
          <p:nvPr/>
        </p:nvPicPr>
        <p:blipFill>
          <a:blip r:embed="rId4">
            <a:alphaModFix/>
          </a:blip>
          <a:stretch>
            <a:fillRect/>
          </a:stretch>
        </p:blipFill>
        <p:spPr>
          <a:xfrm>
            <a:off x="2232975" y="3052950"/>
            <a:ext cx="762001" cy="7620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5"/>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Validation Set Model Performance </a:t>
            </a:r>
            <a:endParaRPr/>
          </a:p>
        </p:txBody>
      </p:sp>
      <p:pic>
        <p:nvPicPr>
          <p:cNvPr id="467" name="Google Shape;467;p55"/>
          <p:cNvPicPr preferRelativeResize="0"/>
          <p:nvPr/>
        </p:nvPicPr>
        <p:blipFill>
          <a:blip r:embed="rId3">
            <a:alphaModFix/>
          </a:blip>
          <a:stretch>
            <a:fillRect/>
          </a:stretch>
        </p:blipFill>
        <p:spPr>
          <a:xfrm>
            <a:off x="1227875" y="3471463"/>
            <a:ext cx="517600" cy="517600"/>
          </a:xfrm>
          <a:prstGeom prst="rect">
            <a:avLst/>
          </a:prstGeom>
          <a:noFill/>
          <a:ln>
            <a:noFill/>
          </a:ln>
        </p:spPr>
      </p:pic>
      <p:pic>
        <p:nvPicPr>
          <p:cNvPr id="468" name="Google Shape;468;p55"/>
          <p:cNvPicPr preferRelativeResize="0"/>
          <p:nvPr/>
        </p:nvPicPr>
        <p:blipFill>
          <a:blip r:embed="rId4">
            <a:alphaModFix/>
          </a:blip>
          <a:stretch>
            <a:fillRect/>
          </a:stretch>
        </p:blipFill>
        <p:spPr>
          <a:xfrm>
            <a:off x="1227875" y="2687063"/>
            <a:ext cx="517600" cy="517600"/>
          </a:xfrm>
          <a:prstGeom prst="rect">
            <a:avLst/>
          </a:prstGeom>
          <a:noFill/>
          <a:ln>
            <a:noFill/>
          </a:ln>
        </p:spPr>
      </p:pic>
      <p:graphicFrame>
        <p:nvGraphicFramePr>
          <p:cNvPr id="469" name="Google Shape;469;p55"/>
          <p:cNvGraphicFramePr/>
          <p:nvPr/>
        </p:nvGraphicFramePr>
        <p:xfrm>
          <a:off x="1863850" y="1433738"/>
          <a:ext cx="3000000" cy="3000000"/>
        </p:xfrm>
        <a:graphic>
          <a:graphicData uri="http://schemas.openxmlformats.org/drawingml/2006/table">
            <a:tbl>
              <a:tblPr>
                <a:noFill/>
                <a:tableStyleId>{283D66F6-9A28-4882-AE1B-66BF468A1CF6}</a:tableStyleId>
              </a:tblPr>
              <a:tblGrid>
                <a:gridCol w="2282975"/>
                <a:gridCol w="3793775"/>
              </a:tblGrid>
              <a:tr h="546350">
                <a:tc>
                  <a:txBody>
                    <a:bodyPr/>
                    <a:lstStyle/>
                    <a:p>
                      <a:pPr indent="0" lvl="0" marL="0" rtl="0" algn="ctr">
                        <a:spcBef>
                          <a:spcPts val="0"/>
                        </a:spcBef>
                        <a:spcAft>
                          <a:spcPts val="0"/>
                        </a:spcAft>
                        <a:buNone/>
                      </a:pPr>
                      <a:r>
                        <a:rPr b="1" lang="en" sz="1500">
                          <a:solidFill>
                            <a:schemeClr val="dk2"/>
                          </a:solidFill>
                          <a:latin typeface="Lato"/>
                          <a:ea typeface="Lato"/>
                          <a:cs typeface="Lato"/>
                          <a:sym typeface="Lato"/>
                        </a:rPr>
                        <a:t>Model</a:t>
                      </a:r>
                      <a:endParaRPr b="1" sz="1500">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500">
                          <a:solidFill>
                            <a:schemeClr val="dk2"/>
                          </a:solidFill>
                          <a:latin typeface="Lato"/>
                          <a:ea typeface="Lato"/>
                          <a:cs typeface="Lato"/>
                          <a:sym typeface="Lato"/>
                        </a:rPr>
                        <a:t>AUC on validation set</a:t>
                      </a:r>
                      <a:endParaRPr b="1" sz="1500">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2"/>
                    </a:solidFill>
                  </a:tcPr>
                </a:tc>
              </a:tr>
              <a:tr h="649150">
                <a:tc>
                  <a:txBody>
                    <a:bodyPr/>
                    <a:lstStyle/>
                    <a:p>
                      <a:pPr indent="0" lvl="0" marL="0" rtl="0" algn="ctr">
                        <a:spcBef>
                          <a:spcPts val="0"/>
                        </a:spcBef>
                        <a:spcAft>
                          <a:spcPts val="0"/>
                        </a:spcAft>
                        <a:buNone/>
                      </a:pPr>
                      <a:r>
                        <a:rPr lang="en">
                          <a:solidFill>
                            <a:schemeClr val="dk2"/>
                          </a:solidFill>
                          <a:latin typeface="Lato"/>
                          <a:ea typeface="Lato"/>
                          <a:cs typeface="Lato"/>
                          <a:sym typeface="Lato"/>
                        </a:rPr>
                        <a:t>Baseline </a:t>
                      </a:r>
                      <a:endParaRPr>
                        <a:solidFill>
                          <a:schemeClr val="dk2"/>
                        </a:solidFill>
                        <a:latin typeface="Lato"/>
                        <a:ea typeface="Lato"/>
                        <a:cs typeface="Lato"/>
                        <a:sym typeface="Lato"/>
                      </a:endParaRPr>
                    </a:p>
                    <a:p>
                      <a:pPr indent="0" lvl="0" marL="0" rtl="0" algn="ctr">
                        <a:spcBef>
                          <a:spcPts val="0"/>
                        </a:spcBef>
                        <a:spcAft>
                          <a:spcPts val="0"/>
                        </a:spcAft>
                        <a:buNone/>
                      </a:pPr>
                      <a:r>
                        <a:rPr lang="en">
                          <a:solidFill>
                            <a:schemeClr val="dk2"/>
                          </a:solidFill>
                          <a:latin typeface="Lato"/>
                          <a:ea typeface="Lato"/>
                          <a:cs typeface="Lato"/>
                          <a:sym typeface="Lato"/>
                        </a:rPr>
                        <a:t>(all classified as 0)</a:t>
                      </a:r>
                      <a:endParaRPr>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Lato"/>
                          <a:ea typeface="Lato"/>
                          <a:cs typeface="Lato"/>
                          <a:sym typeface="Lato"/>
                        </a:rPr>
                        <a:t>0.50</a:t>
                      </a:r>
                      <a:endParaRPr>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49150">
                <a:tc>
                  <a:txBody>
                    <a:bodyPr/>
                    <a:lstStyle/>
                    <a:p>
                      <a:pPr indent="0" lvl="0" marL="0" rtl="0" algn="ctr">
                        <a:spcBef>
                          <a:spcPts val="0"/>
                        </a:spcBef>
                        <a:spcAft>
                          <a:spcPts val="0"/>
                        </a:spcAft>
                        <a:buNone/>
                      </a:pPr>
                      <a:r>
                        <a:rPr b="1" lang="en">
                          <a:solidFill>
                            <a:schemeClr val="dk2"/>
                          </a:solidFill>
                          <a:latin typeface="Lato"/>
                          <a:ea typeface="Lato"/>
                          <a:cs typeface="Lato"/>
                          <a:sym typeface="Lato"/>
                        </a:rPr>
                        <a:t>Logistic Regression</a:t>
                      </a:r>
                      <a:endParaRPr b="1">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None/>
                      </a:pPr>
                      <a:r>
                        <a:rPr b="1" lang="en">
                          <a:solidFill>
                            <a:schemeClr val="dk2"/>
                          </a:solidFill>
                          <a:latin typeface="Lato"/>
                          <a:ea typeface="Lato"/>
                          <a:cs typeface="Lato"/>
                          <a:sym typeface="Lato"/>
                        </a:rPr>
                        <a:t>0.7179</a:t>
                      </a:r>
                      <a:endParaRPr b="1">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6"/>
                    </a:solidFill>
                  </a:tcPr>
                </a:tc>
              </a:tr>
              <a:tr h="649150">
                <a:tc>
                  <a:txBody>
                    <a:bodyPr/>
                    <a:lstStyle/>
                    <a:p>
                      <a:pPr indent="0" lvl="0" marL="0" rtl="0" algn="ctr">
                        <a:spcBef>
                          <a:spcPts val="0"/>
                        </a:spcBef>
                        <a:spcAft>
                          <a:spcPts val="0"/>
                        </a:spcAft>
                        <a:buNone/>
                      </a:pPr>
                      <a:r>
                        <a:rPr lang="en">
                          <a:solidFill>
                            <a:schemeClr val="dk2"/>
                          </a:solidFill>
                          <a:latin typeface="Lato"/>
                          <a:ea typeface="Lato"/>
                          <a:cs typeface="Lato"/>
                          <a:sym typeface="Lato"/>
                        </a:rPr>
                        <a:t>Classification Tree</a:t>
                      </a:r>
                      <a:endParaRPr>
                        <a:solidFill>
                          <a:schemeClr val="dk2"/>
                        </a:solidFill>
                        <a:latin typeface="Lato"/>
                        <a:ea typeface="Lato"/>
                        <a:cs typeface="Lato"/>
                        <a:sym typeface="Lato"/>
                      </a:endParaRPr>
                    </a:p>
                    <a:p>
                      <a:pPr indent="0" lvl="0" marL="0" rtl="0" algn="ctr">
                        <a:spcBef>
                          <a:spcPts val="0"/>
                        </a:spcBef>
                        <a:spcAft>
                          <a:spcPts val="0"/>
                        </a:spcAft>
                        <a:buNone/>
                      </a:pPr>
                      <a:r>
                        <a:rPr lang="en">
                          <a:solidFill>
                            <a:schemeClr val="dk2"/>
                          </a:solidFill>
                          <a:latin typeface="Lato"/>
                          <a:ea typeface="Lato"/>
                          <a:cs typeface="Lato"/>
                          <a:sym typeface="Lato"/>
                        </a:rPr>
                        <a:t>(manual search </a:t>
                      </a:r>
                      <a:endParaRPr>
                        <a:solidFill>
                          <a:schemeClr val="dk2"/>
                        </a:solidFill>
                        <a:latin typeface="Lato"/>
                        <a:ea typeface="Lato"/>
                        <a:cs typeface="Lato"/>
                        <a:sym typeface="Lato"/>
                      </a:endParaRPr>
                    </a:p>
                    <a:p>
                      <a:pPr indent="0" lvl="0" marL="0" rtl="0" algn="ctr">
                        <a:spcBef>
                          <a:spcPts val="0"/>
                        </a:spcBef>
                        <a:spcAft>
                          <a:spcPts val="0"/>
                        </a:spcAft>
                        <a:buNone/>
                      </a:pPr>
                      <a:r>
                        <a:rPr lang="en">
                          <a:solidFill>
                            <a:schemeClr val="dk2"/>
                          </a:solidFill>
                          <a:latin typeface="Lato"/>
                          <a:ea typeface="Lato"/>
                          <a:cs typeface="Lato"/>
                          <a:sym typeface="Lato"/>
                        </a:rPr>
                        <a:t>of best </a:t>
                      </a:r>
                      <a:r>
                        <a:rPr i="1" lang="en">
                          <a:solidFill>
                            <a:schemeClr val="dk2"/>
                          </a:solidFill>
                          <a:latin typeface="Lato"/>
                          <a:ea typeface="Lato"/>
                          <a:cs typeface="Lato"/>
                          <a:sym typeface="Lato"/>
                        </a:rPr>
                        <a:t>cp</a:t>
                      </a:r>
                      <a:r>
                        <a:rPr lang="en">
                          <a:solidFill>
                            <a:schemeClr val="dk2"/>
                          </a:solidFill>
                          <a:latin typeface="Lato"/>
                          <a:ea typeface="Lato"/>
                          <a:cs typeface="Lato"/>
                          <a:sym typeface="Lato"/>
                        </a:rPr>
                        <a:t> = 0.00001)</a:t>
                      </a:r>
                      <a:endParaRPr>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2"/>
                          </a:solidFill>
                          <a:latin typeface="Lato"/>
                          <a:ea typeface="Lato"/>
                          <a:cs typeface="Lato"/>
                          <a:sym typeface="Lato"/>
                        </a:rPr>
                        <a:t>0.7131</a:t>
                      </a:r>
                      <a:endParaRPr>
                        <a:solidFill>
                          <a:schemeClr val="dk2"/>
                        </a:solidFill>
                        <a:latin typeface="Lato"/>
                        <a:ea typeface="Lato"/>
                        <a:cs typeface="Lato"/>
                        <a:sym typeface="Lato"/>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1103700" y="1866425"/>
            <a:ext cx="6936600" cy="166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21" name="Google Shape;221;p29"/>
          <p:cNvSpPr txBox="1"/>
          <p:nvPr>
            <p:ph idx="2" type="title"/>
          </p:nvPr>
        </p:nvSpPr>
        <p:spPr>
          <a:xfrm>
            <a:off x="2989925" y="1300025"/>
            <a:ext cx="3164100" cy="5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Final Logistic Regression Test Performance</a:t>
            </a:r>
            <a:endParaRPr sz="2900"/>
          </a:p>
        </p:txBody>
      </p:sp>
      <p:pic>
        <p:nvPicPr>
          <p:cNvPr id="475" name="Google Shape;475;p56"/>
          <p:cNvPicPr preferRelativeResize="0"/>
          <p:nvPr/>
        </p:nvPicPr>
        <p:blipFill>
          <a:blip r:embed="rId3">
            <a:alphaModFix/>
          </a:blip>
          <a:stretch>
            <a:fillRect/>
          </a:stretch>
        </p:blipFill>
        <p:spPr>
          <a:xfrm>
            <a:off x="1707950" y="1532975"/>
            <a:ext cx="5471406" cy="2858199"/>
          </a:xfrm>
          <a:prstGeom prst="rect">
            <a:avLst/>
          </a:prstGeom>
          <a:noFill/>
          <a:ln>
            <a:noFill/>
          </a:ln>
        </p:spPr>
      </p:pic>
      <p:sp>
        <p:nvSpPr>
          <p:cNvPr id="476" name="Google Shape;476;p56"/>
          <p:cNvSpPr txBox="1"/>
          <p:nvPr/>
        </p:nvSpPr>
        <p:spPr>
          <a:xfrm>
            <a:off x="2109200" y="1153775"/>
            <a:ext cx="4821300" cy="45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latin typeface="Lato"/>
                <a:ea typeface="Lato"/>
                <a:cs typeface="Lato"/>
                <a:sym typeface="Lato"/>
              </a:rPr>
              <a:t>AUC Score: 0.7185</a:t>
            </a:r>
            <a:endParaRPr b="1" sz="1500">
              <a:solidFill>
                <a:schemeClr val="dk2"/>
              </a:solidFill>
              <a:latin typeface="Lato"/>
              <a:ea typeface="Lato"/>
              <a:cs typeface="Lato"/>
              <a:sym typeface="Lato"/>
            </a:endParaRPr>
          </a:p>
        </p:txBody>
      </p:sp>
      <p:sp>
        <p:nvSpPr>
          <p:cNvPr id="477" name="Google Shape;477;p56"/>
          <p:cNvSpPr/>
          <p:nvPr/>
        </p:nvSpPr>
        <p:spPr>
          <a:xfrm>
            <a:off x="4383925" y="1994150"/>
            <a:ext cx="376800" cy="376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Final Logistic Regression Test Performance</a:t>
            </a:r>
            <a:endParaRPr sz="2900"/>
          </a:p>
        </p:txBody>
      </p:sp>
      <p:graphicFrame>
        <p:nvGraphicFramePr>
          <p:cNvPr id="483" name="Google Shape;483;p57"/>
          <p:cNvGraphicFramePr/>
          <p:nvPr/>
        </p:nvGraphicFramePr>
        <p:xfrm>
          <a:off x="785875" y="2063975"/>
          <a:ext cx="3000000" cy="3000000"/>
        </p:xfrm>
        <a:graphic>
          <a:graphicData uri="http://schemas.openxmlformats.org/drawingml/2006/table">
            <a:tbl>
              <a:tblPr>
                <a:noFill/>
                <a:tableStyleId>{283D66F6-9A28-4882-AE1B-66BF468A1CF6}</a:tableStyleId>
              </a:tblPr>
              <a:tblGrid>
                <a:gridCol w="939075"/>
                <a:gridCol w="939075"/>
                <a:gridCol w="939075"/>
                <a:gridCol w="939075"/>
              </a:tblGrid>
              <a:tr h="447950">
                <a:tc gridSpan="2" rowSpan="2">
                  <a:txBody>
                    <a:bodyPr/>
                    <a:lstStyle/>
                    <a:p>
                      <a:pPr indent="0" lvl="0" marL="0" rtl="0" algn="ctr">
                        <a:spcBef>
                          <a:spcPts val="0"/>
                        </a:spcBef>
                        <a:spcAft>
                          <a:spcPts val="0"/>
                        </a:spcAft>
                        <a:buNone/>
                      </a:pPr>
                      <a:r>
                        <a:rPr lang="en">
                          <a:solidFill>
                            <a:schemeClr val="dk2"/>
                          </a:solidFill>
                          <a:latin typeface="Lato"/>
                          <a:ea typeface="Lato"/>
                          <a:cs typeface="Lato"/>
                          <a:sym typeface="Lato"/>
                        </a:rPr>
                        <a:t>Confusion Matrix</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rowSpan="2" hMerge="1"/>
                <a:tc gridSpan="2">
                  <a:txBody>
                    <a:bodyPr/>
                    <a:lstStyle/>
                    <a:p>
                      <a:pPr indent="0" lvl="0" marL="0" rtl="0" algn="ctr">
                        <a:spcBef>
                          <a:spcPts val="0"/>
                        </a:spcBef>
                        <a:spcAft>
                          <a:spcPts val="0"/>
                        </a:spcAft>
                        <a:buNone/>
                      </a:pPr>
                      <a:r>
                        <a:rPr b="1" lang="en">
                          <a:solidFill>
                            <a:schemeClr val="dk2"/>
                          </a:solidFill>
                          <a:latin typeface="Lato"/>
                          <a:ea typeface="Lato"/>
                          <a:cs typeface="Lato"/>
                          <a:sym typeface="Lato"/>
                        </a:rPr>
                        <a:t>Prediction</a:t>
                      </a:r>
                      <a:endParaRPr b="1">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hMerge="1"/>
              </a:tr>
              <a:tr h="381000">
                <a:tc gridSpan="2" vMerge="1"/>
                <a:tc hMerge="1" vMerge="1"/>
                <a:tc>
                  <a:txBody>
                    <a:bodyPr/>
                    <a:lstStyle/>
                    <a:p>
                      <a:pPr indent="0" lvl="0" marL="0" rtl="0" algn="ctr">
                        <a:spcBef>
                          <a:spcPts val="0"/>
                        </a:spcBef>
                        <a:spcAft>
                          <a:spcPts val="0"/>
                        </a:spcAft>
                        <a:buNone/>
                      </a:pPr>
                      <a:r>
                        <a:rPr lang="en">
                          <a:solidFill>
                            <a:schemeClr val="dk2"/>
                          </a:solidFill>
                          <a:latin typeface="Lato"/>
                          <a:ea typeface="Lato"/>
                          <a:cs typeface="Lato"/>
                          <a:sym typeface="Lato"/>
                        </a:rPr>
                        <a:t>Delay</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No Delay</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b="1" lang="en">
                          <a:solidFill>
                            <a:schemeClr val="dk2"/>
                          </a:solidFill>
                          <a:latin typeface="Lato"/>
                          <a:ea typeface="Lato"/>
                          <a:cs typeface="Lato"/>
                          <a:sym typeface="Lato"/>
                        </a:rPr>
                        <a:t>Actual</a:t>
                      </a:r>
                      <a:endParaRPr b="1">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Delay</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40925</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9596</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n">
                          <a:solidFill>
                            <a:schemeClr val="dk2"/>
                          </a:solidFill>
                          <a:latin typeface="Lato"/>
                          <a:ea typeface="Lato"/>
                          <a:cs typeface="Lato"/>
                          <a:sym typeface="Lato"/>
                        </a:rPr>
                        <a:t>No Delay</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98677</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99226</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graphicFrame>
        <p:nvGraphicFramePr>
          <p:cNvPr id="484" name="Google Shape;484;p57"/>
          <p:cNvGraphicFramePr/>
          <p:nvPr/>
        </p:nvGraphicFramePr>
        <p:xfrm>
          <a:off x="5215750" y="1411850"/>
          <a:ext cx="3000000" cy="3000000"/>
        </p:xfrm>
        <a:graphic>
          <a:graphicData uri="http://schemas.openxmlformats.org/drawingml/2006/table">
            <a:tbl>
              <a:tblPr>
                <a:noFill/>
                <a:tableStyleId>{283D66F6-9A28-4882-AE1B-66BF468A1CF6}</a:tableStyleId>
              </a:tblPr>
              <a:tblGrid>
                <a:gridCol w="1431025"/>
                <a:gridCol w="1431025"/>
              </a:tblGrid>
              <a:tr h="575750">
                <a:tc>
                  <a:txBody>
                    <a:bodyPr/>
                    <a:lstStyle/>
                    <a:p>
                      <a:pPr indent="0" lvl="0" marL="0" rtl="0" algn="ctr">
                        <a:spcBef>
                          <a:spcPts val="0"/>
                        </a:spcBef>
                        <a:spcAft>
                          <a:spcPts val="0"/>
                        </a:spcAft>
                        <a:buNone/>
                      </a:pPr>
                      <a:r>
                        <a:rPr b="1" lang="en">
                          <a:solidFill>
                            <a:schemeClr val="dk2"/>
                          </a:solidFill>
                          <a:latin typeface="Lato"/>
                          <a:ea typeface="Lato"/>
                          <a:cs typeface="Lato"/>
                          <a:sym typeface="Lato"/>
                        </a:rPr>
                        <a:t>Metric</a:t>
                      </a:r>
                      <a:endParaRPr b="1">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latin typeface="Lato"/>
                          <a:ea typeface="Lato"/>
                          <a:cs typeface="Lato"/>
                          <a:sym typeface="Lato"/>
                        </a:rPr>
                        <a:t>Score</a:t>
                      </a:r>
                      <a:endParaRPr b="1">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81350">
                <a:tc>
                  <a:txBody>
                    <a:bodyPr/>
                    <a:lstStyle/>
                    <a:p>
                      <a:pPr indent="0" lvl="0" marL="0" rtl="0" algn="ctr">
                        <a:spcBef>
                          <a:spcPts val="0"/>
                        </a:spcBef>
                        <a:spcAft>
                          <a:spcPts val="0"/>
                        </a:spcAft>
                        <a:buNone/>
                      </a:pPr>
                      <a:r>
                        <a:rPr lang="en">
                          <a:solidFill>
                            <a:schemeClr val="dk2"/>
                          </a:solidFill>
                          <a:latin typeface="Lato"/>
                          <a:ea typeface="Lato"/>
                          <a:cs typeface="Lato"/>
                          <a:sym typeface="Lato"/>
                        </a:rPr>
                        <a:t>Precision</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0.2932</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81350">
                <a:tc>
                  <a:txBody>
                    <a:bodyPr/>
                    <a:lstStyle/>
                    <a:p>
                      <a:pPr indent="0" lvl="0" marL="0" rtl="0" algn="ctr">
                        <a:spcBef>
                          <a:spcPts val="0"/>
                        </a:spcBef>
                        <a:spcAft>
                          <a:spcPts val="0"/>
                        </a:spcAft>
                        <a:buNone/>
                      </a:pPr>
                      <a:r>
                        <a:rPr lang="en">
                          <a:solidFill>
                            <a:schemeClr val="dk2"/>
                          </a:solidFill>
                          <a:latin typeface="Lato"/>
                          <a:ea typeface="Lato"/>
                          <a:cs typeface="Lato"/>
                          <a:sym typeface="Lato"/>
                        </a:rPr>
                        <a:t>Recall</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0.8100</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581350">
                <a:tc>
                  <a:txBody>
                    <a:bodyPr/>
                    <a:lstStyle/>
                    <a:p>
                      <a:pPr indent="0" lvl="0" marL="0" rtl="0" algn="ctr">
                        <a:spcBef>
                          <a:spcPts val="0"/>
                        </a:spcBef>
                        <a:spcAft>
                          <a:spcPts val="0"/>
                        </a:spcAft>
                        <a:buNone/>
                      </a:pPr>
                      <a:r>
                        <a:rPr lang="en">
                          <a:solidFill>
                            <a:schemeClr val="dk2"/>
                          </a:solidFill>
                          <a:latin typeface="Lato"/>
                          <a:ea typeface="Lato"/>
                          <a:cs typeface="Lato"/>
                          <a:sym typeface="Lato"/>
                        </a:rPr>
                        <a:t>F1-Score</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latin typeface="Lato"/>
                          <a:ea typeface="Lato"/>
                          <a:cs typeface="Lato"/>
                          <a:sym typeface="Lato"/>
                        </a:rPr>
                        <a:t>0.4305</a:t>
                      </a:r>
                      <a:endParaRPr>
                        <a:solidFill>
                          <a:schemeClr val="dk2"/>
                        </a:solidFill>
                        <a:latin typeface="Lato"/>
                        <a:ea typeface="Lato"/>
                        <a:cs typeface="Lato"/>
                        <a:sym typeface="Lato"/>
                      </a:endParaRPr>
                    </a:p>
                  </a:txBody>
                  <a:tcPr marT="91425" marB="91425" marR="91425" marL="91425" anchor="ctr">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sp>
        <p:nvSpPr>
          <p:cNvPr id="485" name="Google Shape;485;p57"/>
          <p:cNvSpPr txBox="1"/>
          <p:nvPr/>
        </p:nvSpPr>
        <p:spPr>
          <a:xfrm>
            <a:off x="1458625" y="1411850"/>
            <a:ext cx="2410800" cy="4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Threshold = 0.15</a:t>
            </a:r>
            <a:endParaRPr>
              <a:solidFill>
                <a:schemeClr val="dk2"/>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1103700" y="1866425"/>
            <a:ext cx="6936600" cy="166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&amp; CONCLUSION</a:t>
            </a:r>
            <a:endParaRPr/>
          </a:p>
        </p:txBody>
      </p:sp>
      <p:sp>
        <p:nvSpPr>
          <p:cNvPr id="491" name="Google Shape;491;p58"/>
          <p:cNvSpPr txBox="1"/>
          <p:nvPr>
            <p:ph idx="2" type="title"/>
          </p:nvPr>
        </p:nvSpPr>
        <p:spPr>
          <a:xfrm>
            <a:off x="2989925" y="1300025"/>
            <a:ext cx="3164100" cy="5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type="title"/>
          </p:nvPr>
        </p:nvSpPr>
        <p:spPr>
          <a:xfrm>
            <a:off x="2646000" y="367200"/>
            <a:ext cx="3852000" cy="58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Applications</a:t>
            </a:r>
            <a:endParaRPr/>
          </a:p>
        </p:txBody>
      </p:sp>
      <p:sp>
        <p:nvSpPr>
          <p:cNvPr id="497" name="Google Shape;497;p59"/>
          <p:cNvSpPr txBox="1"/>
          <p:nvPr>
            <p:ph idx="1" type="subTitle"/>
          </p:nvPr>
        </p:nvSpPr>
        <p:spPr>
          <a:xfrm>
            <a:off x="1196982" y="1671813"/>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Southwest Airline</a:t>
            </a:r>
            <a:endParaRPr/>
          </a:p>
        </p:txBody>
      </p:sp>
      <p:sp>
        <p:nvSpPr>
          <p:cNvPr id="498" name="Google Shape;498;p59"/>
          <p:cNvSpPr txBox="1"/>
          <p:nvPr>
            <p:ph idx="2" type="subTitle"/>
          </p:nvPr>
        </p:nvSpPr>
        <p:spPr>
          <a:xfrm>
            <a:off x="1098675" y="2113900"/>
            <a:ext cx="3181500" cy="135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Use prediction output to pre-empt flight delays and put in place measures to reduce delay likelihood</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b="1" lang="en" sz="1500"/>
              <a:t>→ Sustain industry leader position</a:t>
            </a:r>
            <a:endParaRPr b="1" sz="1500"/>
          </a:p>
        </p:txBody>
      </p:sp>
      <p:sp>
        <p:nvSpPr>
          <p:cNvPr id="499" name="Google Shape;499;p59"/>
          <p:cNvSpPr txBox="1"/>
          <p:nvPr>
            <p:ph idx="3" type="subTitle"/>
          </p:nvPr>
        </p:nvSpPr>
        <p:spPr>
          <a:xfrm>
            <a:off x="5107575" y="1671825"/>
            <a:ext cx="2937600" cy="3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All Airlines</a:t>
            </a:r>
            <a:endParaRPr/>
          </a:p>
        </p:txBody>
      </p:sp>
      <p:sp>
        <p:nvSpPr>
          <p:cNvPr id="500" name="Google Shape;500;p59"/>
          <p:cNvSpPr txBox="1"/>
          <p:nvPr>
            <p:ph idx="4" type="subTitle"/>
          </p:nvPr>
        </p:nvSpPr>
        <p:spPr>
          <a:xfrm>
            <a:off x="4988001" y="2113900"/>
            <a:ext cx="3057300" cy="135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Similar models can be produced for other airlines, empowering better </a:t>
            </a:r>
            <a:r>
              <a:rPr b="1" lang="en" sz="1500"/>
              <a:t>financial planning and forecasting</a:t>
            </a:r>
            <a:r>
              <a:rPr lang="en" sz="1500"/>
              <a:t> for the companies e.g. estimating compensation amounts</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0"/>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 &amp; Future Extension</a:t>
            </a:r>
            <a:endParaRPr/>
          </a:p>
        </p:txBody>
      </p:sp>
      <p:sp>
        <p:nvSpPr>
          <p:cNvPr id="506" name="Google Shape;506;p60"/>
          <p:cNvSpPr/>
          <p:nvPr/>
        </p:nvSpPr>
        <p:spPr>
          <a:xfrm>
            <a:off x="275925" y="1555000"/>
            <a:ext cx="2780400" cy="139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60"/>
          <p:cNvSpPr txBox="1"/>
          <p:nvPr>
            <p:ph idx="4294967295" type="subTitle"/>
          </p:nvPr>
        </p:nvSpPr>
        <p:spPr>
          <a:xfrm>
            <a:off x="275920" y="1089188"/>
            <a:ext cx="2937600" cy="31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accent4"/>
                </a:solidFill>
                <a:latin typeface="Josefin Sans Thin"/>
                <a:ea typeface="Josefin Sans Thin"/>
                <a:cs typeface="Josefin Sans Thin"/>
                <a:sym typeface="Josefin Sans Thin"/>
              </a:rPr>
              <a:t>2015 Data</a:t>
            </a:r>
            <a:endParaRPr sz="2000">
              <a:solidFill>
                <a:schemeClr val="accent4"/>
              </a:solidFill>
              <a:latin typeface="Josefin Sans Thin"/>
              <a:ea typeface="Josefin Sans Thin"/>
              <a:cs typeface="Josefin Sans Thin"/>
              <a:sym typeface="Josefin Sans Thin"/>
            </a:endParaRPr>
          </a:p>
        </p:txBody>
      </p:sp>
      <p:sp>
        <p:nvSpPr>
          <p:cNvPr id="508" name="Google Shape;508;p60"/>
          <p:cNvSpPr/>
          <p:nvPr/>
        </p:nvSpPr>
        <p:spPr>
          <a:xfrm>
            <a:off x="3272200" y="1555000"/>
            <a:ext cx="2918400" cy="139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0"/>
          <p:cNvSpPr txBox="1"/>
          <p:nvPr>
            <p:ph idx="4294967295" type="subTitle"/>
          </p:nvPr>
        </p:nvSpPr>
        <p:spPr>
          <a:xfrm>
            <a:off x="275925" y="1555000"/>
            <a:ext cx="2780400" cy="21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recent data would be more relevant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Unable to use ‘historical’ features with just one year’s worth of data</a:t>
            </a:r>
            <a:endParaRPr/>
          </a:p>
          <a:p>
            <a:pPr indent="0" lvl="0" marL="0" rtl="0" algn="l">
              <a:spcBef>
                <a:spcPts val="1600"/>
              </a:spcBef>
              <a:spcAft>
                <a:spcPts val="1600"/>
              </a:spcAft>
              <a:buNone/>
            </a:pPr>
            <a:r>
              <a:rPr b="1" lang="en"/>
              <a:t>→ Perform similar analysis with more recent data, and with longer timeframe</a:t>
            </a:r>
            <a:endParaRPr b="1"/>
          </a:p>
        </p:txBody>
      </p:sp>
      <p:sp>
        <p:nvSpPr>
          <p:cNvPr id="510" name="Google Shape;510;p60"/>
          <p:cNvSpPr txBox="1"/>
          <p:nvPr>
            <p:ph idx="4294967295" type="subTitle"/>
          </p:nvPr>
        </p:nvSpPr>
        <p:spPr>
          <a:xfrm>
            <a:off x="3262595" y="1089188"/>
            <a:ext cx="2937600" cy="31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accent4"/>
                </a:solidFill>
                <a:latin typeface="Josefin Sans Thin"/>
                <a:ea typeface="Josefin Sans Thin"/>
                <a:cs typeface="Josefin Sans Thin"/>
                <a:sym typeface="Josefin Sans Thin"/>
              </a:rPr>
              <a:t>Low Precision</a:t>
            </a:r>
            <a:endParaRPr sz="2000">
              <a:solidFill>
                <a:schemeClr val="accent4"/>
              </a:solidFill>
              <a:latin typeface="Josefin Sans Thin"/>
              <a:ea typeface="Josefin Sans Thin"/>
              <a:cs typeface="Josefin Sans Thin"/>
              <a:sym typeface="Josefin Sans Thin"/>
            </a:endParaRPr>
          </a:p>
        </p:txBody>
      </p:sp>
      <p:sp>
        <p:nvSpPr>
          <p:cNvPr id="511" name="Google Shape;511;p60"/>
          <p:cNvSpPr/>
          <p:nvPr/>
        </p:nvSpPr>
        <p:spPr>
          <a:xfrm>
            <a:off x="6427475" y="1554850"/>
            <a:ext cx="2515200" cy="139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0"/>
          <p:cNvSpPr txBox="1"/>
          <p:nvPr>
            <p:ph idx="4294967295" type="subTitle"/>
          </p:nvPr>
        </p:nvSpPr>
        <p:spPr>
          <a:xfrm>
            <a:off x="3331875" y="1554998"/>
            <a:ext cx="2939400" cy="27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False Positives might cause overestimation of costs</a:t>
            </a:r>
            <a:r>
              <a:rPr lang="en"/>
              <a:t>, or </a:t>
            </a:r>
            <a:r>
              <a:rPr lang="en"/>
              <a:t>unnecessary expense from measures put in place to reduce delay likelihood</a:t>
            </a:r>
            <a:endParaRPr/>
          </a:p>
          <a:p>
            <a:pPr indent="0" lvl="0" marL="0" rtl="0" algn="l">
              <a:spcBef>
                <a:spcPts val="1600"/>
              </a:spcBef>
              <a:spcAft>
                <a:spcPts val="1600"/>
              </a:spcAft>
              <a:buNone/>
            </a:pPr>
            <a:r>
              <a:rPr b="1" lang="en"/>
              <a:t>→ One early indicator model, and another re-assessor model that considers more points of information available closer to flight date</a:t>
            </a:r>
            <a:endParaRPr b="1"/>
          </a:p>
        </p:txBody>
      </p:sp>
      <p:sp>
        <p:nvSpPr>
          <p:cNvPr id="513" name="Google Shape;513;p60"/>
          <p:cNvSpPr txBox="1"/>
          <p:nvPr>
            <p:ph idx="4294967295" type="subTitle"/>
          </p:nvPr>
        </p:nvSpPr>
        <p:spPr>
          <a:xfrm>
            <a:off x="6427470" y="1058113"/>
            <a:ext cx="2937600" cy="31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accent4"/>
                </a:solidFill>
                <a:latin typeface="Josefin Sans Thin"/>
                <a:ea typeface="Josefin Sans Thin"/>
                <a:cs typeface="Josefin Sans Thin"/>
                <a:sym typeface="Josefin Sans Thin"/>
              </a:rPr>
              <a:t>Regression Model</a:t>
            </a:r>
            <a:endParaRPr sz="2000">
              <a:solidFill>
                <a:schemeClr val="accent4"/>
              </a:solidFill>
              <a:latin typeface="Josefin Sans Thin"/>
              <a:ea typeface="Josefin Sans Thin"/>
              <a:cs typeface="Josefin Sans Thin"/>
              <a:sym typeface="Josefin Sans Thin"/>
            </a:endParaRPr>
          </a:p>
        </p:txBody>
      </p:sp>
      <p:sp>
        <p:nvSpPr>
          <p:cNvPr id="514" name="Google Shape;514;p60"/>
          <p:cNvSpPr txBox="1"/>
          <p:nvPr>
            <p:ph idx="4294967295" type="subTitle"/>
          </p:nvPr>
        </p:nvSpPr>
        <p:spPr>
          <a:xfrm>
            <a:off x="6427475" y="1555000"/>
            <a:ext cx="2515200" cy="21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departure delay by the minutes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 Useful information about severity of the flight delay</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520" name="Google Shape;520;p61"/>
          <p:cNvSpPr/>
          <p:nvPr/>
        </p:nvSpPr>
        <p:spPr>
          <a:xfrm>
            <a:off x="5632317" y="1189775"/>
            <a:ext cx="33057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FFFFFF"/>
                </a:solidFill>
                <a:latin typeface="Lato"/>
                <a:ea typeface="Lato"/>
                <a:cs typeface="Lato"/>
                <a:sym typeface="Lato"/>
              </a:rPr>
              <a:t>Predicting Delays</a:t>
            </a:r>
            <a:endParaRPr>
              <a:solidFill>
                <a:srgbClr val="FFFFFF"/>
              </a:solidFill>
              <a:latin typeface="Lato"/>
              <a:ea typeface="Lato"/>
              <a:cs typeface="Lato"/>
              <a:sym typeface="Lato"/>
            </a:endParaRPr>
          </a:p>
        </p:txBody>
      </p:sp>
      <p:sp>
        <p:nvSpPr>
          <p:cNvPr id="521" name="Google Shape;521;p6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Binary classification logistic regression model</a:t>
            </a:r>
            <a:endParaRPr>
              <a:solidFill>
                <a:schemeClr val="dk2"/>
              </a:solidFill>
              <a:latin typeface="Lato"/>
              <a:ea typeface="Lato"/>
              <a:cs typeface="Lato"/>
              <a:sym typeface="Lato"/>
            </a:endParaRPr>
          </a:p>
        </p:txBody>
      </p:sp>
      <p:sp>
        <p:nvSpPr>
          <p:cNvPr id="522" name="Google Shape;522;p61"/>
          <p:cNvSpPr/>
          <p:nvPr/>
        </p:nvSpPr>
        <p:spPr>
          <a:xfrm>
            <a:off x="0" y="1189989"/>
            <a:ext cx="3546900" cy="669000"/>
          </a:xfrm>
          <a:prstGeom prst="homePlat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Industry &amp; Competitor Analysis</a:t>
            </a:r>
            <a:endParaRPr>
              <a:solidFill>
                <a:srgbClr val="FFFFFF"/>
              </a:solidFill>
              <a:latin typeface="Lato"/>
              <a:ea typeface="Lato"/>
              <a:cs typeface="Lato"/>
              <a:sym typeface="Lato"/>
            </a:endParaRPr>
          </a:p>
        </p:txBody>
      </p:sp>
      <p:sp>
        <p:nvSpPr>
          <p:cNvPr id="523" name="Google Shape;523;p6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Flight volume and on-time performance</a:t>
            </a:r>
            <a:endParaRPr>
              <a:solidFill>
                <a:schemeClr val="dk2"/>
              </a:solidFill>
              <a:latin typeface="Lato"/>
              <a:ea typeface="Lato"/>
              <a:cs typeface="Lato"/>
              <a:sym typeface="Lato"/>
            </a:endParaRPr>
          </a:p>
        </p:txBody>
      </p:sp>
      <p:grpSp>
        <p:nvGrpSpPr>
          <p:cNvPr id="524" name="Google Shape;524;p61"/>
          <p:cNvGrpSpPr/>
          <p:nvPr/>
        </p:nvGrpSpPr>
        <p:grpSpPr>
          <a:xfrm>
            <a:off x="2944204" y="1189775"/>
            <a:ext cx="3305700" cy="3483050"/>
            <a:chOff x="2944204" y="1189775"/>
            <a:chExt cx="3305700" cy="3483050"/>
          </a:xfrm>
        </p:grpSpPr>
        <p:sp>
          <p:nvSpPr>
            <p:cNvPr id="525" name="Google Shape;525;p61"/>
            <p:cNvSpPr/>
            <p:nvPr/>
          </p:nvSpPr>
          <p:spPr>
            <a:xfrm>
              <a:off x="2944204" y="1189775"/>
              <a:ext cx="3305700" cy="669000"/>
            </a:xfrm>
            <a:prstGeom prst="chevron">
              <a:avLst>
                <a:gd fmla="val 50000" name="adj"/>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Factors Affecting Delays</a:t>
              </a:r>
              <a:endParaRPr>
                <a:solidFill>
                  <a:srgbClr val="FFFFFF"/>
                </a:solidFill>
                <a:latin typeface="Lato"/>
                <a:ea typeface="Lato"/>
                <a:cs typeface="Lato"/>
                <a:sym typeface="Lato"/>
              </a:endParaRPr>
            </a:p>
          </p:txBody>
        </p:sp>
        <p:sp>
          <p:nvSpPr>
            <p:cNvPr id="526" name="Google Shape;526;p6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E.g. Seasonality, Airport Popularity</a:t>
              </a:r>
              <a:endParaRPr>
                <a:solidFill>
                  <a:schemeClr val="dk2"/>
                </a:solidFill>
                <a:latin typeface="Lato"/>
                <a:ea typeface="Lato"/>
                <a:cs typeface="Lato"/>
                <a:sym typeface="Lato"/>
              </a:endParaRPr>
            </a:p>
          </p:txBody>
        </p:sp>
      </p:grpSp>
      <p:sp>
        <p:nvSpPr>
          <p:cNvPr id="527" name="Google Shape;527;p61"/>
          <p:cNvSpPr/>
          <p:nvPr/>
        </p:nvSpPr>
        <p:spPr>
          <a:xfrm>
            <a:off x="2159700" y="2865475"/>
            <a:ext cx="4874700" cy="1280400"/>
          </a:xfrm>
          <a:prstGeom prst="flowChartOffpageConnec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ato"/>
                <a:ea typeface="Lato"/>
                <a:cs typeface="Lato"/>
                <a:sym typeface="Lato"/>
              </a:rPr>
              <a:t>Empower Southwest &amp; other airlines to </a:t>
            </a:r>
            <a:r>
              <a:rPr b="1" lang="en">
                <a:solidFill>
                  <a:schemeClr val="dk2"/>
                </a:solidFill>
                <a:latin typeface="Lato"/>
                <a:ea typeface="Lato"/>
                <a:cs typeface="Lato"/>
                <a:sym typeface="Lato"/>
              </a:rPr>
              <a:t>pre-empt delays </a:t>
            </a:r>
            <a:r>
              <a:rPr lang="en">
                <a:solidFill>
                  <a:schemeClr val="dk2"/>
                </a:solidFill>
                <a:latin typeface="Lato"/>
                <a:ea typeface="Lato"/>
                <a:cs typeface="Lato"/>
                <a:sym typeface="Lato"/>
              </a:rPr>
              <a:t>and </a:t>
            </a:r>
            <a:r>
              <a:rPr b="1" lang="en">
                <a:solidFill>
                  <a:schemeClr val="dk2"/>
                </a:solidFill>
                <a:latin typeface="Lato"/>
                <a:ea typeface="Lato"/>
                <a:cs typeface="Lato"/>
                <a:sym typeface="Lato"/>
              </a:rPr>
              <a:t>take action beforehand</a:t>
            </a:r>
            <a:endParaRPr>
              <a:solidFill>
                <a:schemeClr val="dk2"/>
              </a:solidFill>
              <a:latin typeface="Lato"/>
              <a:ea typeface="Lato"/>
              <a:cs typeface="Lato"/>
              <a:sym typeface="Lato"/>
            </a:endParaRPr>
          </a:p>
          <a:p>
            <a:pPr indent="0" lvl="0" marL="0" rtl="0" algn="ctr">
              <a:spcBef>
                <a:spcPts val="0"/>
              </a:spcBef>
              <a:spcAft>
                <a:spcPts val="0"/>
              </a:spcAft>
              <a:buNone/>
            </a:pPr>
            <a:r>
              <a:t/>
            </a:r>
            <a:endParaRPr>
              <a:solidFill>
                <a:schemeClr val="dk2"/>
              </a:solidFill>
              <a:latin typeface="Lato"/>
              <a:ea typeface="Lato"/>
              <a:cs typeface="Lato"/>
              <a:sym typeface="Lato"/>
            </a:endParaRPr>
          </a:p>
          <a:p>
            <a:pPr indent="0" lvl="0" marL="0" rtl="0" algn="ctr">
              <a:spcBef>
                <a:spcPts val="0"/>
              </a:spcBef>
              <a:spcAft>
                <a:spcPts val="0"/>
              </a:spcAft>
              <a:buNone/>
            </a:pPr>
            <a:r>
              <a:rPr lang="en">
                <a:solidFill>
                  <a:schemeClr val="dk2"/>
                </a:solidFill>
                <a:latin typeface="Lato"/>
                <a:ea typeface="Lato"/>
                <a:cs typeface="Lato"/>
                <a:sym typeface="Lato"/>
              </a:rPr>
              <a:t>Potential to save costs for both airlines and passengers</a:t>
            </a:r>
            <a:endParaRPr>
              <a:solidFill>
                <a:schemeClr val="dk2"/>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ph type="title"/>
          </p:nvPr>
        </p:nvSpPr>
        <p:spPr>
          <a:xfrm>
            <a:off x="2233125" y="1703300"/>
            <a:ext cx="4677600" cy="18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533" name="Google Shape;533;p62"/>
          <p:cNvPicPr preferRelativeResize="0"/>
          <p:nvPr/>
        </p:nvPicPr>
        <p:blipFill>
          <a:blip r:embed="rId3">
            <a:alphaModFix amt="70000"/>
          </a:blip>
          <a:stretch>
            <a:fillRect/>
          </a:stretch>
        </p:blipFill>
        <p:spPr>
          <a:xfrm rot="1304753">
            <a:off x="1345250" y="2893970"/>
            <a:ext cx="495751" cy="4957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2" presetSubtype="2">
                                  <p:stCondLst>
                                    <p:cond delay="0"/>
                                  </p:stCondLst>
                                  <p:childTnLst>
                                    <p:anim calcmode="lin" valueType="num">
                                      <p:cBhvr additive="base">
                                        <p:cTn dur="3600"/>
                                        <p:tgtEl>
                                          <p:spTgt spid="533"/>
                                        </p:tgtEl>
                                        <p:attrNameLst>
                                          <p:attrName>ppt_x</p:attrName>
                                        </p:attrNameLst>
                                      </p:cBhvr>
                                      <p:tavLst>
                                        <p:tav fmla="" tm="0">
                                          <p:val>
                                            <p:strVal val="#ppt_x"/>
                                          </p:val>
                                        </p:tav>
                                        <p:tav fmla="" tm="100000">
                                          <p:val>
                                            <p:strVal val="#ppt_x+1"/>
                                          </p:val>
                                        </p:tav>
                                      </p:tavLst>
                                    </p:anim>
                                    <p:set>
                                      <p:cBhvr>
                                        <p:cTn dur="1" fill="hold">
                                          <p:stCondLst>
                                            <p:cond delay="3600"/>
                                          </p:stCondLst>
                                        </p:cTn>
                                        <p:tgtEl>
                                          <p:spTgt spid="5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idx="4294967295" type="body"/>
          </p:nvPr>
        </p:nvSpPr>
        <p:spPr>
          <a:xfrm>
            <a:off x="1624650" y="3084150"/>
            <a:ext cx="2538000" cy="52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$135 billion industry </a:t>
            </a:r>
            <a:endParaRPr/>
          </a:p>
          <a:p>
            <a:pPr indent="0" lvl="0" marL="0" rtl="0" algn="ctr">
              <a:lnSpc>
                <a:spcPct val="100000"/>
              </a:lnSpc>
              <a:spcBef>
                <a:spcPts val="0"/>
              </a:spcBef>
              <a:spcAft>
                <a:spcPts val="0"/>
              </a:spcAft>
              <a:buNone/>
            </a:pPr>
            <a:r>
              <a:rPr lang="en"/>
              <a:t>in 2015 </a:t>
            </a:r>
            <a:endParaRPr/>
          </a:p>
          <a:p>
            <a:pPr indent="0" lvl="0" marL="0" rtl="0" algn="ctr">
              <a:lnSpc>
                <a:spcPct val="100000"/>
              </a:lnSpc>
              <a:spcBef>
                <a:spcPts val="1600"/>
              </a:spcBef>
              <a:spcAft>
                <a:spcPts val="1600"/>
              </a:spcAft>
              <a:buNone/>
            </a:pPr>
            <a:r>
              <a:t/>
            </a:r>
            <a:endParaRPr i="1"/>
          </a:p>
        </p:txBody>
      </p:sp>
      <p:sp>
        <p:nvSpPr>
          <p:cNvPr id="227" name="Google Shape;227;p30"/>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 Domestic Aviation Industry</a:t>
            </a:r>
            <a:endParaRPr/>
          </a:p>
        </p:txBody>
      </p:sp>
      <p:pic>
        <p:nvPicPr>
          <p:cNvPr id="228" name="Google Shape;228;p30"/>
          <p:cNvPicPr preferRelativeResize="0"/>
          <p:nvPr/>
        </p:nvPicPr>
        <p:blipFill>
          <a:blip r:embed="rId3">
            <a:alphaModFix/>
          </a:blip>
          <a:stretch>
            <a:fillRect/>
          </a:stretch>
        </p:blipFill>
        <p:spPr>
          <a:xfrm>
            <a:off x="5378774" y="1113800"/>
            <a:ext cx="1832700" cy="1832730"/>
          </a:xfrm>
          <a:prstGeom prst="rect">
            <a:avLst/>
          </a:prstGeom>
          <a:noFill/>
          <a:ln>
            <a:noFill/>
          </a:ln>
        </p:spPr>
      </p:pic>
      <p:sp>
        <p:nvSpPr>
          <p:cNvPr id="229" name="Google Shape;229;p30"/>
          <p:cNvSpPr txBox="1"/>
          <p:nvPr>
            <p:ph idx="4294967295" type="body"/>
          </p:nvPr>
        </p:nvSpPr>
        <p:spPr>
          <a:xfrm>
            <a:off x="5320126" y="3084125"/>
            <a:ext cx="1950000" cy="52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696.2 million domestic enplanements</a:t>
            </a:r>
            <a:endParaRPr/>
          </a:p>
          <a:p>
            <a:pPr indent="0" lvl="0" marL="0" rtl="0" algn="l">
              <a:lnSpc>
                <a:spcPct val="150000"/>
              </a:lnSpc>
              <a:spcBef>
                <a:spcPts val="1600"/>
              </a:spcBef>
              <a:spcAft>
                <a:spcPts val="1600"/>
              </a:spcAft>
              <a:buNone/>
            </a:pPr>
            <a:r>
              <a:t/>
            </a:r>
            <a:endParaRPr i="1"/>
          </a:p>
        </p:txBody>
      </p:sp>
      <p:sp>
        <p:nvSpPr>
          <p:cNvPr id="230" name="Google Shape;230;p30"/>
          <p:cNvSpPr txBox="1"/>
          <p:nvPr>
            <p:ph idx="4294967295" type="body"/>
          </p:nvPr>
        </p:nvSpPr>
        <p:spPr>
          <a:xfrm>
            <a:off x="5378775" y="3841388"/>
            <a:ext cx="1832700" cy="3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5.5% rise </a:t>
            </a:r>
            <a:r>
              <a:rPr lang="en"/>
              <a:t>in demand </a:t>
            </a:r>
            <a:r>
              <a:rPr lang="en"/>
              <a:t>from 2014</a:t>
            </a:r>
            <a:endParaRPr/>
          </a:p>
          <a:p>
            <a:pPr indent="0" lvl="0" marL="0" rtl="0" algn="l">
              <a:lnSpc>
                <a:spcPct val="150000"/>
              </a:lnSpc>
              <a:spcBef>
                <a:spcPts val="1600"/>
              </a:spcBef>
              <a:spcAft>
                <a:spcPts val="1600"/>
              </a:spcAft>
              <a:buNone/>
            </a:pPr>
            <a:r>
              <a:t/>
            </a:r>
            <a:endParaRPr i="1"/>
          </a:p>
        </p:txBody>
      </p:sp>
      <p:sp>
        <p:nvSpPr>
          <p:cNvPr id="231" name="Google Shape;231;p30"/>
          <p:cNvSpPr txBox="1"/>
          <p:nvPr>
            <p:ph idx="4294967295" type="body"/>
          </p:nvPr>
        </p:nvSpPr>
        <p:spPr>
          <a:xfrm>
            <a:off x="1901563" y="3749750"/>
            <a:ext cx="1832700" cy="52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$150 billion rise forecasted in 4 years</a:t>
            </a:r>
            <a:endParaRPr/>
          </a:p>
          <a:p>
            <a:pPr indent="0" lvl="0" marL="0" rtl="0" algn="l">
              <a:lnSpc>
                <a:spcPct val="150000"/>
              </a:lnSpc>
              <a:spcBef>
                <a:spcPts val="1600"/>
              </a:spcBef>
              <a:spcAft>
                <a:spcPts val="1600"/>
              </a:spcAft>
              <a:buNone/>
            </a:pPr>
            <a:r>
              <a:t/>
            </a:r>
            <a:endParaRPr i="1"/>
          </a:p>
        </p:txBody>
      </p:sp>
      <p:pic>
        <p:nvPicPr>
          <p:cNvPr id="232" name="Google Shape;232;p30"/>
          <p:cNvPicPr preferRelativeResize="0"/>
          <p:nvPr/>
        </p:nvPicPr>
        <p:blipFill>
          <a:blip r:embed="rId4">
            <a:alphaModFix/>
          </a:blip>
          <a:stretch>
            <a:fillRect/>
          </a:stretch>
        </p:blipFill>
        <p:spPr>
          <a:xfrm>
            <a:off x="2103550" y="1359650"/>
            <a:ext cx="1428750" cy="142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Aviation Industry Costs</a:t>
            </a:r>
            <a:endParaRPr/>
          </a:p>
        </p:txBody>
      </p:sp>
      <p:sp>
        <p:nvSpPr>
          <p:cNvPr id="238" name="Google Shape;238;p31"/>
          <p:cNvSpPr txBox="1"/>
          <p:nvPr>
            <p:ph idx="4294967295" type="body"/>
          </p:nvPr>
        </p:nvSpPr>
        <p:spPr>
          <a:xfrm>
            <a:off x="5378775" y="3252575"/>
            <a:ext cx="1959000" cy="761100"/>
          </a:xfrm>
          <a:prstGeom prst="rect">
            <a:avLst/>
          </a:prstGeom>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&gt;15 min delays </a:t>
            </a:r>
            <a:r>
              <a:rPr lang="en"/>
              <a:t>costed</a:t>
            </a:r>
            <a:r>
              <a:rPr lang="en"/>
              <a:t> </a:t>
            </a:r>
            <a:r>
              <a:rPr b="1" lang="en"/>
              <a:t>the aviation industry $28 billion</a:t>
            </a:r>
            <a:endParaRPr/>
          </a:p>
          <a:p>
            <a:pPr indent="0" lvl="0" marL="0" rtl="0" algn="l">
              <a:lnSpc>
                <a:spcPct val="150000"/>
              </a:lnSpc>
              <a:spcBef>
                <a:spcPts val="1600"/>
              </a:spcBef>
              <a:spcAft>
                <a:spcPts val="1600"/>
              </a:spcAft>
              <a:buNone/>
            </a:pPr>
            <a:r>
              <a:t/>
            </a:r>
            <a:endParaRPr i="1"/>
          </a:p>
        </p:txBody>
      </p:sp>
      <p:sp>
        <p:nvSpPr>
          <p:cNvPr id="239" name="Google Shape;239;p31"/>
          <p:cNvSpPr txBox="1"/>
          <p:nvPr>
            <p:ph idx="4294967295" type="body"/>
          </p:nvPr>
        </p:nvSpPr>
        <p:spPr>
          <a:xfrm>
            <a:off x="1901576" y="3369125"/>
            <a:ext cx="1959000" cy="528000"/>
          </a:xfrm>
          <a:prstGeom prst="rect">
            <a:avLst/>
          </a:prstGeom>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High</a:t>
            </a:r>
            <a:r>
              <a:rPr b="1" lang="en"/>
              <a:t> fixed costs</a:t>
            </a:r>
            <a:r>
              <a:rPr lang="en"/>
              <a:t> in </a:t>
            </a:r>
            <a:br>
              <a:rPr lang="en"/>
            </a:br>
            <a:r>
              <a:rPr lang="en"/>
              <a:t>the industry</a:t>
            </a:r>
            <a:endParaRPr/>
          </a:p>
          <a:p>
            <a:pPr indent="0" lvl="0" marL="0" rtl="0" algn="l">
              <a:lnSpc>
                <a:spcPct val="150000"/>
              </a:lnSpc>
              <a:spcBef>
                <a:spcPts val="1600"/>
              </a:spcBef>
              <a:spcAft>
                <a:spcPts val="1600"/>
              </a:spcAft>
              <a:buNone/>
            </a:pPr>
            <a:r>
              <a:t/>
            </a:r>
            <a:endParaRPr i="1"/>
          </a:p>
        </p:txBody>
      </p:sp>
      <p:pic>
        <p:nvPicPr>
          <p:cNvPr id="240" name="Google Shape;240;p31"/>
          <p:cNvPicPr preferRelativeResize="0"/>
          <p:nvPr/>
        </p:nvPicPr>
        <p:blipFill>
          <a:blip r:embed="rId3">
            <a:alphaModFix/>
          </a:blip>
          <a:stretch>
            <a:fillRect/>
          </a:stretch>
        </p:blipFill>
        <p:spPr>
          <a:xfrm>
            <a:off x="5599300" y="1557787"/>
            <a:ext cx="1517949" cy="1517949"/>
          </a:xfrm>
          <a:prstGeom prst="rect">
            <a:avLst/>
          </a:prstGeom>
          <a:noFill/>
          <a:ln>
            <a:noFill/>
          </a:ln>
        </p:spPr>
      </p:pic>
      <p:pic>
        <p:nvPicPr>
          <p:cNvPr id="241" name="Google Shape;241;p31"/>
          <p:cNvPicPr preferRelativeResize="0"/>
          <p:nvPr/>
        </p:nvPicPr>
        <p:blipFill>
          <a:blip r:embed="rId4">
            <a:alphaModFix/>
          </a:blip>
          <a:stretch>
            <a:fillRect/>
          </a:stretch>
        </p:blipFill>
        <p:spPr>
          <a:xfrm>
            <a:off x="2122096" y="1557775"/>
            <a:ext cx="1517949" cy="15179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 Minimize Delays and Costs</a:t>
            </a:r>
            <a:endParaRPr/>
          </a:p>
        </p:txBody>
      </p:sp>
      <p:pic>
        <p:nvPicPr>
          <p:cNvPr id="247" name="Google Shape;247;p32"/>
          <p:cNvPicPr preferRelativeResize="0"/>
          <p:nvPr/>
        </p:nvPicPr>
        <p:blipFill>
          <a:blip r:embed="rId3">
            <a:alphaModFix/>
          </a:blip>
          <a:stretch>
            <a:fillRect/>
          </a:stretch>
        </p:blipFill>
        <p:spPr>
          <a:xfrm>
            <a:off x="1378325" y="1382050"/>
            <a:ext cx="2069850" cy="2069850"/>
          </a:xfrm>
          <a:prstGeom prst="rect">
            <a:avLst/>
          </a:prstGeom>
          <a:noFill/>
          <a:ln>
            <a:noFill/>
          </a:ln>
        </p:spPr>
      </p:pic>
      <p:sp>
        <p:nvSpPr>
          <p:cNvPr id="248" name="Google Shape;248;p32"/>
          <p:cNvSpPr txBox="1"/>
          <p:nvPr>
            <p:ph idx="4294967295" type="body"/>
          </p:nvPr>
        </p:nvSpPr>
        <p:spPr>
          <a:xfrm>
            <a:off x="4225325" y="1382050"/>
            <a:ext cx="3735600" cy="2070000"/>
          </a:xfrm>
          <a:prstGeom prst="rect">
            <a:avLst/>
          </a:prstGeom>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Average cost of airblock time for US airlines:</a:t>
            </a:r>
            <a:br>
              <a:rPr lang="en"/>
            </a:br>
            <a:r>
              <a:rPr b="1" lang="en" sz="1900"/>
              <a:t>$74.24 per minute</a:t>
            </a:r>
            <a:br>
              <a:rPr b="1" lang="en" sz="2100"/>
            </a:br>
            <a:br>
              <a:rPr b="1" lang="en" sz="2100"/>
            </a:br>
            <a:r>
              <a:rPr lang="en"/>
              <a:t>Average value of passenger’s time:</a:t>
            </a:r>
            <a:br>
              <a:rPr lang="en"/>
            </a:br>
            <a:r>
              <a:rPr b="1" lang="en" sz="1900"/>
              <a:t>$47 per hour</a:t>
            </a:r>
            <a:endParaRPr b="1" sz="2100"/>
          </a:p>
          <a:p>
            <a:pPr indent="0" lvl="0" marL="0" rtl="0" algn="ctr">
              <a:lnSpc>
                <a:spcPct val="115000"/>
              </a:lnSpc>
              <a:spcBef>
                <a:spcPts val="1600"/>
              </a:spcBef>
              <a:spcAft>
                <a:spcPts val="0"/>
              </a:spcAft>
              <a:buNone/>
            </a:pPr>
            <a:r>
              <a:rPr b="1" lang="en" sz="2100" u="sng"/>
              <a:t>Total: ~ $75 per minute</a:t>
            </a:r>
            <a:endParaRPr b="1" sz="2500" u="sng"/>
          </a:p>
          <a:p>
            <a:pPr indent="0" lvl="0" marL="0" rtl="0" algn="l">
              <a:lnSpc>
                <a:spcPct val="115000"/>
              </a:lnSpc>
              <a:spcBef>
                <a:spcPts val="1600"/>
              </a:spcBef>
              <a:spcAft>
                <a:spcPts val="1600"/>
              </a:spcAft>
              <a:buNone/>
            </a:pPr>
            <a:r>
              <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1103700" y="1866425"/>
            <a:ext cx="6936600" cy="166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a:t>
            </a:r>
            <a:endParaRPr/>
          </a:p>
        </p:txBody>
      </p:sp>
      <p:sp>
        <p:nvSpPr>
          <p:cNvPr id="254" name="Google Shape;254;p33"/>
          <p:cNvSpPr txBox="1"/>
          <p:nvPr>
            <p:ph idx="2" type="title"/>
          </p:nvPr>
        </p:nvSpPr>
        <p:spPr>
          <a:xfrm>
            <a:off x="2989925" y="1300025"/>
            <a:ext cx="3164100" cy="5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idx="4294967295" type="body"/>
          </p:nvPr>
        </p:nvSpPr>
        <p:spPr>
          <a:xfrm>
            <a:off x="898125" y="1124700"/>
            <a:ext cx="7763400" cy="355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Understand the dataset and </a:t>
            </a:r>
            <a:r>
              <a:rPr lang="en" sz="1700"/>
              <a:t>Extract </a:t>
            </a:r>
            <a:r>
              <a:rPr lang="en" sz="1700"/>
              <a:t>insights from the data</a:t>
            </a:r>
            <a:endParaRPr sz="1700"/>
          </a:p>
          <a:p>
            <a:pPr indent="-336550" lvl="0" marL="457200" rtl="0" algn="l">
              <a:lnSpc>
                <a:spcPct val="150000"/>
              </a:lnSpc>
              <a:spcBef>
                <a:spcPts val="1600"/>
              </a:spcBef>
              <a:spcAft>
                <a:spcPts val="0"/>
              </a:spcAft>
              <a:buSzPts val="1700"/>
              <a:buChar char="●"/>
            </a:pPr>
            <a:r>
              <a:rPr lang="en" sz="1700"/>
              <a:t>Pre-process the data</a:t>
            </a:r>
            <a:endParaRPr sz="1700"/>
          </a:p>
          <a:p>
            <a:pPr indent="-336550" lvl="0" marL="457200" rtl="0" algn="l">
              <a:lnSpc>
                <a:spcPct val="150000"/>
              </a:lnSpc>
              <a:spcBef>
                <a:spcPts val="0"/>
              </a:spcBef>
              <a:spcAft>
                <a:spcPts val="0"/>
              </a:spcAft>
              <a:buSzPts val="1700"/>
              <a:buChar char="●"/>
            </a:pPr>
            <a:r>
              <a:rPr lang="en" sz="1700"/>
              <a:t>Summary </a:t>
            </a:r>
            <a:r>
              <a:rPr lang="en" sz="1700"/>
              <a:t>statistics</a:t>
            </a:r>
            <a:r>
              <a:rPr lang="en" sz="1700"/>
              <a:t> of the data</a:t>
            </a:r>
            <a:endParaRPr sz="1700"/>
          </a:p>
          <a:p>
            <a:pPr indent="-336550" lvl="0" marL="457200" rtl="0" algn="l">
              <a:lnSpc>
                <a:spcPct val="150000"/>
              </a:lnSpc>
              <a:spcBef>
                <a:spcPts val="0"/>
              </a:spcBef>
              <a:spcAft>
                <a:spcPts val="0"/>
              </a:spcAft>
              <a:buSzPts val="1700"/>
              <a:buChar char="●"/>
            </a:pPr>
            <a:r>
              <a:rPr lang="en" sz="1700"/>
              <a:t>Understand airline and industry performances</a:t>
            </a:r>
            <a:endParaRPr sz="1700"/>
          </a:p>
          <a:p>
            <a:pPr indent="-336550" lvl="0" marL="457200" rtl="0" algn="l">
              <a:lnSpc>
                <a:spcPct val="150000"/>
              </a:lnSpc>
              <a:spcBef>
                <a:spcPts val="0"/>
              </a:spcBef>
              <a:spcAft>
                <a:spcPts val="0"/>
              </a:spcAft>
              <a:buSzPts val="1700"/>
              <a:buChar char="●"/>
            </a:pPr>
            <a:r>
              <a:rPr lang="en" sz="1700"/>
              <a:t>Correlations amongst variables</a:t>
            </a:r>
            <a:endParaRPr sz="1700"/>
          </a:p>
          <a:p>
            <a:pPr indent="-336550" lvl="0" marL="457200" rtl="0" algn="l">
              <a:lnSpc>
                <a:spcPct val="150000"/>
              </a:lnSpc>
              <a:spcBef>
                <a:spcPts val="0"/>
              </a:spcBef>
              <a:spcAft>
                <a:spcPts val="0"/>
              </a:spcAft>
              <a:buSzPts val="1700"/>
              <a:buChar char="●"/>
            </a:pPr>
            <a:r>
              <a:rPr lang="en" sz="1700"/>
              <a:t>Explore potential reasons for delays</a:t>
            </a:r>
            <a:endParaRPr sz="1700"/>
          </a:p>
          <a:p>
            <a:pPr indent="0" lvl="0" marL="0" rtl="0" algn="l">
              <a:lnSpc>
                <a:spcPct val="150000"/>
              </a:lnSpc>
              <a:spcBef>
                <a:spcPts val="1600"/>
              </a:spcBef>
              <a:spcAft>
                <a:spcPts val="1600"/>
              </a:spcAft>
              <a:buNone/>
            </a:pPr>
            <a:r>
              <a:t/>
            </a:r>
            <a:endParaRPr i="1" sz="1700"/>
          </a:p>
        </p:txBody>
      </p:sp>
      <p:sp>
        <p:nvSpPr>
          <p:cNvPr id="260" name="Google Shape;260;p34"/>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nvSpPr>
        <p:spPr>
          <a:xfrm>
            <a:off x="5190925" y="3395725"/>
            <a:ext cx="2430900" cy="9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Lato"/>
                <a:ea typeface="Lato"/>
                <a:cs typeface="Lato"/>
                <a:sym typeface="Lato"/>
              </a:rPr>
              <a:t>Misrepresentation of time </a:t>
            </a:r>
            <a:r>
              <a:rPr lang="en" sz="1300">
                <a:solidFill>
                  <a:schemeClr val="dk2"/>
                </a:solidFill>
                <a:latin typeface="Lato"/>
                <a:ea typeface="Lato"/>
                <a:cs typeface="Lato"/>
                <a:sym typeface="Lato"/>
              </a:rPr>
              <a:t>as numeric values (00:05 -&gt; 5) </a:t>
            </a:r>
            <a:endParaRPr sz="1300">
              <a:solidFill>
                <a:schemeClr val="dk2"/>
              </a:solidFill>
              <a:latin typeface="Lato"/>
              <a:ea typeface="Lato"/>
              <a:cs typeface="Lato"/>
              <a:sym typeface="Lato"/>
            </a:endParaRPr>
          </a:p>
          <a:p>
            <a:pPr indent="0" lvl="0" marL="0" rtl="0" algn="ctr">
              <a:spcBef>
                <a:spcPts val="0"/>
              </a:spcBef>
              <a:spcAft>
                <a:spcPts val="0"/>
              </a:spcAft>
              <a:buNone/>
            </a:pPr>
            <a:r>
              <a:rPr lang="en" sz="1300">
                <a:solidFill>
                  <a:schemeClr val="dk2"/>
                </a:solidFill>
                <a:latin typeface="Lato"/>
                <a:ea typeface="Lato"/>
                <a:cs typeface="Lato"/>
                <a:sym typeface="Lato"/>
              </a:rPr>
              <a:t>→ Convert to decimals in [0,24)</a:t>
            </a:r>
            <a:endParaRPr sz="1300">
              <a:solidFill>
                <a:schemeClr val="dk2"/>
              </a:solidFill>
              <a:latin typeface="Lato"/>
              <a:ea typeface="Lato"/>
              <a:cs typeface="Lato"/>
              <a:sym typeface="Lato"/>
            </a:endParaRPr>
          </a:p>
        </p:txBody>
      </p:sp>
      <p:sp>
        <p:nvSpPr>
          <p:cNvPr id="266" name="Google Shape;266;p35"/>
          <p:cNvSpPr txBox="1"/>
          <p:nvPr>
            <p:ph type="title"/>
          </p:nvPr>
        </p:nvSpPr>
        <p:spPr>
          <a:xfrm>
            <a:off x="720775" y="367200"/>
            <a:ext cx="770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267" name="Google Shape;267;p35"/>
          <p:cNvSpPr txBox="1"/>
          <p:nvPr/>
        </p:nvSpPr>
        <p:spPr>
          <a:xfrm>
            <a:off x="970500" y="1195675"/>
            <a:ext cx="1989600" cy="37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Lato"/>
                <a:ea typeface="Lato"/>
                <a:cs typeface="Lato"/>
                <a:sym typeface="Lato"/>
              </a:rPr>
              <a:t>Airport ID to </a:t>
            </a:r>
            <a:endParaRPr b="1" sz="1600">
              <a:solidFill>
                <a:schemeClr val="dk2"/>
              </a:solidFill>
              <a:latin typeface="Lato"/>
              <a:ea typeface="Lato"/>
              <a:cs typeface="Lato"/>
              <a:sym typeface="Lato"/>
            </a:endParaRPr>
          </a:p>
          <a:p>
            <a:pPr indent="0" lvl="0" marL="0" rtl="0" algn="ctr">
              <a:spcBef>
                <a:spcPts val="0"/>
              </a:spcBef>
              <a:spcAft>
                <a:spcPts val="0"/>
              </a:spcAft>
              <a:buNone/>
            </a:pPr>
            <a:r>
              <a:rPr b="1" lang="en" sz="1600">
                <a:solidFill>
                  <a:schemeClr val="dk2"/>
                </a:solidFill>
                <a:latin typeface="Lato"/>
                <a:ea typeface="Lato"/>
                <a:cs typeface="Lato"/>
                <a:sym typeface="Lato"/>
              </a:rPr>
              <a:t>IATA Code</a:t>
            </a:r>
            <a:endParaRPr b="1" sz="1600">
              <a:solidFill>
                <a:schemeClr val="dk2"/>
              </a:solidFill>
              <a:latin typeface="Lato"/>
              <a:ea typeface="Lato"/>
              <a:cs typeface="Lato"/>
              <a:sym typeface="Lato"/>
            </a:endParaRPr>
          </a:p>
        </p:txBody>
      </p:sp>
      <p:sp>
        <p:nvSpPr>
          <p:cNvPr id="268" name="Google Shape;268;p35"/>
          <p:cNvSpPr txBox="1"/>
          <p:nvPr/>
        </p:nvSpPr>
        <p:spPr>
          <a:xfrm>
            <a:off x="788550" y="1819650"/>
            <a:ext cx="2353500" cy="9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Lato"/>
                <a:ea typeface="Lato"/>
                <a:cs typeface="Lato"/>
                <a:sym typeface="Lato"/>
              </a:rPr>
              <a:t>Ensure all airports are represented in the IATA code format</a:t>
            </a:r>
            <a:endParaRPr b="1" sz="1300">
              <a:solidFill>
                <a:schemeClr val="dk2"/>
              </a:solidFill>
              <a:latin typeface="Lato"/>
              <a:ea typeface="Lato"/>
              <a:cs typeface="Lato"/>
              <a:sym typeface="Lato"/>
            </a:endParaRPr>
          </a:p>
        </p:txBody>
      </p:sp>
      <p:sp>
        <p:nvSpPr>
          <p:cNvPr id="269" name="Google Shape;269;p35"/>
          <p:cNvSpPr txBox="1"/>
          <p:nvPr/>
        </p:nvSpPr>
        <p:spPr>
          <a:xfrm>
            <a:off x="3577525" y="1195675"/>
            <a:ext cx="1989600" cy="65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Lato"/>
                <a:ea typeface="Lato"/>
                <a:cs typeface="Lato"/>
                <a:sym typeface="Lato"/>
              </a:rPr>
              <a:t>Imputation of Missing Values</a:t>
            </a:r>
            <a:endParaRPr b="1" sz="1600">
              <a:solidFill>
                <a:schemeClr val="dk2"/>
              </a:solidFill>
              <a:latin typeface="Lato"/>
              <a:ea typeface="Lato"/>
              <a:cs typeface="Lato"/>
              <a:sym typeface="Lato"/>
            </a:endParaRPr>
          </a:p>
        </p:txBody>
      </p:sp>
      <p:sp>
        <p:nvSpPr>
          <p:cNvPr id="270" name="Google Shape;270;p35"/>
          <p:cNvSpPr txBox="1"/>
          <p:nvPr/>
        </p:nvSpPr>
        <p:spPr>
          <a:xfrm>
            <a:off x="3395575" y="1819650"/>
            <a:ext cx="2353500" cy="9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Lato"/>
                <a:ea typeface="Lato"/>
                <a:cs typeface="Lato"/>
                <a:sym typeface="Lato"/>
              </a:rPr>
              <a:t>Columns with missing values represent delay durations → </a:t>
            </a:r>
            <a:endParaRPr sz="1300">
              <a:solidFill>
                <a:schemeClr val="dk2"/>
              </a:solidFill>
              <a:latin typeface="Lato"/>
              <a:ea typeface="Lato"/>
              <a:cs typeface="Lato"/>
              <a:sym typeface="Lato"/>
            </a:endParaRPr>
          </a:p>
          <a:p>
            <a:pPr indent="0" lvl="0" marL="0" rtl="0" algn="ctr">
              <a:spcBef>
                <a:spcPts val="0"/>
              </a:spcBef>
              <a:spcAft>
                <a:spcPts val="0"/>
              </a:spcAft>
              <a:buNone/>
            </a:pPr>
            <a:r>
              <a:rPr lang="en" sz="1300">
                <a:solidFill>
                  <a:schemeClr val="dk2"/>
                </a:solidFill>
                <a:latin typeface="Lato"/>
                <a:ea typeface="Lato"/>
                <a:cs typeface="Lato"/>
                <a:sym typeface="Lato"/>
              </a:rPr>
              <a:t>Impute with zero</a:t>
            </a:r>
            <a:endParaRPr sz="1300">
              <a:solidFill>
                <a:schemeClr val="dk2"/>
              </a:solidFill>
              <a:latin typeface="Lato"/>
              <a:ea typeface="Lato"/>
              <a:cs typeface="Lato"/>
              <a:sym typeface="Lato"/>
            </a:endParaRPr>
          </a:p>
        </p:txBody>
      </p:sp>
      <p:sp>
        <p:nvSpPr>
          <p:cNvPr id="271" name="Google Shape;271;p35"/>
          <p:cNvSpPr txBox="1"/>
          <p:nvPr/>
        </p:nvSpPr>
        <p:spPr>
          <a:xfrm>
            <a:off x="6184550" y="1195675"/>
            <a:ext cx="1989600" cy="65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Lato"/>
                <a:ea typeface="Lato"/>
                <a:cs typeface="Lato"/>
                <a:sym typeface="Lato"/>
              </a:rPr>
              <a:t>Data Type Conversion</a:t>
            </a:r>
            <a:endParaRPr b="1" sz="1600">
              <a:solidFill>
                <a:schemeClr val="dk2"/>
              </a:solidFill>
              <a:latin typeface="Lato"/>
              <a:ea typeface="Lato"/>
              <a:cs typeface="Lato"/>
              <a:sym typeface="Lato"/>
            </a:endParaRPr>
          </a:p>
        </p:txBody>
      </p:sp>
      <p:sp>
        <p:nvSpPr>
          <p:cNvPr id="272" name="Google Shape;272;p35"/>
          <p:cNvSpPr txBox="1"/>
          <p:nvPr/>
        </p:nvSpPr>
        <p:spPr>
          <a:xfrm>
            <a:off x="6002600" y="1819650"/>
            <a:ext cx="2353500" cy="9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Lato"/>
                <a:ea typeface="Lato"/>
                <a:cs typeface="Lato"/>
                <a:sym typeface="Lato"/>
              </a:rPr>
              <a:t>Change certain variables to factor and character variables</a:t>
            </a:r>
            <a:endParaRPr sz="1300">
              <a:solidFill>
                <a:schemeClr val="dk2"/>
              </a:solidFill>
              <a:latin typeface="Lato"/>
              <a:ea typeface="Lato"/>
              <a:cs typeface="Lato"/>
              <a:sym typeface="Lato"/>
            </a:endParaRPr>
          </a:p>
        </p:txBody>
      </p:sp>
      <p:sp>
        <p:nvSpPr>
          <p:cNvPr id="273" name="Google Shape;273;p35"/>
          <p:cNvSpPr txBox="1"/>
          <p:nvPr/>
        </p:nvSpPr>
        <p:spPr>
          <a:xfrm>
            <a:off x="5372875" y="2885825"/>
            <a:ext cx="1989600" cy="65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Lato"/>
                <a:ea typeface="Lato"/>
                <a:cs typeface="Lato"/>
                <a:sym typeface="Lato"/>
              </a:rPr>
              <a:t>Convert </a:t>
            </a:r>
            <a:endParaRPr b="1" sz="1600">
              <a:solidFill>
                <a:schemeClr val="dk2"/>
              </a:solidFill>
              <a:latin typeface="Lato"/>
              <a:ea typeface="Lato"/>
              <a:cs typeface="Lato"/>
              <a:sym typeface="Lato"/>
            </a:endParaRPr>
          </a:p>
          <a:p>
            <a:pPr indent="0" lvl="0" marL="0" rtl="0" algn="ctr">
              <a:spcBef>
                <a:spcPts val="0"/>
              </a:spcBef>
              <a:spcAft>
                <a:spcPts val="0"/>
              </a:spcAft>
              <a:buNone/>
            </a:pPr>
            <a:r>
              <a:rPr b="1" lang="en" sz="1600">
                <a:solidFill>
                  <a:schemeClr val="dk2"/>
                </a:solidFill>
                <a:latin typeface="Lato"/>
                <a:ea typeface="Lato"/>
                <a:cs typeface="Lato"/>
                <a:sym typeface="Lato"/>
              </a:rPr>
              <a:t>time features</a:t>
            </a:r>
            <a:endParaRPr b="1" sz="1600">
              <a:solidFill>
                <a:schemeClr val="dk2"/>
              </a:solidFill>
              <a:latin typeface="Lato"/>
              <a:ea typeface="Lato"/>
              <a:cs typeface="Lato"/>
              <a:sym typeface="Lato"/>
            </a:endParaRPr>
          </a:p>
        </p:txBody>
      </p:sp>
      <p:sp>
        <p:nvSpPr>
          <p:cNvPr id="274" name="Google Shape;274;p35"/>
          <p:cNvSpPr txBox="1"/>
          <p:nvPr/>
        </p:nvSpPr>
        <p:spPr>
          <a:xfrm>
            <a:off x="2170325" y="2885813"/>
            <a:ext cx="1989600" cy="65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Lato"/>
                <a:ea typeface="Lato"/>
                <a:cs typeface="Lato"/>
                <a:sym typeface="Lato"/>
              </a:rPr>
              <a:t>Dataset</a:t>
            </a:r>
            <a:endParaRPr b="1" sz="1600">
              <a:solidFill>
                <a:schemeClr val="dk2"/>
              </a:solidFill>
              <a:latin typeface="Lato"/>
              <a:ea typeface="Lato"/>
              <a:cs typeface="Lato"/>
              <a:sym typeface="Lato"/>
            </a:endParaRPr>
          </a:p>
          <a:p>
            <a:pPr indent="0" lvl="0" marL="0" rtl="0" algn="ctr">
              <a:spcBef>
                <a:spcPts val="0"/>
              </a:spcBef>
              <a:spcAft>
                <a:spcPts val="0"/>
              </a:spcAft>
              <a:buNone/>
            </a:pPr>
            <a:r>
              <a:rPr b="1" lang="en" sz="1600">
                <a:solidFill>
                  <a:schemeClr val="dk2"/>
                </a:solidFill>
                <a:latin typeface="Lato"/>
                <a:ea typeface="Lato"/>
                <a:cs typeface="Lato"/>
                <a:sym typeface="Lato"/>
              </a:rPr>
              <a:t>Subsetting </a:t>
            </a:r>
            <a:endParaRPr b="1" sz="1600">
              <a:solidFill>
                <a:schemeClr val="dk2"/>
              </a:solidFill>
              <a:latin typeface="Lato"/>
              <a:ea typeface="Lato"/>
              <a:cs typeface="Lato"/>
              <a:sym typeface="Lato"/>
            </a:endParaRPr>
          </a:p>
        </p:txBody>
      </p:sp>
      <p:sp>
        <p:nvSpPr>
          <p:cNvPr id="275" name="Google Shape;275;p35"/>
          <p:cNvSpPr txBox="1"/>
          <p:nvPr/>
        </p:nvSpPr>
        <p:spPr>
          <a:xfrm>
            <a:off x="1988375" y="3395713"/>
            <a:ext cx="2353500" cy="9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Lato"/>
                <a:ea typeface="Lato"/>
                <a:cs typeface="Lato"/>
                <a:sym typeface="Lato"/>
              </a:rPr>
              <a:t>Remove flights that are cancelled or diverted</a:t>
            </a:r>
            <a:endParaRPr sz="13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ashion Pitch Deck by Slidesgo">
  <a:themeElements>
    <a:clrScheme name="Simple Light">
      <a:dk1>
        <a:srgbClr val="CC6882"/>
      </a:dk1>
      <a:lt1>
        <a:srgbClr val="FFFDFC"/>
      </a:lt1>
      <a:dk2>
        <a:srgbClr val="706663"/>
      </a:dk2>
      <a:lt2>
        <a:srgbClr val="FFDFC9"/>
      </a:lt2>
      <a:accent1>
        <a:srgbClr val="FFC5A2"/>
      </a:accent1>
      <a:accent2>
        <a:srgbClr val="FCB8A7"/>
      </a:accent2>
      <a:accent3>
        <a:srgbClr val="E68585"/>
      </a:accent3>
      <a:accent4>
        <a:srgbClr val="A26D7A"/>
      </a:accent4>
      <a:accent5>
        <a:srgbClr val="FFDFC9"/>
      </a:accent5>
      <a:accent6>
        <a:srgbClr val="FFC5A2"/>
      </a:accent6>
      <a:hlink>
        <a:srgbClr val="7066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