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7" Type="http://schemas.openxmlformats.org/officeDocument/2006/relationships/viewProps" Target="viewProps.xml" /><Relationship Id="rId26" Type="http://schemas.openxmlformats.org/officeDocument/2006/relationships/presProps" Target="presProps.xml" /><Relationship Id="rId1" Type="http://schemas.openxmlformats.org/officeDocument/2006/relationships/slideMaster" Target="slideMasters/slideMaster1.xml" /><Relationship Id="rId29" Type="http://schemas.openxmlformats.org/officeDocument/2006/relationships/tableStyles" Target="tableStyles.xml" /><Relationship Id="rId2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resentations/"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Targeted Learning Heterogeneous Treatment Effect Parameters</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Methods, Simulations results, and Example Analysis with LEADER Trial Data</a:t>
            </a:r>
            <a:br/>
            <a:br/>
            <a:r>
              <a:rPr/>
              <a:t>Haodong Li</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Key take-away from the first four simulation plots (parameters 1+2)</a:t>
            </a:r>
          </a:p>
        </p:txBody>
      </p:sp>
      <p:sp>
        <p:nvSpPr>
          <p:cNvPr id="3" name="Content Placeholder 2"/>
          <p:cNvSpPr>
            <a:spLocks noGrp="1"/>
          </p:cNvSpPr>
          <p:nvPr>
            <p:ph idx="1"/>
          </p:nvPr>
        </p:nvSpPr>
        <p:spPr/>
        <p:txBody>
          <a:bodyPr/>
          <a:lstStyle/>
          <a:p>
            <a:pPr lvl="0"/>
            <a:r>
              <a:rPr/>
              <a:t>For all three estimators, the bias decreases and coverage increases as sample size increases.</a:t>
            </a:r>
          </a:p>
          <a:p>
            <a:pPr lvl="0"/>
            <a:r>
              <a:rPr/>
              <a:t>TMLE outperforms EE and SS estimators in terms of lower bias and better coverage across almost all sample sizes.</a:t>
            </a:r>
          </a:p>
          <a:p>
            <a:pPr lvl="0"/>
            <a:r>
              <a:rPr/>
              <a:t>Three estimators have similar MSE and CI width. The results between using direct CATE estimation and double-robust CATE estimation are similar.</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Main performance metrics of the estimators of the second VIM parameter (T-learner, no CV)</a:t>
            </a:r>
          </a:p>
        </p:txBody>
      </p:sp>
      <p:pic>
        <p:nvPicPr>
          <p:cNvPr descr="fig5.png" id="0" name="Picture 1"/>
          <p:cNvPicPr>
            <a:picLocks noGrp="1" noChangeAspect="1"/>
          </p:cNvPicPr>
          <p:nvPr/>
        </p:nvPicPr>
        <p:blipFill>
          <a:blip r:embed="rId2"/>
          <a:stretch>
            <a:fillRect/>
          </a:stretch>
        </p:blipFill>
        <p:spPr bwMode="auto">
          <a:xfrm>
            <a:off x="1562100" y="1193800"/>
            <a:ext cx="60198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Main performance metrics of the estimators of the second VIM parameter (DR-learner, no CV)</a:t>
            </a:r>
          </a:p>
        </p:txBody>
      </p:sp>
      <p:pic>
        <p:nvPicPr>
          <p:cNvPr descr="fig6.png" id="0" name="Picture 1"/>
          <p:cNvPicPr>
            <a:picLocks noGrp="1" noChangeAspect="1"/>
          </p:cNvPicPr>
          <p:nvPr/>
        </p:nvPicPr>
        <p:blipFill>
          <a:blip r:embed="rId2"/>
          <a:stretch>
            <a:fillRect/>
          </a:stretch>
        </p:blipFill>
        <p:spPr bwMode="auto">
          <a:xfrm>
            <a:off x="1562100" y="1193800"/>
            <a:ext cx="60198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Key take-away from the last two simulation plots (parameter 3):</a:t>
            </a:r>
          </a:p>
        </p:txBody>
      </p:sp>
      <p:sp>
        <p:nvSpPr>
          <p:cNvPr id="3" name="Content Placeholder 2"/>
          <p:cNvSpPr>
            <a:spLocks noGrp="1"/>
          </p:cNvSpPr>
          <p:nvPr>
            <p:ph idx="1"/>
          </p:nvPr>
        </p:nvSpPr>
        <p:spPr/>
        <p:txBody>
          <a:bodyPr/>
          <a:lstStyle/>
          <a:p>
            <a:pPr lvl="0"/>
            <a:r>
              <a:rPr/>
              <a:t>TMLE still performs the best asymptotically.</a:t>
            </a:r>
          </a:p>
          <a:p>
            <a:pPr lvl="0"/>
            <a:r>
              <a:rPr/>
              <a:t>When sample size is small/moderate, EE estimates have smaller bias.</a:t>
            </a:r>
          </a:p>
          <a:p>
            <a:pPr lvl="0"/>
            <a:r>
              <a:rPr/>
              <a:t>But the reduction in bias is negligible given the magnitude of the standard error.</a:t>
            </a:r>
          </a:p>
          <a:p>
            <a:pPr lvl="0"/>
            <a:r>
              <a:rPr/>
              <a:t>So the coverage will still be dominated by the accuracy of standard error estimates.</a:t>
            </a:r>
          </a:p>
          <a:p>
            <a:pPr lvl="1"/>
            <a:r>
              <a:rPr/>
              <a:t>This is reflected in the coverage plot panel (TMLE still got better coverage although it has slightly larger bias than EE)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LEADER analysis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Primary outcome: diabetes progression</a:t>
            </a:r>
          </a:p>
        </p:txBody>
      </p:sp>
      <p:sp>
        <p:nvSpPr>
          <p:cNvPr id="3" name="Content Placeholder 2"/>
          <p:cNvSpPr>
            <a:spLocks noGrp="1"/>
          </p:cNvSpPr>
          <p:nvPr>
            <p:ph idx="1"/>
          </p:nvPr>
        </p:nvSpPr>
        <p:spPr/>
        <p:txBody>
          <a:bodyPr/>
          <a:lstStyle/>
          <a:p>
            <a:pPr lvl="0" indent="-342900" marL="342900">
              <a:buAutoNum type="arabicPeriod"/>
            </a:pPr>
            <a:r>
              <a:rPr/>
              <a:t>Binary indicator of whether any of the following occurred within the first t=2 years of follow up.</a:t>
            </a:r>
          </a:p>
          <a:p>
            <a:pPr lvl="1" indent="-342900" marL="685800">
              <a:buAutoNum type="arabicPeriod"/>
            </a:pPr>
            <a:r>
              <a:rPr/>
              <a:t>insulin initiation</a:t>
            </a:r>
          </a:p>
          <a:p>
            <a:pPr lvl="1" indent="-342900" marL="685800">
              <a:buAutoNum type="arabicPeriod"/>
            </a:pPr>
            <a:r>
              <a:rPr/>
              <a:t>adding glucose-lowering drugs</a:t>
            </a:r>
          </a:p>
          <a:p>
            <a:pPr lvl="1" indent="-342900" marL="685800">
              <a:buAutoNum type="arabicPeriod"/>
            </a:pPr>
            <a:r>
              <a:rPr/>
              <a:t>hyperglycemia</a:t>
            </a:r>
          </a:p>
          <a:p>
            <a:pPr lvl="1" indent="-342900" marL="685800">
              <a:buAutoNum type="arabicPeriod"/>
            </a:pPr>
            <a:r>
              <a:rPr/>
              <a:t>hypoglycemia</a:t>
            </a:r>
          </a:p>
          <a:p>
            <a:pPr lvl="1" indent="-342900" marL="685800">
              <a:buAutoNum type="arabicPeriod"/>
            </a:pPr>
            <a:r>
              <a:rPr/>
              <a:t>acid-base disorders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Primary outcome: alternative (not run yet)</a:t>
            </a:r>
          </a:p>
        </p:txBody>
      </p:sp>
      <p:sp>
        <p:nvSpPr>
          <p:cNvPr id="4" name="Text Placeholder 3"/>
          <p:cNvSpPr>
            <a:spLocks noGrp="1"/>
          </p:cNvSpPr>
          <p:nvPr>
            <p:ph idx="2" sz="half" type="body"/>
          </p:nvPr>
        </p:nvSpPr>
        <p:spPr/>
        <p:txBody>
          <a:bodyPr/>
          <a:lstStyle/>
          <a:p>
            <a:pPr lvl="0" indent="0" marL="0">
              <a:buNone/>
            </a:pPr>
            <a:r>
              <a:rPr/>
              <a:t>Note the primary outcome drops all subjects on insulin at baseline. We will also use an alternative composite outcome using insulin intensification</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buNone/>
                      </a:pPr>
                      <a:r>
                        <a:rPr/>
                        <a:t>Baseline</a:t>
                      </a:r>
                    </a:p>
                  </a:txBody>
                  <a:tcPr/>
                </a:tc>
                <a:tc>
                  <a:txBody>
                    <a:bodyPr/>
                    <a:lstStyle/>
                    <a:p>
                      <a:pPr lvl="0" indent="0" marL="0">
                        <a:buNone/>
                      </a:pPr>
                      <a:r>
                        <a:rPr/>
                        <a:t>New initiation</a:t>
                      </a:r>
                    </a:p>
                  </a:txBody>
                  <a:tcPr/>
                </a:tc>
              </a:tr>
              <a:tr h="0">
                <a:tc>
                  <a:txBody>
                    <a:bodyPr/>
                    <a:lstStyle/>
                    <a:p>
                      <a:pPr lvl="0" indent="0" marL="0">
                        <a:buNone/>
                      </a:pPr>
                      <a:r>
                        <a:rPr/>
                        <a:t>No insulin treatment</a:t>
                      </a:r>
                    </a:p>
                  </a:txBody>
                </a:tc>
                <a:tc>
                  <a:txBody>
                    <a:bodyPr/>
                    <a:lstStyle/>
                    <a:p>
                      <a:pPr lvl="0" indent="0" marL="0">
                        <a:buNone/>
                      </a:pPr>
                      <a:r>
                        <a:rPr/>
                        <a:t>Any insulin</a:t>
                      </a:r>
                    </a:p>
                  </a:txBody>
                </a:tc>
              </a:tr>
              <a:tr h="0">
                <a:tc>
                  <a:txBody>
                    <a:bodyPr/>
                    <a:lstStyle/>
                    <a:p>
                      <a:pPr lvl="0" indent="0" marL="0">
                        <a:buNone/>
                      </a:pPr>
                      <a:r>
                        <a:rPr/>
                        <a:t>Long acting</a:t>
                      </a:r>
                    </a:p>
                  </a:txBody>
                </a:tc>
                <a:tc>
                  <a:txBody>
                    <a:bodyPr/>
                    <a:lstStyle/>
                    <a:p>
                      <a:pPr lvl="0" indent="0" marL="0">
                        <a:buNone/>
                      </a:pPr>
                      <a:r>
                        <a:rPr/>
                        <a:t>Premix or short acting</a:t>
                      </a:r>
                    </a:p>
                  </a:txBody>
                </a:tc>
              </a:tr>
              <a:tr h="0">
                <a:tc>
                  <a:txBody>
                    <a:bodyPr/>
                    <a:lstStyle/>
                    <a:p>
                      <a:pPr lvl="0" indent="0" marL="0">
                        <a:buNone/>
                      </a:pPr>
                      <a:r>
                        <a:rPr/>
                        <a:t>Intermediate acting</a:t>
                      </a:r>
                    </a:p>
                  </a:txBody>
                </a:tc>
                <a:tc>
                  <a:txBody>
                    <a:bodyPr/>
                    <a:lstStyle/>
                    <a:p>
                      <a:pPr lvl="0" indent="0" marL="0">
                        <a:buNone/>
                      </a:pPr>
                      <a:r>
                        <a:rPr/>
                        <a:t>Premix or short acting</a:t>
                      </a:r>
                    </a:p>
                  </a:txBody>
                </a:tc>
              </a:tr>
            </a:tbl>
          </a:graphicData>
        </a:graphic>
      </p:graphicFrame>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Secondary outcomes (not run yet)</a:t>
            </a:r>
          </a:p>
        </p:txBody>
      </p:sp>
      <p:sp>
        <p:nvSpPr>
          <p:cNvPr id="3" name="Content Placeholder 2"/>
          <p:cNvSpPr>
            <a:spLocks noGrp="1"/>
          </p:cNvSpPr>
          <p:nvPr>
            <p:ph idx="1"/>
          </p:nvPr>
        </p:nvSpPr>
        <p:spPr/>
        <p:txBody>
          <a:bodyPr/>
          <a:lstStyle/>
          <a:p>
            <a:pPr lvl="0"/>
            <a:r>
              <a:rPr/>
              <a:t>Secondary outcomes (LEADER endpoint): a time-to-event outcome composed of the first occurrence of death from cardio-vascular causes, nonfatal myocardial infarction, or nonfatal stroke.</a:t>
            </a:r>
          </a:p>
          <a:p>
            <a:pPr lvl="0"/>
            <a:r>
              <a:rPr/>
              <a:t>Individual outcomes making up the composite outcomes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Dataset</a:t>
            </a:r>
          </a:p>
        </p:txBody>
      </p:sp>
      <p:sp>
        <p:nvSpPr>
          <p:cNvPr id="3" name="Content Placeholder 2"/>
          <p:cNvSpPr>
            <a:spLocks noGrp="1"/>
          </p:cNvSpPr>
          <p:nvPr>
            <p:ph idx="1"/>
          </p:nvPr>
        </p:nvSpPr>
        <p:spPr/>
        <p:txBody>
          <a:bodyPr/>
          <a:lstStyle/>
          <a:p>
            <a:pPr lvl="0" indent="0" marL="0">
              <a:buNone/>
            </a:pPr>
            <a:r>
              <a:rPr/>
              <a:t>After initial data cleaning process, the full dataset includes 9339 observations with 54 columns. For the analytic dataset using the primary outcome definition, 5170 observations who were on insulin use at the basedline are dropped from the data. In addition, 181 people who were censored/died before t (2 years) are also dropped. We impute the missing values by median and mode respectively for continuous and discrete covariates, and create missingness indicator columns. The finalized analytic dataset has 3988 rows and 63 columns.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Methods</a:t>
            </a:r>
          </a:p>
        </p:txBody>
      </p:sp>
      <p:sp>
        <p:nvSpPr>
          <p:cNvPr id="3" name="Content Placeholder 2"/>
          <p:cNvSpPr>
            <a:spLocks noGrp="1"/>
          </p:cNvSpPr>
          <p:nvPr>
            <p:ph idx="1"/>
          </p:nvPr>
        </p:nvSpPr>
        <p:spPr/>
        <p:txBody>
          <a:bodyPr/>
          <a:lstStyle/>
          <a:p>
            <a:pPr lvl="0" indent="0" marL="0">
              <a:buNone/>
            </a:pPr>
            <a:r>
              <a:rPr/>
              <a:t>Quarto enables you to weave together content and executable code into a finished presentation. To learn more about Quarto presentations see </a:t>
            </a:r>
            <a:r>
              <a:rPr>
                <a:hlinkClick r:id="rId2"/>
              </a:rPr>
              <a:t>https://quarto.org/docs/presentations/</a:t>
            </a:r>
            <a:r>
              <a:rPr/>
              <a: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Motivation</a:t>
            </a:r>
          </a:p>
        </p:txBody>
      </p:sp>
      <p:sp>
        <p:nvSpPr>
          <p:cNvPr id="3" name="Content Placeholder 2"/>
          <p:cNvSpPr>
            <a:spLocks noGrp="1"/>
          </p:cNvSpPr>
          <p:nvPr>
            <p:ph idx="1"/>
          </p:nvPr>
        </p:nvSpPr>
        <p:spPr/>
        <p:txBody>
          <a:bodyPr/>
          <a:lstStyle/>
          <a:p>
            <a:pPr lvl="0"/>
            <a:r>
              <a:rPr/>
              <a:t>Recent evidence showed that novel therapies such as glucagon-like peptide 1 (GLP-1) analogues can reduce the rates of major cardiovascular events in patients with type 2 diabetes.</a:t>
            </a:r>
          </a:p>
          <a:p>
            <a:pPr lvl="0"/>
            <a:r>
              <a:rPr/>
              <a:t>The cardiovascular effect of liraglutide, GLP-1 analogue, was investigated in the LEADER trial.</a:t>
            </a:r>
          </a:p>
          <a:p>
            <a:pPr lvl="0"/>
            <a:r>
              <a:rPr/>
              <a:t>GLP-1 users are also often on statins and other cardiovascular drugs.</a:t>
            </a:r>
          </a:p>
          <a:p>
            <a:pPr lvl="1"/>
            <a:r>
              <a:rPr/>
              <a:t>Statins are a lipid lowering drug class used for primary prevention of cardiovascular diseases.</a:t>
            </a:r>
          </a:p>
          <a:p>
            <a:pPr lvl="1"/>
            <a:r>
              <a:rPr/>
              <a:t>A retrospective cohort study found that statin use was associated with diabetes progression.</a:t>
            </a:r>
          </a:p>
          <a:p>
            <a:pPr lvl="0"/>
            <a:r>
              <a:rPr/>
              <a:t>In this project, we use novel estimating methods to further explore the heterogeneity of liraglutide treatment effect among concomitant medication (especially statin) users, with data from the randomized LEADER trial.</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Estimation of Variance of Treatment Effect (Parameter 1)</a:t>
            </a:r>
          </a:p>
        </p:txBody>
      </p:sp>
      <p:sp>
        <p:nvSpPr>
          <p:cNvPr id="3" name="Content Placeholder 2"/>
          <p:cNvSpPr>
            <a:spLocks noGrp="1"/>
          </p:cNvSpPr>
          <p:nvPr>
            <p:ph idx="1"/>
          </p:nvPr>
        </p:nvSpPr>
        <p:spPr/>
        <p:txBody>
          <a:bodyPr/>
          <a:lstStyle/>
          <a:p>
            <a:pPr lvl="0"/>
            <a:r>
              <a:rPr/>
              <a:t>Insignificant variance of the treatment effect</a:t>
            </a:r>
          </a:p>
          <a:p>
            <a:pPr lvl="0"/>
            <a:r>
              <a:rPr/>
              <a:t>TMLE:</a:t>
            </a:r>
          </a:p>
          <a:p>
            <a:pPr lvl="1"/>
            <a:r>
              <a:rPr/>
              <a:t>0.0010 (95% CI: -0.0005, 0.0026)</a:t>
            </a:r>
          </a:p>
          <a:p>
            <a:pPr lvl="0"/>
            <a:r>
              <a:rPr/>
              <a:t>EE:</a:t>
            </a:r>
          </a:p>
          <a:p>
            <a:pPr lvl="1"/>
            <a:r>
              <a:rPr/>
              <a:t>0.0001 (95% CI: -0.00088, 0.00106)</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Variable importance for treatment heterogeneity</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Stratified CATE</a:t>
            </a:r>
          </a:p>
        </p:txBody>
      </p:sp>
      <p:pic>
        <p:nvPicPr>
          <p:cNvPr descr="JICI_labV2_files/figure-pptx/unnamed-chunk-2-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Questions:</a:t>
            </a:r>
          </a:p>
        </p:txBody>
      </p:sp>
      <p:sp>
        <p:nvSpPr>
          <p:cNvPr id="3" name="Content Placeholder 2"/>
          <p:cNvSpPr>
            <a:spLocks noGrp="1"/>
          </p:cNvSpPr>
          <p:nvPr>
            <p:ph idx="1"/>
          </p:nvPr>
        </p:nvSpPr>
        <p:spPr/>
        <p:txBody>
          <a:bodyPr/>
          <a:lstStyle/>
          <a:p>
            <a:pPr lvl="0" indent="-342900" marL="342900">
              <a:buAutoNum type="arabicPeriod"/>
            </a:pPr>
            <a:r>
              <a:rPr/>
              <a:t>What are other options (outcome definition or subgroup definition) we can consider for LEADER trial data?</a:t>
            </a:r>
          </a:p>
          <a:p>
            <a:pPr lvl="0" indent="-342900" marL="342900">
              <a:buAutoNum type="arabicPeriod"/>
            </a:pPr>
            <a:r>
              <a:rPr/>
              <a:t>Are there other data we can use to apply this TMLE heterogeneious effect estimation method to, where we might found more significant treatment heterogeneity?</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steps:</a:t>
            </a:r>
          </a:p>
        </p:txBody>
      </p:sp>
      <p:sp>
        <p:nvSpPr>
          <p:cNvPr id="3" name="Content Placeholder 2"/>
          <p:cNvSpPr>
            <a:spLocks noGrp="1"/>
          </p:cNvSpPr>
          <p:nvPr>
            <p:ph idx="1"/>
          </p:nvPr>
        </p:nvSpPr>
        <p:spPr/>
        <p:txBody>
          <a:bodyPr/>
          <a:lstStyle/>
          <a:p>
            <a:pPr lvl="0" indent="-342900" marL="342900">
              <a:buAutoNum type="arabicPeriod"/>
            </a:pPr>
            <a:r>
              <a:rPr/>
              <a:t>Investigate why TMLE point estimates of the VIM parameter in LEADER analysis are overall larger than the EE estimates.</a:t>
            </a:r>
          </a:p>
          <a:p>
            <a:pPr lvl="0" indent="-342900" marL="342900">
              <a:buAutoNum type="arabicPeriod"/>
            </a:pPr>
            <a:r>
              <a:rPr/>
              <a:t>Replicate the analysis workflow for the alternative primary outcome, the secondary outcome, as well as other outcomes of interest: e.g. HBA1C</a:t>
            </a:r>
          </a:p>
          <a:p>
            <a:pPr lvl="0" indent="-342900" marL="342900">
              <a:buAutoNum type="arabicPeriod"/>
            </a:pPr>
            <a:r>
              <a:rPr/>
              <a:t>Compare the causal forest method for heterogeneity estimation with our TMLE approach.</a:t>
            </a:r>
          </a:p>
          <a:p>
            <a:pPr lvl="0" indent="-342900" marL="342900">
              <a:buAutoNum type="arabicPeriod"/>
            </a:pPr>
            <a:r>
              <a:rPr/>
              <a:t>Test more simple robust estimating method, for example: the plug-in HAL method. One option is to use undersmoothed HAL or the poisson HAL method (direct estimate the conditional density via conditional hazard) proposed by Helene and Mark.</a:t>
            </a:r>
          </a:p>
          <a:p>
            <a:pPr lvl="0" indent="-342900" marL="342900">
              <a:buAutoNum type="arabicPeriod"/>
            </a:pPr>
            <a:r>
              <a:rPr/>
              <a:t>Extend methods to time-to-event outcomes</a:t>
            </a:r>
          </a:p>
          <a:p>
            <a:pPr lvl="0" indent="-342900" marL="342900">
              <a:buAutoNum type="arabicPeriod"/>
            </a:pPr>
            <a:r>
              <a:rPr/>
              <a:t>Others?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Approach</a:t>
            </a:r>
          </a:p>
        </p:txBody>
      </p:sp>
      <p:sp>
        <p:nvSpPr>
          <p:cNvPr id="3" name="Content Placeholder 2"/>
          <p:cNvSpPr>
            <a:spLocks noGrp="1"/>
          </p:cNvSpPr>
          <p:nvPr>
            <p:ph idx="1"/>
          </p:nvPr>
        </p:nvSpPr>
        <p:spPr/>
        <p:txBody>
          <a:bodyPr/>
          <a:lstStyle/>
          <a:p>
            <a:pPr lvl="0"/>
            <a:r>
              <a:rPr/>
              <a:t>Methods for the study of treatment effect heterogeneity is an active area of research in causal inference and statistics, and includes the estimation of conditional average treatment effects (CATE).</a:t>
            </a:r>
          </a:p>
          <a:p>
            <a:pPr lvl="0"/>
            <a:r>
              <a:rPr/>
              <a:t>Existing hypothesis tests and estimating approaches on CATE include nearest-neighbor matching, kernel methods, series estimation, and forest-based methods.</a:t>
            </a:r>
          </a:p>
          <a:p>
            <a:pPr lvl="0"/>
            <a:r>
              <a:rPr/>
              <a:t>One recent tranche of literature has recommended variance of treatment effect (VTE) as a global measure of treatment effect heterogeneity given a set of baseline covariates (Levy et al 2019).</a:t>
            </a:r>
          </a:p>
          <a:p>
            <a:pPr lvl="0"/>
            <a:r>
              <a:rPr/>
              <a:t>The previous work on how to utilize these CATE estimates mainly focus on policy learning and optimal dynamic treatment rule (OTR), where people try to make personalized recommendation based on individual-level characteristics.</a:t>
            </a:r>
          </a:p>
          <a:p>
            <a:pPr lvl="0"/>
            <a:r>
              <a:rPr/>
              <a:t>Later in 2022, Oliver Hines emphasized the importance of shifting the attention from policy learning to addressing the question of “what are the key drivers of treatment effect heterogeneity?”, and discussed on how to quantify the importance of variable subsets in determining the CATE.</a:t>
            </a:r>
          </a:p>
          <a:p>
            <a:pPr lvl="1"/>
            <a:r>
              <a:rPr/>
              <a:t>Methods have been proposed to estimate treatment effect variable importance (TE-VIMs) through the contribution of groups of baseline covariates towards the VTE.</a:t>
            </a:r>
          </a:p>
          <a:p>
            <a:pPr lvl="1"/>
            <a:r>
              <a:rPr/>
              <a:t>These methods require estimation of a mean outcome (binary or continuous) given treatment and covariates, which may be estimated using flexible data-adaptive/ machine learning methods.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Notation</a:t>
            </a:r>
          </a:p>
        </p:txBody>
      </p:sp>
      <p:pic>
        <p:nvPicPr>
          <p:cNvPr descr="notation.png" id="0" name="Picture 1"/>
          <p:cNvPicPr>
            <a:picLocks noGrp="1" noChangeAspect="1"/>
          </p:cNvPicPr>
          <p:nvPr/>
        </p:nvPicPr>
        <p:blipFill>
          <a:blip r:embed="rId2"/>
          <a:stretch>
            <a:fillRect/>
          </a:stretch>
        </p:blipFill>
        <p:spPr bwMode="auto">
          <a:xfrm>
            <a:off x="2146300" y="1193800"/>
            <a:ext cx="4851400" cy="33909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Simulation</a:t>
            </a:r>
          </a:p>
        </p:txBody>
      </p:sp>
      <p:sp>
        <p:nvSpPr>
          <p:cNvPr id="3" name="Content Placeholder 2"/>
          <p:cNvSpPr>
            <a:spLocks noGrp="1"/>
          </p:cNvSpPr>
          <p:nvPr>
            <p:ph idx="1"/>
          </p:nvPr>
        </p:nvSpPr>
        <p:spPr/>
        <p:txBody>
          <a:bodyPr/>
          <a:lstStyle/>
          <a:p>
            <a:pPr lvl="0" indent="0" marL="0">
              <a:buNone/>
            </a:pPr>
            <a:r>
              <a:rPr/>
              <a:t>Data generating distribution:</a:t>
            </a:r>
          </a:p>
          <a:p>
            <a:pPr lvl="0" indent="0" marL="0">
              <a:buNone/>
            </a:pPr>
            <a:r>
              <a:rPr/>
              <a:t>W1 ∼ Unif (−1, 1) W2 ∼ Unif (−1, 1) A ∼ Bernoulli(p) where p = expit(0.1 ∗ W1 ∗ W2 − 0.4 ∗ W1) τ = W 2 ∗ (W1 + 7/5) + (5 ∗ W2/3)2 1 µY = A ∗ τ + W1 ∗ W2 + 2 ∗ W 2 − W1 2 Y ∼ N (µY , 1)</a:t>
            </a:r>
          </a:p>
          <a:p>
            <a:pPr lvl="0" indent="0" marL="0">
              <a:buNone/>
            </a:pPr>
            <a:r>
              <a:rPr/>
              <a:t>Models used for estimation</a:t>
            </a:r>
          </a:p>
          <a:p>
            <a:pPr lvl="0" indent="0" marL="0">
              <a:buNone/>
            </a:pPr>
            <a:r>
              <a:rPr/>
              <a:t>Highly adaptive lasso (HAL). CATE estimation 1) DR-learner: regress pseudo outcome estimates φ0 on W . 2) T-learner: just use Q¯0 (1, W ) - Q¯0 (0, W ). n n</a:t>
            </a:r>
          </a:p>
          <a:p>
            <a:pPr lvl="0" indent="0" marL="0">
              <a:buNone/>
            </a:pPr>
            <a:r>
              <a:rPr/>
              <a:t>Truncation</a:t>
            </a:r>
          </a:p>
          <a:p>
            <a:pPr lvl="0" indent="0" marL="0">
              <a:buNone/>
            </a:pPr>
            <a:r>
              <a:rPr/>
              <a:t>gn ∈ [0.025, 0.975].</a:t>
            </a:r>
          </a:p>
          <a:p>
            <a:pPr lvl="0" indent="0" marL="0">
              <a:buNone/>
            </a:pPr>
            <a:r>
              <a:rPr/>
              <a:t>Sample sizes and number of iterations</a:t>
            </a:r>
          </a:p>
          <a:p>
            <a:pPr lvl="0" indent="0" marL="0">
              <a:buNone/>
            </a:pPr>
            <a:r>
              <a:rPr/>
              <a:t>Sample sizes: 200, 500, 1000, 3000, 5000, 10000, 20000. Number of iterations: 500 iterations for each sample size.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Main performance metrics of the estimators of the VTE parameter (T-learner, no CV)</a:t>
            </a:r>
          </a:p>
        </p:txBody>
      </p:sp>
      <p:pic>
        <p:nvPicPr>
          <p:cNvPr descr="fig1.png" id="0" name="Picture 1"/>
          <p:cNvPicPr>
            <a:picLocks noGrp="1" noChangeAspect="1"/>
          </p:cNvPicPr>
          <p:nvPr/>
        </p:nvPicPr>
        <p:blipFill>
          <a:blip r:embed="rId2"/>
          <a:stretch>
            <a:fillRect/>
          </a:stretch>
        </p:blipFill>
        <p:spPr bwMode="auto">
          <a:xfrm>
            <a:off x="1562100" y="1193800"/>
            <a:ext cx="60198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Main performance metrics of the estimators of the VTE parameter (DR-learner, no CV)</a:t>
            </a:r>
          </a:p>
        </p:txBody>
      </p:sp>
      <p:pic>
        <p:nvPicPr>
          <p:cNvPr descr="fig2.png" id="0" name="Picture 1"/>
          <p:cNvPicPr>
            <a:picLocks noGrp="1" noChangeAspect="1"/>
          </p:cNvPicPr>
          <p:nvPr/>
        </p:nvPicPr>
        <p:blipFill>
          <a:blip r:embed="rId2"/>
          <a:stretch>
            <a:fillRect/>
          </a:stretch>
        </p:blipFill>
        <p:spPr bwMode="auto">
          <a:xfrm>
            <a:off x="1574800" y="1193800"/>
            <a:ext cx="60071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Main performance metrics of the estimators of the first VIM parameter (T-learner, no CV)</a:t>
            </a:r>
          </a:p>
        </p:txBody>
      </p:sp>
      <p:pic>
        <p:nvPicPr>
          <p:cNvPr descr="fig3.png" id="0" name="Picture 1"/>
          <p:cNvPicPr>
            <a:picLocks noGrp="1" noChangeAspect="1"/>
          </p:cNvPicPr>
          <p:nvPr/>
        </p:nvPicPr>
        <p:blipFill>
          <a:blip r:embed="rId2"/>
          <a:stretch>
            <a:fillRect/>
          </a:stretch>
        </p:blipFill>
        <p:spPr bwMode="auto">
          <a:xfrm>
            <a:off x="1562100" y="1193800"/>
            <a:ext cx="60198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Main performance metrics of the estimators of the first VIM parameter (DR-learner, no CV)</a:t>
            </a:r>
          </a:p>
        </p:txBody>
      </p:sp>
      <p:pic>
        <p:nvPicPr>
          <p:cNvPr descr="fig4.png" id="0" name="Picture 1"/>
          <p:cNvPicPr>
            <a:picLocks noGrp="1" noChangeAspect="1"/>
          </p:cNvPicPr>
          <p:nvPr/>
        </p:nvPicPr>
        <p:blipFill>
          <a:blip r:embed="rId2"/>
          <a:stretch>
            <a:fillRect/>
          </a:stretch>
        </p:blipFill>
        <p:spPr bwMode="auto">
          <a:xfrm>
            <a:off x="1562100" y="1193800"/>
            <a:ext cx="60198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Targeted Learning Heterogeneous Treatment Effect Parameters</dc:title>
  <dc:creator>Haodong Li</dc:creator>
  <cp:keywords/>
  <dcterms:created xsi:type="dcterms:W3CDTF">2023-02-21T14:08:08Z</dcterms:created>
  <dcterms:modified xsi:type="dcterms:W3CDTF">2023-02-21T14:08:08Z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source</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subtitle">
    <vt:lpwstr>Methods, Simulations results, and Example Analysis with LEADER Trial Data</vt:lpwstr>
  </property>
  <property fmtid="{D5CDD505-2E9C-101B-9397-08002B2CF9AE}" pid="11" name="toc-title">
    <vt:lpwstr>Table of contents</vt:lpwstr>
  </property>
</Properties>
</file>