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51"/>
  </p:notesMasterIdLst>
  <p:handoutMasterIdLst>
    <p:handoutMasterId r:id="rId52"/>
  </p:handoutMasterIdLst>
  <p:sldIdLst>
    <p:sldId id="258" r:id="rId3"/>
    <p:sldId id="482" r:id="rId4"/>
    <p:sldId id="485" r:id="rId5"/>
    <p:sldId id="486" r:id="rId6"/>
    <p:sldId id="487" r:id="rId7"/>
    <p:sldId id="483" r:id="rId8"/>
    <p:sldId id="519" r:id="rId9"/>
    <p:sldId id="520" r:id="rId10"/>
    <p:sldId id="521" r:id="rId11"/>
    <p:sldId id="497" r:id="rId12"/>
    <p:sldId id="498" r:id="rId13"/>
    <p:sldId id="505" r:id="rId14"/>
    <p:sldId id="504" r:id="rId15"/>
    <p:sldId id="511" r:id="rId16"/>
    <p:sldId id="525" r:id="rId17"/>
    <p:sldId id="522" r:id="rId18"/>
    <p:sldId id="524" r:id="rId19"/>
    <p:sldId id="523" r:id="rId20"/>
    <p:sldId id="502" r:id="rId21"/>
    <p:sldId id="526" r:id="rId22"/>
    <p:sldId id="527" r:id="rId23"/>
    <p:sldId id="530" r:id="rId24"/>
    <p:sldId id="531" r:id="rId25"/>
    <p:sldId id="529" r:id="rId26"/>
    <p:sldId id="532" r:id="rId27"/>
    <p:sldId id="537" r:id="rId28"/>
    <p:sldId id="480" r:id="rId29"/>
    <p:sldId id="533" r:id="rId30"/>
    <p:sldId id="534" r:id="rId31"/>
    <p:sldId id="535" r:id="rId32"/>
    <p:sldId id="510" r:id="rId33"/>
    <p:sldId id="514" r:id="rId34"/>
    <p:sldId id="512" r:id="rId35"/>
    <p:sldId id="515" r:id="rId36"/>
    <p:sldId id="506" r:id="rId37"/>
    <p:sldId id="493" r:id="rId38"/>
    <p:sldId id="516" r:id="rId39"/>
    <p:sldId id="474" r:id="rId40"/>
    <p:sldId id="476" r:id="rId41"/>
    <p:sldId id="495" r:id="rId42"/>
    <p:sldId id="500" r:id="rId43"/>
    <p:sldId id="513" r:id="rId44"/>
    <p:sldId id="405" r:id="rId45"/>
    <p:sldId id="477" r:id="rId46"/>
    <p:sldId id="508" r:id="rId47"/>
    <p:sldId id="478" r:id="rId48"/>
    <p:sldId id="499" r:id="rId49"/>
    <p:sldId id="501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qNt3y95dNa6P2nvvHqsciA==" hashData="+4+jljkIflpA2qJtWUD0FIi69LXHrHE1zcrHHw7MLJ5+Ozc7tjrVgB7fhhnGhUY49+s2/04o+NBsqYoJZaf1zg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2" autoAdjust="0"/>
    <p:restoredTop sz="93775" autoAdjust="0"/>
  </p:normalViewPr>
  <p:slideViewPr>
    <p:cSldViewPr snapToGrid="0">
      <p:cViewPr varScale="1">
        <p:scale>
          <a:sx n="62" d="100"/>
          <a:sy n="62" d="100"/>
        </p:scale>
        <p:origin x="852" y="52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686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hf\Desktop\&#26032;&#24314;%20Microsoft%20Excel%20&#24037;&#20316;&#34920;%20-%20&#21103;&#2641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hf\Desktop\&#26032;&#24314;%20Microsoft%20Excel%20&#24037;&#20316;&#34920;%20-%20&#21103;&#26412;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hf\Desktop\&#26032;&#24314;%20Microsoft%20Excel%20&#24037;&#20316;&#34920;%20-%20&#21103;&#2641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hf\Desktop\&#26032;&#24314;%20Microsoft%20Excel%20&#24037;&#20316;&#34920;%20-%20&#21103;&#26412;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2202537182852"/>
          <c:y val="0.29586935638808837"/>
          <c:w val="0.37984415061539395"/>
          <c:h val="0.5739668852632614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Gen+1-obj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zh-CN" altLang="en-US"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Economica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Sheet1!$A$3:$A$6</c:f>
              <c:strCache>
                <c:ptCount val="4"/>
                <c:pt idx="0">
                  <c:v>#cast-may-fail</c:v>
                </c:pt>
                <c:pt idx="1">
                  <c:v>#poly-call </c:v>
                </c:pt>
                <c:pt idx="2">
                  <c:v>#reach-methods</c:v>
                </c:pt>
                <c:pt idx="3">
                  <c:v>#call-edge </c:v>
                </c:pt>
              </c:strCache>
            </c:strRef>
          </c:cat>
          <c:val>
            <c:numRef>
              <c:f>Sheet1!$B$3:$B$6</c:f>
              <c:numCache>
                <c:formatCode>#,##0</c:formatCode>
                <c:ptCount val="4"/>
                <c:pt idx="0" formatCode="General">
                  <c:v>982</c:v>
                </c:pt>
                <c:pt idx="1">
                  <c:v>1535</c:v>
                </c:pt>
                <c:pt idx="2">
                  <c:v>11284</c:v>
                </c:pt>
                <c:pt idx="3">
                  <c:v>53928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A4-43C8-BDEF-0DCA681612AF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2-obj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zh-CN" altLang="en-US"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Economica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Sheet1!$A$3:$A$6</c:f>
              <c:strCache>
                <c:ptCount val="4"/>
                <c:pt idx="0">
                  <c:v>#cast-may-fail</c:v>
                </c:pt>
                <c:pt idx="1">
                  <c:v>#poly-call </c:v>
                </c:pt>
                <c:pt idx="2">
                  <c:v>#reach-methods</c:v>
                </c:pt>
                <c:pt idx="3">
                  <c:v>#call-edge </c:v>
                </c:pt>
              </c:strCache>
            </c:strRef>
          </c:cat>
          <c:val>
            <c:numRef>
              <c:f>Sheet1!$C$3:$C$6</c:f>
              <c:numCache>
                <c:formatCode>#,##0</c:formatCode>
                <c:ptCount val="4"/>
                <c:pt idx="0">
                  <c:v>979</c:v>
                </c:pt>
                <c:pt idx="1">
                  <c:v>1503</c:v>
                </c:pt>
                <c:pt idx="2">
                  <c:v>11282</c:v>
                </c:pt>
                <c:pt idx="3">
                  <c:v>53780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A4-43C8-BDEF-0DCA681612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35762848"/>
        <c:axId val="1737729184"/>
      </c:barChart>
      <c:catAx>
        <c:axId val="1735762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Economica"/>
                <a:ea typeface="+mn-ea"/>
                <a:cs typeface="+mn-cs"/>
              </a:defRPr>
            </a:pPr>
            <a:endParaRPr lang="zh-CN"/>
          </a:p>
        </c:txPr>
        <c:crossAx val="1737729184"/>
        <c:crosses val="autoZero"/>
        <c:auto val="1"/>
        <c:lblAlgn val="ctr"/>
        <c:lblOffset val="100"/>
        <c:noMultiLvlLbl val="0"/>
      </c:catAx>
      <c:valAx>
        <c:axId val="17377291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3576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Economica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Economica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76554603605561544"/>
          <c:y val="9.0528943248088203E-2"/>
          <c:w val="0.21909181667881117"/>
          <c:h val="0.306916880346729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Sheet1!$B$13</c:f>
              <c:strCache>
                <c:ptCount val="1"/>
                <c:pt idx="0">
                  <c:v>2-obj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altLang="en-US" sz="1200" b="1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Economica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Sheet1!$A$14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Sheet1!$B$14</c:f>
              <c:numCache>
                <c:formatCode>#,##0.0</c:formatCode>
                <c:ptCount val="1"/>
                <c:pt idx="0">
                  <c:v>33.5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4-4CBF-99B6-915AE2A5195F}"/>
            </c:ext>
          </c:extLst>
        </c:ser>
        <c:ser>
          <c:idx val="1"/>
          <c:order val="1"/>
          <c:tx>
            <c:strRef>
              <c:f>Sheet1!$C$13</c:f>
              <c:strCache>
                <c:ptCount val="1"/>
                <c:pt idx="0">
                  <c:v>Gen+1-obj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zh-CN" altLang="en-US"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Economica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Sheet1!$A$14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Sheet1!$C$14</c:f>
              <c:numCache>
                <c:formatCode>#,##0.0</c:formatCode>
                <c:ptCount val="1"/>
                <c:pt idx="0">
                  <c:v>2087.6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94-4CBF-99B6-915AE2A519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115820464"/>
        <c:axId val="1556322480"/>
      </c:barChart>
      <c:catAx>
        <c:axId val="2115820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zh-CN" altLang="en-US"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Economica"/>
                <a:ea typeface="+mn-ea"/>
                <a:cs typeface="+mn-cs"/>
              </a:defRPr>
            </a:pPr>
            <a:endParaRPr lang="zh-CN"/>
          </a:p>
        </c:txPr>
        <c:crossAx val="1556322480"/>
        <c:crosses val="autoZero"/>
        <c:auto val="1"/>
        <c:lblAlgn val="ctr"/>
        <c:lblOffset val="100"/>
        <c:noMultiLvlLbl val="0"/>
      </c:catAx>
      <c:valAx>
        <c:axId val="1556322480"/>
        <c:scaling>
          <c:orientation val="minMax"/>
        </c:scaling>
        <c:delete val="1"/>
        <c:axPos val="b"/>
        <c:numFmt formatCode="#,##0.0" sourceLinked="1"/>
        <c:majorTickMark val="none"/>
        <c:minorTickMark val="none"/>
        <c:tickLblPos val="nextTo"/>
        <c:crossAx val="2115820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2202537182852"/>
          <c:y val="0.29586935638808837"/>
          <c:w val="0.37984415061539395"/>
          <c:h val="0.5739668852632614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Gen+1-obj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zh-CN" altLang="en-US"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Economica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Sheet1!$A$3:$A$6</c:f>
              <c:strCache>
                <c:ptCount val="4"/>
                <c:pt idx="0">
                  <c:v>#cast-may-fail</c:v>
                </c:pt>
                <c:pt idx="1">
                  <c:v>#poly-call </c:v>
                </c:pt>
                <c:pt idx="2">
                  <c:v>#reach-methods</c:v>
                </c:pt>
                <c:pt idx="3">
                  <c:v>#call-edge </c:v>
                </c:pt>
              </c:strCache>
            </c:strRef>
          </c:cat>
          <c:val>
            <c:numRef>
              <c:f>Sheet1!$B$3:$B$6</c:f>
              <c:numCache>
                <c:formatCode>#,##0</c:formatCode>
                <c:ptCount val="4"/>
                <c:pt idx="0" formatCode="General">
                  <c:v>982</c:v>
                </c:pt>
                <c:pt idx="1">
                  <c:v>1535</c:v>
                </c:pt>
                <c:pt idx="2">
                  <c:v>11284</c:v>
                </c:pt>
                <c:pt idx="3">
                  <c:v>53928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A4-43C8-BDEF-0DCA681612AF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1-obj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zh-CN" altLang="en-US"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Economica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Sheet1!$A$3:$A$6</c:f>
              <c:strCache>
                <c:ptCount val="4"/>
                <c:pt idx="0">
                  <c:v>#cast-may-fail</c:v>
                </c:pt>
                <c:pt idx="1">
                  <c:v>#poly-call </c:v>
                </c:pt>
                <c:pt idx="2">
                  <c:v>#reach-methods</c:v>
                </c:pt>
                <c:pt idx="3">
                  <c:v>#call-edge </c:v>
                </c:pt>
              </c:strCache>
            </c:strRef>
          </c:cat>
          <c:val>
            <c:numRef>
              <c:f>Sheet1!$C$3:$C$6</c:f>
              <c:numCache>
                <c:formatCode>#,##0</c:formatCode>
                <c:ptCount val="4"/>
                <c:pt idx="0">
                  <c:v>1668</c:v>
                </c:pt>
                <c:pt idx="1">
                  <c:v>1869</c:v>
                </c:pt>
                <c:pt idx="2">
                  <c:v>11647</c:v>
                </c:pt>
                <c:pt idx="3">
                  <c:v>62180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A4-43C8-BDEF-0DCA681612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35762848"/>
        <c:axId val="1737729184"/>
      </c:barChart>
      <c:catAx>
        <c:axId val="1735762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Economica"/>
                <a:ea typeface="+mn-ea"/>
                <a:cs typeface="+mn-cs"/>
              </a:defRPr>
            </a:pPr>
            <a:endParaRPr lang="zh-CN"/>
          </a:p>
        </c:txPr>
        <c:crossAx val="1737729184"/>
        <c:crosses val="autoZero"/>
        <c:auto val="1"/>
        <c:lblAlgn val="ctr"/>
        <c:lblOffset val="100"/>
        <c:noMultiLvlLbl val="0"/>
      </c:catAx>
      <c:valAx>
        <c:axId val="17377291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3576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Economica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Economica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76554603605561544"/>
          <c:y val="9.0528943248088203E-2"/>
          <c:w val="0.21909181667881117"/>
          <c:h val="0.306916880346729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Sheet1!$B$13</c:f>
              <c:strCache>
                <c:ptCount val="1"/>
                <c:pt idx="0">
                  <c:v>2-obj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altLang="en-US" sz="1200" b="1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Economica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Sheet1!$A$14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Sheet1!$B$14</c:f>
              <c:numCache>
                <c:formatCode>#,##0.0</c:formatCode>
                <c:ptCount val="1"/>
                <c:pt idx="0">
                  <c:v>33.5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4-4CBF-99B6-915AE2A5195F}"/>
            </c:ext>
          </c:extLst>
        </c:ser>
        <c:ser>
          <c:idx val="1"/>
          <c:order val="1"/>
          <c:tx>
            <c:strRef>
              <c:f>Sheet1!$C$13</c:f>
              <c:strCache>
                <c:ptCount val="1"/>
                <c:pt idx="0">
                  <c:v>Gen+1-obj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zh-CN" altLang="en-US"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Economica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Sheet1!$A$14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Sheet1!$C$14</c:f>
              <c:numCache>
                <c:formatCode>#,##0.0</c:formatCode>
                <c:ptCount val="1"/>
                <c:pt idx="0">
                  <c:v>242.8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94-4CBF-99B6-915AE2A519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115820464"/>
        <c:axId val="1556322480"/>
      </c:barChart>
      <c:catAx>
        <c:axId val="2115820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zh-CN" altLang="en-US"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Economica"/>
                <a:ea typeface="+mn-ea"/>
                <a:cs typeface="+mn-cs"/>
              </a:defRPr>
            </a:pPr>
            <a:endParaRPr lang="zh-CN"/>
          </a:p>
        </c:txPr>
        <c:crossAx val="1556322480"/>
        <c:crosses val="autoZero"/>
        <c:auto val="1"/>
        <c:lblAlgn val="ctr"/>
        <c:lblOffset val="100"/>
        <c:noMultiLvlLbl val="0"/>
      </c:catAx>
      <c:valAx>
        <c:axId val="1556322480"/>
        <c:scaling>
          <c:orientation val="minMax"/>
        </c:scaling>
        <c:delete val="1"/>
        <c:axPos val="b"/>
        <c:numFmt formatCode="#,##0.0" sourceLinked="1"/>
        <c:majorTickMark val="none"/>
        <c:minorTickMark val="none"/>
        <c:tickLblPos val="nextTo"/>
        <c:crossAx val="2115820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0.4798</cdr:x>
      <cdr:y>0.26202</cdr:y>
    </cdr:from>
    <cdr:to>
      <cdr:x>0.5202</cdr:x>
      <cdr:y>0.73798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068D5B1C-EC85-4E2B-8247-A2AAE4ACF9DD}"/>
            </a:ext>
          </a:extLst>
        </cdr:cNvPr>
        <cdr:cNvSpPr/>
      </cdr:nvSpPr>
      <cdr:spPr>
        <a:xfrm xmlns:a="http://schemas.openxmlformats.org/drawingml/2006/main">
          <a:off x="2193634" y="508299"/>
          <a:ext cx="184731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/>
        <a:p xmlns:a="http://schemas.openxmlformats.org/drawingml/2006/main">
          <a:pPr algn="ctr"/>
          <a:endParaRPr lang="zh-CN" altLang="en-US" sz="5400" b="1" cap="none" spc="0" dirty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0.4798</cdr:x>
      <cdr:y>0.26202</cdr:y>
    </cdr:from>
    <cdr:to>
      <cdr:x>0.5202</cdr:x>
      <cdr:y>0.73798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068D5B1C-EC85-4E2B-8247-A2AAE4ACF9DD}"/>
            </a:ext>
          </a:extLst>
        </cdr:cNvPr>
        <cdr:cNvSpPr/>
      </cdr:nvSpPr>
      <cdr:spPr>
        <a:xfrm xmlns:a="http://schemas.openxmlformats.org/drawingml/2006/main">
          <a:off x="2193634" y="508299"/>
          <a:ext cx="184731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/>
        <a:p xmlns:a="http://schemas.openxmlformats.org/drawingml/2006/main">
          <a:pPr algn="ctr"/>
          <a:endParaRPr lang="zh-CN" altLang="en-US" sz="5400" b="1" cap="none" spc="0" dirty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1FCD827-D63C-4860-9CFD-DEDE695ED5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A0CA04-AEB6-4312-8D99-EB276403E9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421FA-D1FC-4D60-AF3C-6DFDB69E1A07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EB2341-FA25-49E4-AFD1-97F8FEF3C4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6FED38-197D-4642-B3F6-C1F4C99D1B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EEFAF-2BF1-468D-A42B-46A44245A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053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57E02-7B94-40CA-8EBD-5A5D08206EA1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70C76-9AE7-4B1F-835C-152C0FBAD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08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5F827-BABA-4571-BEA9-58751710B08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937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0878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7819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2274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5701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8577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0444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7218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5836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6023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51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70C76-9AE7-4B1F-835C-152C0FBADA5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6810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5722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9657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4554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35889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6512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82861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2934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2830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76941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3486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70C76-9AE7-4B1F-835C-152C0FBADA5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3990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807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70C76-9AE7-4B1F-835C-152C0FBADA5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43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9301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1536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1487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7451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102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76284"/>
            <a:ext cx="9144000" cy="1390707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177114"/>
            <a:ext cx="9144000" cy="78708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33D27A-C187-4375-97AF-5D79187CDA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122" y="4811146"/>
            <a:ext cx="1260000" cy="126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01C5C20-92E5-4C54-88CD-C315ADEBC6E7}"/>
              </a:ext>
            </a:extLst>
          </p:cNvPr>
          <p:cNvSpPr/>
          <p:nvPr userDrawn="1"/>
        </p:nvSpPr>
        <p:spPr>
          <a:xfrm>
            <a:off x="873684" y="6003718"/>
            <a:ext cx="4062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Economica"/>
                <a:ea typeface="微软雅黑" panose="020B0503020204020204" pitchFamily="34" charset="-122"/>
              </a:rPr>
              <a:t>Institute of Computing Technology, </a:t>
            </a:r>
          </a:p>
          <a:p>
            <a:pPr algn="ctr"/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Economica"/>
                <a:ea typeface="微软雅黑" panose="020B0503020204020204" pitchFamily="34" charset="-122"/>
              </a:rPr>
              <a:t>Chinese academy of sciences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Economica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70E015-D751-4A3F-82D6-01C549661F7A}"/>
              </a:ext>
            </a:extLst>
          </p:cNvPr>
          <p:cNvSpPr/>
          <p:nvPr userDrawn="1"/>
        </p:nvSpPr>
        <p:spPr>
          <a:xfrm>
            <a:off x="8021120" y="6045977"/>
            <a:ext cx="3339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Economica"/>
                <a:ea typeface="微软雅黑" panose="020B0503020204020204" pitchFamily="34" charset="-122"/>
                <a:cs typeface="+mn-cs"/>
              </a:rPr>
              <a:t>TianqiSoft Inc</a:t>
            </a:r>
            <a:endParaRPr lang="zh-CN" alt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Economica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8DD001-6543-48F5-ABEF-58735A8A0E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2233" y="4576136"/>
            <a:ext cx="2357431" cy="135116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97844A8-C531-4EB8-AFD0-BB44596B9DB8}"/>
              </a:ext>
            </a:extLst>
          </p:cNvPr>
          <p:cNvSpPr/>
          <p:nvPr userDrawn="1"/>
        </p:nvSpPr>
        <p:spPr>
          <a:xfrm>
            <a:off x="4668165" y="6045977"/>
            <a:ext cx="3339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Economica"/>
                <a:ea typeface="微软雅黑" panose="020B0503020204020204" pitchFamily="34" charset="-122"/>
                <a:cs typeface="+mn-cs"/>
              </a:rPr>
              <a:t>University</a:t>
            </a:r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Economica"/>
                <a:ea typeface="+mn-ea"/>
                <a:cs typeface="+mn-cs"/>
              </a:rPr>
              <a:t> </a:t>
            </a:r>
            <a:r>
              <a:rPr lang="en-US" altLang="zh-CN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Economica"/>
                <a:ea typeface="微软雅黑" panose="020B0503020204020204" pitchFamily="34" charset="-122"/>
                <a:cs typeface="+mn-cs"/>
              </a:rPr>
              <a:t>of Chinese Academy of Sciences</a:t>
            </a:r>
            <a:endParaRPr lang="zh-CN" alt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Economica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804C431-1341-4C0D-B332-42059E1BE60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926" y="4801859"/>
            <a:ext cx="1216135" cy="116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4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EAC053-399A-4D24-9B98-B362C75F0B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788352" cy="78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9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11337F-FD3D-4F5D-BC3C-F4FF688878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788352" cy="78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34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255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>
            <a:normAutofit/>
          </a:bodyPr>
          <a:lstStyle>
            <a:lvl1pPr>
              <a:defRPr sz="4000" u="none" baseline="0">
                <a:solidFill>
                  <a:schemeClr val="tx1"/>
                </a:solidFill>
                <a:uFill>
                  <a:solidFill>
                    <a:schemeClr val="accent5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tx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tx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tx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chemeClr val="tx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B9E291-8A0B-4634-9E08-B75F5BF26F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788352" cy="78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0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>
            <a:normAutofit/>
          </a:bodyPr>
          <a:lstStyle>
            <a:lvl1pPr>
              <a:defRPr sz="4000" u="none" baseline="0">
                <a:solidFill>
                  <a:schemeClr val="tx1"/>
                </a:solidFill>
                <a:uFill>
                  <a:solidFill>
                    <a:schemeClr val="accent5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tx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tx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tx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chemeClr val="tx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B9E291-8A0B-4634-9E08-B75F5BF26F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788352" cy="78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1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D015C8-AE2F-4247-A722-74F91AF9DC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788352" cy="78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9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492F90-ADEE-481B-A4F7-F695A71B1D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788352" cy="78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6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1B0BBF7-327A-4F8A-BE43-DF60D5366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788352" cy="78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623E72-4132-491A-9051-CCE720C8DF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788352" cy="78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3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3A6CB7-EF65-483B-8302-F7C788B4AC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788352" cy="78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7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02A747-7F68-4AE1-8CB9-CDF80D54C35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07DFFA-7FBE-4266-8871-E8FA709B3E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788352" cy="78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7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EA53A0-7E29-4650-AE0C-3526C75DE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788352" cy="78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4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C86DDFE-828B-4C9A-B298-9AE4B3895648}"/>
              </a:ext>
            </a:extLst>
          </p:cNvPr>
          <p:cNvSpPr txBox="1">
            <a:spLocks/>
          </p:cNvSpPr>
          <p:nvPr userDrawn="1"/>
        </p:nvSpPr>
        <p:spPr>
          <a:xfrm>
            <a:off x="7920644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6B209F-E374-4912-9137-EB0FE47A12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7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19A1068C-32E3-48C7-B4D5-39C68020829A}"/>
              </a:ext>
            </a:extLst>
          </p:cNvPr>
          <p:cNvSpPr txBox="1">
            <a:spLocks/>
          </p:cNvSpPr>
          <p:nvPr userDrawn="1"/>
        </p:nvSpPr>
        <p:spPr>
          <a:xfrm>
            <a:off x="7920644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6B209F-E374-4912-9137-EB0FE47A12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67A96E-5A66-4727-814F-0D8D9D5ACD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788352" cy="78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564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Relationship Id="rId9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Relationship Id="rId9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0.png"/><Relationship Id="rId7" Type="http://schemas.openxmlformats.org/officeDocument/2006/relationships/image" Target="../media/image2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Relationship Id="rId9" Type="http://schemas.openxmlformats.org/officeDocument/2006/relationships/image" Target="../media/image26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87664"/>
            <a:ext cx="9144000" cy="22008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200"/>
            </a:pPr>
            <a:r>
              <a:rPr lang="en-US" altLang="zh-CN" sz="4400" dirty="0">
                <a:solidFill>
                  <a:schemeClr val="dk1"/>
                </a:solidFill>
                <a:latin typeface="Economica"/>
                <a:sym typeface="Economica"/>
              </a:rPr>
              <a:t>Generic Sensitivity: Customizing Context-Sensitive Pointer</a:t>
            </a:r>
            <a:br>
              <a:rPr lang="en-US" altLang="zh-CN" sz="4400" dirty="0">
                <a:solidFill>
                  <a:schemeClr val="dk1"/>
                </a:solidFill>
                <a:latin typeface="Economica"/>
                <a:sym typeface="Economica"/>
              </a:rPr>
            </a:br>
            <a:r>
              <a:rPr lang="en-US" altLang="zh-CN" sz="4400" dirty="0">
                <a:solidFill>
                  <a:schemeClr val="dk1"/>
                </a:solidFill>
                <a:latin typeface="Economica"/>
                <a:sym typeface="Economica"/>
              </a:rPr>
              <a:t>Analysis for Generics</a:t>
            </a:r>
            <a:endParaRPr lang="zh-CN" altLang="en-US" sz="4400" dirty="0">
              <a:solidFill>
                <a:schemeClr val="dk1"/>
              </a:solidFill>
              <a:latin typeface="Economica"/>
              <a:sym typeface="Economic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78714"/>
            <a:ext cx="9144000" cy="973246"/>
          </a:xfrm>
        </p:spPr>
        <p:txBody>
          <a:bodyPr>
            <a:noAutofit/>
          </a:bodyPr>
          <a:lstStyle/>
          <a:p>
            <a:r>
              <a:rPr lang="en-US" altLang="zh-CN" sz="2400" b="1" dirty="0">
                <a:latin typeface="Economica"/>
                <a:cs typeface="Times New Roman" panose="02020603050405020304" pitchFamily="18" charset="0"/>
              </a:rPr>
              <a:t>Haofeng Li</a:t>
            </a:r>
            <a:r>
              <a:rPr lang="en-US" altLang="zh-CN" sz="2400" dirty="0">
                <a:latin typeface="Economica"/>
                <a:cs typeface="Times New Roman" panose="02020603050405020304" pitchFamily="18" charset="0"/>
              </a:rPr>
              <a:t>, Jie Lu, Haining Meng, Liqing Cao, </a:t>
            </a:r>
          </a:p>
          <a:p>
            <a:r>
              <a:rPr lang="en-US" altLang="zh-CN" sz="2400" dirty="0">
                <a:latin typeface="Economica"/>
                <a:cs typeface="Times New Roman" panose="02020603050405020304" pitchFamily="18" charset="0"/>
              </a:rPr>
              <a:t>Yongheng Huang, Lian Li</a:t>
            </a:r>
            <a:r>
              <a:rPr lang="en-US" altLang="zh-CN" sz="2400" baseline="30000" dirty="0">
                <a:latin typeface="Economica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Economica"/>
                <a:cs typeface="Times New Roman" panose="02020603050405020304" pitchFamily="18" charset="0"/>
              </a:rPr>
              <a:t> and</a:t>
            </a:r>
            <a:r>
              <a:rPr lang="en-US" altLang="zh-CN" sz="3200" dirty="0">
                <a:latin typeface="Economic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Economica"/>
                <a:cs typeface="Times New Roman" panose="02020603050405020304" pitchFamily="18" charset="0"/>
              </a:rPr>
              <a:t>Lin Gao</a:t>
            </a:r>
            <a:endParaRPr lang="zh-CN" altLang="en-US" sz="3200" dirty="0">
              <a:latin typeface="Economica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905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89973-1BD3-4B58-BD51-6D8D9A3E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Economica"/>
                <a:cs typeface="Times New Roman" panose="02020603050405020304" pitchFamily="18" charset="0"/>
              </a:rPr>
              <a:t>Challenge</a:t>
            </a:r>
            <a:endParaRPr lang="zh-CN" altLang="en-US" sz="4800" dirty="0">
              <a:latin typeface="Economica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BD818E8-7266-404A-8FB3-791D831AC03C}"/>
              </a:ext>
            </a:extLst>
          </p:cNvPr>
          <p:cNvGrpSpPr/>
          <p:nvPr/>
        </p:nvGrpSpPr>
        <p:grpSpPr>
          <a:xfrm>
            <a:off x="1350412" y="2708667"/>
            <a:ext cx="6825046" cy="2442451"/>
            <a:chOff x="2922574" y="3359001"/>
            <a:chExt cx="5154907" cy="1599365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06763EEE-6228-486F-9D82-DB8313A34024}"/>
                </a:ext>
              </a:extLst>
            </p:cNvPr>
            <p:cNvSpPr/>
            <p:nvPr/>
          </p:nvSpPr>
          <p:spPr>
            <a:xfrm>
              <a:off x="5031346" y="4254321"/>
              <a:ext cx="1064654" cy="70404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B0D4BEC-9658-4CEB-B660-D4DB8CC5A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1944" y="3876540"/>
              <a:ext cx="3730580" cy="7040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790CA14-CB0C-401C-A48B-CB087EF5B988}"/>
                </a:ext>
              </a:extLst>
            </p:cNvPr>
            <p:cNvGrpSpPr/>
            <p:nvPr/>
          </p:nvGrpSpPr>
          <p:grpSpPr>
            <a:xfrm>
              <a:off x="2922574" y="4062281"/>
              <a:ext cx="1439420" cy="437534"/>
              <a:chOff x="2922574" y="4062281"/>
              <a:chExt cx="1439420" cy="437534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8635031-8347-4598-89CF-E4D1740071A7}"/>
                  </a:ext>
                </a:extLst>
              </p:cNvPr>
              <p:cNvSpPr/>
              <p:nvPr/>
            </p:nvSpPr>
            <p:spPr>
              <a:xfrm rot="20912239">
                <a:off x="2922574" y="4062281"/>
                <a:ext cx="1427700" cy="34261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2800" dirty="0">
                    <a:ln w="0"/>
                    <a:solidFill>
                      <a:srgbClr val="00B050"/>
                    </a:solidFill>
                    <a:effectLst>
                      <a:reflection blurRad="6350" stA="53000" endA="300" endPos="35500" dir="5400000" sy="-90000" algn="bl" rotWithShape="0"/>
                    </a:effectLst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efficiency</a:t>
                </a:r>
                <a:endParaRPr lang="zh-CN" altLang="en-US" sz="28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右大括号 16">
                <a:extLst>
                  <a:ext uri="{FF2B5EF4-FFF2-40B4-BE49-F238E27FC236}">
                    <a16:creationId xmlns:a16="http://schemas.microsoft.com/office/drawing/2014/main" id="{A0C9D3CF-5465-4414-B1AF-368FF94405AA}"/>
                  </a:ext>
                </a:extLst>
              </p:cNvPr>
              <p:cNvSpPr/>
              <p:nvPr/>
            </p:nvSpPr>
            <p:spPr>
              <a:xfrm rot="4713801">
                <a:off x="3617838" y="3755660"/>
                <a:ext cx="116083" cy="1372228"/>
              </a:xfrm>
              <a:prstGeom prst="rightBrac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943B992-9889-47ED-9188-C139FD9CF13C}"/>
                </a:ext>
              </a:extLst>
            </p:cNvPr>
            <p:cNvGrpSpPr/>
            <p:nvPr/>
          </p:nvGrpSpPr>
          <p:grpSpPr>
            <a:xfrm>
              <a:off x="6705253" y="3359001"/>
              <a:ext cx="1372228" cy="454376"/>
              <a:chOff x="6705253" y="3359001"/>
              <a:chExt cx="1372228" cy="454376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CFEF013-869A-482B-AB08-C509B8B4A253}"/>
                  </a:ext>
                </a:extLst>
              </p:cNvPr>
              <p:cNvSpPr/>
              <p:nvPr/>
            </p:nvSpPr>
            <p:spPr>
              <a:xfrm rot="20912239">
                <a:off x="6713253" y="3359001"/>
                <a:ext cx="1272727" cy="34261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2800" dirty="0">
                    <a:ln w="0"/>
                    <a:solidFill>
                      <a:srgbClr val="FF0000"/>
                    </a:solidFill>
                    <a:effectLst>
                      <a:reflection blurRad="6350" stA="53000" endA="300" endPos="35500" dir="5400000" sy="-90000" algn="bl" rotWithShape="0"/>
                    </a:effectLst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precision</a:t>
                </a:r>
                <a:endParaRPr lang="zh-CN" altLang="en-US" sz="280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右大括号 18">
                <a:extLst>
                  <a:ext uri="{FF2B5EF4-FFF2-40B4-BE49-F238E27FC236}">
                    <a16:creationId xmlns:a16="http://schemas.microsoft.com/office/drawing/2014/main" id="{59633976-B7A5-4824-8EDF-778FAD494318}"/>
                  </a:ext>
                </a:extLst>
              </p:cNvPr>
              <p:cNvSpPr/>
              <p:nvPr/>
            </p:nvSpPr>
            <p:spPr>
              <a:xfrm rot="4656283">
                <a:off x="7333325" y="3069222"/>
                <a:ext cx="116083" cy="1372228"/>
              </a:xfrm>
              <a:prstGeom prst="rightBrac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26254739-61D4-4ABD-B1BF-6C18694FD1E8}"/>
              </a:ext>
            </a:extLst>
          </p:cNvPr>
          <p:cNvSpPr/>
          <p:nvPr/>
        </p:nvSpPr>
        <p:spPr>
          <a:xfrm>
            <a:off x="8002337" y="4827920"/>
            <a:ext cx="25199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000" b="0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1000" b="0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339E3C5-6230-4E75-9ED7-2BC91D4C6638}"/>
              </a:ext>
            </a:extLst>
          </p:cNvPr>
          <p:cNvSpPr/>
          <p:nvPr/>
        </p:nvSpPr>
        <p:spPr>
          <a:xfrm>
            <a:off x="8325526" y="4573636"/>
            <a:ext cx="25199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000" b="0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1000" b="0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659825D-F950-4DE3-A0BF-89E8F8A1ED65}"/>
              </a:ext>
            </a:extLst>
          </p:cNvPr>
          <p:cNvSpPr/>
          <p:nvPr/>
        </p:nvSpPr>
        <p:spPr>
          <a:xfrm>
            <a:off x="8648715" y="4060078"/>
            <a:ext cx="25199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000" b="0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CN" altLang="en-US" sz="1000" b="0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D32D11E-C9BC-45B9-A745-803E80B8C011}"/>
              </a:ext>
            </a:extLst>
          </p:cNvPr>
          <p:cNvCxnSpPr/>
          <p:nvPr/>
        </p:nvCxnSpPr>
        <p:spPr>
          <a:xfrm>
            <a:off x="8564619" y="4742445"/>
            <a:ext cx="9697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1CB52F0-4789-4315-B6B6-3B8CC38E2B3F}"/>
              </a:ext>
            </a:extLst>
          </p:cNvPr>
          <p:cNvCxnSpPr/>
          <p:nvPr/>
        </p:nvCxnSpPr>
        <p:spPr>
          <a:xfrm>
            <a:off x="8281409" y="4988276"/>
            <a:ext cx="9697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F1F4682-4C65-44BD-9E3F-A22D0238BD83}"/>
              </a:ext>
            </a:extLst>
          </p:cNvPr>
          <p:cNvCxnSpPr/>
          <p:nvPr/>
        </p:nvCxnSpPr>
        <p:spPr>
          <a:xfrm>
            <a:off x="9183109" y="2871560"/>
            <a:ext cx="9697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BE69332-68A7-4B5E-9CA9-5BCB7453CB7D}"/>
              </a:ext>
            </a:extLst>
          </p:cNvPr>
          <p:cNvCxnSpPr/>
          <p:nvPr/>
        </p:nvCxnSpPr>
        <p:spPr>
          <a:xfrm>
            <a:off x="8873229" y="4231183"/>
            <a:ext cx="96973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779CC20E-4BD6-484B-923E-E8633343A8D8}"/>
              </a:ext>
            </a:extLst>
          </p:cNvPr>
          <p:cNvSpPr/>
          <p:nvPr/>
        </p:nvSpPr>
        <p:spPr>
          <a:xfrm>
            <a:off x="8971903" y="2692003"/>
            <a:ext cx="25199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000" b="0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zh-CN" altLang="en-US" sz="1000" b="0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051D2FC-4BD2-4F4B-8D8D-59ADC4AF71CA}"/>
              </a:ext>
            </a:extLst>
          </p:cNvPr>
          <p:cNvSpPr/>
          <p:nvPr/>
        </p:nvSpPr>
        <p:spPr>
          <a:xfrm>
            <a:off x="8976733" y="1737276"/>
            <a:ext cx="3545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endParaRPr lang="zh-CN" altLang="en-US" sz="2400" b="0" cap="none" spc="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标注: 线形 33">
            <a:extLst>
              <a:ext uri="{FF2B5EF4-FFF2-40B4-BE49-F238E27FC236}">
                <a16:creationId xmlns:a16="http://schemas.microsoft.com/office/drawing/2014/main" id="{3C916FDF-BDE6-4384-AF93-512AFC804E4F}"/>
              </a:ext>
            </a:extLst>
          </p:cNvPr>
          <p:cNvSpPr/>
          <p:nvPr/>
        </p:nvSpPr>
        <p:spPr>
          <a:xfrm>
            <a:off x="9270463" y="4287765"/>
            <a:ext cx="1506752" cy="394304"/>
          </a:xfrm>
          <a:prstGeom prst="borderCallout1">
            <a:avLst>
              <a:gd name="adj1" fmla="val 51510"/>
              <a:gd name="adj2" fmla="val -824"/>
              <a:gd name="adj3" fmla="val 112500"/>
              <a:gd name="adj4" fmla="val -38333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Unscalable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弧形 2">
            <a:extLst>
              <a:ext uri="{FF2B5EF4-FFF2-40B4-BE49-F238E27FC236}">
                <a16:creationId xmlns:a16="http://schemas.microsoft.com/office/drawing/2014/main" id="{2D89CDA6-423B-4460-A632-4E5A9E0BEB67}"/>
              </a:ext>
            </a:extLst>
          </p:cNvPr>
          <p:cNvSpPr/>
          <p:nvPr/>
        </p:nvSpPr>
        <p:spPr>
          <a:xfrm rot="5400000">
            <a:off x="5253752" y="1156898"/>
            <a:ext cx="5230039" cy="2649365"/>
          </a:xfrm>
          <a:prstGeom prst="arc">
            <a:avLst/>
          </a:prstGeom>
          <a:ln w="34925">
            <a:solidFill>
              <a:schemeClr val="accent4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177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10A41D-3E90-416F-A1C0-9A7CE9E44AF7}"/>
              </a:ext>
            </a:extLst>
          </p:cNvPr>
          <p:cNvSpPr/>
          <p:nvPr/>
        </p:nvSpPr>
        <p:spPr>
          <a:xfrm>
            <a:off x="555669" y="1032024"/>
            <a:ext cx="11080662" cy="47089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conomica"/>
              </a:rPr>
              <a:t>More effective representation </a:t>
            </a:r>
          </a:p>
          <a:p>
            <a:pPr algn="ctr"/>
            <a:r>
              <a:rPr lang="en-US" altLang="zh-CN" sz="6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conomica"/>
              </a:rPr>
              <a:t>of the context </a:t>
            </a:r>
            <a:r>
              <a:rPr lang="zh-CN" altLang="en-US" sz="6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conomica"/>
              </a:rPr>
              <a:t>？</a:t>
            </a:r>
            <a:endParaRPr lang="en-US" altLang="zh-CN" sz="60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conomica"/>
            </a:endParaRPr>
          </a:p>
          <a:p>
            <a:pPr algn="ctr"/>
            <a:endParaRPr lang="en-US" altLang="zh-CN" sz="60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conomica"/>
            </a:endParaRPr>
          </a:p>
          <a:p>
            <a:pPr algn="ctr"/>
            <a:r>
              <a:rPr lang="en-US" altLang="zh-CN" sz="6000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conomica"/>
              </a:rPr>
              <a:t>We propose a new context </a:t>
            </a:r>
          </a:p>
          <a:p>
            <a:pPr algn="ctr"/>
            <a:r>
              <a:rPr lang="en-US" altLang="zh-CN" sz="6000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conomica"/>
              </a:rPr>
              <a:t>customization scheme for generics.</a:t>
            </a:r>
            <a:endParaRPr lang="zh-CN" altLang="en-US" sz="6000" i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351706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7020D9-3AF0-4A6E-84F6-64DEC9333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295" y="345833"/>
            <a:ext cx="8995410" cy="4768861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54D371A-6514-42EA-A8AF-CC9239D96162}"/>
              </a:ext>
            </a:extLst>
          </p:cNvPr>
          <p:cNvSpPr txBox="1">
            <a:spLocks/>
          </p:cNvSpPr>
          <p:nvPr/>
        </p:nvSpPr>
        <p:spPr>
          <a:xfrm>
            <a:off x="668655" y="5417820"/>
            <a:ext cx="10854690" cy="12687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>
                <a:latin typeface="Economica"/>
                <a:cs typeface="Times New Roman" panose="02020603050405020304" pitchFamily="18" charset="0"/>
              </a:rPr>
              <a:t>Percentages of generic object allocations with actual types. WA is with actual types, NA is without actual types, WA-JDK and NA-JDK are generic object allocations in JDK with or without actual types.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1A9135-4BCF-49D7-92B3-83FDE28E01FD}"/>
              </a:ext>
            </a:extLst>
          </p:cNvPr>
          <p:cNvSpPr/>
          <p:nvPr/>
        </p:nvSpPr>
        <p:spPr>
          <a:xfrm>
            <a:off x="7178039" y="345833"/>
            <a:ext cx="3303271" cy="308316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227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8B93760-A2B0-4B09-9AE5-2CE49EAF2623}"/>
              </a:ext>
            </a:extLst>
          </p:cNvPr>
          <p:cNvSpPr/>
          <p:nvPr/>
        </p:nvSpPr>
        <p:spPr>
          <a:xfrm>
            <a:off x="2766166" y="4685643"/>
            <a:ext cx="14590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dirty="0" err="1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antlr</a:t>
            </a:r>
            <a:endParaRPr lang="zh-CN" altLang="en-US" sz="440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617650-356A-4CD1-8A8D-C149AE84649B}"/>
              </a:ext>
            </a:extLst>
          </p:cNvPr>
          <p:cNvSpPr/>
          <p:nvPr/>
        </p:nvSpPr>
        <p:spPr>
          <a:xfrm>
            <a:off x="7794461" y="4685643"/>
            <a:ext cx="180369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antlr4</a:t>
            </a:r>
            <a:endParaRPr lang="zh-CN" altLang="en-US" sz="440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B73F294-13BF-47CE-8A51-804BF6260856}"/>
              </a:ext>
            </a:extLst>
          </p:cNvPr>
          <p:cNvSpPr txBox="1">
            <a:spLocks/>
          </p:cNvSpPr>
          <p:nvPr/>
        </p:nvSpPr>
        <p:spPr>
          <a:xfrm>
            <a:off x="838200" y="32067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latin typeface="Economica"/>
                <a:cs typeface="Times New Roman" panose="02020603050405020304" pitchFamily="18" charset="0"/>
              </a:rPr>
              <a:t>Instantiate sites of generics</a:t>
            </a:r>
            <a:endParaRPr lang="zh-CN" altLang="en-US" sz="4800" dirty="0">
              <a:latin typeface="Economica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11E8CD-91B1-4E98-83A1-3443F9CDB64B}"/>
              </a:ext>
            </a:extLst>
          </p:cNvPr>
          <p:cNvSpPr/>
          <p:nvPr/>
        </p:nvSpPr>
        <p:spPr>
          <a:xfrm>
            <a:off x="3104399" y="4058930"/>
            <a:ext cx="78258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21</a:t>
            </a:r>
            <a:endParaRPr lang="zh-CN" altLang="en-US" sz="440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8FA462-FEA2-44E0-AFFB-7DE7CC41BD23}"/>
              </a:ext>
            </a:extLst>
          </p:cNvPr>
          <p:cNvSpPr/>
          <p:nvPr/>
        </p:nvSpPr>
        <p:spPr>
          <a:xfrm>
            <a:off x="8087010" y="4058930"/>
            <a:ext cx="12186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345</a:t>
            </a:r>
            <a:endParaRPr lang="zh-CN" altLang="en-US" sz="440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8" name="箭头: 上弧形 7">
            <a:extLst>
              <a:ext uri="{FF2B5EF4-FFF2-40B4-BE49-F238E27FC236}">
                <a16:creationId xmlns:a16="http://schemas.microsoft.com/office/drawing/2014/main" id="{6754EB89-610D-4061-9A2A-F3616002140B}"/>
              </a:ext>
            </a:extLst>
          </p:cNvPr>
          <p:cNvSpPr/>
          <p:nvPr/>
        </p:nvSpPr>
        <p:spPr>
          <a:xfrm>
            <a:off x="3495691" y="2310627"/>
            <a:ext cx="5200650" cy="13255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2170EE-09DB-4299-B628-317EFE9E3334}"/>
              </a:ext>
            </a:extLst>
          </p:cNvPr>
          <p:cNvSpPr/>
          <p:nvPr/>
        </p:nvSpPr>
        <p:spPr>
          <a:xfrm>
            <a:off x="8253718" y="5447295"/>
            <a:ext cx="8851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2021</a:t>
            </a:r>
            <a:endParaRPr lang="zh-CN" alt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760E52-94E8-4295-A1E6-B1B361F16725}"/>
              </a:ext>
            </a:extLst>
          </p:cNvPr>
          <p:cNvSpPr/>
          <p:nvPr/>
        </p:nvSpPr>
        <p:spPr>
          <a:xfrm>
            <a:off x="3028256" y="5447295"/>
            <a:ext cx="93487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2005</a:t>
            </a:r>
            <a:endParaRPr lang="zh-CN" alt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31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3BA506C-CBA4-4B2C-9D7F-C9195A60992E}"/>
              </a:ext>
            </a:extLst>
          </p:cNvPr>
          <p:cNvGrpSpPr/>
          <p:nvPr/>
        </p:nvGrpSpPr>
        <p:grpSpPr>
          <a:xfrm>
            <a:off x="510989" y="1065828"/>
            <a:ext cx="5492665" cy="5643082"/>
            <a:chOff x="800792" y="1214918"/>
            <a:chExt cx="5492665" cy="564308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1FB57E7-AB4E-4CC0-8EA8-5560BE4D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792" y="1214918"/>
              <a:ext cx="5492665" cy="564308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11F6352-D275-4941-9B05-E11B0590E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2997" y="4579633"/>
              <a:ext cx="2088170" cy="284033"/>
            </a:xfrm>
            <a:prstGeom prst="rect">
              <a:avLst/>
            </a:prstGeom>
          </p:spPr>
        </p:pic>
      </p:grpSp>
      <p:sp>
        <p:nvSpPr>
          <p:cNvPr id="13" name="Google Shape;225;p25">
            <a:extLst>
              <a:ext uri="{FF2B5EF4-FFF2-40B4-BE49-F238E27FC236}">
                <a16:creationId xmlns:a16="http://schemas.microsoft.com/office/drawing/2014/main" id="{A673CCD3-A045-4DF5-B95E-A867583AF670}"/>
              </a:ext>
            </a:extLst>
          </p:cNvPr>
          <p:cNvSpPr txBox="1">
            <a:spLocks/>
          </p:cNvSpPr>
          <p:nvPr/>
        </p:nvSpPr>
        <p:spPr>
          <a:xfrm>
            <a:off x="510989" y="436628"/>
            <a:ext cx="11360800" cy="6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2400"/>
              <a:buFont typeface="Work Sans Regular"/>
              <a:buChar char="●"/>
              <a:defRPr sz="24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lvl="0" defTabSz="1219170">
              <a:buNone/>
              <a:defRPr/>
            </a:pPr>
            <a:r>
              <a:rPr lang="en-US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example</a:t>
            </a:r>
            <a:endParaRPr lang="zh-CN" altLang="en-US" sz="4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217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3BA506C-CBA4-4B2C-9D7F-C9195A60992E}"/>
              </a:ext>
            </a:extLst>
          </p:cNvPr>
          <p:cNvGrpSpPr/>
          <p:nvPr/>
        </p:nvGrpSpPr>
        <p:grpSpPr>
          <a:xfrm>
            <a:off x="510989" y="1065828"/>
            <a:ext cx="5492665" cy="5643082"/>
            <a:chOff x="800792" y="1214918"/>
            <a:chExt cx="5492665" cy="564308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1FB57E7-AB4E-4CC0-8EA8-5560BE4D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792" y="1214918"/>
              <a:ext cx="5492665" cy="564308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11F6352-D275-4941-9B05-E11B0590E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2997" y="4579633"/>
              <a:ext cx="2088170" cy="284033"/>
            </a:xfrm>
            <a:prstGeom prst="rect">
              <a:avLst/>
            </a:prstGeom>
          </p:spPr>
        </p:pic>
      </p:grpSp>
      <p:sp>
        <p:nvSpPr>
          <p:cNvPr id="13" name="Google Shape;225;p25">
            <a:extLst>
              <a:ext uri="{FF2B5EF4-FFF2-40B4-BE49-F238E27FC236}">
                <a16:creationId xmlns:a16="http://schemas.microsoft.com/office/drawing/2014/main" id="{A673CCD3-A045-4DF5-B95E-A867583AF670}"/>
              </a:ext>
            </a:extLst>
          </p:cNvPr>
          <p:cNvSpPr txBox="1">
            <a:spLocks/>
          </p:cNvSpPr>
          <p:nvPr/>
        </p:nvSpPr>
        <p:spPr>
          <a:xfrm>
            <a:off x="510989" y="436628"/>
            <a:ext cx="11360800" cy="6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2400"/>
              <a:buFont typeface="Work Sans Regular"/>
              <a:buChar char="●"/>
              <a:defRPr sz="24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lvl="0" defTabSz="1219170">
              <a:buNone/>
              <a:defRPr/>
            </a:pPr>
            <a:r>
              <a:rPr lang="en-US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example</a:t>
            </a:r>
            <a:endParaRPr lang="zh-CN" altLang="en-US" sz="4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1AEA231-1A0F-42D7-A438-3D4A4E3ED281}"/>
              </a:ext>
            </a:extLst>
          </p:cNvPr>
          <p:cNvCxnSpPr>
            <a:cxnSpLocks/>
          </p:cNvCxnSpPr>
          <p:nvPr/>
        </p:nvCxnSpPr>
        <p:spPr>
          <a:xfrm flipV="1">
            <a:off x="1187355" y="1751461"/>
            <a:ext cx="46800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3BA630D-A51D-4BC8-B9A6-BC3AD9D2E9AF}"/>
              </a:ext>
            </a:extLst>
          </p:cNvPr>
          <p:cNvCxnSpPr>
            <a:cxnSpLocks/>
          </p:cNvCxnSpPr>
          <p:nvPr/>
        </p:nvCxnSpPr>
        <p:spPr>
          <a:xfrm flipV="1">
            <a:off x="1187355" y="2626246"/>
            <a:ext cx="46800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97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3BA506C-CBA4-4B2C-9D7F-C9195A60992E}"/>
              </a:ext>
            </a:extLst>
          </p:cNvPr>
          <p:cNvGrpSpPr/>
          <p:nvPr/>
        </p:nvGrpSpPr>
        <p:grpSpPr>
          <a:xfrm>
            <a:off x="510989" y="1065828"/>
            <a:ext cx="5492665" cy="5643082"/>
            <a:chOff x="800792" y="1214918"/>
            <a:chExt cx="5492665" cy="564308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1FB57E7-AB4E-4CC0-8EA8-5560BE4D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792" y="1214918"/>
              <a:ext cx="5492665" cy="564308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11F6352-D275-4941-9B05-E11B0590E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2997" y="4579633"/>
              <a:ext cx="2088170" cy="284033"/>
            </a:xfrm>
            <a:prstGeom prst="rect">
              <a:avLst/>
            </a:prstGeom>
          </p:spPr>
        </p:pic>
      </p:grpSp>
      <p:sp>
        <p:nvSpPr>
          <p:cNvPr id="13" name="Google Shape;225;p25">
            <a:extLst>
              <a:ext uri="{FF2B5EF4-FFF2-40B4-BE49-F238E27FC236}">
                <a16:creationId xmlns:a16="http://schemas.microsoft.com/office/drawing/2014/main" id="{A673CCD3-A045-4DF5-B95E-A867583AF670}"/>
              </a:ext>
            </a:extLst>
          </p:cNvPr>
          <p:cNvSpPr txBox="1">
            <a:spLocks/>
          </p:cNvSpPr>
          <p:nvPr/>
        </p:nvSpPr>
        <p:spPr>
          <a:xfrm>
            <a:off x="510989" y="436628"/>
            <a:ext cx="11360800" cy="6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2400"/>
              <a:buFont typeface="Work Sans Regular"/>
              <a:buChar char="●"/>
              <a:defRPr sz="24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lvl="0" defTabSz="1219170">
              <a:buNone/>
              <a:defRPr/>
            </a:pPr>
            <a:r>
              <a:rPr lang="en-US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example</a:t>
            </a:r>
            <a:endParaRPr lang="zh-CN" altLang="en-US" sz="4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3C0CA3C-E5B1-4F16-8EB2-CB71FAE1415C}"/>
              </a:ext>
            </a:extLst>
          </p:cNvPr>
          <p:cNvCxnSpPr>
            <a:cxnSpLocks/>
          </p:cNvCxnSpPr>
          <p:nvPr/>
        </p:nvCxnSpPr>
        <p:spPr>
          <a:xfrm flipV="1">
            <a:off x="1187355" y="2061647"/>
            <a:ext cx="41400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FC33F5F-0034-4826-8A37-4128853F370F}"/>
              </a:ext>
            </a:extLst>
          </p:cNvPr>
          <p:cNvCxnSpPr>
            <a:cxnSpLocks/>
          </p:cNvCxnSpPr>
          <p:nvPr/>
        </p:nvCxnSpPr>
        <p:spPr>
          <a:xfrm flipV="1">
            <a:off x="1187355" y="2923734"/>
            <a:ext cx="4140000" cy="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139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3BA506C-CBA4-4B2C-9D7F-C9195A60992E}"/>
              </a:ext>
            </a:extLst>
          </p:cNvPr>
          <p:cNvGrpSpPr/>
          <p:nvPr/>
        </p:nvGrpSpPr>
        <p:grpSpPr>
          <a:xfrm>
            <a:off x="510989" y="1065828"/>
            <a:ext cx="5492665" cy="5643082"/>
            <a:chOff x="800792" y="1214918"/>
            <a:chExt cx="5492665" cy="564308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1FB57E7-AB4E-4CC0-8EA8-5560BE4D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792" y="1214918"/>
              <a:ext cx="5492665" cy="564308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11F6352-D275-4941-9B05-E11B0590E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2997" y="4579633"/>
              <a:ext cx="2088170" cy="284033"/>
            </a:xfrm>
            <a:prstGeom prst="rect">
              <a:avLst/>
            </a:prstGeom>
          </p:spPr>
        </p:pic>
      </p:grpSp>
      <p:sp>
        <p:nvSpPr>
          <p:cNvPr id="13" name="Google Shape;225;p25">
            <a:extLst>
              <a:ext uri="{FF2B5EF4-FFF2-40B4-BE49-F238E27FC236}">
                <a16:creationId xmlns:a16="http://schemas.microsoft.com/office/drawing/2014/main" id="{A673CCD3-A045-4DF5-B95E-A867583AF670}"/>
              </a:ext>
            </a:extLst>
          </p:cNvPr>
          <p:cNvSpPr txBox="1">
            <a:spLocks/>
          </p:cNvSpPr>
          <p:nvPr/>
        </p:nvSpPr>
        <p:spPr>
          <a:xfrm>
            <a:off x="510989" y="436628"/>
            <a:ext cx="11360800" cy="6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2400"/>
              <a:buFont typeface="Work Sans Regular"/>
              <a:buChar char="●"/>
              <a:defRPr sz="24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lvl="0" defTabSz="1219170">
              <a:buNone/>
              <a:defRPr/>
            </a:pPr>
            <a:r>
              <a:rPr lang="en-US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example</a:t>
            </a:r>
            <a:endParaRPr lang="zh-CN" altLang="en-US" sz="4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4E1B21F-996C-4C28-BABE-67D7B103BAC6}"/>
              </a:ext>
            </a:extLst>
          </p:cNvPr>
          <p:cNvCxnSpPr>
            <a:cxnSpLocks/>
          </p:cNvCxnSpPr>
          <p:nvPr/>
        </p:nvCxnSpPr>
        <p:spPr>
          <a:xfrm flipV="1">
            <a:off x="1187355" y="2348852"/>
            <a:ext cx="3653051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871AED8-5458-4B46-BAEF-9B4885814DCF}"/>
              </a:ext>
            </a:extLst>
          </p:cNvPr>
          <p:cNvCxnSpPr>
            <a:cxnSpLocks/>
          </p:cNvCxnSpPr>
          <p:nvPr/>
        </p:nvCxnSpPr>
        <p:spPr>
          <a:xfrm flipV="1">
            <a:off x="1187354" y="3212452"/>
            <a:ext cx="3653051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71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3BA506C-CBA4-4B2C-9D7F-C9195A60992E}"/>
              </a:ext>
            </a:extLst>
          </p:cNvPr>
          <p:cNvGrpSpPr/>
          <p:nvPr/>
        </p:nvGrpSpPr>
        <p:grpSpPr>
          <a:xfrm>
            <a:off x="510989" y="1065828"/>
            <a:ext cx="5492665" cy="5643082"/>
            <a:chOff x="800792" y="1214918"/>
            <a:chExt cx="5492665" cy="564308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1FB57E7-AB4E-4CC0-8EA8-5560BE4D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792" y="1214918"/>
              <a:ext cx="5492665" cy="564308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11F6352-D275-4941-9B05-E11B0590E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2997" y="4579633"/>
              <a:ext cx="2088170" cy="284033"/>
            </a:xfrm>
            <a:prstGeom prst="rect">
              <a:avLst/>
            </a:prstGeom>
          </p:spPr>
        </p:pic>
      </p:grpSp>
      <p:sp>
        <p:nvSpPr>
          <p:cNvPr id="13" name="Google Shape;225;p25">
            <a:extLst>
              <a:ext uri="{FF2B5EF4-FFF2-40B4-BE49-F238E27FC236}">
                <a16:creationId xmlns:a16="http://schemas.microsoft.com/office/drawing/2014/main" id="{A673CCD3-A045-4DF5-B95E-A867583AF670}"/>
              </a:ext>
            </a:extLst>
          </p:cNvPr>
          <p:cNvSpPr txBox="1">
            <a:spLocks/>
          </p:cNvSpPr>
          <p:nvPr/>
        </p:nvSpPr>
        <p:spPr>
          <a:xfrm>
            <a:off x="510989" y="436628"/>
            <a:ext cx="11360800" cy="6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2400"/>
              <a:buFont typeface="Work Sans Regular"/>
              <a:buChar char="●"/>
              <a:defRPr sz="24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lvl="0" defTabSz="1219170">
              <a:buNone/>
              <a:defRPr/>
            </a:pPr>
            <a:r>
              <a:rPr lang="en-US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example</a:t>
            </a:r>
            <a:endParaRPr lang="zh-CN" altLang="en-US" sz="4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3779465-353D-4B88-A834-9E861D597551}"/>
              </a:ext>
            </a:extLst>
          </p:cNvPr>
          <p:cNvCxnSpPr>
            <a:cxnSpLocks/>
          </p:cNvCxnSpPr>
          <p:nvPr/>
        </p:nvCxnSpPr>
        <p:spPr>
          <a:xfrm>
            <a:off x="1403194" y="4365909"/>
            <a:ext cx="362177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BC26782-4C1E-4E60-B094-EAFFB96F6234}"/>
              </a:ext>
            </a:extLst>
          </p:cNvPr>
          <p:cNvCxnSpPr>
            <a:cxnSpLocks/>
          </p:cNvCxnSpPr>
          <p:nvPr/>
        </p:nvCxnSpPr>
        <p:spPr>
          <a:xfrm>
            <a:off x="1403193" y="4714576"/>
            <a:ext cx="362177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53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3BA506C-CBA4-4B2C-9D7F-C9195A60992E}"/>
              </a:ext>
            </a:extLst>
          </p:cNvPr>
          <p:cNvGrpSpPr/>
          <p:nvPr/>
        </p:nvGrpSpPr>
        <p:grpSpPr>
          <a:xfrm>
            <a:off x="510989" y="1065828"/>
            <a:ext cx="5492665" cy="5643082"/>
            <a:chOff x="800792" y="1214918"/>
            <a:chExt cx="5492665" cy="564308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1FB57E7-AB4E-4CC0-8EA8-5560BE4D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792" y="1214918"/>
              <a:ext cx="5492665" cy="564308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11F6352-D275-4941-9B05-E11B0590E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2997" y="4579633"/>
              <a:ext cx="2088170" cy="284033"/>
            </a:xfrm>
            <a:prstGeom prst="rect">
              <a:avLst/>
            </a:prstGeom>
          </p:spPr>
        </p:pic>
      </p:grpSp>
      <p:sp>
        <p:nvSpPr>
          <p:cNvPr id="13" name="Google Shape;225;p25">
            <a:extLst>
              <a:ext uri="{FF2B5EF4-FFF2-40B4-BE49-F238E27FC236}">
                <a16:creationId xmlns:a16="http://schemas.microsoft.com/office/drawing/2014/main" id="{A673CCD3-A045-4DF5-B95E-A867583AF670}"/>
              </a:ext>
            </a:extLst>
          </p:cNvPr>
          <p:cNvSpPr txBox="1">
            <a:spLocks/>
          </p:cNvSpPr>
          <p:nvPr/>
        </p:nvSpPr>
        <p:spPr>
          <a:xfrm>
            <a:off x="510989" y="436628"/>
            <a:ext cx="11360800" cy="6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2400"/>
              <a:buFont typeface="Work Sans Regular"/>
              <a:buChar char="●"/>
              <a:defRPr sz="24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lvl="0" defTabSz="1219170">
              <a:buNone/>
              <a:defRPr/>
            </a:pPr>
            <a:r>
              <a:rPr lang="en-US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sensitivity</a:t>
            </a:r>
            <a:endParaRPr lang="zh-CN" altLang="en-US" sz="4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78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Economica"/>
                <a:cs typeface="Times New Roman" panose="02020603050405020304" pitchFamily="18" charset="0"/>
              </a:rPr>
              <a:t>Pointer Analysis</a:t>
            </a:r>
            <a:endParaRPr lang="zh-CN" altLang="en-US" sz="4800" dirty="0">
              <a:latin typeface="Economica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974217" y="2372975"/>
            <a:ext cx="4216000" cy="923330"/>
            <a:chOff x="3557763" y="2444095"/>
            <a:chExt cx="4216000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3557763" y="2444095"/>
                  <a:ext cx="849913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5400" b="1" i="1" kern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Work Sans Regular"/>
                          </a:rPr>
                          <m:t>𝑷</m:t>
                        </m:r>
                      </m:oMath>
                    </m:oMathPara>
                  </a14:m>
                  <a:endParaRPr lang="zh-CN" altLang="en-US" sz="5400" dirty="0">
                    <a:ln w="0"/>
                    <a:solidFill>
                      <a:srgbClr val="00B0F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7763" y="2444095"/>
                  <a:ext cx="849913" cy="9233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7064915" y="2444095"/>
                  <a:ext cx="708848" cy="92333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5400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Work Sans Regular"/>
                          </a:rPr>
                          <m:t>𝑶</m:t>
                        </m:r>
                      </m:oMath>
                    </m:oMathPara>
                  </a14:m>
                  <a:endParaRPr lang="en-US" altLang="zh-CN" sz="5400" b="0" cap="none" spc="0" dirty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4915" y="2444095"/>
                  <a:ext cx="708848" cy="9233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矩形 5"/>
            <p:cNvSpPr/>
            <p:nvPr/>
          </p:nvSpPr>
          <p:spPr>
            <a:xfrm>
              <a:off x="5240964" y="2444095"/>
              <a:ext cx="8771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4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→</a:t>
              </a:r>
              <a:endParaRPr lang="zh-CN" altLang="en-US" sz="5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9" name="线形标注 1 8"/>
          <p:cNvSpPr/>
          <p:nvPr/>
        </p:nvSpPr>
        <p:spPr>
          <a:xfrm>
            <a:off x="6878376" y="4025264"/>
            <a:ext cx="1790590" cy="873760"/>
          </a:xfrm>
          <a:prstGeom prst="borderCallout1">
            <a:avLst>
              <a:gd name="adj1" fmla="val 145"/>
              <a:gd name="adj2" fmla="val 49221"/>
              <a:gd name="adj3" fmla="val -85174"/>
              <a:gd name="adj4" fmla="val 4871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Economica"/>
              </a:rPr>
              <a:t>abstract</a:t>
            </a:r>
          </a:p>
          <a:p>
            <a:pPr algn="ctr"/>
            <a:r>
              <a:rPr lang="en-US" altLang="zh-CN" sz="2800" dirty="0">
                <a:solidFill>
                  <a:srgbClr val="FF0000"/>
                </a:solidFill>
                <a:latin typeface="Economica"/>
              </a:rPr>
              <a:t>location</a:t>
            </a:r>
            <a:endParaRPr lang="zh-CN" altLang="en-US" sz="2800" dirty="0">
              <a:solidFill>
                <a:srgbClr val="FF0000"/>
              </a:solidFill>
              <a:latin typeface="Economica"/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3296759" y="4025264"/>
            <a:ext cx="2016867" cy="873760"/>
          </a:xfrm>
          <a:prstGeom prst="borderCallout1">
            <a:avLst>
              <a:gd name="adj1" fmla="val 145"/>
              <a:gd name="adj2" fmla="val 49221"/>
              <a:gd name="adj3" fmla="val -85174"/>
              <a:gd name="adj4" fmla="val 4871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B0F0"/>
                </a:solidFill>
                <a:latin typeface="Economica"/>
              </a:rPr>
              <a:t>pointer</a:t>
            </a:r>
          </a:p>
          <a:p>
            <a:pPr algn="ctr"/>
            <a:r>
              <a:rPr lang="en-US" altLang="zh-CN" sz="2800" dirty="0">
                <a:solidFill>
                  <a:srgbClr val="00B0F0"/>
                </a:solidFill>
                <a:latin typeface="Economica"/>
              </a:rPr>
              <a:t>variable</a:t>
            </a:r>
            <a:endParaRPr lang="zh-CN" altLang="en-US" sz="2800" dirty="0">
              <a:solidFill>
                <a:srgbClr val="00B0F0"/>
              </a:solidFill>
              <a:latin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225137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3BA506C-CBA4-4B2C-9D7F-C9195A60992E}"/>
              </a:ext>
            </a:extLst>
          </p:cNvPr>
          <p:cNvGrpSpPr/>
          <p:nvPr/>
        </p:nvGrpSpPr>
        <p:grpSpPr>
          <a:xfrm>
            <a:off x="510989" y="1065828"/>
            <a:ext cx="5492665" cy="5643082"/>
            <a:chOff x="800792" y="1214918"/>
            <a:chExt cx="5492665" cy="564308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1FB57E7-AB4E-4CC0-8EA8-5560BE4D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792" y="1214918"/>
              <a:ext cx="5492665" cy="564308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11F6352-D275-4941-9B05-E11B0590E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2997" y="4579633"/>
              <a:ext cx="2088170" cy="28403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注: 线形 6">
                <a:extLst>
                  <a:ext uri="{FF2B5EF4-FFF2-40B4-BE49-F238E27FC236}">
                    <a16:creationId xmlns:a16="http://schemas.microsoft.com/office/drawing/2014/main" id="{0168E434-CAB4-418E-8F3D-677A9384BB2B}"/>
                  </a:ext>
                </a:extLst>
              </p:cNvPr>
              <p:cNvSpPr/>
              <p:nvPr/>
            </p:nvSpPr>
            <p:spPr>
              <a:xfrm>
                <a:off x="9382670" y="1627414"/>
                <a:ext cx="1926884" cy="424070"/>
              </a:xfrm>
              <a:prstGeom prst="borderCallout1">
                <a:avLst>
                  <a:gd name="adj1" fmla="val 51965"/>
                  <a:gd name="adj2" fmla="val -289"/>
                  <a:gd name="adj3" fmla="val 57003"/>
                  <a:gd name="adj4" fmla="val -203623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O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1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标注: 线形 6">
                <a:extLst>
                  <a:ext uri="{FF2B5EF4-FFF2-40B4-BE49-F238E27FC236}">
                    <a16:creationId xmlns:a16="http://schemas.microsoft.com/office/drawing/2014/main" id="{0168E434-CAB4-418E-8F3D-677A9384B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70" y="1627414"/>
                <a:ext cx="1926884" cy="424070"/>
              </a:xfrm>
              <a:prstGeom prst="borderCallout1">
                <a:avLst>
                  <a:gd name="adj1" fmla="val 51965"/>
                  <a:gd name="adj2" fmla="val -289"/>
                  <a:gd name="adj3" fmla="val 57003"/>
                  <a:gd name="adj4" fmla="val -203623"/>
                </a:avLst>
              </a:prstGeom>
              <a:blipFill>
                <a:blip r:embed="rId7"/>
                <a:stretch>
                  <a:fillRect t="-1351" b="-1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注: 线形 7">
                <a:extLst>
                  <a:ext uri="{FF2B5EF4-FFF2-40B4-BE49-F238E27FC236}">
                    <a16:creationId xmlns:a16="http://schemas.microsoft.com/office/drawing/2014/main" id="{B6C9B6E7-A1E0-4785-8EE8-99A19636403D}"/>
                  </a:ext>
                </a:extLst>
              </p:cNvPr>
              <p:cNvSpPr/>
              <p:nvPr/>
            </p:nvSpPr>
            <p:spPr>
              <a:xfrm>
                <a:off x="9382669" y="2536150"/>
                <a:ext cx="1926883" cy="424070"/>
              </a:xfrm>
              <a:prstGeom prst="borderCallout1">
                <a:avLst>
                  <a:gd name="adj1" fmla="val 51965"/>
                  <a:gd name="adj2" fmla="val -289"/>
                  <a:gd name="adj3" fmla="val 62066"/>
                  <a:gd name="adj4" fmla="val -201738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O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2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标注: 线形 7">
                <a:extLst>
                  <a:ext uri="{FF2B5EF4-FFF2-40B4-BE49-F238E27FC236}">
                    <a16:creationId xmlns:a16="http://schemas.microsoft.com/office/drawing/2014/main" id="{B6C9B6E7-A1E0-4785-8EE8-99A196364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69" y="2536150"/>
                <a:ext cx="1926883" cy="424070"/>
              </a:xfrm>
              <a:prstGeom prst="borderCallout1">
                <a:avLst>
                  <a:gd name="adj1" fmla="val 51965"/>
                  <a:gd name="adj2" fmla="val -289"/>
                  <a:gd name="adj3" fmla="val 62066"/>
                  <a:gd name="adj4" fmla="val -201738"/>
                </a:avLst>
              </a:prstGeom>
              <a:blipFill>
                <a:blip r:embed="rId8"/>
                <a:stretch>
                  <a:fillRect t="-1351" b="-1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225;p25">
            <a:extLst>
              <a:ext uri="{FF2B5EF4-FFF2-40B4-BE49-F238E27FC236}">
                <a16:creationId xmlns:a16="http://schemas.microsoft.com/office/drawing/2014/main" id="{A673CCD3-A045-4DF5-B95E-A867583AF670}"/>
              </a:ext>
            </a:extLst>
          </p:cNvPr>
          <p:cNvSpPr txBox="1">
            <a:spLocks/>
          </p:cNvSpPr>
          <p:nvPr/>
        </p:nvSpPr>
        <p:spPr>
          <a:xfrm>
            <a:off x="510989" y="436628"/>
            <a:ext cx="11360800" cy="6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2400"/>
              <a:buFont typeface="Work Sans Regular"/>
              <a:buChar char="●"/>
              <a:defRPr sz="24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lvl="0" defTabSz="1219170">
              <a:buNone/>
              <a:defRPr/>
            </a:pPr>
            <a:r>
              <a:rPr lang="en-US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sensitivity</a:t>
            </a:r>
            <a:endParaRPr lang="zh-CN" altLang="en-US" sz="4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242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3BA506C-CBA4-4B2C-9D7F-C9195A60992E}"/>
              </a:ext>
            </a:extLst>
          </p:cNvPr>
          <p:cNvGrpSpPr/>
          <p:nvPr/>
        </p:nvGrpSpPr>
        <p:grpSpPr>
          <a:xfrm>
            <a:off x="510989" y="1065828"/>
            <a:ext cx="5492665" cy="5643082"/>
            <a:chOff x="800792" y="1214918"/>
            <a:chExt cx="5492665" cy="564308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1FB57E7-AB4E-4CC0-8EA8-5560BE4D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792" y="1214918"/>
              <a:ext cx="5492665" cy="564308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11F6352-D275-4941-9B05-E11B0590E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2997" y="4579633"/>
              <a:ext cx="2088170" cy="28403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注: 线形 6">
                <a:extLst>
                  <a:ext uri="{FF2B5EF4-FFF2-40B4-BE49-F238E27FC236}">
                    <a16:creationId xmlns:a16="http://schemas.microsoft.com/office/drawing/2014/main" id="{0168E434-CAB4-418E-8F3D-677A9384BB2B}"/>
                  </a:ext>
                </a:extLst>
              </p:cNvPr>
              <p:cNvSpPr/>
              <p:nvPr/>
            </p:nvSpPr>
            <p:spPr>
              <a:xfrm>
                <a:off x="9382670" y="1627414"/>
                <a:ext cx="1926884" cy="424070"/>
              </a:xfrm>
              <a:prstGeom prst="borderCallout1">
                <a:avLst>
                  <a:gd name="adj1" fmla="val 51965"/>
                  <a:gd name="adj2" fmla="val -289"/>
                  <a:gd name="adj3" fmla="val 57003"/>
                  <a:gd name="adj4" fmla="val -203623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O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1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标注: 线形 6">
                <a:extLst>
                  <a:ext uri="{FF2B5EF4-FFF2-40B4-BE49-F238E27FC236}">
                    <a16:creationId xmlns:a16="http://schemas.microsoft.com/office/drawing/2014/main" id="{0168E434-CAB4-418E-8F3D-677A9384B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70" y="1627414"/>
                <a:ext cx="1926884" cy="424070"/>
              </a:xfrm>
              <a:prstGeom prst="borderCallout1">
                <a:avLst>
                  <a:gd name="adj1" fmla="val 51965"/>
                  <a:gd name="adj2" fmla="val -289"/>
                  <a:gd name="adj3" fmla="val 57003"/>
                  <a:gd name="adj4" fmla="val -203623"/>
                </a:avLst>
              </a:prstGeom>
              <a:blipFill>
                <a:blip r:embed="rId7"/>
                <a:stretch>
                  <a:fillRect t="-1351" b="-1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注: 线形 7">
                <a:extLst>
                  <a:ext uri="{FF2B5EF4-FFF2-40B4-BE49-F238E27FC236}">
                    <a16:creationId xmlns:a16="http://schemas.microsoft.com/office/drawing/2014/main" id="{B6C9B6E7-A1E0-4785-8EE8-99A19636403D}"/>
                  </a:ext>
                </a:extLst>
              </p:cNvPr>
              <p:cNvSpPr/>
              <p:nvPr/>
            </p:nvSpPr>
            <p:spPr>
              <a:xfrm>
                <a:off x="9382669" y="2536150"/>
                <a:ext cx="1926883" cy="424070"/>
              </a:xfrm>
              <a:prstGeom prst="borderCallout1">
                <a:avLst>
                  <a:gd name="adj1" fmla="val 51965"/>
                  <a:gd name="adj2" fmla="val -289"/>
                  <a:gd name="adj3" fmla="val 62066"/>
                  <a:gd name="adj4" fmla="val -201738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O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2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标注: 线形 7">
                <a:extLst>
                  <a:ext uri="{FF2B5EF4-FFF2-40B4-BE49-F238E27FC236}">
                    <a16:creationId xmlns:a16="http://schemas.microsoft.com/office/drawing/2014/main" id="{B6C9B6E7-A1E0-4785-8EE8-99A196364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69" y="2536150"/>
                <a:ext cx="1926883" cy="424070"/>
              </a:xfrm>
              <a:prstGeom prst="borderCallout1">
                <a:avLst>
                  <a:gd name="adj1" fmla="val 51965"/>
                  <a:gd name="adj2" fmla="val -289"/>
                  <a:gd name="adj3" fmla="val 62066"/>
                  <a:gd name="adj4" fmla="val -201738"/>
                </a:avLst>
              </a:prstGeom>
              <a:blipFill>
                <a:blip r:embed="rId8"/>
                <a:stretch>
                  <a:fillRect t="-1351" b="-1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注: 线形 9">
            <a:extLst>
              <a:ext uri="{FF2B5EF4-FFF2-40B4-BE49-F238E27FC236}">
                <a16:creationId xmlns:a16="http://schemas.microsoft.com/office/drawing/2014/main" id="{D5539EE3-487D-4830-84A8-123CD88769FC}"/>
              </a:ext>
            </a:extLst>
          </p:cNvPr>
          <p:cNvSpPr/>
          <p:nvPr/>
        </p:nvSpPr>
        <p:spPr>
          <a:xfrm>
            <a:off x="5316585" y="3590831"/>
            <a:ext cx="2369839" cy="702511"/>
          </a:xfrm>
          <a:prstGeom prst="borderCallout1">
            <a:avLst>
              <a:gd name="adj1" fmla="val 49941"/>
              <a:gd name="adj2" fmla="val -600"/>
              <a:gd name="adj3" fmla="val 48905"/>
              <a:gd name="adj4" fmla="val -7497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v&gt;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v&gt;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chemeClr val="tx1"/>
              </a:solidFill>
              <a:latin typeface="Economica"/>
              <a:cs typeface="Times New Roman" panose="02020603050405020304" pitchFamily="18" charset="0"/>
            </a:endParaRPr>
          </a:p>
        </p:txBody>
      </p:sp>
      <p:sp>
        <p:nvSpPr>
          <p:cNvPr id="13" name="Google Shape;225;p25">
            <a:extLst>
              <a:ext uri="{FF2B5EF4-FFF2-40B4-BE49-F238E27FC236}">
                <a16:creationId xmlns:a16="http://schemas.microsoft.com/office/drawing/2014/main" id="{A673CCD3-A045-4DF5-B95E-A867583AF670}"/>
              </a:ext>
            </a:extLst>
          </p:cNvPr>
          <p:cNvSpPr txBox="1">
            <a:spLocks/>
          </p:cNvSpPr>
          <p:nvPr/>
        </p:nvSpPr>
        <p:spPr>
          <a:xfrm>
            <a:off x="510989" y="436628"/>
            <a:ext cx="11360800" cy="6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2400"/>
              <a:buFont typeface="Work Sans Regular"/>
              <a:buChar char="●"/>
              <a:defRPr sz="24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lvl="0" defTabSz="1219170">
              <a:buNone/>
              <a:defRPr/>
            </a:pPr>
            <a:r>
              <a:rPr lang="en-US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sensitivity</a:t>
            </a:r>
            <a:endParaRPr lang="zh-CN" altLang="en-US" sz="4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4181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3BA506C-CBA4-4B2C-9D7F-C9195A60992E}"/>
              </a:ext>
            </a:extLst>
          </p:cNvPr>
          <p:cNvGrpSpPr/>
          <p:nvPr/>
        </p:nvGrpSpPr>
        <p:grpSpPr>
          <a:xfrm>
            <a:off x="510989" y="1065828"/>
            <a:ext cx="5492665" cy="5643082"/>
            <a:chOff x="800792" y="1214918"/>
            <a:chExt cx="5492665" cy="564308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1FB57E7-AB4E-4CC0-8EA8-5560BE4D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792" y="1214918"/>
              <a:ext cx="5492665" cy="564308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11F6352-D275-4941-9B05-E11B0590E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2997" y="4579633"/>
              <a:ext cx="2088170" cy="28403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注: 线形 6">
                <a:extLst>
                  <a:ext uri="{FF2B5EF4-FFF2-40B4-BE49-F238E27FC236}">
                    <a16:creationId xmlns:a16="http://schemas.microsoft.com/office/drawing/2014/main" id="{0168E434-CAB4-418E-8F3D-677A9384BB2B}"/>
                  </a:ext>
                </a:extLst>
              </p:cNvPr>
              <p:cNvSpPr/>
              <p:nvPr/>
            </p:nvSpPr>
            <p:spPr>
              <a:xfrm>
                <a:off x="9382670" y="1627414"/>
                <a:ext cx="1926884" cy="424070"/>
              </a:xfrm>
              <a:prstGeom prst="borderCallout1">
                <a:avLst>
                  <a:gd name="adj1" fmla="val 51965"/>
                  <a:gd name="adj2" fmla="val -289"/>
                  <a:gd name="adj3" fmla="val 57003"/>
                  <a:gd name="adj4" fmla="val -203623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O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1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标注: 线形 6">
                <a:extLst>
                  <a:ext uri="{FF2B5EF4-FFF2-40B4-BE49-F238E27FC236}">
                    <a16:creationId xmlns:a16="http://schemas.microsoft.com/office/drawing/2014/main" id="{0168E434-CAB4-418E-8F3D-677A9384B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70" y="1627414"/>
                <a:ext cx="1926884" cy="424070"/>
              </a:xfrm>
              <a:prstGeom prst="borderCallout1">
                <a:avLst>
                  <a:gd name="adj1" fmla="val 51965"/>
                  <a:gd name="adj2" fmla="val -289"/>
                  <a:gd name="adj3" fmla="val 57003"/>
                  <a:gd name="adj4" fmla="val -203623"/>
                </a:avLst>
              </a:prstGeom>
              <a:blipFill>
                <a:blip r:embed="rId7"/>
                <a:stretch>
                  <a:fillRect t="-1351" b="-1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注: 线形 7">
                <a:extLst>
                  <a:ext uri="{FF2B5EF4-FFF2-40B4-BE49-F238E27FC236}">
                    <a16:creationId xmlns:a16="http://schemas.microsoft.com/office/drawing/2014/main" id="{B6C9B6E7-A1E0-4785-8EE8-99A19636403D}"/>
                  </a:ext>
                </a:extLst>
              </p:cNvPr>
              <p:cNvSpPr/>
              <p:nvPr/>
            </p:nvSpPr>
            <p:spPr>
              <a:xfrm>
                <a:off x="9382669" y="2536150"/>
                <a:ext cx="1926883" cy="424070"/>
              </a:xfrm>
              <a:prstGeom prst="borderCallout1">
                <a:avLst>
                  <a:gd name="adj1" fmla="val 51965"/>
                  <a:gd name="adj2" fmla="val -289"/>
                  <a:gd name="adj3" fmla="val 62066"/>
                  <a:gd name="adj4" fmla="val -201738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O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2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标注: 线形 7">
                <a:extLst>
                  <a:ext uri="{FF2B5EF4-FFF2-40B4-BE49-F238E27FC236}">
                    <a16:creationId xmlns:a16="http://schemas.microsoft.com/office/drawing/2014/main" id="{B6C9B6E7-A1E0-4785-8EE8-99A196364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69" y="2536150"/>
                <a:ext cx="1926883" cy="424070"/>
              </a:xfrm>
              <a:prstGeom prst="borderCallout1">
                <a:avLst>
                  <a:gd name="adj1" fmla="val 51965"/>
                  <a:gd name="adj2" fmla="val -289"/>
                  <a:gd name="adj3" fmla="val 62066"/>
                  <a:gd name="adj4" fmla="val -201738"/>
                </a:avLst>
              </a:prstGeom>
              <a:blipFill>
                <a:blip r:embed="rId8"/>
                <a:stretch>
                  <a:fillRect t="-1351" b="-1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标注: 线形 8">
                <a:extLst>
                  <a:ext uri="{FF2B5EF4-FFF2-40B4-BE49-F238E27FC236}">
                    <a16:creationId xmlns:a16="http://schemas.microsoft.com/office/drawing/2014/main" id="{BBDDEDA9-1B16-4B6E-BC5D-03C8C382926A}"/>
                  </a:ext>
                </a:extLst>
              </p:cNvPr>
              <p:cNvSpPr/>
              <p:nvPr/>
            </p:nvSpPr>
            <p:spPr>
              <a:xfrm>
                <a:off x="9382670" y="4374009"/>
                <a:ext cx="1926882" cy="424070"/>
              </a:xfrm>
              <a:prstGeom prst="borderCallout1">
                <a:avLst>
                  <a:gd name="adj1" fmla="val 51965"/>
                  <a:gd name="adj2" fmla="val -289"/>
                  <a:gd name="adj3" fmla="val 53162"/>
                  <a:gd name="adj4" fmla="val -29854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O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3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标注: 线形 8">
                <a:extLst>
                  <a:ext uri="{FF2B5EF4-FFF2-40B4-BE49-F238E27FC236}">
                    <a16:creationId xmlns:a16="http://schemas.microsoft.com/office/drawing/2014/main" id="{BBDDEDA9-1B16-4B6E-BC5D-03C8C3829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70" y="4374009"/>
                <a:ext cx="1926882" cy="424070"/>
              </a:xfrm>
              <a:prstGeom prst="borderCallout1">
                <a:avLst>
                  <a:gd name="adj1" fmla="val 51965"/>
                  <a:gd name="adj2" fmla="val -289"/>
                  <a:gd name="adj3" fmla="val 53162"/>
                  <a:gd name="adj4" fmla="val -298544"/>
                </a:avLst>
              </a:prstGeom>
              <a:blipFill>
                <a:blip r:embed="rId9"/>
                <a:stretch>
                  <a:fillRect t="-2740" b="-1917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注: 线形 9">
            <a:extLst>
              <a:ext uri="{FF2B5EF4-FFF2-40B4-BE49-F238E27FC236}">
                <a16:creationId xmlns:a16="http://schemas.microsoft.com/office/drawing/2014/main" id="{D5539EE3-487D-4830-84A8-123CD88769FC}"/>
              </a:ext>
            </a:extLst>
          </p:cNvPr>
          <p:cNvSpPr/>
          <p:nvPr/>
        </p:nvSpPr>
        <p:spPr>
          <a:xfrm>
            <a:off x="5316585" y="3590831"/>
            <a:ext cx="2369839" cy="702511"/>
          </a:xfrm>
          <a:prstGeom prst="borderCallout1">
            <a:avLst>
              <a:gd name="adj1" fmla="val 49941"/>
              <a:gd name="adj2" fmla="val -600"/>
              <a:gd name="adj3" fmla="val 48905"/>
              <a:gd name="adj4" fmla="val -7497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v&gt;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v&gt;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chemeClr val="tx1"/>
              </a:solidFill>
              <a:latin typeface="Economica"/>
              <a:cs typeface="Times New Roman" panose="02020603050405020304" pitchFamily="18" charset="0"/>
            </a:endParaRPr>
          </a:p>
        </p:txBody>
      </p:sp>
      <p:sp>
        <p:nvSpPr>
          <p:cNvPr id="11" name="标注: 线形 10">
            <a:extLst>
              <a:ext uri="{FF2B5EF4-FFF2-40B4-BE49-F238E27FC236}">
                <a16:creationId xmlns:a16="http://schemas.microsoft.com/office/drawing/2014/main" id="{087BBE6F-5694-4670-B619-AED4547EC173}"/>
              </a:ext>
            </a:extLst>
          </p:cNvPr>
          <p:cNvSpPr/>
          <p:nvPr/>
        </p:nvSpPr>
        <p:spPr>
          <a:xfrm>
            <a:off x="6443486" y="5031119"/>
            <a:ext cx="2369839" cy="702511"/>
          </a:xfrm>
          <a:prstGeom prst="borderCallout1">
            <a:avLst>
              <a:gd name="adj1" fmla="val 49941"/>
              <a:gd name="adj2" fmla="val -600"/>
              <a:gd name="adj3" fmla="val 48905"/>
              <a:gd name="adj4" fmla="val -7497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n&gt;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chemeClr val="tx1"/>
              </a:solidFill>
              <a:latin typeface="Economica"/>
              <a:cs typeface="Times New Roman" panose="02020603050405020304" pitchFamily="18" charset="0"/>
            </a:endParaRPr>
          </a:p>
        </p:txBody>
      </p:sp>
      <p:sp>
        <p:nvSpPr>
          <p:cNvPr id="13" name="Google Shape;225;p25">
            <a:extLst>
              <a:ext uri="{FF2B5EF4-FFF2-40B4-BE49-F238E27FC236}">
                <a16:creationId xmlns:a16="http://schemas.microsoft.com/office/drawing/2014/main" id="{A673CCD3-A045-4DF5-B95E-A867583AF670}"/>
              </a:ext>
            </a:extLst>
          </p:cNvPr>
          <p:cNvSpPr txBox="1">
            <a:spLocks/>
          </p:cNvSpPr>
          <p:nvPr/>
        </p:nvSpPr>
        <p:spPr>
          <a:xfrm>
            <a:off x="510989" y="436628"/>
            <a:ext cx="11360800" cy="6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2400"/>
              <a:buFont typeface="Work Sans Regular"/>
              <a:buChar char="●"/>
              <a:defRPr sz="24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lvl="0" defTabSz="1219170">
              <a:buNone/>
              <a:defRPr/>
            </a:pPr>
            <a:r>
              <a:rPr lang="en-US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sensitivity</a:t>
            </a:r>
            <a:endParaRPr lang="zh-CN" altLang="en-US" sz="4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683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3BA506C-CBA4-4B2C-9D7F-C9195A60992E}"/>
              </a:ext>
            </a:extLst>
          </p:cNvPr>
          <p:cNvGrpSpPr/>
          <p:nvPr/>
        </p:nvGrpSpPr>
        <p:grpSpPr>
          <a:xfrm>
            <a:off x="510989" y="1065828"/>
            <a:ext cx="5492665" cy="5643082"/>
            <a:chOff x="800792" y="1214918"/>
            <a:chExt cx="5492665" cy="564308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1FB57E7-AB4E-4CC0-8EA8-5560BE4D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792" y="1214918"/>
              <a:ext cx="5492665" cy="564308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11F6352-D275-4941-9B05-E11B0590E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2997" y="4579633"/>
              <a:ext cx="2088170" cy="28403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注: 线形 6">
                <a:extLst>
                  <a:ext uri="{FF2B5EF4-FFF2-40B4-BE49-F238E27FC236}">
                    <a16:creationId xmlns:a16="http://schemas.microsoft.com/office/drawing/2014/main" id="{0168E434-CAB4-418E-8F3D-677A9384BB2B}"/>
                  </a:ext>
                </a:extLst>
              </p:cNvPr>
              <p:cNvSpPr/>
              <p:nvPr/>
            </p:nvSpPr>
            <p:spPr>
              <a:xfrm>
                <a:off x="9382670" y="1627414"/>
                <a:ext cx="1926884" cy="424070"/>
              </a:xfrm>
              <a:prstGeom prst="borderCallout1">
                <a:avLst>
                  <a:gd name="adj1" fmla="val 51965"/>
                  <a:gd name="adj2" fmla="val -289"/>
                  <a:gd name="adj3" fmla="val 57003"/>
                  <a:gd name="adj4" fmla="val -203623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O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1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标注: 线形 6">
                <a:extLst>
                  <a:ext uri="{FF2B5EF4-FFF2-40B4-BE49-F238E27FC236}">
                    <a16:creationId xmlns:a16="http://schemas.microsoft.com/office/drawing/2014/main" id="{0168E434-CAB4-418E-8F3D-677A9384B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70" y="1627414"/>
                <a:ext cx="1926884" cy="424070"/>
              </a:xfrm>
              <a:prstGeom prst="borderCallout1">
                <a:avLst>
                  <a:gd name="adj1" fmla="val 51965"/>
                  <a:gd name="adj2" fmla="val -289"/>
                  <a:gd name="adj3" fmla="val 57003"/>
                  <a:gd name="adj4" fmla="val -203623"/>
                </a:avLst>
              </a:prstGeom>
              <a:blipFill>
                <a:blip r:embed="rId7"/>
                <a:stretch>
                  <a:fillRect t="-1351" b="-1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注: 线形 7">
                <a:extLst>
                  <a:ext uri="{FF2B5EF4-FFF2-40B4-BE49-F238E27FC236}">
                    <a16:creationId xmlns:a16="http://schemas.microsoft.com/office/drawing/2014/main" id="{B6C9B6E7-A1E0-4785-8EE8-99A19636403D}"/>
                  </a:ext>
                </a:extLst>
              </p:cNvPr>
              <p:cNvSpPr/>
              <p:nvPr/>
            </p:nvSpPr>
            <p:spPr>
              <a:xfrm>
                <a:off x="9382669" y="2536150"/>
                <a:ext cx="1926883" cy="424070"/>
              </a:xfrm>
              <a:prstGeom prst="borderCallout1">
                <a:avLst>
                  <a:gd name="adj1" fmla="val 51965"/>
                  <a:gd name="adj2" fmla="val -289"/>
                  <a:gd name="adj3" fmla="val 62066"/>
                  <a:gd name="adj4" fmla="val -201738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O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2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标注: 线形 7">
                <a:extLst>
                  <a:ext uri="{FF2B5EF4-FFF2-40B4-BE49-F238E27FC236}">
                    <a16:creationId xmlns:a16="http://schemas.microsoft.com/office/drawing/2014/main" id="{B6C9B6E7-A1E0-4785-8EE8-99A196364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69" y="2536150"/>
                <a:ext cx="1926883" cy="424070"/>
              </a:xfrm>
              <a:prstGeom prst="borderCallout1">
                <a:avLst>
                  <a:gd name="adj1" fmla="val 51965"/>
                  <a:gd name="adj2" fmla="val -289"/>
                  <a:gd name="adj3" fmla="val 62066"/>
                  <a:gd name="adj4" fmla="val -201738"/>
                </a:avLst>
              </a:prstGeom>
              <a:blipFill>
                <a:blip r:embed="rId8"/>
                <a:stretch>
                  <a:fillRect t="-1351" b="-1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标注: 线形 8">
                <a:extLst>
                  <a:ext uri="{FF2B5EF4-FFF2-40B4-BE49-F238E27FC236}">
                    <a16:creationId xmlns:a16="http://schemas.microsoft.com/office/drawing/2014/main" id="{BBDDEDA9-1B16-4B6E-BC5D-03C8C382926A}"/>
                  </a:ext>
                </a:extLst>
              </p:cNvPr>
              <p:cNvSpPr/>
              <p:nvPr/>
            </p:nvSpPr>
            <p:spPr>
              <a:xfrm>
                <a:off x="9382670" y="4374009"/>
                <a:ext cx="1926882" cy="424070"/>
              </a:xfrm>
              <a:prstGeom prst="borderCallout1">
                <a:avLst>
                  <a:gd name="adj1" fmla="val 51965"/>
                  <a:gd name="adj2" fmla="val -289"/>
                  <a:gd name="adj3" fmla="val 53162"/>
                  <a:gd name="adj4" fmla="val -29854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O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3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标注: 线形 8">
                <a:extLst>
                  <a:ext uri="{FF2B5EF4-FFF2-40B4-BE49-F238E27FC236}">
                    <a16:creationId xmlns:a16="http://schemas.microsoft.com/office/drawing/2014/main" id="{BBDDEDA9-1B16-4B6E-BC5D-03C8C3829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70" y="4374009"/>
                <a:ext cx="1926882" cy="424070"/>
              </a:xfrm>
              <a:prstGeom prst="borderCallout1">
                <a:avLst>
                  <a:gd name="adj1" fmla="val 51965"/>
                  <a:gd name="adj2" fmla="val -289"/>
                  <a:gd name="adj3" fmla="val 53162"/>
                  <a:gd name="adj4" fmla="val -298544"/>
                </a:avLst>
              </a:prstGeom>
              <a:blipFill>
                <a:blip r:embed="rId9"/>
                <a:stretch>
                  <a:fillRect t="-2740" b="-1917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注: 线形 9">
            <a:extLst>
              <a:ext uri="{FF2B5EF4-FFF2-40B4-BE49-F238E27FC236}">
                <a16:creationId xmlns:a16="http://schemas.microsoft.com/office/drawing/2014/main" id="{D5539EE3-487D-4830-84A8-123CD88769FC}"/>
              </a:ext>
            </a:extLst>
          </p:cNvPr>
          <p:cNvSpPr/>
          <p:nvPr/>
        </p:nvSpPr>
        <p:spPr>
          <a:xfrm>
            <a:off x="5316585" y="3590831"/>
            <a:ext cx="2369839" cy="702511"/>
          </a:xfrm>
          <a:prstGeom prst="borderCallout1">
            <a:avLst>
              <a:gd name="adj1" fmla="val 49941"/>
              <a:gd name="adj2" fmla="val -600"/>
              <a:gd name="adj3" fmla="val 48905"/>
              <a:gd name="adj4" fmla="val -7497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v&gt;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v&gt;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chemeClr val="tx1"/>
              </a:solidFill>
              <a:latin typeface="Economica"/>
              <a:cs typeface="Times New Roman" panose="02020603050405020304" pitchFamily="18" charset="0"/>
            </a:endParaRPr>
          </a:p>
        </p:txBody>
      </p:sp>
      <p:sp>
        <p:nvSpPr>
          <p:cNvPr id="11" name="标注: 线形 10">
            <a:extLst>
              <a:ext uri="{FF2B5EF4-FFF2-40B4-BE49-F238E27FC236}">
                <a16:creationId xmlns:a16="http://schemas.microsoft.com/office/drawing/2014/main" id="{087BBE6F-5694-4670-B619-AED4547EC173}"/>
              </a:ext>
            </a:extLst>
          </p:cNvPr>
          <p:cNvSpPr/>
          <p:nvPr/>
        </p:nvSpPr>
        <p:spPr>
          <a:xfrm>
            <a:off x="6443486" y="5031119"/>
            <a:ext cx="2369839" cy="702511"/>
          </a:xfrm>
          <a:prstGeom prst="borderCallout1">
            <a:avLst>
              <a:gd name="adj1" fmla="val 49941"/>
              <a:gd name="adj2" fmla="val -600"/>
              <a:gd name="adj3" fmla="val 48905"/>
              <a:gd name="adj4" fmla="val -7497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n&gt;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chemeClr val="tx1"/>
              </a:solidFill>
              <a:latin typeface="Economica"/>
              <a:cs typeface="Times New Roman" panose="02020603050405020304" pitchFamily="18" charset="0"/>
            </a:endParaRPr>
          </a:p>
        </p:txBody>
      </p:sp>
      <p:sp>
        <p:nvSpPr>
          <p:cNvPr id="13" name="Google Shape;225;p25">
            <a:extLst>
              <a:ext uri="{FF2B5EF4-FFF2-40B4-BE49-F238E27FC236}">
                <a16:creationId xmlns:a16="http://schemas.microsoft.com/office/drawing/2014/main" id="{A673CCD3-A045-4DF5-B95E-A867583AF670}"/>
              </a:ext>
            </a:extLst>
          </p:cNvPr>
          <p:cNvSpPr txBox="1">
            <a:spLocks/>
          </p:cNvSpPr>
          <p:nvPr/>
        </p:nvSpPr>
        <p:spPr>
          <a:xfrm>
            <a:off x="510989" y="436628"/>
            <a:ext cx="11360800" cy="6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2400"/>
              <a:buFont typeface="Work Sans Regular"/>
              <a:buChar char="●"/>
              <a:defRPr sz="24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lvl="0" defTabSz="1219170">
              <a:buNone/>
              <a:defRPr/>
            </a:pPr>
            <a:r>
              <a:rPr lang="en-US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sensitivity</a:t>
            </a:r>
            <a:endParaRPr lang="zh-CN" altLang="en-US" sz="4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6DA18A-209E-43F2-B159-D7E8BA4C0B99}"/>
              </a:ext>
            </a:extLst>
          </p:cNvPr>
          <p:cNvSpPr/>
          <p:nvPr/>
        </p:nvSpPr>
        <p:spPr>
          <a:xfrm>
            <a:off x="4317492" y="1870257"/>
            <a:ext cx="9192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Economica"/>
              </a:rPr>
              <a:t>FAIL</a:t>
            </a:r>
            <a:endParaRPr lang="zh-CN" altLang="en-US" sz="32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Economic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737A7C7-0E56-4A31-BF22-715F92AEAA8A}"/>
              </a:ext>
            </a:extLst>
          </p:cNvPr>
          <p:cNvSpPr/>
          <p:nvPr/>
        </p:nvSpPr>
        <p:spPr>
          <a:xfrm>
            <a:off x="4311513" y="2788962"/>
            <a:ext cx="9192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Economica"/>
              </a:rPr>
              <a:t>FAIL</a:t>
            </a:r>
            <a:endParaRPr lang="zh-CN" altLang="en-US" sz="32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758179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3BA506C-CBA4-4B2C-9D7F-C9195A60992E}"/>
              </a:ext>
            </a:extLst>
          </p:cNvPr>
          <p:cNvGrpSpPr/>
          <p:nvPr/>
        </p:nvGrpSpPr>
        <p:grpSpPr>
          <a:xfrm>
            <a:off x="510989" y="1065828"/>
            <a:ext cx="5492665" cy="5643082"/>
            <a:chOff x="800792" y="1214918"/>
            <a:chExt cx="5492665" cy="564308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1FB57E7-AB4E-4CC0-8EA8-5560BE4D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792" y="1214918"/>
              <a:ext cx="5492665" cy="564308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11F6352-D275-4941-9B05-E11B0590E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2997" y="4579633"/>
              <a:ext cx="2088170" cy="28403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注: 线形 6">
                <a:extLst>
                  <a:ext uri="{FF2B5EF4-FFF2-40B4-BE49-F238E27FC236}">
                    <a16:creationId xmlns:a16="http://schemas.microsoft.com/office/drawing/2014/main" id="{0168E434-CAB4-418E-8F3D-677A9384BB2B}"/>
                  </a:ext>
                </a:extLst>
              </p:cNvPr>
              <p:cNvSpPr/>
              <p:nvPr/>
            </p:nvSpPr>
            <p:spPr>
              <a:xfrm>
                <a:off x="9382670" y="1627414"/>
                <a:ext cx="1926884" cy="424070"/>
              </a:xfrm>
              <a:prstGeom prst="borderCallout1">
                <a:avLst>
                  <a:gd name="adj1" fmla="val 51965"/>
                  <a:gd name="adj2" fmla="val -289"/>
                  <a:gd name="adj3" fmla="val 57003"/>
                  <a:gd name="adj4" fmla="val -203623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O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1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标注: 线形 6">
                <a:extLst>
                  <a:ext uri="{FF2B5EF4-FFF2-40B4-BE49-F238E27FC236}">
                    <a16:creationId xmlns:a16="http://schemas.microsoft.com/office/drawing/2014/main" id="{0168E434-CAB4-418E-8F3D-677A9384B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70" y="1627414"/>
                <a:ext cx="1926884" cy="424070"/>
              </a:xfrm>
              <a:prstGeom prst="borderCallout1">
                <a:avLst>
                  <a:gd name="adj1" fmla="val 51965"/>
                  <a:gd name="adj2" fmla="val -289"/>
                  <a:gd name="adj3" fmla="val 57003"/>
                  <a:gd name="adj4" fmla="val -203623"/>
                </a:avLst>
              </a:prstGeom>
              <a:blipFill>
                <a:blip r:embed="rId7"/>
                <a:stretch>
                  <a:fillRect t="-1351" b="-1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注: 线形 7">
                <a:extLst>
                  <a:ext uri="{FF2B5EF4-FFF2-40B4-BE49-F238E27FC236}">
                    <a16:creationId xmlns:a16="http://schemas.microsoft.com/office/drawing/2014/main" id="{B6C9B6E7-A1E0-4785-8EE8-99A19636403D}"/>
                  </a:ext>
                </a:extLst>
              </p:cNvPr>
              <p:cNvSpPr/>
              <p:nvPr/>
            </p:nvSpPr>
            <p:spPr>
              <a:xfrm>
                <a:off x="9382669" y="2536150"/>
                <a:ext cx="1926883" cy="424070"/>
              </a:xfrm>
              <a:prstGeom prst="borderCallout1">
                <a:avLst>
                  <a:gd name="adj1" fmla="val 51965"/>
                  <a:gd name="adj2" fmla="val -289"/>
                  <a:gd name="adj3" fmla="val 62066"/>
                  <a:gd name="adj4" fmla="val -201738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O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2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标注: 线形 7">
                <a:extLst>
                  <a:ext uri="{FF2B5EF4-FFF2-40B4-BE49-F238E27FC236}">
                    <a16:creationId xmlns:a16="http://schemas.microsoft.com/office/drawing/2014/main" id="{B6C9B6E7-A1E0-4785-8EE8-99A196364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69" y="2536150"/>
                <a:ext cx="1926883" cy="424070"/>
              </a:xfrm>
              <a:prstGeom prst="borderCallout1">
                <a:avLst>
                  <a:gd name="adj1" fmla="val 51965"/>
                  <a:gd name="adj2" fmla="val -289"/>
                  <a:gd name="adj3" fmla="val 62066"/>
                  <a:gd name="adj4" fmla="val -201738"/>
                </a:avLst>
              </a:prstGeom>
              <a:blipFill>
                <a:blip r:embed="rId8"/>
                <a:stretch>
                  <a:fillRect t="-1351" b="-1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标注: 线形 8">
                <a:extLst>
                  <a:ext uri="{FF2B5EF4-FFF2-40B4-BE49-F238E27FC236}">
                    <a16:creationId xmlns:a16="http://schemas.microsoft.com/office/drawing/2014/main" id="{BBDDEDA9-1B16-4B6E-BC5D-03C8C382926A}"/>
                  </a:ext>
                </a:extLst>
              </p:cNvPr>
              <p:cNvSpPr/>
              <p:nvPr/>
            </p:nvSpPr>
            <p:spPr>
              <a:xfrm>
                <a:off x="9382670" y="4374009"/>
                <a:ext cx="1926882" cy="424070"/>
              </a:xfrm>
              <a:prstGeom prst="borderCallout1">
                <a:avLst>
                  <a:gd name="adj1" fmla="val 51965"/>
                  <a:gd name="adj2" fmla="val -289"/>
                  <a:gd name="adj3" fmla="val 53162"/>
                  <a:gd name="adj4" fmla="val -29854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O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3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标注: 线形 8">
                <a:extLst>
                  <a:ext uri="{FF2B5EF4-FFF2-40B4-BE49-F238E27FC236}">
                    <a16:creationId xmlns:a16="http://schemas.microsoft.com/office/drawing/2014/main" id="{BBDDEDA9-1B16-4B6E-BC5D-03C8C3829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70" y="4374009"/>
                <a:ext cx="1926882" cy="424070"/>
              </a:xfrm>
              <a:prstGeom prst="borderCallout1">
                <a:avLst>
                  <a:gd name="adj1" fmla="val 51965"/>
                  <a:gd name="adj2" fmla="val -289"/>
                  <a:gd name="adj3" fmla="val 53162"/>
                  <a:gd name="adj4" fmla="val -298544"/>
                </a:avLst>
              </a:prstGeom>
              <a:blipFill>
                <a:blip r:embed="rId9"/>
                <a:stretch>
                  <a:fillRect t="-2740" b="-1917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注: 线形 9">
            <a:extLst>
              <a:ext uri="{FF2B5EF4-FFF2-40B4-BE49-F238E27FC236}">
                <a16:creationId xmlns:a16="http://schemas.microsoft.com/office/drawing/2014/main" id="{D5539EE3-487D-4830-84A8-123CD88769FC}"/>
              </a:ext>
            </a:extLst>
          </p:cNvPr>
          <p:cNvSpPr/>
          <p:nvPr/>
        </p:nvSpPr>
        <p:spPr>
          <a:xfrm>
            <a:off x="5316585" y="3590831"/>
            <a:ext cx="2369839" cy="702511"/>
          </a:xfrm>
          <a:prstGeom prst="borderCallout1">
            <a:avLst>
              <a:gd name="adj1" fmla="val 49941"/>
              <a:gd name="adj2" fmla="val -600"/>
              <a:gd name="adj3" fmla="val 48905"/>
              <a:gd name="adj4" fmla="val -7497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v&gt;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v&gt;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chemeClr val="tx1"/>
              </a:solidFill>
              <a:latin typeface="Economica"/>
              <a:cs typeface="Times New Roman" panose="02020603050405020304" pitchFamily="18" charset="0"/>
            </a:endParaRPr>
          </a:p>
        </p:txBody>
      </p:sp>
      <p:sp>
        <p:nvSpPr>
          <p:cNvPr id="11" name="标注: 线形 10">
            <a:extLst>
              <a:ext uri="{FF2B5EF4-FFF2-40B4-BE49-F238E27FC236}">
                <a16:creationId xmlns:a16="http://schemas.microsoft.com/office/drawing/2014/main" id="{087BBE6F-5694-4670-B619-AED4547EC173}"/>
              </a:ext>
            </a:extLst>
          </p:cNvPr>
          <p:cNvSpPr/>
          <p:nvPr/>
        </p:nvSpPr>
        <p:spPr>
          <a:xfrm>
            <a:off x="6443486" y="5031119"/>
            <a:ext cx="2369839" cy="702511"/>
          </a:xfrm>
          <a:prstGeom prst="borderCallout1">
            <a:avLst>
              <a:gd name="adj1" fmla="val 49941"/>
              <a:gd name="adj2" fmla="val -600"/>
              <a:gd name="adj3" fmla="val 48905"/>
              <a:gd name="adj4" fmla="val -7497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n&gt;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chemeClr val="tx1"/>
              </a:solidFill>
              <a:latin typeface="Economica"/>
              <a:cs typeface="Times New Roman" panose="02020603050405020304" pitchFamily="18" charset="0"/>
            </a:endParaRPr>
          </a:p>
        </p:txBody>
      </p:sp>
      <p:sp>
        <p:nvSpPr>
          <p:cNvPr id="13" name="Google Shape;225;p25">
            <a:extLst>
              <a:ext uri="{FF2B5EF4-FFF2-40B4-BE49-F238E27FC236}">
                <a16:creationId xmlns:a16="http://schemas.microsoft.com/office/drawing/2014/main" id="{A673CCD3-A045-4DF5-B95E-A867583AF670}"/>
              </a:ext>
            </a:extLst>
          </p:cNvPr>
          <p:cNvSpPr txBox="1">
            <a:spLocks/>
          </p:cNvSpPr>
          <p:nvPr/>
        </p:nvSpPr>
        <p:spPr>
          <a:xfrm>
            <a:off x="510989" y="436628"/>
            <a:ext cx="11360800" cy="6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2400"/>
              <a:buFont typeface="Work Sans Regular"/>
              <a:buChar char="●"/>
              <a:defRPr sz="24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lvl="0" defTabSz="1219170">
              <a:buNone/>
              <a:defRPr/>
            </a:pPr>
            <a:r>
              <a:rPr lang="en-US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sensitivity</a:t>
            </a:r>
            <a:endParaRPr lang="zh-CN" altLang="en-US" sz="4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注: 线形 13">
            <a:extLst>
              <a:ext uri="{FF2B5EF4-FFF2-40B4-BE49-F238E27FC236}">
                <a16:creationId xmlns:a16="http://schemas.microsoft.com/office/drawing/2014/main" id="{0B39F484-EDC2-4D07-AF97-A1FE0EFB66FC}"/>
              </a:ext>
            </a:extLst>
          </p:cNvPr>
          <p:cNvSpPr/>
          <p:nvPr/>
        </p:nvSpPr>
        <p:spPr>
          <a:xfrm>
            <a:off x="6464200" y="5926534"/>
            <a:ext cx="2369839" cy="702511"/>
          </a:xfrm>
          <a:prstGeom prst="borderCallout1">
            <a:avLst>
              <a:gd name="adj1" fmla="val 49941"/>
              <a:gd name="adj2" fmla="val -600"/>
              <a:gd name="adj3" fmla="val -59563"/>
              <a:gd name="adj4" fmla="val -7497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n&gt;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 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 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n&gt;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 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6DA18A-209E-43F2-B159-D7E8BA4C0B99}"/>
              </a:ext>
            </a:extLst>
          </p:cNvPr>
          <p:cNvSpPr/>
          <p:nvPr/>
        </p:nvSpPr>
        <p:spPr>
          <a:xfrm>
            <a:off x="4317492" y="1870257"/>
            <a:ext cx="9192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Economica"/>
              </a:rPr>
              <a:t>FAIL</a:t>
            </a:r>
            <a:endParaRPr lang="zh-CN" altLang="en-US" sz="32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Economic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737A7C7-0E56-4A31-BF22-715F92AEAA8A}"/>
              </a:ext>
            </a:extLst>
          </p:cNvPr>
          <p:cNvSpPr/>
          <p:nvPr/>
        </p:nvSpPr>
        <p:spPr>
          <a:xfrm>
            <a:off x="4311513" y="2788962"/>
            <a:ext cx="9192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Economica"/>
              </a:rPr>
              <a:t>FAIL</a:t>
            </a:r>
            <a:endParaRPr lang="zh-CN" altLang="en-US" sz="32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4139648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3BA506C-CBA4-4B2C-9D7F-C9195A60992E}"/>
              </a:ext>
            </a:extLst>
          </p:cNvPr>
          <p:cNvGrpSpPr/>
          <p:nvPr/>
        </p:nvGrpSpPr>
        <p:grpSpPr>
          <a:xfrm>
            <a:off x="510989" y="1065828"/>
            <a:ext cx="5492665" cy="5643082"/>
            <a:chOff x="800792" y="1214918"/>
            <a:chExt cx="5492665" cy="564308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1FB57E7-AB4E-4CC0-8EA8-5560BE4D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792" y="1214918"/>
              <a:ext cx="5492665" cy="564308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11F6352-D275-4941-9B05-E11B0590E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2997" y="4579633"/>
              <a:ext cx="2088170" cy="28403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注: 线形 6">
                <a:extLst>
                  <a:ext uri="{FF2B5EF4-FFF2-40B4-BE49-F238E27FC236}">
                    <a16:creationId xmlns:a16="http://schemas.microsoft.com/office/drawing/2014/main" id="{0168E434-CAB4-418E-8F3D-677A9384BB2B}"/>
                  </a:ext>
                </a:extLst>
              </p:cNvPr>
              <p:cNvSpPr/>
              <p:nvPr/>
            </p:nvSpPr>
            <p:spPr>
              <a:xfrm>
                <a:off x="9382670" y="1627414"/>
                <a:ext cx="1926884" cy="424070"/>
              </a:xfrm>
              <a:prstGeom prst="borderCallout1">
                <a:avLst>
                  <a:gd name="adj1" fmla="val 51965"/>
                  <a:gd name="adj2" fmla="val -289"/>
                  <a:gd name="adj3" fmla="val 57003"/>
                  <a:gd name="adj4" fmla="val -203623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O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1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标注: 线形 6">
                <a:extLst>
                  <a:ext uri="{FF2B5EF4-FFF2-40B4-BE49-F238E27FC236}">
                    <a16:creationId xmlns:a16="http://schemas.microsoft.com/office/drawing/2014/main" id="{0168E434-CAB4-418E-8F3D-677A9384B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70" y="1627414"/>
                <a:ext cx="1926884" cy="424070"/>
              </a:xfrm>
              <a:prstGeom prst="borderCallout1">
                <a:avLst>
                  <a:gd name="adj1" fmla="val 51965"/>
                  <a:gd name="adj2" fmla="val -289"/>
                  <a:gd name="adj3" fmla="val 57003"/>
                  <a:gd name="adj4" fmla="val -203623"/>
                </a:avLst>
              </a:prstGeom>
              <a:blipFill>
                <a:blip r:embed="rId7"/>
                <a:stretch>
                  <a:fillRect t="-1351" b="-1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注: 线形 7">
                <a:extLst>
                  <a:ext uri="{FF2B5EF4-FFF2-40B4-BE49-F238E27FC236}">
                    <a16:creationId xmlns:a16="http://schemas.microsoft.com/office/drawing/2014/main" id="{B6C9B6E7-A1E0-4785-8EE8-99A19636403D}"/>
                  </a:ext>
                </a:extLst>
              </p:cNvPr>
              <p:cNvSpPr/>
              <p:nvPr/>
            </p:nvSpPr>
            <p:spPr>
              <a:xfrm>
                <a:off x="9382669" y="2536150"/>
                <a:ext cx="1926883" cy="424070"/>
              </a:xfrm>
              <a:prstGeom prst="borderCallout1">
                <a:avLst>
                  <a:gd name="adj1" fmla="val 51965"/>
                  <a:gd name="adj2" fmla="val -289"/>
                  <a:gd name="adj3" fmla="val 62066"/>
                  <a:gd name="adj4" fmla="val -201738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O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2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标注: 线形 7">
                <a:extLst>
                  <a:ext uri="{FF2B5EF4-FFF2-40B4-BE49-F238E27FC236}">
                    <a16:creationId xmlns:a16="http://schemas.microsoft.com/office/drawing/2014/main" id="{B6C9B6E7-A1E0-4785-8EE8-99A196364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69" y="2536150"/>
                <a:ext cx="1926883" cy="424070"/>
              </a:xfrm>
              <a:prstGeom prst="borderCallout1">
                <a:avLst>
                  <a:gd name="adj1" fmla="val 51965"/>
                  <a:gd name="adj2" fmla="val -289"/>
                  <a:gd name="adj3" fmla="val 62066"/>
                  <a:gd name="adj4" fmla="val -201738"/>
                </a:avLst>
              </a:prstGeom>
              <a:blipFill>
                <a:blip r:embed="rId8"/>
                <a:stretch>
                  <a:fillRect t="-1351" b="-1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标注: 线形 8">
                <a:extLst>
                  <a:ext uri="{FF2B5EF4-FFF2-40B4-BE49-F238E27FC236}">
                    <a16:creationId xmlns:a16="http://schemas.microsoft.com/office/drawing/2014/main" id="{BBDDEDA9-1B16-4B6E-BC5D-03C8C382926A}"/>
                  </a:ext>
                </a:extLst>
              </p:cNvPr>
              <p:cNvSpPr/>
              <p:nvPr/>
            </p:nvSpPr>
            <p:spPr>
              <a:xfrm>
                <a:off x="9382670" y="4374009"/>
                <a:ext cx="1926882" cy="424070"/>
              </a:xfrm>
              <a:prstGeom prst="borderCallout1">
                <a:avLst>
                  <a:gd name="adj1" fmla="val 51965"/>
                  <a:gd name="adj2" fmla="val -289"/>
                  <a:gd name="adj3" fmla="val 53162"/>
                  <a:gd name="adj4" fmla="val -29854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O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3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标注: 线形 8">
                <a:extLst>
                  <a:ext uri="{FF2B5EF4-FFF2-40B4-BE49-F238E27FC236}">
                    <a16:creationId xmlns:a16="http://schemas.microsoft.com/office/drawing/2014/main" id="{BBDDEDA9-1B16-4B6E-BC5D-03C8C3829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70" y="4374009"/>
                <a:ext cx="1926882" cy="424070"/>
              </a:xfrm>
              <a:prstGeom prst="borderCallout1">
                <a:avLst>
                  <a:gd name="adj1" fmla="val 51965"/>
                  <a:gd name="adj2" fmla="val -289"/>
                  <a:gd name="adj3" fmla="val 53162"/>
                  <a:gd name="adj4" fmla="val -298544"/>
                </a:avLst>
              </a:prstGeom>
              <a:blipFill>
                <a:blip r:embed="rId9"/>
                <a:stretch>
                  <a:fillRect t="-2740" b="-1917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注: 线形 9">
            <a:extLst>
              <a:ext uri="{FF2B5EF4-FFF2-40B4-BE49-F238E27FC236}">
                <a16:creationId xmlns:a16="http://schemas.microsoft.com/office/drawing/2014/main" id="{D5539EE3-487D-4830-84A8-123CD88769FC}"/>
              </a:ext>
            </a:extLst>
          </p:cNvPr>
          <p:cNvSpPr/>
          <p:nvPr/>
        </p:nvSpPr>
        <p:spPr>
          <a:xfrm>
            <a:off x="5316585" y="3590831"/>
            <a:ext cx="2369839" cy="702511"/>
          </a:xfrm>
          <a:prstGeom prst="borderCallout1">
            <a:avLst>
              <a:gd name="adj1" fmla="val 49941"/>
              <a:gd name="adj2" fmla="val -600"/>
              <a:gd name="adj3" fmla="val 48905"/>
              <a:gd name="adj4" fmla="val -7497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v&gt;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v&gt;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chemeClr val="tx1"/>
              </a:solidFill>
              <a:latin typeface="Economica"/>
              <a:cs typeface="Times New Roman" panose="02020603050405020304" pitchFamily="18" charset="0"/>
            </a:endParaRPr>
          </a:p>
        </p:txBody>
      </p:sp>
      <p:sp>
        <p:nvSpPr>
          <p:cNvPr id="11" name="标注: 线形 10">
            <a:extLst>
              <a:ext uri="{FF2B5EF4-FFF2-40B4-BE49-F238E27FC236}">
                <a16:creationId xmlns:a16="http://schemas.microsoft.com/office/drawing/2014/main" id="{087BBE6F-5694-4670-B619-AED4547EC173}"/>
              </a:ext>
            </a:extLst>
          </p:cNvPr>
          <p:cNvSpPr/>
          <p:nvPr/>
        </p:nvSpPr>
        <p:spPr>
          <a:xfrm>
            <a:off x="6443486" y="5031119"/>
            <a:ext cx="2369839" cy="702511"/>
          </a:xfrm>
          <a:prstGeom prst="borderCallout1">
            <a:avLst>
              <a:gd name="adj1" fmla="val 49941"/>
              <a:gd name="adj2" fmla="val -600"/>
              <a:gd name="adj3" fmla="val 48905"/>
              <a:gd name="adj4" fmla="val -7497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n&gt;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chemeClr val="tx1"/>
              </a:solidFill>
              <a:latin typeface="Economica"/>
              <a:cs typeface="Times New Roman" panose="02020603050405020304" pitchFamily="18" charset="0"/>
            </a:endParaRPr>
          </a:p>
        </p:txBody>
      </p:sp>
      <p:sp>
        <p:nvSpPr>
          <p:cNvPr id="13" name="Google Shape;225;p25">
            <a:extLst>
              <a:ext uri="{FF2B5EF4-FFF2-40B4-BE49-F238E27FC236}">
                <a16:creationId xmlns:a16="http://schemas.microsoft.com/office/drawing/2014/main" id="{A673CCD3-A045-4DF5-B95E-A867583AF670}"/>
              </a:ext>
            </a:extLst>
          </p:cNvPr>
          <p:cNvSpPr txBox="1">
            <a:spLocks/>
          </p:cNvSpPr>
          <p:nvPr/>
        </p:nvSpPr>
        <p:spPr>
          <a:xfrm>
            <a:off x="510989" y="436628"/>
            <a:ext cx="11360800" cy="6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2400"/>
              <a:buFont typeface="Work Sans Regular"/>
              <a:buChar char="●"/>
              <a:defRPr sz="24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lvl="0" defTabSz="1219170">
              <a:buNone/>
              <a:defRPr/>
            </a:pPr>
            <a:r>
              <a:rPr lang="en-US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sensitivity</a:t>
            </a:r>
            <a:endParaRPr lang="zh-CN" altLang="en-US" sz="4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注: 线形 13">
            <a:extLst>
              <a:ext uri="{FF2B5EF4-FFF2-40B4-BE49-F238E27FC236}">
                <a16:creationId xmlns:a16="http://schemas.microsoft.com/office/drawing/2014/main" id="{0B39F484-EDC2-4D07-AF97-A1FE0EFB66FC}"/>
              </a:ext>
            </a:extLst>
          </p:cNvPr>
          <p:cNvSpPr/>
          <p:nvPr/>
        </p:nvSpPr>
        <p:spPr>
          <a:xfrm>
            <a:off x="6464200" y="5926534"/>
            <a:ext cx="2369839" cy="702511"/>
          </a:xfrm>
          <a:prstGeom prst="borderCallout1">
            <a:avLst>
              <a:gd name="adj1" fmla="val 49941"/>
              <a:gd name="adj2" fmla="val -600"/>
              <a:gd name="adj3" fmla="val -59563"/>
              <a:gd name="adj4" fmla="val -7497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n&gt;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 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 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n&gt;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 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1FF95E5-E8FC-45A9-B210-C9E251C5ADBD}"/>
              </a:ext>
            </a:extLst>
          </p:cNvPr>
          <p:cNvSpPr txBox="1"/>
          <p:nvPr/>
        </p:nvSpPr>
        <p:spPr>
          <a:xfrm>
            <a:off x="4469764" y="1401315"/>
            <a:ext cx="1533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aseline="-250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√</a:t>
            </a:r>
            <a:endParaRPr lang="zh-CN" altLang="en-US" sz="8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FBA3D9-2B65-4773-AC0B-D020547C3D4D}"/>
              </a:ext>
            </a:extLst>
          </p:cNvPr>
          <p:cNvSpPr txBox="1"/>
          <p:nvPr/>
        </p:nvSpPr>
        <p:spPr>
          <a:xfrm>
            <a:off x="4463785" y="2188797"/>
            <a:ext cx="1533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aseline="-250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√</a:t>
            </a:r>
            <a:endParaRPr lang="zh-CN" altLang="en-US" sz="8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364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3BA506C-CBA4-4B2C-9D7F-C9195A60992E}"/>
              </a:ext>
            </a:extLst>
          </p:cNvPr>
          <p:cNvGrpSpPr/>
          <p:nvPr/>
        </p:nvGrpSpPr>
        <p:grpSpPr>
          <a:xfrm>
            <a:off x="510989" y="1065828"/>
            <a:ext cx="5492665" cy="5643082"/>
            <a:chOff x="800792" y="1214918"/>
            <a:chExt cx="5492665" cy="564308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1FB57E7-AB4E-4CC0-8EA8-5560BE4D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792" y="1214918"/>
              <a:ext cx="5492665" cy="564308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11F6352-D275-4941-9B05-E11B0590E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2997" y="4579633"/>
              <a:ext cx="2088170" cy="284033"/>
            </a:xfrm>
            <a:prstGeom prst="rect">
              <a:avLst/>
            </a:prstGeom>
          </p:spPr>
        </p:pic>
      </p:grpSp>
      <p:sp>
        <p:nvSpPr>
          <p:cNvPr id="13" name="Google Shape;225;p25">
            <a:extLst>
              <a:ext uri="{FF2B5EF4-FFF2-40B4-BE49-F238E27FC236}">
                <a16:creationId xmlns:a16="http://schemas.microsoft.com/office/drawing/2014/main" id="{A673CCD3-A045-4DF5-B95E-A867583AF670}"/>
              </a:ext>
            </a:extLst>
          </p:cNvPr>
          <p:cNvSpPr txBox="1">
            <a:spLocks/>
          </p:cNvSpPr>
          <p:nvPr/>
        </p:nvSpPr>
        <p:spPr>
          <a:xfrm>
            <a:off x="510989" y="436628"/>
            <a:ext cx="11360800" cy="6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2400"/>
              <a:buFont typeface="Work Sans Regular"/>
              <a:buChar char="●"/>
              <a:defRPr sz="24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lvl="0" defTabSz="1219170">
              <a:buNone/>
              <a:defRPr/>
            </a:pPr>
            <a:r>
              <a:rPr lang="en-US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sensitivity with generic customization</a:t>
            </a:r>
            <a:endParaRPr lang="zh-CN" altLang="en-US" sz="4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0955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3BA506C-CBA4-4B2C-9D7F-C9195A60992E}"/>
              </a:ext>
            </a:extLst>
          </p:cNvPr>
          <p:cNvGrpSpPr/>
          <p:nvPr/>
        </p:nvGrpSpPr>
        <p:grpSpPr>
          <a:xfrm>
            <a:off x="510989" y="1065828"/>
            <a:ext cx="5492665" cy="5643082"/>
            <a:chOff x="800792" y="1214918"/>
            <a:chExt cx="5492665" cy="564308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1FB57E7-AB4E-4CC0-8EA8-5560BE4D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792" y="1214918"/>
              <a:ext cx="5492665" cy="564308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11F6352-D275-4941-9B05-E11B0590E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2997" y="4579633"/>
              <a:ext cx="2088170" cy="28403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注: 线形 6">
                <a:extLst>
                  <a:ext uri="{FF2B5EF4-FFF2-40B4-BE49-F238E27FC236}">
                    <a16:creationId xmlns:a16="http://schemas.microsoft.com/office/drawing/2014/main" id="{0168E434-CAB4-418E-8F3D-677A9384BB2B}"/>
                  </a:ext>
                </a:extLst>
              </p:cNvPr>
              <p:cNvSpPr/>
              <p:nvPr/>
            </p:nvSpPr>
            <p:spPr>
              <a:xfrm>
                <a:off x="9382670" y="1627414"/>
                <a:ext cx="1926884" cy="424070"/>
              </a:xfrm>
              <a:prstGeom prst="borderCallout1">
                <a:avLst>
                  <a:gd name="adj1" fmla="val 51965"/>
                  <a:gd name="adj2" fmla="val -289"/>
                  <a:gd name="adj3" fmla="val 57003"/>
                  <a:gd name="adj4" fmla="val -203623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V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→ 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O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Economica"/>
                    <a:cs typeface="Times New Roman" panose="02020603050405020304" pitchFamily="18" charset="0"/>
                  </a:rPr>
                  <a:t>1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标注: 线形 6">
                <a:extLst>
                  <a:ext uri="{FF2B5EF4-FFF2-40B4-BE49-F238E27FC236}">
                    <a16:creationId xmlns:a16="http://schemas.microsoft.com/office/drawing/2014/main" id="{0168E434-CAB4-418E-8F3D-677A9384B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70" y="1627414"/>
                <a:ext cx="1926884" cy="424070"/>
              </a:xfrm>
              <a:prstGeom prst="borderCallout1">
                <a:avLst>
                  <a:gd name="adj1" fmla="val 51965"/>
                  <a:gd name="adj2" fmla="val -289"/>
                  <a:gd name="adj3" fmla="val 57003"/>
                  <a:gd name="adj4" fmla="val -203623"/>
                </a:avLst>
              </a:prstGeom>
              <a:blipFill>
                <a:blip r:embed="rId7"/>
                <a:stretch>
                  <a:fillRect t="-1351" b="-1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注: 线形 7">
                <a:extLst>
                  <a:ext uri="{FF2B5EF4-FFF2-40B4-BE49-F238E27FC236}">
                    <a16:creationId xmlns:a16="http://schemas.microsoft.com/office/drawing/2014/main" id="{B6C9B6E7-A1E0-4785-8EE8-99A19636403D}"/>
                  </a:ext>
                </a:extLst>
              </p:cNvPr>
              <p:cNvSpPr/>
              <p:nvPr/>
            </p:nvSpPr>
            <p:spPr>
              <a:xfrm>
                <a:off x="9382669" y="2536150"/>
                <a:ext cx="1926883" cy="424070"/>
              </a:xfrm>
              <a:prstGeom prst="borderCallout1">
                <a:avLst>
                  <a:gd name="adj1" fmla="val 51965"/>
                  <a:gd name="adj2" fmla="val -289"/>
                  <a:gd name="adj3" fmla="val 62066"/>
                  <a:gd name="adj4" fmla="val -201738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V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→ 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O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Economica"/>
                    <a:cs typeface="Times New Roman" panose="02020603050405020304" pitchFamily="18" charset="0"/>
                  </a:rPr>
                  <a:t>2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标注: 线形 7">
                <a:extLst>
                  <a:ext uri="{FF2B5EF4-FFF2-40B4-BE49-F238E27FC236}">
                    <a16:creationId xmlns:a16="http://schemas.microsoft.com/office/drawing/2014/main" id="{B6C9B6E7-A1E0-4785-8EE8-99A196364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69" y="2536150"/>
                <a:ext cx="1926883" cy="424070"/>
              </a:xfrm>
              <a:prstGeom prst="borderCallout1">
                <a:avLst>
                  <a:gd name="adj1" fmla="val 51965"/>
                  <a:gd name="adj2" fmla="val -289"/>
                  <a:gd name="adj3" fmla="val 62066"/>
                  <a:gd name="adj4" fmla="val -201738"/>
                </a:avLst>
              </a:prstGeom>
              <a:blipFill>
                <a:blip r:embed="rId8"/>
                <a:stretch>
                  <a:fillRect t="-1351" b="-1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225;p25">
            <a:extLst>
              <a:ext uri="{FF2B5EF4-FFF2-40B4-BE49-F238E27FC236}">
                <a16:creationId xmlns:a16="http://schemas.microsoft.com/office/drawing/2014/main" id="{A673CCD3-A045-4DF5-B95E-A867583AF670}"/>
              </a:ext>
            </a:extLst>
          </p:cNvPr>
          <p:cNvSpPr txBox="1">
            <a:spLocks/>
          </p:cNvSpPr>
          <p:nvPr/>
        </p:nvSpPr>
        <p:spPr>
          <a:xfrm>
            <a:off x="510989" y="436628"/>
            <a:ext cx="11360800" cy="6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2400"/>
              <a:buFont typeface="Work Sans Regular"/>
              <a:buChar char="●"/>
              <a:defRPr sz="24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lvl="0" defTabSz="1219170">
              <a:buNone/>
              <a:defRPr/>
            </a:pPr>
            <a:r>
              <a:rPr lang="en-US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sensitivity with generic customization</a:t>
            </a:r>
            <a:endParaRPr lang="zh-CN" altLang="en-US" sz="4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272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3BA506C-CBA4-4B2C-9D7F-C9195A60992E}"/>
              </a:ext>
            </a:extLst>
          </p:cNvPr>
          <p:cNvGrpSpPr/>
          <p:nvPr/>
        </p:nvGrpSpPr>
        <p:grpSpPr>
          <a:xfrm>
            <a:off x="510989" y="1065828"/>
            <a:ext cx="5492665" cy="5643082"/>
            <a:chOff x="800792" y="1214918"/>
            <a:chExt cx="5492665" cy="564308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1FB57E7-AB4E-4CC0-8EA8-5560BE4D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792" y="1214918"/>
              <a:ext cx="5492665" cy="564308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11F6352-D275-4941-9B05-E11B0590E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2997" y="4579633"/>
              <a:ext cx="2088170" cy="28403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注: 线形 6">
                <a:extLst>
                  <a:ext uri="{FF2B5EF4-FFF2-40B4-BE49-F238E27FC236}">
                    <a16:creationId xmlns:a16="http://schemas.microsoft.com/office/drawing/2014/main" id="{0168E434-CAB4-418E-8F3D-677A9384BB2B}"/>
                  </a:ext>
                </a:extLst>
              </p:cNvPr>
              <p:cNvSpPr/>
              <p:nvPr/>
            </p:nvSpPr>
            <p:spPr>
              <a:xfrm>
                <a:off x="9382670" y="1627414"/>
                <a:ext cx="1926884" cy="424070"/>
              </a:xfrm>
              <a:prstGeom prst="borderCallout1">
                <a:avLst>
                  <a:gd name="adj1" fmla="val 51965"/>
                  <a:gd name="adj2" fmla="val -289"/>
                  <a:gd name="adj3" fmla="val 57003"/>
                  <a:gd name="adj4" fmla="val -203623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V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→ 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O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Economica"/>
                    <a:cs typeface="Times New Roman" panose="02020603050405020304" pitchFamily="18" charset="0"/>
                  </a:rPr>
                  <a:t>1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标注: 线形 6">
                <a:extLst>
                  <a:ext uri="{FF2B5EF4-FFF2-40B4-BE49-F238E27FC236}">
                    <a16:creationId xmlns:a16="http://schemas.microsoft.com/office/drawing/2014/main" id="{0168E434-CAB4-418E-8F3D-677A9384B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70" y="1627414"/>
                <a:ext cx="1926884" cy="424070"/>
              </a:xfrm>
              <a:prstGeom prst="borderCallout1">
                <a:avLst>
                  <a:gd name="adj1" fmla="val 51965"/>
                  <a:gd name="adj2" fmla="val -289"/>
                  <a:gd name="adj3" fmla="val 57003"/>
                  <a:gd name="adj4" fmla="val -203623"/>
                </a:avLst>
              </a:prstGeom>
              <a:blipFill>
                <a:blip r:embed="rId7"/>
                <a:stretch>
                  <a:fillRect t="-1351" b="-1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注: 线形 7">
                <a:extLst>
                  <a:ext uri="{FF2B5EF4-FFF2-40B4-BE49-F238E27FC236}">
                    <a16:creationId xmlns:a16="http://schemas.microsoft.com/office/drawing/2014/main" id="{B6C9B6E7-A1E0-4785-8EE8-99A19636403D}"/>
                  </a:ext>
                </a:extLst>
              </p:cNvPr>
              <p:cNvSpPr/>
              <p:nvPr/>
            </p:nvSpPr>
            <p:spPr>
              <a:xfrm>
                <a:off x="9382669" y="2536150"/>
                <a:ext cx="1926883" cy="424070"/>
              </a:xfrm>
              <a:prstGeom prst="borderCallout1">
                <a:avLst>
                  <a:gd name="adj1" fmla="val 51965"/>
                  <a:gd name="adj2" fmla="val -289"/>
                  <a:gd name="adj3" fmla="val 62066"/>
                  <a:gd name="adj4" fmla="val -201738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V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→ 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O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Economica"/>
                    <a:cs typeface="Times New Roman" panose="02020603050405020304" pitchFamily="18" charset="0"/>
                  </a:rPr>
                  <a:t>2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标注: 线形 7">
                <a:extLst>
                  <a:ext uri="{FF2B5EF4-FFF2-40B4-BE49-F238E27FC236}">
                    <a16:creationId xmlns:a16="http://schemas.microsoft.com/office/drawing/2014/main" id="{B6C9B6E7-A1E0-4785-8EE8-99A196364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69" y="2536150"/>
                <a:ext cx="1926883" cy="424070"/>
              </a:xfrm>
              <a:prstGeom prst="borderCallout1">
                <a:avLst>
                  <a:gd name="adj1" fmla="val 51965"/>
                  <a:gd name="adj2" fmla="val -289"/>
                  <a:gd name="adj3" fmla="val 62066"/>
                  <a:gd name="adj4" fmla="val -201738"/>
                </a:avLst>
              </a:prstGeom>
              <a:blipFill>
                <a:blip r:embed="rId8"/>
                <a:stretch>
                  <a:fillRect t="-1351" b="-1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注: 线形 9">
            <a:extLst>
              <a:ext uri="{FF2B5EF4-FFF2-40B4-BE49-F238E27FC236}">
                <a16:creationId xmlns:a16="http://schemas.microsoft.com/office/drawing/2014/main" id="{D5539EE3-487D-4830-84A8-123CD88769FC}"/>
              </a:ext>
            </a:extLst>
          </p:cNvPr>
          <p:cNvSpPr/>
          <p:nvPr/>
        </p:nvSpPr>
        <p:spPr>
          <a:xfrm>
            <a:off x="5316585" y="3590831"/>
            <a:ext cx="2369839" cy="702511"/>
          </a:xfrm>
          <a:prstGeom prst="borderCallout1">
            <a:avLst>
              <a:gd name="adj1" fmla="val 49941"/>
              <a:gd name="adj2" fmla="val -600"/>
              <a:gd name="adj3" fmla="val 48905"/>
              <a:gd name="adj4" fmla="val -7497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V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O</a:t>
            </a:r>
            <a:r>
              <a:rPr lang="en-US" altLang="zh-CN" sz="1100" dirty="0">
                <a:solidFill>
                  <a:srgbClr val="000000"/>
                </a:solidFill>
                <a:latin typeface="Economica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v&gt;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V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O</a:t>
            </a:r>
            <a:r>
              <a:rPr lang="en-US" altLang="zh-CN" sz="1100" dirty="0">
                <a:solidFill>
                  <a:srgbClr val="000000"/>
                </a:solidFill>
                <a:latin typeface="Economica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v&gt;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chemeClr val="tx1"/>
              </a:solidFill>
              <a:latin typeface="Economica"/>
              <a:cs typeface="Times New Roman" panose="02020603050405020304" pitchFamily="18" charset="0"/>
            </a:endParaRPr>
          </a:p>
        </p:txBody>
      </p:sp>
      <p:sp>
        <p:nvSpPr>
          <p:cNvPr id="13" name="Google Shape;225;p25">
            <a:extLst>
              <a:ext uri="{FF2B5EF4-FFF2-40B4-BE49-F238E27FC236}">
                <a16:creationId xmlns:a16="http://schemas.microsoft.com/office/drawing/2014/main" id="{A673CCD3-A045-4DF5-B95E-A867583AF670}"/>
              </a:ext>
            </a:extLst>
          </p:cNvPr>
          <p:cNvSpPr txBox="1">
            <a:spLocks/>
          </p:cNvSpPr>
          <p:nvPr/>
        </p:nvSpPr>
        <p:spPr>
          <a:xfrm>
            <a:off x="510989" y="436628"/>
            <a:ext cx="11360800" cy="6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2400"/>
              <a:buFont typeface="Work Sans Regular"/>
              <a:buChar char="●"/>
              <a:defRPr sz="24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lvl="0" defTabSz="1219170">
              <a:buNone/>
              <a:defRPr/>
            </a:pPr>
            <a:r>
              <a:rPr lang="en-US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sensitivity with generic customization</a:t>
            </a:r>
            <a:endParaRPr lang="zh-CN" altLang="en-US" sz="4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492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3BA506C-CBA4-4B2C-9D7F-C9195A60992E}"/>
              </a:ext>
            </a:extLst>
          </p:cNvPr>
          <p:cNvGrpSpPr/>
          <p:nvPr/>
        </p:nvGrpSpPr>
        <p:grpSpPr>
          <a:xfrm>
            <a:off x="510989" y="1065828"/>
            <a:ext cx="5492665" cy="5643082"/>
            <a:chOff x="800792" y="1214918"/>
            <a:chExt cx="5492665" cy="564308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1FB57E7-AB4E-4CC0-8EA8-5560BE4D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792" y="1214918"/>
              <a:ext cx="5492665" cy="564308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11F6352-D275-4941-9B05-E11B0590E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2997" y="4579633"/>
              <a:ext cx="2088170" cy="28403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注: 线形 6">
                <a:extLst>
                  <a:ext uri="{FF2B5EF4-FFF2-40B4-BE49-F238E27FC236}">
                    <a16:creationId xmlns:a16="http://schemas.microsoft.com/office/drawing/2014/main" id="{0168E434-CAB4-418E-8F3D-677A9384BB2B}"/>
                  </a:ext>
                </a:extLst>
              </p:cNvPr>
              <p:cNvSpPr/>
              <p:nvPr/>
            </p:nvSpPr>
            <p:spPr>
              <a:xfrm>
                <a:off x="9382670" y="1627414"/>
                <a:ext cx="1926884" cy="424070"/>
              </a:xfrm>
              <a:prstGeom prst="borderCallout1">
                <a:avLst>
                  <a:gd name="adj1" fmla="val 51965"/>
                  <a:gd name="adj2" fmla="val -289"/>
                  <a:gd name="adj3" fmla="val 57003"/>
                  <a:gd name="adj4" fmla="val -203623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V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→ 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O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Economica"/>
                    <a:cs typeface="Times New Roman" panose="02020603050405020304" pitchFamily="18" charset="0"/>
                  </a:rPr>
                  <a:t>1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标注: 线形 6">
                <a:extLst>
                  <a:ext uri="{FF2B5EF4-FFF2-40B4-BE49-F238E27FC236}">
                    <a16:creationId xmlns:a16="http://schemas.microsoft.com/office/drawing/2014/main" id="{0168E434-CAB4-418E-8F3D-677A9384B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70" y="1627414"/>
                <a:ext cx="1926884" cy="424070"/>
              </a:xfrm>
              <a:prstGeom prst="borderCallout1">
                <a:avLst>
                  <a:gd name="adj1" fmla="val 51965"/>
                  <a:gd name="adj2" fmla="val -289"/>
                  <a:gd name="adj3" fmla="val 57003"/>
                  <a:gd name="adj4" fmla="val -203623"/>
                </a:avLst>
              </a:prstGeom>
              <a:blipFill>
                <a:blip r:embed="rId7"/>
                <a:stretch>
                  <a:fillRect t="-1351" b="-1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注: 线形 7">
                <a:extLst>
                  <a:ext uri="{FF2B5EF4-FFF2-40B4-BE49-F238E27FC236}">
                    <a16:creationId xmlns:a16="http://schemas.microsoft.com/office/drawing/2014/main" id="{B6C9B6E7-A1E0-4785-8EE8-99A19636403D}"/>
                  </a:ext>
                </a:extLst>
              </p:cNvPr>
              <p:cNvSpPr/>
              <p:nvPr/>
            </p:nvSpPr>
            <p:spPr>
              <a:xfrm>
                <a:off x="9382669" y="2536150"/>
                <a:ext cx="1926883" cy="424070"/>
              </a:xfrm>
              <a:prstGeom prst="borderCallout1">
                <a:avLst>
                  <a:gd name="adj1" fmla="val 51965"/>
                  <a:gd name="adj2" fmla="val -289"/>
                  <a:gd name="adj3" fmla="val 62066"/>
                  <a:gd name="adj4" fmla="val -201738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V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→ 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O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Economica"/>
                    <a:cs typeface="Times New Roman" panose="02020603050405020304" pitchFamily="18" charset="0"/>
                  </a:rPr>
                  <a:t>2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标注: 线形 7">
                <a:extLst>
                  <a:ext uri="{FF2B5EF4-FFF2-40B4-BE49-F238E27FC236}">
                    <a16:creationId xmlns:a16="http://schemas.microsoft.com/office/drawing/2014/main" id="{B6C9B6E7-A1E0-4785-8EE8-99A196364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69" y="2536150"/>
                <a:ext cx="1926883" cy="424070"/>
              </a:xfrm>
              <a:prstGeom prst="borderCallout1">
                <a:avLst>
                  <a:gd name="adj1" fmla="val 51965"/>
                  <a:gd name="adj2" fmla="val -289"/>
                  <a:gd name="adj3" fmla="val 62066"/>
                  <a:gd name="adj4" fmla="val -201738"/>
                </a:avLst>
              </a:prstGeom>
              <a:blipFill>
                <a:blip r:embed="rId8"/>
                <a:stretch>
                  <a:fillRect t="-1351" b="-1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标注: 线形 8">
                <a:extLst>
                  <a:ext uri="{FF2B5EF4-FFF2-40B4-BE49-F238E27FC236}">
                    <a16:creationId xmlns:a16="http://schemas.microsoft.com/office/drawing/2014/main" id="{BBDDEDA9-1B16-4B6E-BC5D-03C8C382926A}"/>
                  </a:ext>
                </a:extLst>
              </p:cNvPr>
              <p:cNvSpPr/>
              <p:nvPr/>
            </p:nvSpPr>
            <p:spPr>
              <a:xfrm>
                <a:off x="9382670" y="4237531"/>
                <a:ext cx="1926882" cy="603298"/>
              </a:xfrm>
              <a:prstGeom prst="borderCallout1">
                <a:avLst>
                  <a:gd name="adj1" fmla="val 51965"/>
                  <a:gd name="adj2" fmla="val -289"/>
                  <a:gd name="adj3" fmla="val 53162"/>
                  <a:gd name="adj4" fmla="val -29854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N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→ 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O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Economica"/>
                    <a:cs typeface="Times New Roman" panose="02020603050405020304" pitchFamily="18" charset="0"/>
                  </a:rPr>
                  <a:t>1</a:t>
                </a:r>
                <a:endParaRPr lang="en-US" altLang="zh-CN" sz="11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        N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→ 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O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Economica"/>
                    <a:cs typeface="Times New Roman" panose="02020603050405020304" pitchFamily="18" charset="0"/>
                  </a:rPr>
                  <a:t>2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标注: 线形 8">
                <a:extLst>
                  <a:ext uri="{FF2B5EF4-FFF2-40B4-BE49-F238E27FC236}">
                    <a16:creationId xmlns:a16="http://schemas.microsoft.com/office/drawing/2014/main" id="{BBDDEDA9-1B16-4B6E-BC5D-03C8C3829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70" y="4237531"/>
                <a:ext cx="1926882" cy="603298"/>
              </a:xfrm>
              <a:prstGeom prst="borderCallout1">
                <a:avLst>
                  <a:gd name="adj1" fmla="val 51965"/>
                  <a:gd name="adj2" fmla="val -289"/>
                  <a:gd name="adj3" fmla="val 53162"/>
                  <a:gd name="adj4" fmla="val -298544"/>
                </a:avLst>
              </a:prstGeom>
              <a:blipFill>
                <a:blip r:embed="rId9"/>
                <a:stretch>
                  <a:fillRect t="-10680" b="-2330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注: 线形 9">
            <a:extLst>
              <a:ext uri="{FF2B5EF4-FFF2-40B4-BE49-F238E27FC236}">
                <a16:creationId xmlns:a16="http://schemas.microsoft.com/office/drawing/2014/main" id="{D5539EE3-487D-4830-84A8-123CD88769FC}"/>
              </a:ext>
            </a:extLst>
          </p:cNvPr>
          <p:cNvSpPr/>
          <p:nvPr/>
        </p:nvSpPr>
        <p:spPr>
          <a:xfrm>
            <a:off x="5316585" y="3590831"/>
            <a:ext cx="2369839" cy="702511"/>
          </a:xfrm>
          <a:prstGeom prst="borderCallout1">
            <a:avLst>
              <a:gd name="adj1" fmla="val 49941"/>
              <a:gd name="adj2" fmla="val -600"/>
              <a:gd name="adj3" fmla="val 48905"/>
              <a:gd name="adj4" fmla="val -7497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V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O</a:t>
            </a:r>
            <a:r>
              <a:rPr lang="en-US" altLang="zh-CN" sz="1100" dirty="0">
                <a:solidFill>
                  <a:srgbClr val="000000"/>
                </a:solidFill>
                <a:latin typeface="Economica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v&gt;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V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O</a:t>
            </a:r>
            <a:r>
              <a:rPr lang="en-US" altLang="zh-CN" sz="1100" dirty="0">
                <a:solidFill>
                  <a:srgbClr val="000000"/>
                </a:solidFill>
                <a:latin typeface="Economica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v&gt;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chemeClr val="tx1"/>
              </a:solidFill>
              <a:latin typeface="Economica"/>
              <a:cs typeface="Times New Roman" panose="02020603050405020304" pitchFamily="18" charset="0"/>
            </a:endParaRPr>
          </a:p>
        </p:txBody>
      </p:sp>
      <p:sp>
        <p:nvSpPr>
          <p:cNvPr id="11" name="标注: 线形 10">
            <a:extLst>
              <a:ext uri="{FF2B5EF4-FFF2-40B4-BE49-F238E27FC236}">
                <a16:creationId xmlns:a16="http://schemas.microsoft.com/office/drawing/2014/main" id="{087BBE6F-5694-4670-B619-AED4547EC173}"/>
              </a:ext>
            </a:extLst>
          </p:cNvPr>
          <p:cNvSpPr/>
          <p:nvPr/>
        </p:nvSpPr>
        <p:spPr>
          <a:xfrm>
            <a:off x="6443486" y="5031119"/>
            <a:ext cx="2369839" cy="702511"/>
          </a:xfrm>
          <a:prstGeom prst="borderCallout1">
            <a:avLst>
              <a:gd name="adj1" fmla="val 49941"/>
              <a:gd name="adj2" fmla="val -600"/>
              <a:gd name="adj3" fmla="val 48905"/>
              <a:gd name="adj4" fmla="val -7497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N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O</a:t>
            </a:r>
            <a:r>
              <a:rPr lang="en-US" altLang="zh-CN" sz="1100" dirty="0">
                <a:solidFill>
                  <a:srgbClr val="000000"/>
                </a:solidFill>
                <a:latin typeface="Economica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n&gt;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N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O</a:t>
            </a:r>
            <a:r>
              <a:rPr lang="en-US" altLang="zh-CN" sz="1100" dirty="0">
                <a:solidFill>
                  <a:srgbClr val="000000"/>
                </a:solidFill>
                <a:latin typeface="Economica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n&gt;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chemeClr val="tx1"/>
              </a:solidFill>
              <a:latin typeface="Economica"/>
              <a:cs typeface="Times New Roman" panose="02020603050405020304" pitchFamily="18" charset="0"/>
            </a:endParaRPr>
          </a:p>
        </p:txBody>
      </p:sp>
      <p:sp>
        <p:nvSpPr>
          <p:cNvPr id="13" name="Google Shape;225;p25">
            <a:extLst>
              <a:ext uri="{FF2B5EF4-FFF2-40B4-BE49-F238E27FC236}">
                <a16:creationId xmlns:a16="http://schemas.microsoft.com/office/drawing/2014/main" id="{A673CCD3-A045-4DF5-B95E-A867583AF670}"/>
              </a:ext>
            </a:extLst>
          </p:cNvPr>
          <p:cNvSpPr txBox="1">
            <a:spLocks/>
          </p:cNvSpPr>
          <p:nvPr/>
        </p:nvSpPr>
        <p:spPr>
          <a:xfrm>
            <a:off x="510989" y="436628"/>
            <a:ext cx="11360800" cy="6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2400"/>
              <a:buFont typeface="Work Sans Regular"/>
              <a:buChar char="●"/>
              <a:defRPr sz="24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lvl="0" defTabSz="1219170">
              <a:buNone/>
              <a:defRPr/>
            </a:pPr>
            <a:r>
              <a:rPr lang="en-US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sensitivity with generic customization</a:t>
            </a:r>
            <a:endParaRPr lang="zh-CN" altLang="en-US" sz="4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02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...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23909"/>
            <a:ext cx="10515600" cy="1325563"/>
          </a:xfrm>
        </p:spPr>
        <p:txBody>
          <a:bodyPr/>
          <a:lstStyle/>
          <a:p>
            <a:r>
              <a:rPr lang="en-US" altLang="zh-CN" sz="4800" dirty="0">
                <a:uFill>
                  <a:solidFill>
                    <a:schemeClr val="accent5"/>
                  </a:solidFill>
                </a:uFill>
                <a:latin typeface="Economica"/>
                <a:ea typeface="微软雅黑" panose="020B0503020204020204" pitchFamily="34" charset="-122"/>
                <a:cs typeface="Times New Roman" panose="02020603050405020304" pitchFamily="18" charset="0"/>
              </a:rPr>
              <a:t>Pointer Analysis</a:t>
            </a:r>
            <a:endParaRPr lang="zh-CN" altLang="en-US" sz="4800" dirty="0">
              <a:uFill>
                <a:solidFill>
                  <a:schemeClr val="accent5"/>
                </a:solidFill>
              </a:uFill>
              <a:latin typeface="Economica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9788" y="1562723"/>
                <a:ext cx="5157787" cy="823912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b="1" i="1" kern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Work Sans Regular"/>
                        </a:rPr>
                        <m:t>𝑪𝒍𝒊𝒆𝒏𝒕𝒔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9788" y="1562723"/>
                <a:ext cx="5157787" cy="823912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76975"/>
            <a:ext cx="5157787" cy="3684588"/>
          </a:xfrm>
        </p:spPr>
        <p:txBody>
          <a:bodyPr/>
          <a:lstStyle/>
          <a:p>
            <a:r>
              <a:rPr lang="en-US" altLang="zh-CN" sz="3200" dirty="0">
                <a:latin typeface="Economica"/>
                <a:ea typeface="微软雅黑" panose="020B0503020204020204" pitchFamily="34" charset="-122"/>
                <a:cs typeface="Times New Roman" panose="02020603050405020304" pitchFamily="18" charset="0"/>
              </a:rPr>
              <a:t> Callgraph</a:t>
            </a:r>
          </a:p>
          <a:p>
            <a:r>
              <a:rPr lang="en-US" altLang="zh-CN" sz="3200" dirty="0">
                <a:latin typeface="Economica"/>
                <a:ea typeface="微软雅黑" panose="020B0503020204020204" pitchFamily="34" charset="-122"/>
                <a:cs typeface="Times New Roman" panose="02020603050405020304" pitchFamily="18" charset="0"/>
              </a:rPr>
              <a:t> Bug detection</a:t>
            </a:r>
          </a:p>
          <a:p>
            <a:r>
              <a:rPr lang="en-US" altLang="zh-CN" sz="3200" dirty="0">
                <a:latin typeface="Economica"/>
                <a:ea typeface="微软雅黑" panose="020B0503020204020204" pitchFamily="34" charset="-122"/>
                <a:cs typeface="Times New Roman" panose="02020603050405020304" pitchFamily="18" charset="0"/>
              </a:rPr>
              <a:t> Compiler optimization</a:t>
            </a:r>
          </a:p>
          <a:p>
            <a:r>
              <a:rPr lang="en-US" altLang="zh-CN" sz="3200" dirty="0">
                <a:latin typeface="Economica"/>
                <a:ea typeface="微软雅黑" panose="020B0503020204020204" pitchFamily="34" charset="-122"/>
                <a:cs typeface="Times New Roman" panose="02020603050405020304" pitchFamily="18" charset="0"/>
              </a:rPr>
              <a:t> Security analysis</a:t>
            </a:r>
          </a:p>
          <a:p>
            <a:r>
              <a:rPr lang="en-US" altLang="zh-CN" sz="3200" dirty="0">
                <a:latin typeface="Economica"/>
                <a:ea typeface="微软雅黑" panose="020B0503020204020204" pitchFamily="34" charset="-122"/>
                <a:cs typeface="Times New Roman" panose="02020603050405020304" pitchFamily="18" charset="0"/>
              </a:rPr>
              <a:t> Taint analysis</a:t>
            </a:r>
          </a:p>
          <a:p>
            <a:r>
              <a:rPr lang="en-US" altLang="zh-CN" sz="3200" dirty="0">
                <a:latin typeface="Economica"/>
                <a:ea typeface="微软雅黑" panose="020B0503020204020204" pitchFamily="34" charset="-122"/>
              </a:rPr>
              <a:t> ...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占位符 4"/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194427" y="1562921"/>
                <a:ext cx="5183188" cy="823912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b="1" i="1" kern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Work Sans Regular"/>
                        </a:rPr>
                        <m:t>𝑭𝒓𝒂𝒎𝒆𝒘𝒐𝒓𝒌𝒔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194427" y="1562921"/>
                <a:ext cx="5183188" cy="823912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2BEEDBFB-D1BC-4E3F-BCBF-7D4BEBED98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665" y="2428118"/>
            <a:ext cx="1916723" cy="19167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316B38-D180-4776-81AA-CE8F75610A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97" y="4399990"/>
            <a:ext cx="1799092" cy="1364566"/>
          </a:xfrm>
          <a:prstGeom prst="rect">
            <a:avLst/>
          </a:prstGeom>
        </p:spPr>
      </p:pic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CBE33D60-2161-461B-8FE6-EC9C84478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120" y="3052100"/>
            <a:ext cx="3186647" cy="6687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664" y="4344840"/>
            <a:ext cx="1916723" cy="191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70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3BA506C-CBA4-4B2C-9D7F-C9195A60992E}"/>
              </a:ext>
            </a:extLst>
          </p:cNvPr>
          <p:cNvGrpSpPr/>
          <p:nvPr/>
        </p:nvGrpSpPr>
        <p:grpSpPr>
          <a:xfrm>
            <a:off x="510989" y="1065828"/>
            <a:ext cx="5492665" cy="5643082"/>
            <a:chOff x="800792" y="1214918"/>
            <a:chExt cx="5492665" cy="564308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1FB57E7-AB4E-4CC0-8EA8-5560BE4D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792" y="1214918"/>
              <a:ext cx="5492665" cy="564308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11F6352-D275-4941-9B05-E11B0590E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2997" y="4579633"/>
              <a:ext cx="2088170" cy="28403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注: 线形 6">
                <a:extLst>
                  <a:ext uri="{FF2B5EF4-FFF2-40B4-BE49-F238E27FC236}">
                    <a16:creationId xmlns:a16="http://schemas.microsoft.com/office/drawing/2014/main" id="{0168E434-CAB4-418E-8F3D-677A9384BB2B}"/>
                  </a:ext>
                </a:extLst>
              </p:cNvPr>
              <p:cNvSpPr/>
              <p:nvPr/>
            </p:nvSpPr>
            <p:spPr>
              <a:xfrm>
                <a:off x="9382670" y="1627414"/>
                <a:ext cx="1926884" cy="424070"/>
              </a:xfrm>
              <a:prstGeom prst="borderCallout1">
                <a:avLst>
                  <a:gd name="adj1" fmla="val 51965"/>
                  <a:gd name="adj2" fmla="val -289"/>
                  <a:gd name="adj3" fmla="val 57003"/>
                  <a:gd name="adj4" fmla="val -203623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V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→ 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O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Economica"/>
                    <a:cs typeface="Times New Roman" panose="02020603050405020304" pitchFamily="18" charset="0"/>
                  </a:rPr>
                  <a:t>1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标注: 线形 6">
                <a:extLst>
                  <a:ext uri="{FF2B5EF4-FFF2-40B4-BE49-F238E27FC236}">
                    <a16:creationId xmlns:a16="http://schemas.microsoft.com/office/drawing/2014/main" id="{0168E434-CAB4-418E-8F3D-677A9384B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70" y="1627414"/>
                <a:ext cx="1926884" cy="424070"/>
              </a:xfrm>
              <a:prstGeom prst="borderCallout1">
                <a:avLst>
                  <a:gd name="adj1" fmla="val 51965"/>
                  <a:gd name="adj2" fmla="val -289"/>
                  <a:gd name="adj3" fmla="val 57003"/>
                  <a:gd name="adj4" fmla="val -203623"/>
                </a:avLst>
              </a:prstGeom>
              <a:blipFill>
                <a:blip r:embed="rId7"/>
                <a:stretch>
                  <a:fillRect t="-1351" b="-1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注: 线形 7">
                <a:extLst>
                  <a:ext uri="{FF2B5EF4-FFF2-40B4-BE49-F238E27FC236}">
                    <a16:creationId xmlns:a16="http://schemas.microsoft.com/office/drawing/2014/main" id="{B6C9B6E7-A1E0-4785-8EE8-99A19636403D}"/>
                  </a:ext>
                </a:extLst>
              </p:cNvPr>
              <p:cNvSpPr/>
              <p:nvPr/>
            </p:nvSpPr>
            <p:spPr>
              <a:xfrm>
                <a:off x="9382669" y="2536150"/>
                <a:ext cx="1926883" cy="424070"/>
              </a:xfrm>
              <a:prstGeom prst="borderCallout1">
                <a:avLst>
                  <a:gd name="adj1" fmla="val 51965"/>
                  <a:gd name="adj2" fmla="val -289"/>
                  <a:gd name="adj3" fmla="val 62066"/>
                  <a:gd name="adj4" fmla="val -201738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V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→ 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O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Economica"/>
                    <a:cs typeface="Times New Roman" panose="02020603050405020304" pitchFamily="18" charset="0"/>
                  </a:rPr>
                  <a:t>2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标注: 线形 7">
                <a:extLst>
                  <a:ext uri="{FF2B5EF4-FFF2-40B4-BE49-F238E27FC236}">
                    <a16:creationId xmlns:a16="http://schemas.microsoft.com/office/drawing/2014/main" id="{B6C9B6E7-A1E0-4785-8EE8-99A196364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69" y="2536150"/>
                <a:ext cx="1926883" cy="424070"/>
              </a:xfrm>
              <a:prstGeom prst="borderCallout1">
                <a:avLst>
                  <a:gd name="adj1" fmla="val 51965"/>
                  <a:gd name="adj2" fmla="val -289"/>
                  <a:gd name="adj3" fmla="val 62066"/>
                  <a:gd name="adj4" fmla="val -201738"/>
                </a:avLst>
              </a:prstGeom>
              <a:blipFill>
                <a:blip r:embed="rId8"/>
                <a:stretch>
                  <a:fillRect t="-1351" b="-1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标注: 线形 8">
                <a:extLst>
                  <a:ext uri="{FF2B5EF4-FFF2-40B4-BE49-F238E27FC236}">
                    <a16:creationId xmlns:a16="http://schemas.microsoft.com/office/drawing/2014/main" id="{BBDDEDA9-1B16-4B6E-BC5D-03C8C382926A}"/>
                  </a:ext>
                </a:extLst>
              </p:cNvPr>
              <p:cNvSpPr/>
              <p:nvPr/>
            </p:nvSpPr>
            <p:spPr>
              <a:xfrm>
                <a:off x="9382670" y="4237531"/>
                <a:ext cx="1926882" cy="603298"/>
              </a:xfrm>
              <a:prstGeom prst="borderCallout1">
                <a:avLst>
                  <a:gd name="adj1" fmla="val 51965"/>
                  <a:gd name="adj2" fmla="val -289"/>
                  <a:gd name="adj3" fmla="val 53162"/>
                  <a:gd name="adj4" fmla="val -29854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N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→ 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O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Economica"/>
                    <a:cs typeface="Times New Roman" panose="02020603050405020304" pitchFamily="18" charset="0"/>
                  </a:rPr>
                  <a:t>1</a:t>
                </a:r>
                <a:endParaRPr lang="en-US" altLang="zh-CN" sz="11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        N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→ 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O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Economica"/>
                    <a:cs typeface="Times New Roman" panose="02020603050405020304" pitchFamily="18" charset="0"/>
                  </a:rPr>
                  <a:t>2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标注: 线形 8">
                <a:extLst>
                  <a:ext uri="{FF2B5EF4-FFF2-40B4-BE49-F238E27FC236}">
                    <a16:creationId xmlns:a16="http://schemas.microsoft.com/office/drawing/2014/main" id="{BBDDEDA9-1B16-4B6E-BC5D-03C8C3829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70" y="4237531"/>
                <a:ext cx="1926882" cy="603298"/>
              </a:xfrm>
              <a:prstGeom prst="borderCallout1">
                <a:avLst>
                  <a:gd name="adj1" fmla="val 51965"/>
                  <a:gd name="adj2" fmla="val -289"/>
                  <a:gd name="adj3" fmla="val 53162"/>
                  <a:gd name="adj4" fmla="val -298544"/>
                </a:avLst>
              </a:prstGeom>
              <a:blipFill>
                <a:blip r:embed="rId9"/>
                <a:stretch>
                  <a:fillRect t="-10680" b="-2330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注: 线形 9">
            <a:extLst>
              <a:ext uri="{FF2B5EF4-FFF2-40B4-BE49-F238E27FC236}">
                <a16:creationId xmlns:a16="http://schemas.microsoft.com/office/drawing/2014/main" id="{D5539EE3-487D-4830-84A8-123CD88769FC}"/>
              </a:ext>
            </a:extLst>
          </p:cNvPr>
          <p:cNvSpPr/>
          <p:nvPr/>
        </p:nvSpPr>
        <p:spPr>
          <a:xfrm>
            <a:off x="5316585" y="3590831"/>
            <a:ext cx="2369839" cy="702511"/>
          </a:xfrm>
          <a:prstGeom prst="borderCallout1">
            <a:avLst>
              <a:gd name="adj1" fmla="val 49941"/>
              <a:gd name="adj2" fmla="val -600"/>
              <a:gd name="adj3" fmla="val 48905"/>
              <a:gd name="adj4" fmla="val -7497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V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O</a:t>
            </a:r>
            <a:r>
              <a:rPr lang="en-US" altLang="zh-CN" sz="1100" dirty="0">
                <a:solidFill>
                  <a:srgbClr val="000000"/>
                </a:solidFill>
                <a:latin typeface="Economica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v&gt;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V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O</a:t>
            </a:r>
            <a:r>
              <a:rPr lang="en-US" altLang="zh-CN" sz="1100" dirty="0">
                <a:solidFill>
                  <a:srgbClr val="000000"/>
                </a:solidFill>
                <a:latin typeface="Economica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v&gt;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chemeClr val="tx1"/>
              </a:solidFill>
              <a:latin typeface="Economica"/>
              <a:cs typeface="Times New Roman" panose="02020603050405020304" pitchFamily="18" charset="0"/>
            </a:endParaRPr>
          </a:p>
        </p:txBody>
      </p:sp>
      <p:sp>
        <p:nvSpPr>
          <p:cNvPr id="11" name="标注: 线形 10">
            <a:extLst>
              <a:ext uri="{FF2B5EF4-FFF2-40B4-BE49-F238E27FC236}">
                <a16:creationId xmlns:a16="http://schemas.microsoft.com/office/drawing/2014/main" id="{087BBE6F-5694-4670-B619-AED4547EC173}"/>
              </a:ext>
            </a:extLst>
          </p:cNvPr>
          <p:cNvSpPr/>
          <p:nvPr/>
        </p:nvSpPr>
        <p:spPr>
          <a:xfrm>
            <a:off x="6443486" y="5031119"/>
            <a:ext cx="2369839" cy="702511"/>
          </a:xfrm>
          <a:prstGeom prst="borderCallout1">
            <a:avLst>
              <a:gd name="adj1" fmla="val 49941"/>
              <a:gd name="adj2" fmla="val -600"/>
              <a:gd name="adj3" fmla="val 48905"/>
              <a:gd name="adj4" fmla="val -7497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N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O</a:t>
            </a:r>
            <a:r>
              <a:rPr lang="en-US" altLang="zh-CN" sz="1100" dirty="0">
                <a:solidFill>
                  <a:srgbClr val="000000"/>
                </a:solidFill>
                <a:latin typeface="Economica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n&gt;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N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O</a:t>
            </a:r>
            <a:r>
              <a:rPr lang="en-US" altLang="zh-CN" sz="1100" dirty="0">
                <a:solidFill>
                  <a:srgbClr val="000000"/>
                </a:solidFill>
                <a:latin typeface="Economica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n&gt;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chemeClr val="tx1"/>
              </a:solidFill>
              <a:latin typeface="Economica"/>
              <a:cs typeface="Times New Roman" panose="02020603050405020304" pitchFamily="18" charset="0"/>
            </a:endParaRPr>
          </a:p>
        </p:txBody>
      </p:sp>
      <p:sp>
        <p:nvSpPr>
          <p:cNvPr id="13" name="Google Shape;225;p25">
            <a:extLst>
              <a:ext uri="{FF2B5EF4-FFF2-40B4-BE49-F238E27FC236}">
                <a16:creationId xmlns:a16="http://schemas.microsoft.com/office/drawing/2014/main" id="{A673CCD3-A045-4DF5-B95E-A867583AF670}"/>
              </a:ext>
            </a:extLst>
          </p:cNvPr>
          <p:cNvSpPr txBox="1">
            <a:spLocks/>
          </p:cNvSpPr>
          <p:nvPr/>
        </p:nvSpPr>
        <p:spPr>
          <a:xfrm>
            <a:off x="510989" y="436628"/>
            <a:ext cx="11360800" cy="6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2400"/>
              <a:buFont typeface="Work Sans Regular"/>
              <a:buChar char="●"/>
              <a:defRPr sz="24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lvl="0" defTabSz="1219170">
              <a:buNone/>
              <a:defRPr/>
            </a:pPr>
            <a:r>
              <a:rPr lang="en-US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sensitivity with generic customization</a:t>
            </a:r>
            <a:endParaRPr lang="zh-CN" altLang="en-US" sz="4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1D960A-1339-48B1-9A65-6F6DFEFD01C0}"/>
              </a:ext>
            </a:extLst>
          </p:cNvPr>
          <p:cNvSpPr txBox="1"/>
          <p:nvPr/>
        </p:nvSpPr>
        <p:spPr>
          <a:xfrm>
            <a:off x="4469764" y="1401315"/>
            <a:ext cx="1533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aseline="-250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√</a:t>
            </a:r>
            <a:endParaRPr lang="zh-CN" altLang="en-US" sz="8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ED6890D-8DFB-4943-82EA-0CF0EE680F69}"/>
              </a:ext>
            </a:extLst>
          </p:cNvPr>
          <p:cNvSpPr txBox="1"/>
          <p:nvPr/>
        </p:nvSpPr>
        <p:spPr>
          <a:xfrm>
            <a:off x="4463785" y="2188797"/>
            <a:ext cx="1533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aseline="-250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√</a:t>
            </a:r>
            <a:endParaRPr lang="zh-CN" altLang="en-US" sz="8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373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3BA506C-CBA4-4B2C-9D7F-C9195A60992E}"/>
              </a:ext>
            </a:extLst>
          </p:cNvPr>
          <p:cNvGrpSpPr/>
          <p:nvPr/>
        </p:nvGrpSpPr>
        <p:grpSpPr>
          <a:xfrm>
            <a:off x="510989" y="1065828"/>
            <a:ext cx="5492665" cy="5643082"/>
            <a:chOff x="800792" y="1214918"/>
            <a:chExt cx="5492665" cy="564308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1FB57E7-AB4E-4CC0-8EA8-5560BE4D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792" y="1214918"/>
              <a:ext cx="5492665" cy="564308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11F6352-D275-4941-9B05-E11B0590E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2997" y="4579633"/>
              <a:ext cx="2088170" cy="28403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注: 线形 6">
                <a:extLst>
                  <a:ext uri="{FF2B5EF4-FFF2-40B4-BE49-F238E27FC236}">
                    <a16:creationId xmlns:a16="http://schemas.microsoft.com/office/drawing/2014/main" id="{0168E434-CAB4-418E-8F3D-677A9384BB2B}"/>
                  </a:ext>
                </a:extLst>
              </p:cNvPr>
              <p:cNvSpPr/>
              <p:nvPr/>
            </p:nvSpPr>
            <p:spPr>
              <a:xfrm>
                <a:off x="9382670" y="1627414"/>
                <a:ext cx="1926884" cy="424070"/>
              </a:xfrm>
              <a:prstGeom prst="borderCallout1">
                <a:avLst>
                  <a:gd name="adj1" fmla="val 51965"/>
                  <a:gd name="adj2" fmla="val -289"/>
                  <a:gd name="adj3" fmla="val 57003"/>
                  <a:gd name="adj4" fmla="val -203623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HashMap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标注: 线形 6">
                <a:extLst>
                  <a:ext uri="{FF2B5EF4-FFF2-40B4-BE49-F238E27FC236}">
                    <a16:creationId xmlns:a16="http://schemas.microsoft.com/office/drawing/2014/main" id="{0168E434-CAB4-418E-8F3D-677A9384B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70" y="1627414"/>
                <a:ext cx="1926884" cy="424070"/>
              </a:xfrm>
              <a:prstGeom prst="borderCallout1">
                <a:avLst>
                  <a:gd name="adj1" fmla="val 51965"/>
                  <a:gd name="adj2" fmla="val -289"/>
                  <a:gd name="adj3" fmla="val 57003"/>
                  <a:gd name="adj4" fmla="val -203623"/>
                </a:avLst>
              </a:prstGeom>
              <a:blipFill>
                <a:blip r:embed="rId5"/>
                <a:stretch>
                  <a:fillRect t="-1351" b="-1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注: 线形 7">
                <a:extLst>
                  <a:ext uri="{FF2B5EF4-FFF2-40B4-BE49-F238E27FC236}">
                    <a16:creationId xmlns:a16="http://schemas.microsoft.com/office/drawing/2014/main" id="{B6C9B6E7-A1E0-4785-8EE8-99A19636403D}"/>
                  </a:ext>
                </a:extLst>
              </p:cNvPr>
              <p:cNvSpPr/>
              <p:nvPr/>
            </p:nvSpPr>
            <p:spPr>
              <a:xfrm>
                <a:off x="9382669" y="2536150"/>
                <a:ext cx="1926883" cy="424070"/>
              </a:xfrm>
              <a:prstGeom prst="borderCallout1">
                <a:avLst>
                  <a:gd name="adj1" fmla="val 51965"/>
                  <a:gd name="adj2" fmla="val -289"/>
                  <a:gd name="adj3" fmla="val 62066"/>
                  <a:gd name="adj4" fmla="val -201738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HashMap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标注: 线形 7">
                <a:extLst>
                  <a:ext uri="{FF2B5EF4-FFF2-40B4-BE49-F238E27FC236}">
                    <a16:creationId xmlns:a16="http://schemas.microsoft.com/office/drawing/2014/main" id="{B6C9B6E7-A1E0-4785-8EE8-99A196364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69" y="2536150"/>
                <a:ext cx="1926883" cy="424070"/>
              </a:xfrm>
              <a:prstGeom prst="borderCallout1">
                <a:avLst>
                  <a:gd name="adj1" fmla="val 51965"/>
                  <a:gd name="adj2" fmla="val -289"/>
                  <a:gd name="adj3" fmla="val 62066"/>
                  <a:gd name="adj4" fmla="val -201738"/>
                </a:avLst>
              </a:prstGeom>
              <a:blipFill>
                <a:blip r:embed="rId6"/>
                <a:stretch>
                  <a:fillRect t="-1351" b="-1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标注: 线形 8">
                <a:extLst>
                  <a:ext uri="{FF2B5EF4-FFF2-40B4-BE49-F238E27FC236}">
                    <a16:creationId xmlns:a16="http://schemas.microsoft.com/office/drawing/2014/main" id="{BBDDEDA9-1B16-4B6E-BC5D-03C8C382926A}"/>
                  </a:ext>
                </a:extLst>
              </p:cNvPr>
              <p:cNvSpPr/>
              <p:nvPr/>
            </p:nvSpPr>
            <p:spPr>
              <a:xfrm>
                <a:off x="9382670" y="4374009"/>
                <a:ext cx="1926882" cy="424070"/>
              </a:xfrm>
              <a:prstGeom prst="borderCallout1">
                <a:avLst>
                  <a:gd name="adj1" fmla="val 51965"/>
                  <a:gd name="adj2" fmla="val -289"/>
                  <a:gd name="adj3" fmla="val 53162"/>
                  <a:gd name="adj4" fmla="val -29854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Node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标注: 线形 8">
                <a:extLst>
                  <a:ext uri="{FF2B5EF4-FFF2-40B4-BE49-F238E27FC236}">
                    <a16:creationId xmlns:a16="http://schemas.microsoft.com/office/drawing/2014/main" id="{BBDDEDA9-1B16-4B6E-BC5D-03C8C3829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70" y="4374009"/>
                <a:ext cx="1926882" cy="424070"/>
              </a:xfrm>
              <a:prstGeom prst="borderCallout1">
                <a:avLst>
                  <a:gd name="adj1" fmla="val 51965"/>
                  <a:gd name="adj2" fmla="val -289"/>
                  <a:gd name="adj3" fmla="val 53162"/>
                  <a:gd name="adj4" fmla="val -298544"/>
                </a:avLst>
              </a:prstGeom>
              <a:blipFill>
                <a:blip r:embed="rId7"/>
                <a:stretch>
                  <a:fillRect t="-2740" b="-1917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注: 线形 9">
            <a:extLst>
              <a:ext uri="{FF2B5EF4-FFF2-40B4-BE49-F238E27FC236}">
                <a16:creationId xmlns:a16="http://schemas.microsoft.com/office/drawing/2014/main" id="{D5539EE3-487D-4830-84A8-123CD88769FC}"/>
              </a:ext>
            </a:extLst>
          </p:cNvPr>
          <p:cNvSpPr/>
          <p:nvPr/>
        </p:nvSpPr>
        <p:spPr>
          <a:xfrm>
            <a:off x="5765399" y="3595380"/>
            <a:ext cx="3172322" cy="702511"/>
          </a:xfrm>
          <a:prstGeom prst="borderCallout1">
            <a:avLst>
              <a:gd name="adj1" fmla="val 49941"/>
              <a:gd name="adj2" fmla="val -600"/>
              <a:gd name="adj3" fmla="val 48905"/>
              <a:gd name="adj4" fmla="val -7497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HashMap, v&gt;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chemeClr val="tx1"/>
              </a:solidFill>
              <a:latin typeface="Economica"/>
              <a:cs typeface="Times New Roman" panose="02020603050405020304" pitchFamily="18" charset="0"/>
            </a:endParaRPr>
          </a:p>
        </p:txBody>
      </p:sp>
      <p:sp>
        <p:nvSpPr>
          <p:cNvPr id="11" name="标注: 线形 10">
            <a:extLst>
              <a:ext uri="{FF2B5EF4-FFF2-40B4-BE49-F238E27FC236}">
                <a16:creationId xmlns:a16="http://schemas.microsoft.com/office/drawing/2014/main" id="{087BBE6F-5694-4670-B619-AED4547EC173}"/>
              </a:ext>
            </a:extLst>
          </p:cNvPr>
          <p:cNvSpPr/>
          <p:nvPr/>
        </p:nvSpPr>
        <p:spPr>
          <a:xfrm>
            <a:off x="6548119" y="5035669"/>
            <a:ext cx="2494235" cy="702511"/>
          </a:xfrm>
          <a:prstGeom prst="borderCallout1">
            <a:avLst>
              <a:gd name="adj1" fmla="val 49941"/>
              <a:gd name="adj2" fmla="val -600"/>
              <a:gd name="adj3" fmla="val 48905"/>
              <a:gd name="adj4" fmla="val -7497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Node, n&gt;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chemeClr val="tx1"/>
              </a:solidFill>
              <a:latin typeface="Economica"/>
              <a:cs typeface="Times New Roman" panose="02020603050405020304" pitchFamily="18" charset="0"/>
            </a:endParaRPr>
          </a:p>
        </p:txBody>
      </p:sp>
      <p:sp>
        <p:nvSpPr>
          <p:cNvPr id="13" name="Google Shape;225;p25">
            <a:extLst>
              <a:ext uri="{FF2B5EF4-FFF2-40B4-BE49-F238E27FC236}">
                <a16:creationId xmlns:a16="http://schemas.microsoft.com/office/drawing/2014/main" id="{A673CCD3-A045-4DF5-B95E-A867583AF670}"/>
              </a:ext>
            </a:extLst>
          </p:cNvPr>
          <p:cNvSpPr txBox="1">
            <a:spLocks/>
          </p:cNvSpPr>
          <p:nvPr/>
        </p:nvSpPr>
        <p:spPr>
          <a:xfrm>
            <a:off x="510989" y="436628"/>
            <a:ext cx="11360800" cy="6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2400"/>
              <a:buFont typeface="Work Sans Regular"/>
              <a:buChar char="●"/>
              <a:defRPr sz="24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lvl="0" defTabSz="1219170">
              <a:buNone/>
              <a:defRPr/>
            </a:pPr>
            <a:r>
              <a:rPr lang="en-US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 sensitivity</a:t>
            </a:r>
            <a:endParaRPr lang="zh-CN" altLang="en-US" sz="4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注: 线形 13">
            <a:extLst>
              <a:ext uri="{FF2B5EF4-FFF2-40B4-BE49-F238E27FC236}">
                <a16:creationId xmlns:a16="http://schemas.microsoft.com/office/drawing/2014/main" id="{0B39F484-EDC2-4D07-AF97-A1FE0EFB66FC}"/>
              </a:ext>
            </a:extLst>
          </p:cNvPr>
          <p:cNvSpPr/>
          <p:nvPr/>
        </p:nvSpPr>
        <p:spPr>
          <a:xfrm>
            <a:off x="6548119" y="5926534"/>
            <a:ext cx="3576003" cy="702511"/>
          </a:xfrm>
          <a:prstGeom prst="borderCallout1">
            <a:avLst>
              <a:gd name="adj1" fmla="val 49941"/>
              <a:gd name="adj2" fmla="val -600"/>
              <a:gd name="adj3" fmla="val -57620"/>
              <a:gd name="adj4" fmla="val -5246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US" altLang="zh-CN" sz="2000" dirty="0" err="1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,Node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n&gt;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 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7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3BA506C-CBA4-4B2C-9D7F-C9195A60992E}"/>
              </a:ext>
            </a:extLst>
          </p:cNvPr>
          <p:cNvGrpSpPr/>
          <p:nvPr/>
        </p:nvGrpSpPr>
        <p:grpSpPr>
          <a:xfrm>
            <a:off x="510989" y="1065828"/>
            <a:ext cx="5492665" cy="5643082"/>
            <a:chOff x="800792" y="1214918"/>
            <a:chExt cx="5492665" cy="564308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1FB57E7-AB4E-4CC0-8EA8-5560BE4D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792" y="1214918"/>
              <a:ext cx="5492665" cy="564308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11F6352-D275-4941-9B05-E11B0590E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2997" y="4579633"/>
              <a:ext cx="2088170" cy="28403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注: 线形 6">
                <a:extLst>
                  <a:ext uri="{FF2B5EF4-FFF2-40B4-BE49-F238E27FC236}">
                    <a16:creationId xmlns:a16="http://schemas.microsoft.com/office/drawing/2014/main" id="{0168E434-CAB4-418E-8F3D-677A9384BB2B}"/>
                  </a:ext>
                </a:extLst>
              </p:cNvPr>
              <p:cNvSpPr/>
              <p:nvPr/>
            </p:nvSpPr>
            <p:spPr>
              <a:xfrm>
                <a:off x="9382670" y="1627414"/>
                <a:ext cx="1926884" cy="424070"/>
              </a:xfrm>
              <a:prstGeom prst="borderCallout1">
                <a:avLst>
                  <a:gd name="adj1" fmla="val 51965"/>
                  <a:gd name="adj2" fmla="val -289"/>
                  <a:gd name="adj3" fmla="val 57003"/>
                  <a:gd name="adj4" fmla="val -203623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HashMap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标注: 线形 6">
                <a:extLst>
                  <a:ext uri="{FF2B5EF4-FFF2-40B4-BE49-F238E27FC236}">
                    <a16:creationId xmlns:a16="http://schemas.microsoft.com/office/drawing/2014/main" id="{0168E434-CAB4-418E-8F3D-677A9384B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70" y="1627414"/>
                <a:ext cx="1926884" cy="424070"/>
              </a:xfrm>
              <a:prstGeom prst="borderCallout1">
                <a:avLst>
                  <a:gd name="adj1" fmla="val 51965"/>
                  <a:gd name="adj2" fmla="val -289"/>
                  <a:gd name="adj3" fmla="val 57003"/>
                  <a:gd name="adj4" fmla="val -203623"/>
                </a:avLst>
              </a:prstGeom>
              <a:blipFill>
                <a:blip r:embed="rId7"/>
                <a:stretch>
                  <a:fillRect t="-1351" b="-1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注: 线形 7">
                <a:extLst>
                  <a:ext uri="{FF2B5EF4-FFF2-40B4-BE49-F238E27FC236}">
                    <a16:creationId xmlns:a16="http://schemas.microsoft.com/office/drawing/2014/main" id="{B6C9B6E7-A1E0-4785-8EE8-99A19636403D}"/>
                  </a:ext>
                </a:extLst>
              </p:cNvPr>
              <p:cNvSpPr/>
              <p:nvPr/>
            </p:nvSpPr>
            <p:spPr>
              <a:xfrm>
                <a:off x="9382669" y="2536150"/>
                <a:ext cx="1926883" cy="424070"/>
              </a:xfrm>
              <a:prstGeom prst="borderCallout1">
                <a:avLst>
                  <a:gd name="adj1" fmla="val 51965"/>
                  <a:gd name="adj2" fmla="val -289"/>
                  <a:gd name="adj3" fmla="val 62066"/>
                  <a:gd name="adj4" fmla="val -201738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HashMap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标注: 线形 7">
                <a:extLst>
                  <a:ext uri="{FF2B5EF4-FFF2-40B4-BE49-F238E27FC236}">
                    <a16:creationId xmlns:a16="http://schemas.microsoft.com/office/drawing/2014/main" id="{B6C9B6E7-A1E0-4785-8EE8-99A196364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69" y="2536150"/>
                <a:ext cx="1926883" cy="424070"/>
              </a:xfrm>
              <a:prstGeom prst="borderCallout1">
                <a:avLst>
                  <a:gd name="adj1" fmla="val 51965"/>
                  <a:gd name="adj2" fmla="val -289"/>
                  <a:gd name="adj3" fmla="val 62066"/>
                  <a:gd name="adj4" fmla="val -201738"/>
                </a:avLst>
              </a:prstGeom>
              <a:blipFill>
                <a:blip r:embed="rId8"/>
                <a:stretch>
                  <a:fillRect t="-1351" b="-1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标注: 线形 8">
                <a:extLst>
                  <a:ext uri="{FF2B5EF4-FFF2-40B4-BE49-F238E27FC236}">
                    <a16:creationId xmlns:a16="http://schemas.microsoft.com/office/drawing/2014/main" id="{BBDDEDA9-1B16-4B6E-BC5D-03C8C382926A}"/>
                  </a:ext>
                </a:extLst>
              </p:cNvPr>
              <p:cNvSpPr/>
              <p:nvPr/>
            </p:nvSpPr>
            <p:spPr>
              <a:xfrm>
                <a:off x="9382670" y="4374009"/>
                <a:ext cx="1926882" cy="424070"/>
              </a:xfrm>
              <a:prstGeom prst="borderCallout1">
                <a:avLst>
                  <a:gd name="adj1" fmla="val 51965"/>
                  <a:gd name="adj2" fmla="val -289"/>
                  <a:gd name="adj3" fmla="val 53162"/>
                  <a:gd name="adj4" fmla="val -29854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Node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标注: 线形 8">
                <a:extLst>
                  <a:ext uri="{FF2B5EF4-FFF2-40B4-BE49-F238E27FC236}">
                    <a16:creationId xmlns:a16="http://schemas.microsoft.com/office/drawing/2014/main" id="{BBDDEDA9-1B16-4B6E-BC5D-03C8C3829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70" y="4374009"/>
                <a:ext cx="1926882" cy="424070"/>
              </a:xfrm>
              <a:prstGeom prst="borderCallout1">
                <a:avLst>
                  <a:gd name="adj1" fmla="val 51965"/>
                  <a:gd name="adj2" fmla="val -289"/>
                  <a:gd name="adj3" fmla="val 53162"/>
                  <a:gd name="adj4" fmla="val -298544"/>
                </a:avLst>
              </a:prstGeom>
              <a:blipFill>
                <a:blip r:embed="rId9"/>
                <a:stretch>
                  <a:fillRect t="-2740" b="-1917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注: 线形 9">
            <a:extLst>
              <a:ext uri="{FF2B5EF4-FFF2-40B4-BE49-F238E27FC236}">
                <a16:creationId xmlns:a16="http://schemas.microsoft.com/office/drawing/2014/main" id="{D5539EE3-487D-4830-84A8-123CD88769FC}"/>
              </a:ext>
            </a:extLst>
          </p:cNvPr>
          <p:cNvSpPr/>
          <p:nvPr/>
        </p:nvSpPr>
        <p:spPr>
          <a:xfrm>
            <a:off x="5765399" y="3595380"/>
            <a:ext cx="3172322" cy="702511"/>
          </a:xfrm>
          <a:prstGeom prst="borderCallout1">
            <a:avLst>
              <a:gd name="adj1" fmla="val 49941"/>
              <a:gd name="adj2" fmla="val -600"/>
              <a:gd name="adj3" fmla="val 48905"/>
              <a:gd name="adj4" fmla="val -7497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HashMap, v&gt;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chemeClr val="tx1"/>
              </a:solidFill>
              <a:latin typeface="Economica"/>
              <a:cs typeface="Times New Roman" panose="02020603050405020304" pitchFamily="18" charset="0"/>
            </a:endParaRPr>
          </a:p>
        </p:txBody>
      </p:sp>
      <p:sp>
        <p:nvSpPr>
          <p:cNvPr id="11" name="标注: 线形 10">
            <a:extLst>
              <a:ext uri="{FF2B5EF4-FFF2-40B4-BE49-F238E27FC236}">
                <a16:creationId xmlns:a16="http://schemas.microsoft.com/office/drawing/2014/main" id="{087BBE6F-5694-4670-B619-AED4547EC173}"/>
              </a:ext>
            </a:extLst>
          </p:cNvPr>
          <p:cNvSpPr/>
          <p:nvPr/>
        </p:nvSpPr>
        <p:spPr>
          <a:xfrm>
            <a:off x="6548119" y="5035669"/>
            <a:ext cx="2494235" cy="702511"/>
          </a:xfrm>
          <a:prstGeom prst="borderCallout1">
            <a:avLst>
              <a:gd name="adj1" fmla="val 49941"/>
              <a:gd name="adj2" fmla="val -600"/>
              <a:gd name="adj3" fmla="val 48905"/>
              <a:gd name="adj4" fmla="val -7497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Node, n&gt;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chemeClr val="tx1"/>
              </a:solidFill>
              <a:latin typeface="Economica"/>
              <a:cs typeface="Times New Roman" panose="02020603050405020304" pitchFamily="18" charset="0"/>
            </a:endParaRPr>
          </a:p>
        </p:txBody>
      </p:sp>
      <p:sp>
        <p:nvSpPr>
          <p:cNvPr id="13" name="Google Shape;225;p25">
            <a:extLst>
              <a:ext uri="{FF2B5EF4-FFF2-40B4-BE49-F238E27FC236}">
                <a16:creationId xmlns:a16="http://schemas.microsoft.com/office/drawing/2014/main" id="{A673CCD3-A045-4DF5-B95E-A867583AF670}"/>
              </a:ext>
            </a:extLst>
          </p:cNvPr>
          <p:cNvSpPr txBox="1">
            <a:spLocks/>
          </p:cNvSpPr>
          <p:nvPr/>
        </p:nvSpPr>
        <p:spPr>
          <a:xfrm>
            <a:off x="510989" y="436628"/>
            <a:ext cx="11360800" cy="6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2400"/>
              <a:buFont typeface="Work Sans Regular"/>
              <a:buChar char="●"/>
              <a:defRPr sz="24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lvl="0" defTabSz="1219170">
              <a:buNone/>
              <a:defRPr/>
            </a:pPr>
            <a:r>
              <a:rPr lang="en-US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 sensitivity</a:t>
            </a:r>
            <a:endParaRPr lang="zh-CN" altLang="en-US" sz="4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注: 线形 13">
            <a:extLst>
              <a:ext uri="{FF2B5EF4-FFF2-40B4-BE49-F238E27FC236}">
                <a16:creationId xmlns:a16="http://schemas.microsoft.com/office/drawing/2014/main" id="{0B39F484-EDC2-4D07-AF97-A1FE0EFB66FC}"/>
              </a:ext>
            </a:extLst>
          </p:cNvPr>
          <p:cNvSpPr/>
          <p:nvPr/>
        </p:nvSpPr>
        <p:spPr>
          <a:xfrm>
            <a:off x="6548119" y="5926534"/>
            <a:ext cx="3576003" cy="702511"/>
          </a:xfrm>
          <a:prstGeom prst="borderCallout1">
            <a:avLst>
              <a:gd name="adj1" fmla="val 49941"/>
              <a:gd name="adj2" fmla="val -600"/>
              <a:gd name="adj3" fmla="val -57620"/>
              <a:gd name="adj4" fmla="val -5246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US" altLang="zh-CN" sz="2000" dirty="0" err="1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,Node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 n&gt;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 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,O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942F036-A603-4086-8E8F-2C60DD44A2CC}"/>
              </a:ext>
            </a:extLst>
          </p:cNvPr>
          <p:cNvSpPr/>
          <p:nvPr/>
        </p:nvSpPr>
        <p:spPr>
          <a:xfrm>
            <a:off x="4317492" y="1870257"/>
            <a:ext cx="9192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Economica"/>
              </a:rPr>
              <a:t>FAIL</a:t>
            </a:r>
            <a:endParaRPr lang="zh-CN" altLang="en-US" sz="32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Economic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52696E-F54C-4CEF-A566-17383C0AFAE8}"/>
              </a:ext>
            </a:extLst>
          </p:cNvPr>
          <p:cNvSpPr/>
          <p:nvPr/>
        </p:nvSpPr>
        <p:spPr>
          <a:xfrm>
            <a:off x="4311513" y="2788962"/>
            <a:ext cx="91921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Economica"/>
              </a:rPr>
              <a:t>FAIL</a:t>
            </a:r>
            <a:endParaRPr lang="zh-CN" altLang="en-US" sz="32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2314414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3BA506C-CBA4-4B2C-9D7F-C9195A60992E}"/>
              </a:ext>
            </a:extLst>
          </p:cNvPr>
          <p:cNvGrpSpPr/>
          <p:nvPr/>
        </p:nvGrpSpPr>
        <p:grpSpPr>
          <a:xfrm>
            <a:off x="510989" y="1065828"/>
            <a:ext cx="5492665" cy="5643082"/>
            <a:chOff x="800792" y="1214918"/>
            <a:chExt cx="5492665" cy="564308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1FB57E7-AB4E-4CC0-8EA8-5560BE4D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792" y="1214918"/>
              <a:ext cx="5492665" cy="564308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11F6352-D275-4941-9B05-E11B0590E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2997" y="4579633"/>
              <a:ext cx="2088170" cy="28403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注: 线形 6">
                <a:extLst>
                  <a:ext uri="{FF2B5EF4-FFF2-40B4-BE49-F238E27FC236}">
                    <a16:creationId xmlns:a16="http://schemas.microsoft.com/office/drawing/2014/main" id="{0168E434-CAB4-418E-8F3D-677A9384BB2B}"/>
                  </a:ext>
                </a:extLst>
              </p:cNvPr>
              <p:cNvSpPr/>
              <p:nvPr/>
            </p:nvSpPr>
            <p:spPr>
              <a:xfrm>
                <a:off x="9382670" y="1627414"/>
                <a:ext cx="1926884" cy="424070"/>
              </a:xfrm>
              <a:prstGeom prst="borderCallout1">
                <a:avLst>
                  <a:gd name="adj1" fmla="val 51965"/>
                  <a:gd name="adj2" fmla="val -289"/>
                  <a:gd name="adj3" fmla="val 57003"/>
                  <a:gd name="adj4" fmla="val -203623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V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→ 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A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标注: 线形 6">
                <a:extLst>
                  <a:ext uri="{FF2B5EF4-FFF2-40B4-BE49-F238E27FC236}">
                    <a16:creationId xmlns:a16="http://schemas.microsoft.com/office/drawing/2014/main" id="{0168E434-CAB4-418E-8F3D-677A9384B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70" y="1627414"/>
                <a:ext cx="1926884" cy="424070"/>
              </a:xfrm>
              <a:prstGeom prst="borderCallout1">
                <a:avLst>
                  <a:gd name="adj1" fmla="val 51965"/>
                  <a:gd name="adj2" fmla="val -289"/>
                  <a:gd name="adj3" fmla="val 57003"/>
                  <a:gd name="adj4" fmla="val -203623"/>
                </a:avLst>
              </a:prstGeom>
              <a:blipFill>
                <a:blip r:embed="rId5"/>
                <a:stretch>
                  <a:fillRect t="-1351" b="-1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注: 线形 7">
                <a:extLst>
                  <a:ext uri="{FF2B5EF4-FFF2-40B4-BE49-F238E27FC236}">
                    <a16:creationId xmlns:a16="http://schemas.microsoft.com/office/drawing/2014/main" id="{B6C9B6E7-A1E0-4785-8EE8-99A19636403D}"/>
                  </a:ext>
                </a:extLst>
              </p:cNvPr>
              <p:cNvSpPr/>
              <p:nvPr/>
            </p:nvSpPr>
            <p:spPr>
              <a:xfrm>
                <a:off x="9382669" y="2536150"/>
                <a:ext cx="1926883" cy="424070"/>
              </a:xfrm>
              <a:prstGeom prst="borderCallout1">
                <a:avLst>
                  <a:gd name="adj1" fmla="val 51965"/>
                  <a:gd name="adj2" fmla="val -289"/>
                  <a:gd name="adj3" fmla="val 62066"/>
                  <a:gd name="adj4" fmla="val -201738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V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→ 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B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标注: 线形 7">
                <a:extLst>
                  <a:ext uri="{FF2B5EF4-FFF2-40B4-BE49-F238E27FC236}">
                    <a16:creationId xmlns:a16="http://schemas.microsoft.com/office/drawing/2014/main" id="{B6C9B6E7-A1E0-4785-8EE8-99A196364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69" y="2536150"/>
                <a:ext cx="1926883" cy="424070"/>
              </a:xfrm>
              <a:prstGeom prst="borderCallout1">
                <a:avLst>
                  <a:gd name="adj1" fmla="val 51965"/>
                  <a:gd name="adj2" fmla="val -289"/>
                  <a:gd name="adj3" fmla="val 62066"/>
                  <a:gd name="adj4" fmla="val -201738"/>
                </a:avLst>
              </a:prstGeom>
              <a:blipFill>
                <a:blip r:embed="rId6"/>
                <a:stretch>
                  <a:fillRect t="-1351" b="-1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标注: 线形 8">
                <a:extLst>
                  <a:ext uri="{FF2B5EF4-FFF2-40B4-BE49-F238E27FC236}">
                    <a16:creationId xmlns:a16="http://schemas.microsoft.com/office/drawing/2014/main" id="{BBDDEDA9-1B16-4B6E-BC5D-03C8C382926A}"/>
                  </a:ext>
                </a:extLst>
              </p:cNvPr>
              <p:cNvSpPr/>
              <p:nvPr/>
            </p:nvSpPr>
            <p:spPr>
              <a:xfrm>
                <a:off x="9382670" y="4237531"/>
                <a:ext cx="1926882" cy="603298"/>
              </a:xfrm>
              <a:prstGeom prst="borderCallout1">
                <a:avLst>
                  <a:gd name="adj1" fmla="val 51965"/>
                  <a:gd name="adj2" fmla="val -289"/>
                  <a:gd name="adj3" fmla="val 53162"/>
                  <a:gd name="adj4" fmla="val -29854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N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→ 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A</a:t>
                </a:r>
                <a:endParaRPr lang="en-US" altLang="zh-CN" sz="11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        N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→ 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B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标注: 线形 8">
                <a:extLst>
                  <a:ext uri="{FF2B5EF4-FFF2-40B4-BE49-F238E27FC236}">
                    <a16:creationId xmlns:a16="http://schemas.microsoft.com/office/drawing/2014/main" id="{BBDDEDA9-1B16-4B6E-BC5D-03C8C3829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70" y="4237531"/>
                <a:ext cx="1926882" cy="603298"/>
              </a:xfrm>
              <a:prstGeom prst="borderCallout1">
                <a:avLst>
                  <a:gd name="adj1" fmla="val 51965"/>
                  <a:gd name="adj2" fmla="val -289"/>
                  <a:gd name="adj3" fmla="val 53162"/>
                  <a:gd name="adj4" fmla="val -298544"/>
                </a:avLst>
              </a:prstGeom>
              <a:blipFill>
                <a:blip r:embed="rId7"/>
                <a:stretch>
                  <a:fillRect t="-10680" b="-2330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注: 线形 9">
            <a:extLst>
              <a:ext uri="{FF2B5EF4-FFF2-40B4-BE49-F238E27FC236}">
                <a16:creationId xmlns:a16="http://schemas.microsoft.com/office/drawing/2014/main" id="{D5539EE3-487D-4830-84A8-123CD88769FC}"/>
              </a:ext>
            </a:extLst>
          </p:cNvPr>
          <p:cNvSpPr/>
          <p:nvPr/>
        </p:nvSpPr>
        <p:spPr>
          <a:xfrm>
            <a:off x="5316585" y="3590831"/>
            <a:ext cx="2369839" cy="702511"/>
          </a:xfrm>
          <a:prstGeom prst="borderCallout1">
            <a:avLst>
              <a:gd name="adj1" fmla="val 49941"/>
              <a:gd name="adj2" fmla="val -600"/>
              <a:gd name="adj3" fmla="val 48905"/>
              <a:gd name="adj4" fmla="val -7497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V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A, v&gt;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V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B, v&gt;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chemeClr val="tx1"/>
              </a:solidFill>
              <a:latin typeface="Economica"/>
              <a:cs typeface="Times New Roman" panose="02020603050405020304" pitchFamily="18" charset="0"/>
            </a:endParaRPr>
          </a:p>
        </p:txBody>
      </p:sp>
      <p:sp>
        <p:nvSpPr>
          <p:cNvPr id="11" name="标注: 线形 10">
            <a:extLst>
              <a:ext uri="{FF2B5EF4-FFF2-40B4-BE49-F238E27FC236}">
                <a16:creationId xmlns:a16="http://schemas.microsoft.com/office/drawing/2014/main" id="{087BBE6F-5694-4670-B619-AED4547EC173}"/>
              </a:ext>
            </a:extLst>
          </p:cNvPr>
          <p:cNvSpPr/>
          <p:nvPr/>
        </p:nvSpPr>
        <p:spPr>
          <a:xfrm>
            <a:off x="6443486" y="5031119"/>
            <a:ext cx="2369839" cy="702511"/>
          </a:xfrm>
          <a:prstGeom prst="borderCallout1">
            <a:avLst>
              <a:gd name="adj1" fmla="val 49941"/>
              <a:gd name="adj2" fmla="val -600"/>
              <a:gd name="adj3" fmla="val 48905"/>
              <a:gd name="adj4" fmla="val -7497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N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A, n&gt;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N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B, n&gt;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chemeClr val="tx1"/>
              </a:solidFill>
              <a:latin typeface="Economica"/>
              <a:cs typeface="Times New Roman" panose="02020603050405020304" pitchFamily="18" charset="0"/>
            </a:endParaRPr>
          </a:p>
        </p:txBody>
      </p:sp>
      <p:sp>
        <p:nvSpPr>
          <p:cNvPr id="13" name="Google Shape;225;p25">
            <a:extLst>
              <a:ext uri="{FF2B5EF4-FFF2-40B4-BE49-F238E27FC236}">
                <a16:creationId xmlns:a16="http://schemas.microsoft.com/office/drawing/2014/main" id="{A673CCD3-A045-4DF5-B95E-A867583AF670}"/>
              </a:ext>
            </a:extLst>
          </p:cNvPr>
          <p:cNvSpPr txBox="1">
            <a:spLocks/>
          </p:cNvSpPr>
          <p:nvPr/>
        </p:nvSpPr>
        <p:spPr>
          <a:xfrm>
            <a:off x="510989" y="436628"/>
            <a:ext cx="11360800" cy="6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2400"/>
              <a:buFont typeface="Work Sans Regular"/>
              <a:buChar char="●"/>
              <a:defRPr sz="24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lvl="0" defTabSz="1219170">
              <a:buNone/>
              <a:defRPr/>
            </a:pPr>
            <a:r>
              <a:rPr lang="en-US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 sensitivity with generic customization</a:t>
            </a:r>
            <a:endParaRPr lang="zh-CN" altLang="en-US" sz="4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468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3BA506C-CBA4-4B2C-9D7F-C9195A60992E}"/>
              </a:ext>
            </a:extLst>
          </p:cNvPr>
          <p:cNvGrpSpPr/>
          <p:nvPr/>
        </p:nvGrpSpPr>
        <p:grpSpPr>
          <a:xfrm>
            <a:off x="510989" y="1065828"/>
            <a:ext cx="5492665" cy="5643082"/>
            <a:chOff x="800792" y="1214918"/>
            <a:chExt cx="5492665" cy="564308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1FB57E7-AB4E-4CC0-8EA8-5560BE4D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792" y="1214918"/>
              <a:ext cx="5492665" cy="564308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11F6352-D275-4941-9B05-E11B0590E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2997" y="4579633"/>
              <a:ext cx="2088170" cy="28403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注: 线形 6">
                <a:extLst>
                  <a:ext uri="{FF2B5EF4-FFF2-40B4-BE49-F238E27FC236}">
                    <a16:creationId xmlns:a16="http://schemas.microsoft.com/office/drawing/2014/main" id="{0168E434-CAB4-418E-8F3D-677A9384BB2B}"/>
                  </a:ext>
                </a:extLst>
              </p:cNvPr>
              <p:cNvSpPr/>
              <p:nvPr/>
            </p:nvSpPr>
            <p:spPr>
              <a:xfrm>
                <a:off x="9382670" y="1627414"/>
                <a:ext cx="1926884" cy="424070"/>
              </a:xfrm>
              <a:prstGeom prst="borderCallout1">
                <a:avLst>
                  <a:gd name="adj1" fmla="val 51965"/>
                  <a:gd name="adj2" fmla="val -289"/>
                  <a:gd name="adj3" fmla="val 57003"/>
                  <a:gd name="adj4" fmla="val -203623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V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→ 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A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标注: 线形 6">
                <a:extLst>
                  <a:ext uri="{FF2B5EF4-FFF2-40B4-BE49-F238E27FC236}">
                    <a16:creationId xmlns:a16="http://schemas.microsoft.com/office/drawing/2014/main" id="{0168E434-CAB4-418E-8F3D-677A9384B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70" y="1627414"/>
                <a:ext cx="1926884" cy="424070"/>
              </a:xfrm>
              <a:prstGeom prst="borderCallout1">
                <a:avLst>
                  <a:gd name="adj1" fmla="val 51965"/>
                  <a:gd name="adj2" fmla="val -289"/>
                  <a:gd name="adj3" fmla="val 57003"/>
                  <a:gd name="adj4" fmla="val -203623"/>
                </a:avLst>
              </a:prstGeom>
              <a:blipFill>
                <a:blip r:embed="rId7"/>
                <a:stretch>
                  <a:fillRect t="-1351" b="-1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注: 线形 7">
                <a:extLst>
                  <a:ext uri="{FF2B5EF4-FFF2-40B4-BE49-F238E27FC236}">
                    <a16:creationId xmlns:a16="http://schemas.microsoft.com/office/drawing/2014/main" id="{B6C9B6E7-A1E0-4785-8EE8-99A19636403D}"/>
                  </a:ext>
                </a:extLst>
              </p:cNvPr>
              <p:cNvSpPr/>
              <p:nvPr/>
            </p:nvSpPr>
            <p:spPr>
              <a:xfrm>
                <a:off x="9382669" y="2536150"/>
                <a:ext cx="1926883" cy="424070"/>
              </a:xfrm>
              <a:prstGeom prst="borderCallout1">
                <a:avLst>
                  <a:gd name="adj1" fmla="val 51965"/>
                  <a:gd name="adj2" fmla="val -289"/>
                  <a:gd name="adj3" fmla="val 62066"/>
                  <a:gd name="adj4" fmla="val -201738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V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→ 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B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标注: 线形 7">
                <a:extLst>
                  <a:ext uri="{FF2B5EF4-FFF2-40B4-BE49-F238E27FC236}">
                    <a16:creationId xmlns:a16="http://schemas.microsoft.com/office/drawing/2014/main" id="{B6C9B6E7-A1E0-4785-8EE8-99A196364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69" y="2536150"/>
                <a:ext cx="1926883" cy="424070"/>
              </a:xfrm>
              <a:prstGeom prst="borderCallout1">
                <a:avLst>
                  <a:gd name="adj1" fmla="val 51965"/>
                  <a:gd name="adj2" fmla="val -289"/>
                  <a:gd name="adj3" fmla="val 62066"/>
                  <a:gd name="adj4" fmla="val -201738"/>
                </a:avLst>
              </a:prstGeom>
              <a:blipFill>
                <a:blip r:embed="rId8"/>
                <a:stretch>
                  <a:fillRect t="-1351" b="-1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标注: 线形 8">
                <a:extLst>
                  <a:ext uri="{FF2B5EF4-FFF2-40B4-BE49-F238E27FC236}">
                    <a16:creationId xmlns:a16="http://schemas.microsoft.com/office/drawing/2014/main" id="{BBDDEDA9-1B16-4B6E-BC5D-03C8C382926A}"/>
                  </a:ext>
                </a:extLst>
              </p:cNvPr>
              <p:cNvSpPr/>
              <p:nvPr/>
            </p:nvSpPr>
            <p:spPr>
              <a:xfrm>
                <a:off x="9382670" y="4237531"/>
                <a:ext cx="1926882" cy="603298"/>
              </a:xfrm>
              <a:prstGeom prst="borderCallout1">
                <a:avLst>
                  <a:gd name="adj1" fmla="val 51965"/>
                  <a:gd name="adj2" fmla="val -289"/>
                  <a:gd name="adj3" fmla="val 53162"/>
                  <a:gd name="adj4" fmla="val -29854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Work Sans Regular"/>
                      </a:rPr>
                      <m:t>𝒄𝒕𝒙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: N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→ 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A</a:t>
                </a:r>
                <a:endParaRPr lang="en-US" altLang="zh-CN" sz="11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        N 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→ 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Economica"/>
                    <a:cs typeface="Times New Roman" panose="02020603050405020304" pitchFamily="18" charset="0"/>
                  </a:rPr>
                  <a:t>B</a:t>
                </a:r>
                <a:endParaRPr lang="zh-CN" altLang="en-US" sz="2000" dirty="0">
                  <a:solidFill>
                    <a:schemeClr val="tx1"/>
                  </a:solidFill>
                  <a:latin typeface="Economic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标注: 线形 8">
                <a:extLst>
                  <a:ext uri="{FF2B5EF4-FFF2-40B4-BE49-F238E27FC236}">
                    <a16:creationId xmlns:a16="http://schemas.microsoft.com/office/drawing/2014/main" id="{BBDDEDA9-1B16-4B6E-BC5D-03C8C3829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70" y="4237531"/>
                <a:ext cx="1926882" cy="603298"/>
              </a:xfrm>
              <a:prstGeom prst="borderCallout1">
                <a:avLst>
                  <a:gd name="adj1" fmla="val 51965"/>
                  <a:gd name="adj2" fmla="val -289"/>
                  <a:gd name="adj3" fmla="val 53162"/>
                  <a:gd name="adj4" fmla="val -298544"/>
                </a:avLst>
              </a:prstGeom>
              <a:blipFill>
                <a:blip r:embed="rId9"/>
                <a:stretch>
                  <a:fillRect t="-10680" b="-2330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注: 线形 9">
            <a:extLst>
              <a:ext uri="{FF2B5EF4-FFF2-40B4-BE49-F238E27FC236}">
                <a16:creationId xmlns:a16="http://schemas.microsoft.com/office/drawing/2014/main" id="{D5539EE3-487D-4830-84A8-123CD88769FC}"/>
              </a:ext>
            </a:extLst>
          </p:cNvPr>
          <p:cNvSpPr/>
          <p:nvPr/>
        </p:nvSpPr>
        <p:spPr>
          <a:xfrm>
            <a:off x="5316585" y="3590831"/>
            <a:ext cx="2369839" cy="702511"/>
          </a:xfrm>
          <a:prstGeom prst="borderCallout1">
            <a:avLst>
              <a:gd name="adj1" fmla="val 49941"/>
              <a:gd name="adj2" fmla="val -600"/>
              <a:gd name="adj3" fmla="val 48905"/>
              <a:gd name="adj4" fmla="val -7497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V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A, v&gt;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V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B, v&gt;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chemeClr val="tx1"/>
              </a:solidFill>
              <a:latin typeface="Economica"/>
              <a:cs typeface="Times New Roman" panose="02020603050405020304" pitchFamily="18" charset="0"/>
            </a:endParaRPr>
          </a:p>
        </p:txBody>
      </p:sp>
      <p:sp>
        <p:nvSpPr>
          <p:cNvPr id="11" name="标注: 线形 10">
            <a:extLst>
              <a:ext uri="{FF2B5EF4-FFF2-40B4-BE49-F238E27FC236}">
                <a16:creationId xmlns:a16="http://schemas.microsoft.com/office/drawing/2014/main" id="{087BBE6F-5694-4670-B619-AED4547EC173}"/>
              </a:ext>
            </a:extLst>
          </p:cNvPr>
          <p:cNvSpPr/>
          <p:nvPr/>
        </p:nvSpPr>
        <p:spPr>
          <a:xfrm>
            <a:off x="6443486" y="5031119"/>
            <a:ext cx="2369839" cy="702511"/>
          </a:xfrm>
          <a:prstGeom prst="borderCallout1">
            <a:avLst>
              <a:gd name="adj1" fmla="val 49941"/>
              <a:gd name="adj2" fmla="val -600"/>
              <a:gd name="adj3" fmla="val 48905"/>
              <a:gd name="adj4" fmla="val -7497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N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A, n&gt;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&lt; N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B, n&gt;  </a:t>
            </a:r>
            <a:r>
              <a:rPr lang="zh-CN" altLang="en-US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→  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{O</a:t>
            </a:r>
            <a:r>
              <a:rPr lang="en-US" altLang="zh-CN" sz="11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Economica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chemeClr val="tx1"/>
              </a:solidFill>
              <a:latin typeface="Economica"/>
              <a:cs typeface="Times New Roman" panose="02020603050405020304" pitchFamily="18" charset="0"/>
            </a:endParaRPr>
          </a:p>
        </p:txBody>
      </p:sp>
      <p:sp>
        <p:nvSpPr>
          <p:cNvPr id="13" name="Google Shape;225;p25">
            <a:extLst>
              <a:ext uri="{FF2B5EF4-FFF2-40B4-BE49-F238E27FC236}">
                <a16:creationId xmlns:a16="http://schemas.microsoft.com/office/drawing/2014/main" id="{A673CCD3-A045-4DF5-B95E-A867583AF670}"/>
              </a:ext>
            </a:extLst>
          </p:cNvPr>
          <p:cNvSpPr txBox="1">
            <a:spLocks/>
          </p:cNvSpPr>
          <p:nvPr/>
        </p:nvSpPr>
        <p:spPr>
          <a:xfrm>
            <a:off x="510989" y="436628"/>
            <a:ext cx="11360800" cy="6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2400"/>
              <a:buFont typeface="Work Sans Regular"/>
              <a:buChar char="●"/>
              <a:defRPr sz="24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lvl="0" defTabSz="1219170">
              <a:buNone/>
              <a:defRPr/>
            </a:pPr>
            <a:r>
              <a:rPr lang="en-US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 sensitivity with generic customization</a:t>
            </a:r>
            <a:endParaRPr lang="zh-CN" altLang="en-US" sz="4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CCBFA1F-CF7D-411B-B1FC-E5BA062A212C}"/>
              </a:ext>
            </a:extLst>
          </p:cNvPr>
          <p:cNvSpPr txBox="1"/>
          <p:nvPr/>
        </p:nvSpPr>
        <p:spPr>
          <a:xfrm>
            <a:off x="4469764" y="1401315"/>
            <a:ext cx="1533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aseline="-250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√</a:t>
            </a:r>
            <a:endParaRPr lang="zh-CN" altLang="en-US" sz="8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FBAB3A-A84B-4BDE-B936-991BC9CFC14D}"/>
              </a:ext>
            </a:extLst>
          </p:cNvPr>
          <p:cNvSpPr txBox="1"/>
          <p:nvPr/>
        </p:nvSpPr>
        <p:spPr>
          <a:xfrm>
            <a:off x="4463785" y="2188797"/>
            <a:ext cx="1533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aseline="-250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√</a:t>
            </a:r>
            <a:endParaRPr lang="zh-CN" altLang="en-US" sz="8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131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459" y="637349"/>
            <a:ext cx="5530317" cy="494144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62000" y="3078480"/>
            <a:ext cx="1503680" cy="815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Economica"/>
                <a:ea typeface="微软雅黑" panose="020B0503020204020204" pitchFamily="34" charset="-122"/>
                <a:cs typeface="Times New Roman" panose="02020603050405020304" pitchFamily="18" charset="0"/>
              </a:rPr>
              <a:t>Formal Type Parameters</a:t>
            </a:r>
            <a:endParaRPr lang="zh-CN" altLang="en-US" dirty="0">
              <a:solidFill>
                <a:schemeClr val="tx1"/>
              </a:solidFill>
              <a:latin typeface="Economica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>
            <a:stCxn id="9" idx="3"/>
          </p:cNvCxnSpPr>
          <p:nvPr/>
        </p:nvCxnSpPr>
        <p:spPr>
          <a:xfrm flipV="1">
            <a:off x="2265680" y="2377441"/>
            <a:ext cx="2865120" cy="1108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21360" y="-71120"/>
            <a:ext cx="4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9" idx="3"/>
          </p:cNvCxnSpPr>
          <p:nvPr/>
        </p:nvCxnSpPr>
        <p:spPr>
          <a:xfrm>
            <a:off x="2265680" y="3486255"/>
            <a:ext cx="2865120" cy="1014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" idx="3"/>
          </p:cNvCxnSpPr>
          <p:nvPr/>
        </p:nvCxnSpPr>
        <p:spPr>
          <a:xfrm flipV="1">
            <a:off x="2265680" y="2631441"/>
            <a:ext cx="3088640" cy="854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199715" y="1452880"/>
            <a:ext cx="150368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Economica"/>
                <a:ea typeface="微软雅黑" panose="020B0503020204020204" pitchFamily="34" charset="-122"/>
                <a:cs typeface="Times New Roman" panose="02020603050405020304" pitchFamily="18" charset="0"/>
              </a:rPr>
              <a:t>T : A</a:t>
            </a:r>
            <a:endParaRPr lang="zh-CN" altLang="en-US" dirty="0">
              <a:solidFill>
                <a:schemeClr val="tx1"/>
              </a:solidFill>
              <a:latin typeface="Economica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608617" y="1209040"/>
            <a:ext cx="2570183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5283200" y="1778000"/>
            <a:ext cx="2916515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199715" y="2455659"/>
            <a:ext cx="1503680" cy="65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Economica"/>
                <a:ea typeface="微软雅黑" panose="020B0503020204020204" pitchFamily="34" charset="-122"/>
                <a:cs typeface="Times New Roman" panose="02020603050405020304" pitchFamily="18" charset="0"/>
              </a:rPr>
              <a:t>E : B</a:t>
            </a:r>
            <a:endParaRPr lang="zh-CN" altLang="en-US" dirty="0">
              <a:solidFill>
                <a:schemeClr val="tx1"/>
              </a:solidFill>
              <a:latin typeface="Economica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510518" y="1778000"/>
            <a:ext cx="3668282" cy="9926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258560" y="2621280"/>
            <a:ext cx="1941155" cy="1594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178800" y="3568910"/>
            <a:ext cx="150368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Economica"/>
                <a:ea typeface="微软雅黑" panose="020B0503020204020204" pitchFamily="34" charset="-122"/>
                <a:cs typeface="Times New Roman" panose="02020603050405020304" pitchFamily="18" charset="0"/>
              </a:rPr>
              <a:t>K : A</a:t>
            </a:r>
            <a:endParaRPr lang="zh-CN" altLang="en-US" dirty="0">
              <a:solidFill>
                <a:schemeClr val="tx1"/>
              </a:solidFill>
              <a:latin typeface="Economica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178800" y="4500880"/>
            <a:ext cx="1503680" cy="65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Economica"/>
                <a:ea typeface="微软雅黑" panose="020B0503020204020204" pitchFamily="34" charset="-122"/>
                <a:cs typeface="Times New Roman" panose="02020603050405020304" pitchFamily="18" charset="0"/>
              </a:rPr>
              <a:t>K : B</a:t>
            </a:r>
            <a:endParaRPr lang="zh-CN" altLang="en-US" dirty="0">
              <a:solidFill>
                <a:schemeClr val="tx1"/>
              </a:solidFill>
              <a:latin typeface="Economica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/>
          <p:cNvCxnSpPr>
            <a:endCxn id="31" idx="1"/>
          </p:cNvCxnSpPr>
          <p:nvPr/>
        </p:nvCxnSpPr>
        <p:spPr>
          <a:xfrm>
            <a:off x="6076685" y="2858510"/>
            <a:ext cx="2102115" cy="103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5130800" y="3894031"/>
            <a:ext cx="3068915" cy="606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32" idx="1"/>
          </p:cNvCxnSpPr>
          <p:nvPr/>
        </p:nvCxnSpPr>
        <p:spPr>
          <a:xfrm>
            <a:off x="6076685" y="3481019"/>
            <a:ext cx="2102115" cy="1344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130800" y="4544271"/>
            <a:ext cx="3048000" cy="2778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3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25" grpId="0" animBg="1"/>
      <p:bldP spid="31" grpId="0" animBg="1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459" y="637349"/>
            <a:ext cx="5530317" cy="494144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62000" y="3078480"/>
            <a:ext cx="1503680" cy="815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Economica"/>
                <a:ea typeface="微软雅黑" panose="020B0503020204020204" pitchFamily="34" charset="-122"/>
                <a:cs typeface="Times New Roman" panose="02020603050405020304" pitchFamily="18" charset="0"/>
              </a:rPr>
              <a:t>Formal Type Parameters</a:t>
            </a:r>
            <a:endParaRPr lang="zh-CN" altLang="en-US" dirty="0">
              <a:solidFill>
                <a:schemeClr val="tx1"/>
              </a:solidFill>
              <a:latin typeface="Economica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>
            <a:stCxn id="9" idx="3"/>
          </p:cNvCxnSpPr>
          <p:nvPr/>
        </p:nvCxnSpPr>
        <p:spPr>
          <a:xfrm flipV="1">
            <a:off x="2265680" y="2377441"/>
            <a:ext cx="2865120" cy="1108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21360" y="-71120"/>
            <a:ext cx="4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9" idx="3"/>
          </p:cNvCxnSpPr>
          <p:nvPr/>
        </p:nvCxnSpPr>
        <p:spPr>
          <a:xfrm>
            <a:off x="2265680" y="3486255"/>
            <a:ext cx="2865120" cy="1014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" idx="3"/>
          </p:cNvCxnSpPr>
          <p:nvPr/>
        </p:nvCxnSpPr>
        <p:spPr>
          <a:xfrm flipV="1">
            <a:off x="2265680" y="2631441"/>
            <a:ext cx="3088640" cy="854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199715" y="1452880"/>
            <a:ext cx="150368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Economica"/>
                <a:ea typeface="微软雅黑" panose="020B0503020204020204" pitchFamily="34" charset="-122"/>
                <a:cs typeface="Times New Roman" panose="02020603050405020304" pitchFamily="18" charset="0"/>
              </a:rPr>
              <a:t>T : A</a:t>
            </a:r>
            <a:endParaRPr lang="zh-CN" altLang="en-US" dirty="0">
              <a:solidFill>
                <a:schemeClr val="tx1"/>
              </a:solidFill>
              <a:latin typeface="Economica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608617" y="1209040"/>
            <a:ext cx="2570183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5283200" y="1778000"/>
            <a:ext cx="2916515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199715" y="2455659"/>
            <a:ext cx="1503680" cy="65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Economica"/>
                <a:ea typeface="微软雅黑" panose="020B0503020204020204" pitchFamily="34" charset="-122"/>
                <a:cs typeface="Times New Roman" panose="02020603050405020304" pitchFamily="18" charset="0"/>
              </a:rPr>
              <a:t>E : B</a:t>
            </a:r>
            <a:endParaRPr lang="zh-CN" altLang="en-US" dirty="0">
              <a:solidFill>
                <a:schemeClr val="tx1"/>
              </a:solidFill>
              <a:latin typeface="Economica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510518" y="1778000"/>
            <a:ext cx="3668282" cy="9926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258560" y="2621280"/>
            <a:ext cx="1941155" cy="1594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178800" y="3568910"/>
            <a:ext cx="150368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Economica"/>
                <a:ea typeface="微软雅黑" panose="020B0503020204020204" pitchFamily="34" charset="-122"/>
                <a:cs typeface="Times New Roman" panose="02020603050405020304" pitchFamily="18" charset="0"/>
              </a:rPr>
              <a:t>K : A</a:t>
            </a:r>
            <a:endParaRPr lang="zh-CN" altLang="en-US" dirty="0">
              <a:solidFill>
                <a:schemeClr val="tx1"/>
              </a:solidFill>
              <a:latin typeface="Economica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178800" y="4500880"/>
            <a:ext cx="1503680" cy="65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Economica"/>
                <a:ea typeface="微软雅黑" panose="020B0503020204020204" pitchFamily="34" charset="-122"/>
                <a:cs typeface="Times New Roman" panose="02020603050405020304" pitchFamily="18" charset="0"/>
              </a:rPr>
              <a:t>K : B</a:t>
            </a:r>
            <a:endParaRPr lang="zh-CN" altLang="en-US" dirty="0">
              <a:solidFill>
                <a:schemeClr val="tx1"/>
              </a:solidFill>
              <a:latin typeface="Economica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/>
          <p:cNvCxnSpPr>
            <a:endCxn id="31" idx="1"/>
          </p:cNvCxnSpPr>
          <p:nvPr/>
        </p:nvCxnSpPr>
        <p:spPr>
          <a:xfrm>
            <a:off x="6076685" y="2858510"/>
            <a:ext cx="2102115" cy="103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5130800" y="3894031"/>
            <a:ext cx="3068915" cy="606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32" idx="1"/>
          </p:cNvCxnSpPr>
          <p:nvPr/>
        </p:nvCxnSpPr>
        <p:spPr>
          <a:xfrm>
            <a:off x="6076685" y="3481019"/>
            <a:ext cx="2102115" cy="1344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130800" y="4544271"/>
            <a:ext cx="3048000" cy="2778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377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5;p25">
            <a:extLst>
              <a:ext uri="{FF2B5EF4-FFF2-40B4-BE49-F238E27FC236}">
                <a16:creationId xmlns:a16="http://schemas.microsoft.com/office/drawing/2014/main" id="{5D19DF0C-318C-4D08-A3DA-6A2F9F1EF6FD}"/>
              </a:ext>
            </a:extLst>
          </p:cNvPr>
          <p:cNvSpPr txBox="1">
            <a:spLocks/>
          </p:cNvSpPr>
          <p:nvPr/>
        </p:nvSpPr>
        <p:spPr>
          <a:xfrm>
            <a:off x="510989" y="436628"/>
            <a:ext cx="11360800" cy="6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2400"/>
              <a:buFont typeface="Work Sans Regular"/>
              <a:buChar char="●"/>
              <a:defRPr sz="24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lvl="0" defTabSz="1219170">
              <a:buNone/>
              <a:defRPr/>
            </a:pPr>
            <a:r>
              <a:rPr lang="en-US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 Customization</a:t>
            </a:r>
            <a:endParaRPr lang="zh-CN" altLang="en-US" sz="4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B8E232-FB3F-470B-A362-A48B8738056B}"/>
              </a:ext>
            </a:extLst>
          </p:cNvPr>
          <p:cNvGrpSpPr/>
          <p:nvPr/>
        </p:nvGrpSpPr>
        <p:grpSpPr>
          <a:xfrm>
            <a:off x="5164457" y="1634469"/>
            <a:ext cx="4324983" cy="923330"/>
            <a:chOff x="4511147" y="2330429"/>
            <a:chExt cx="4822819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15CB63EA-A312-4A3F-8A8E-39665DC3ECC4}"/>
                    </a:ext>
                  </a:extLst>
                </p:cNvPr>
                <p:cNvSpPr/>
                <p:nvPr/>
              </p:nvSpPr>
              <p:spPr>
                <a:xfrm>
                  <a:off x="5494555" y="2330429"/>
                  <a:ext cx="3839411" cy="92333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5400" b="0" cap="none" spc="0" dirty="0">
                      <a:ln w="0"/>
                      <a:solidFill>
                        <a:srgbClr val="FF0000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&lt;</a:t>
                  </a:r>
                  <a14:m>
                    <m:oMath xmlns:m="http://schemas.openxmlformats.org/officeDocument/2006/math">
                      <m:r>
                        <a:rPr lang="en-US" altLang="zh-CN" sz="54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Work Sans Regular"/>
                        </a:rPr>
                        <m:t>𝒄𝒕𝒙</m:t>
                      </m:r>
                      <m:r>
                        <a:rPr lang="en-US" altLang="zh-CN" sz="54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Work Sans Regular"/>
                        </a:rPr>
                        <m:t>, </m:t>
                      </m:r>
                      <m:r>
                        <a:rPr lang="en-US" altLang="zh-CN" sz="54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Work Sans Regular"/>
                        </a:rPr>
                        <m:t>𝑮</m:t>
                      </m:r>
                    </m:oMath>
                  </a14:m>
                  <a:r>
                    <a:rPr lang="en-US" altLang="zh-CN" sz="5400" b="0" cap="none" spc="0" dirty="0">
                      <a:ln w="0"/>
                      <a:solidFill>
                        <a:srgbClr val="FF0000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&gt;</a:t>
                  </a:r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15CB63EA-A312-4A3F-8A8E-39665DC3E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4555" y="2330429"/>
                  <a:ext cx="3839411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1770" t="-19737" r="-1416" b="-440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30BA457-782B-46F2-82F1-526AEDDD70CC}"/>
                </a:ext>
              </a:extLst>
            </p:cNvPr>
            <p:cNvSpPr/>
            <p:nvPr/>
          </p:nvSpPr>
          <p:spPr>
            <a:xfrm>
              <a:off x="4511147" y="2330429"/>
              <a:ext cx="8771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4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→</a:t>
              </a:r>
            </a:p>
          </p:txBody>
        </p:sp>
      </p:grpSp>
      <p:sp>
        <p:nvSpPr>
          <p:cNvPr id="12" name="线形标注 1 11">
            <a:extLst>
              <a:ext uri="{FF2B5EF4-FFF2-40B4-BE49-F238E27FC236}">
                <a16:creationId xmlns:a16="http://schemas.microsoft.com/office/drawing/2014/main" id="{B0727AB1-A8E5-4AFE-AFBD-7853DEFA4B28}"/>
              </a:ext>
            </a:extLst>
          </p:cNvPr>
          <p:cNvSpPr/>
          <p:nvPr/>
        </p:nvSpPr>
        <p:spPr>
          <a:xfrm>
            <a:off x="3978251" y="3018114"/>
            <a:ext cx="3576426" cy="873760"/>
          </a:xfrm>
          <a:prstGeom prst="borderCallout1">
            <a:avLst>
              <a:gd name="adj1" fmla="val 145"/>
              <a:gd name="adj2" fmla="val 49221"/>
              <a:gd name="adj3" fmla="val -76453"/>
              <a:gd name="adj4" fmla="val 1226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Τ</a:t>
            </a:r>
            <a:r>
              <a:rPr lang="en-US" altLang="zh-CN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: A</a:t>
            </a:r>
            <a:endParaRPr lang="zh-CN" altLang="en-US" sz="2800" dirty="0">
              <a:solidFill>
                <a:srgbClr val="FF0000"/>
              </a:solidFill>
              <a:latin typeface="Econom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9B753B3-5F71-4886-B6CD-10964EA55748}"/>
                  </a:ext>
                </a:extLst>
              </p:cNvPr>
              <p:cNvSpPr/>
              <p:nvPr/>
            </p:nvSpPr>
            <p:spPr>
              <a:xfrm>
                <a:off x="3344874" y="1634469"/>
                <a:ext cx="1266754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1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Work Sans Regular"/>
                        </a:rPr>
                        <m:t>𝒄𝒕𝒙</m:t>
                      </m:r>
                    </m:oMath>
                  </m:oMathPara>
                </a14:m>
                <a:endParaRPr lang="zh-CN" altLang="en-US" sz="5400" dirty="0">
                  <a:ln w="0"/>
                  <a:solidFill>
                    <a:srgbClr val="00B0F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9B753B3-5F71-4886-B6CD-10964EA55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874" y="1634469"/>
                <a:ext cx="1266754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线形标注 1 11">
            <a:extLst>
              <a:ext uri="{FF2B5EF4-FFF2-40B4-BE49-F238E27FC236}">
                <a16:creationId xmlns:a16="http://schemas.microsoft.com/office/drawing/2014/main" id="{6ED5DED6-EB95-40AB-BFE0-926E03DCA552}"/>
              </a:ext>
            </a:extLst>
          </p:cNvPr>
          <p:cNvSpPr/>
          <p:nvPr/>
        </p:nvSpPr>
        <p:spPr>
          <a:xfrm>
            <a:off x="2531389" y="4645335"/>
            <a:ext cx="2893724" cy="1196916"/>
          </a:xfrm>
          <a:prstGeom prst="borderCallout1">
            <a:avLst>
              <a:gd name="adj1" fmla="val 145"/>
              <a:gd name="adj2" fmla="val 49221"/>
              <a:gd name="adj3" fmla="val -84314"/>
              <a:gd name="adj4" fmla="val 1023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Economica"/>
              </a:rPr>
              <a:t>Formal Type Parameters</a:t>
            </a:r>
            <a:endParaRPr lang="zh-CN" altLang="en-US" sz="2800" dirty="0">
              <a:solidFill>
                <a:srgbClr val="FF0000"/>
              </a:solidFill>
              <a:latin typeface="Economica"/>
            </a:endParaRPr>
          </a:p>
        </p:txBody>
      </p:sp>
      <p:sp>
        <p:nvSpPr>
          <p:cNvPr id="17" name="线形标注 1 11">
            <a:extLst>
              <a:ext uri="{FF2B5EF4-FFF2-40B4-BE49-F238E27FC236}">
                <a16:creationId xmlns:a16="http://schemas.microsoft.com/office/drawing/2014/main" id="{01D11731-0235-4E6A-8783-8F9E865A5E0B}"/>
              </a:ext>
            </a:extLst>
          </p:cNvPr>
          <p:cNvSpPr/>
          <p:nvPr/>
        </p:nvSpPr>
        <p:spPr>
          <a:xfrm>
            <a:off x="6107815" y="4652324"/>
            <a:ext cx="2893724" cy="1189927"/>
          </a:xfrm>
          <a:prstGeom prst="borderCallout1">
            <a:avLst>
              <a:gd name="adj1" fmla="val 145"/>
              <a:gd name="adj2" fmla="val 49221"/>
              <a:gd name="adj3" fmla="val -87148"/>
              <a:gd name="adj4" fmla="val -454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Economica"/>
              </a:rPr>
              <a:t>Instantiation Sites</a:t>
            </a:r>
          </a:p>
          <a:p>
            <a:pPr algn="ctr"/>
            <a:r>
              <a:rPr lang="en-US" altLang="zh-CN" sz="2800" dirty="0">
                <a:solidFill>
                  <a:srgbClr val="FF0000"/>
                </a:solidFill>
                <a:latin typeface="Economica"/>
              </a:rPr>
              <a:t>/</a:t>
            </a:r>
          </a:p>
          <a:p>
            <a:pPr algn="ctr"/>
            <a:r>
              <a:rPr lang="en-US" altLang="zh-CN" sz="2800" dirty="0">
                <a:solidFill>
                  <a:srgbClr val="FF0000"/>
                </a:solidFill>
                <a:latin typeface="Economica"/>
              </a:rPr>
              <a:t>Actual Type</a:t>
            </a:r>
            <a:endParaRPr lang="zh-CN" altLang="en-US" sz="2800" dirty="0">
              <a:solidFill>
                <a:srgbClr val="FF0000"/>
              </a:solidFill>
              <a:latin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947981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8879121-7318-4B33-BB9D-970C7D5F6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00" y="1319329"/>
            <a:ext cx="4894644" cy="52245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26AB95C-C9CE-40A6-BF67-5CE24845C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858" y="2841399"/>
            <a:ext cx="4211397" cy="1709986"/>
          </a:xfrm>
          <a:prstGeom prst="rect">
            <a:avLst/>
          </a:prstGeom>
        </p:spPr>
      </p:pic>
      <p:sp>
        <p:nvSpPr>
          <p:cNvPr id="5" name="Google Shape;225;p25">
            <a:extLst>
              <a:ext uri="{FF2B5EF4-FFF2-40B4-BE49-F238E27FC236}">
                <a16:creationId xmlns:a16="http://schemas.microsoft.com/office/drawing/2014/main" id="{E00B3183-BE13-45F3-BAA2-74A560943083}"/>
              </a:ext>
            </a:extLst>
          </p:cNvPr>
          <p:cNvSpPr txBox="1">
            <a:spLocks/>
          </p:cNvSpPr>
          <p:nvPr/>
        </p:nvSpPr>
        <p:spPr>
          <a:xfrm>
            <a:off x="510989" y="436628"/>
            <a:ext cx="11360800" cy="6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2400"/>
              <a:buFont typeface="Work Sans Regular"/>
              <a:buChar char="●"/>
              <a:defRPr sz="24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lvl="0" defTabSz="1219170">
              <a:buNone/>
              <a:defRPr/>
            </a:pPr>
            <a:r>
              <a:rPr lang="en-US" altLang="zh-CN" sz="4000" kern="0" dirty="0">
                <a:solidFill>
                  <a:srgbClr val="000000"/>
                </a:solidFill>
                <a:latin typeface="Economica"/>
                <a:ea typeface="微软雅黑" panose="020B0503020204020204" pitchFamily="34" charset="-122"/>
                <a:cs typeface="Times New Roman" panose="02020603050405020304" pitchFamily="18" charset="0"/>
              </a:rPr>
              <a:t>Rules for k-Obj analysis with generic customization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389718-A8BD-4E09-98EF-62A1D83BB5AE}"/>
              </a:ext>
            </a:extLst>
          </p:cNvPr>
          <p:cNvSpPr/>
          <p:nvPr/>
        </p:nvSpPr>
        <p:spPr>
          <a:xfrm>
            <a:off x="1087120" y="1767840"/>
            <a:ext cx="1925320" cy="238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CD5F6A-F484-4CFD-ADB6-F610523105EB}"/>
              </a:ext>
            </a:extLst>
          </p:cNvPr>
          <p:cNvSpPr/>
          <p:nvPr/>
        </p:nvSpPr>
        <p:spPr>
          <a:xfrm>
            <a:off x="2280920" y="5419291"/>
            <a:ext cx="2382520" cy="238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6839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8580B22-78CF-4CD0-B74A-4CD95C5F3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335" y="2275166"/>
            <a:ext cx="4778780" cy="29575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30DE1A-1BAB-4D5C-98F8-46C59D6C5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887" y="2854968"/>
            <a:ext cx="4211397" cy="1797905"/>
          </a:xfrm>
          <a:prstGeom prst="rect">
            <a:avLst/>
          </a:prstGeom>
        </p:spPr>
      </p:pic>
      <p:sp>
        <p:nvSpPr>
          <p:cNvPr id="4" name="Google Shape;225;p25">
            <a:extLst>
              <a:ext uri="{FF2B5EF4-FFF2-40B4-BE49-F238E27FC236}">
                <a16:creationId xmlns:a16="http://schemas.microsoft.com/office/drawing/2014/main" id="{1C7042EC-AADA-4A49-9758-3B761434F93F}"/>
              </a:ext>
            </a:extLst>
          </p:cNvPr>
          <p:cNvSpPr txBox="1">
            <a:spLocks/>
          </p:cNvSpPr>
          <p:nvPr/>
        </p:nvSpPr>
        <p:spPr>
          <a:xfrm>
            <a:off x="510989" y="436628"/>
            <a:ext cx="11360800" cy="6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2400"/>
              <a:buFont typeface="Work Sans Regular"/>
              <a:buChar char="●"/>
              <a:defRPr sz="24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●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○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Regular"/>
              <a:buChar char="■"/>
              <a:defRPr sz="1800" b="0" i="0" u="none" strike="noStrike" cap="none">
                <a:solidFill>
                  <a:srgbClr val="00ADD8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lvl="0" defTabSz="1219170">
              <a:buNone/>
              <a:defRPr/>
            </a:pPr>
            <a:r>
              <a:rPr lang="en-US" altLang="zh-CN" sz="4000" kern="0" dirty="0">
                <a:solidFill>
                  <a:srgbClr val="000000"/>
                </a:solidFill>
                <a:latin typeface="Economica"/>
                <a:ea typeface="微软雅黑" panose="020B0503020204020204" pitchFamily="34" charset="-122"/>
                <a:cs typeface="Times New Roman" panose="02020603050405020304" pitchFamily="18" charset="0"/>
              </a:rPr>
              <a:t>Rules for k-Type analysis with generic customization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CF7F3A-BDC0-48D0-9BCF-CBB5D9E65FC2}"/>
              </a:ext>
            </a:extLst>
          </p:cNvPr>
          <p:cNvSpPr/>
          <p:nvPr/>
        </p:nvSpPr>
        <p:spPr>
          <a:xfrm>
            <a:off x="1302874" y="2764432"/>
            <a:ext cx="1925320" cy="238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E7429D-496F-4B12-A0FE-BCF0D4BE85E6}"/>
              </a:ext>
            </a:extLst>
          </p:cNvPr>
          <p:cNvSpPr/>
          <p:nvPr/>
        </p:nvSpPr>
        <p:spPr>
          <a:xfrm>
            <a:off x="2619965" y="4022009"/>
            <a:ext cx="2382520" cy="238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93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Economica"/>
                <a:cs typeface="Times New Roman" panose="02020603050405020304" pitchFamily="18" charset="0"/>
              </a:rPr>
              <a:t>Sensitivity</a:t>
            </a:r>
            <a:endParaRPr lang="zh-CN" altLang="en-US" sz="4800" dirty="0">
              <a:latin typeface="Economic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Lato"/>
                <a:cs typeface="Times New Roman" panose="02020603050405020304" pitchFamily="18" charset="0"/>
              </a:rPr>
              <a:t> Field sensitivity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Lato"/>
                <a:cs typeface="Times New Roman" panose="02020603050405020304" pitchFamily="18" charset="0"/>
              </a:rPr>
              <a:t> Flow sensitivity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Lato"/>
                <a:cs typeface="Times New Roman" panose="02020603050405020304" pitchFamily="18" charset="0"/>
              </a:rPr>
              <a:t> Context sensitivity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Lato"/>
                <a:cs typeface="Times New Roman" panose="02020603050405020304" pitchFamily="18" charset="0"/>
              </a:rPr>
              <a:t> Path sensitivity</a:t>
            </a:r>
            <a:endParaRPr lang="zh-CN" altLang="en-US" dirty="0">
              <a:latin typeface="Lato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2956CC-8571-4712-90EF-E24319F70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78" y="1305579"/>
            <a:ext cx="3777793" cy="22379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5B30F5-B3ED-4FD8-97E9-79AD8F524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083" y="1889567"/>
            <a:ext cx="3777793" cy="18181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B0EF5B-DB43-4EDE-962B-0441E1038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699" y="2654064"/>
            <a:ext cx="3777793" cy="16959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A0A061-8EA1-40E0-AC25-D89883A9A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329" y="3280362"/>
            <a:ext cx="3777794" cy="16163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4CA78D-9EAA-4FC8-9AC5-89BBBF3DC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152" y="3934622"/>
            <a:ext cx="3777793" cy="19242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9D14B6E-7ECD-431D-B82B-22CCA9E41B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0975" y="4677668"/>
            <a:ext cx="3777793" cy="149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515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Economica"/>
                <a:cs typeface="Times New Roman" panose="02020603050405020304" pitchFamily="18" charset="0"/>
              </a:rPr>
              <a:t>Evaluation</a:t>
            </a:r>
            <a:endParaRPr lang="zh-CN" altLang="en-US" dirty="0">
              <a:latin typeface="Economic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89920" cy="4430395"/>
          </a:xfrm>
        </p:spPr>
        <p:txBody>
          <a:bodyPr/>
          <a:lstStyle/>
          <a:p>
            <a:r>
              <a:rPr lang="en-US" altLang="zh-CN" dirty="0">
                <a:latin typeface="Economica"/>
                <a:cs typeface="Times New Roman" panose="02020603050405020304" pitchFamily="18" charset="0"/>
              </a:rPr>
              <a:t>Benchmarks: </a:t>
            </a:r>
            <a:r>
              <a:rPr lang="en-US" altLang="zh-CN" dirty="0" err="1">
                <a:latin typeface="Economica"/>
                <a:cs typeface="Times New Roman" panose="02020603050405020304" pitchFamily="18" charset="0"/>
              </a:rPr>
              <a:t>Dacapo</a:t>
            </a:r>
            <a:r>
              <a:rPr lang="en-US" altLang="zh-CN" dirty="0">
                <a:latin typeface="Economica"/>
                <a:cs typeface="Times New Roman" panose="02020603050405020304" pitchFamily="18" charset="0"/>
              </a:rPr>
              <a:t> + 7 popular open source programs</a:t>
            </a:r>
          </a:p>
          <a:p>
            <a:endParaRPr lang="en-US" altLang="zh-CN" dirty="0">
              <a:latin typeface="Economica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Economica"/>
                <a:cs typeface="Times New Roman" panose="02020603050405020304" pitchFamily="18" charset="0"/>
              </a:rPr>
              <a:t>Precision metrics: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Economica"/>
                <a:cs typeface="Times New Roman" panose="02020603050405020304" pitchFamily="18" charset="0"/>
              </a:rPr>
              <a:t>#call-edges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Economica"/>
                <a:cs typeface="Times New Roman" panose="02020603050405020304" pitchFamily="18" charset="0"/>
              </a:rPr>
              <a:t>#poly-call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Economica"/>
                <a:cs typeface="Times New Roman" panose="02020603050405020304" pitchFamily="18" charset="0"/>
              </a:rPr>
              <a:t>#cast-may-fail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Economica"/>
                <a:cs typeface="Times New Roman" panose="02020603050405020304" pitchFamily="18" charset="0"/>
              </a:rPr>
              <a:t>#reach-methods</a:t>
            </a:r>
            <a:endParaRPr lang="zh-CN" altLang="en-US" dirty="0">
              <a:latin typeface="Economic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761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95042EE-6446-4F85-97D8-DEB4741751F4}"/>
              </a:ext>
            </a:extLst>
          </p:cNvPr>
          <p:cNvSpPr/>
          <p:nvPr/>
        </p:nvSpPr>
        <p:spPr>
          <a:xfrm>
            <a:off x="576751" y="2967335"/>
            <a:ext cx="1680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Economica"/>
              </a:rPr>
              <a:t>chart</a:t>
            </a:r>
            <a:endParaRPr lang="zh-CN" altLang="en-US" sz="5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Economica"/>
            </a:endParaRP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74C82178-28A1-405E-AB68-18A158B2CC13}"/>
              </a:ext>
            </a:extLst>
          </p:cNvPr>
          <p:cNvSpPr/>
          <p:nvPr/>
        </p:nvSpPr>
        <p:spPr>
          <a:xfrm>
            <a:off x="2626110" y="1600200"/>
            <a:ext cx="216150" cy="3688080"/>
          </a:xfrm>
          <a:prstGeom prst="leftBrac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2BDA03D8-744E-424E-A84C-77776623EB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054369"/>
              </p:ext>
            </p:extLst>
          </p:nvPr>
        </p:nvGraphicFramePr>
        <p:xfrm>
          <a:off x="2509233" y="338271"/>
          <a:ext cx="8424929" cy="330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7EDA0D9E-58D3-453F-8BD6-55E749E3F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908444"/>
              </p:ext>
            </p:extLst>
          </p:nvPr>
        </p:nvGraphicFramePr>
        <p:xfrm>
          <a:off x="3748536" y="4948074"/>
          <a:ext cx="4572000" cy="800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47F5823D-9BF9-4EDE-AAD2-927C4F766CB7}"/>
              </a:ext>
            </a:extLst>
          </p:cNvPr>
          <p:cNvSpPr/>
          <p:nvPr/>
        </p:nvSpPr>
        <p:spPr>
          <a:xfrm>
            <a:off x="8443465" y="4994403"/>
            <a:ext cx="31390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conomica"/>
              </a:rPr>
              <a:t>Speed up 62 X</a:t>
            </a:r>
            <a:endParaRPr lang="zh-CN" altLang="en-US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conomic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87000A-45E2-45BC-A073-246C6B767BF0}"/>
              </a:ext>
            </a:extLst>
          </p:cNvPr>
          <p:cNvSpPr/>
          <p:nvPr/>
        </p:nvSpPr>
        <p:spPr>
          <a:xfrm>
            <a:off x="4670475" y="333642"/>
            <a:ext cx="27371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Economica"/>
              </a:rPr>
              <a:t>precision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Economic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445C2A-02AC-421B-9763-ABD31BFACE81}"/>
              </a:ext>
            </a:extLst>
          </p:cNvPr>
          <p:cNvSpPr/>
          <p:nvPr/>
        </p:nvSpPr>
        <p:spPr>
          <a:xfrm>
            <a:off x="4182720" y="4024744"/>
            <a:ext cx="38265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Economica"/>
              </a:rPr>
              <a:t>performance</a:t>
            </a:r>
            <a:endParaRPr lang="zh-CN" altLang="en-US" sz="5400" b="0" cap="none" spc="0" dirty="0">
              <a:ln w="0"/>
              <a:solidFill>
                <a:srgbClr val="00B050"/>
              </a:solidFill>
              <a:effectLst>
                <a:reflection blurRad="6350" stA="53000" endA="300" endPos="35500" dir="5400000" sy="-90000" algn="bl" rotWithShape="0"/>
              </a:effectLst>
              <a:latin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1196259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95042EE-6446-4F85-97D8-DEB4741751F4}"/>
              </a:ext>
            </a:extLst>
          </p:cNvPr>
          <p:cNvSpPr/>
          <p:nvPr/>
        </p:nvSpPr>
        <p:spPr>
          <a:xfrm>
            <a:off x="576751" y="2967335"/>
            <a:ext cx="1680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Economica"/>
              </a:rPr>
              <a:t>chart</a:t>
            </a:r>
            <a:endParaRPr lang="zh-CN" altLang="en-US" sz="5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Economica"/>
            </a:endParaRP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74C82178-28A1-405E-AB68-18A158B2CC13}"/>
              </a:ext>
            </a:extLst>
          </p:cNvPr>
          <p:cNvSpPr/>
          <p:nvPr/>
        </p:nvSpPr>
        <p:spPr>
          <a:xfrm>
            <a:off x="2626110" y="1600200"/>
            <a:ext cx="216150" cy="3688080"/>
          </a:xfrm>
          <a:prstGeom prst="leftBrac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2BDA03D8-744E-424E-A84C-77776623EB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965219"/>
              </p:ext>
            </p:extLst>
          </p:nvPr>
        </p:nvGraphicFramePr>
        <p:xfrm>
          <a:off x="2509233" y="338271"/>
          <a:ext cx="8424929" cy="330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7EDA0D9E-58D3-453F-8BD6-55E749E3F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953990"/>
              </p:ext>
            </p:extLst>
          </p:nvPr>
        </p:nvGraphicFramePr>
        <p:xfrm>
          <a:off x="3748536" y="4948074"/>
          <a:ext cx="4572000" cy="800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47F5823D-9BF9-4EDE-AAD2-927C4F766CB7}"/>
              </a:ext>
            </a:extLst>
          </p:cNvPr>
          <p:cNvSpPr/>
          <p:nvPr/>
        </p:nvSpPr>
        <p:spPr>
          <a:xfrm>
            <a:off x="8573308" y="4994403"/>
            <a:ext cx="28793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conomica"/>
              </a:rPr>
              <a:t>Speed up 7 X</a:t>
            </a:r>
            <a:endParaRPr lang="zh-CN" altLang="en-US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conomic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87000A-45E2-45BC-A073-246C6B767BF0}"/>
              </a:ext>
            </a:extLst>
          </p:cNvPr>
          <p:cNvSpPr/>
          <p:nvPr/>
        </p:nvSpPr>
        <p:spPr>
          <a:xfrm>
            <a:off x="4670475" y="333642"/>
            <a:ext cx="27371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Economica"/>
              </a:rPr>
              <a:t>precision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Economic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445C2A-02AC-421B-9763-ABD31BFACE81}"/>
              </a:ext>
            </a:extLst>
          </p:cNvPr>
          <p:cNvSpPr/>
          <p:nvPr/>
        </p:nvSpPr>
        <p:spPr>
          <a:xfrm>
            <a:off x="4182720" y="4024744"/>
            <a:ext cx="38265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Economica"/>
              </a:rPr>
              <a:t>performance</a:t>
            </a:r>
            <a:endParaRPr lang="zh-CN" altLang="en-US" sz="5400" b="0" cap="none" spc="0" dirty="0">
              <a:ln w="0"/>
              <a:solidFill>
                <a:srgbClr val="00B050"/>
              </a:solidFill>
              <a:effectLst>
                <a:reflection blurRad="6350" stA="53000" endA="300" endPos="35500" dir="5400000" sy="-90000" algn="bl" rotWithShape="0"/>
              </a:effectLst>
              <a:latin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2586598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6C68F72-ADE7-4F01-9C2F-BC6F20852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60" y="884734"/>
            <a:ext cx="7165658" cy="4881782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F0FAA3B-E8B1-4EC8-9D61-57F362BF578E}"/>
              </a:ext>
            </a:extLst>
          </p:cNvPr>
          <p:cNvSpPr txBox="1">
            <a:spLocks/>
          </p:cNvSpPr>
          <p:nvPr/>
        </p:nvSpPr>
        <p:spPr>
          <a:xfrm>
            <a:off x="668655" y="6054531"/>
            <a:ext cx="10854690" cy="339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atin typeface="Economica"/>
                <a:cs typeface="Times New Roman" panose="02020603050405020304" pitchFamily="18" charset="0"/>
              </a:rPr>
              <a:t>Performance of object sensitive group.</a:t>
            </a:r>
          </a:p>
        </p:txBody>
      </p:sp>
    </p:spTree>
    <p:extLst>
      <p:ext uri="{BB962C8B-B14F-4D97-AF65-F5344CB8AC3E}">
        <p14:creationId xmlns:p14="http://schemas.microsoft.com/office/powerpoint/2010/main" val="23028134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D350A1-47AA-476C-A579-9B470F5A2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33447"/>
            <a:ext cx="4822445" cy="273903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F807224-BD84-4874-8BEF-196FAE9DB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88" y="479425"/>
            <a:ext cx="4716784" cy="26609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887D2C-B501-47F4-B1E2-84B1C110F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989" y="3133447"/>
            <a:ext cx="4716782" cy="26582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D99A134-8AF6-4C01-8C14-900CA63FC5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003" y="479425"/>
            <a:ext cx="4646124" cy="266093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60040C9-B962-494E-A39E-17DDC8C10725}"/>
              </a:ext>
            </a:extLst>
          </p:cNvPr>
          <p:cNvSpPr txBox="1">
            <a:spLocks/>
          </p:cNvSpPr>
          <p:nvPr/>
        </p:nvSpPr>
        <p:spPr>
          <a:xfrm>
            <a:off x="668655" y="6054531"/>
            <a:ext cx="10854690" cy="339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atin typeface="Economica"/>
                <a:cs typeface="Times New Roman" panose="02020603050405020304" pitchFamily="18" charset="0"/>
              </a:rPr>
              <a:t>Precision metrics, the lower the better. Those timeout cases are outlined with cross.</a:t>
            </a:r>
          </a:p>
        </p:txBody>
      </p:sp>
    </p:spTree>
    <p:extLst>
      <p:ext uri="{BB962C8B-B14F-4D97-AF65-F5344CB8AC3E}">
        <p14:creationId xmlns:p14="http://schemas.microsoft.com/office/powerpoint/2010/main" val="19904562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0705A7C-4D2E-4CC9-8CCD-B875C1772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576" y="0"/>
            <a:ext cx="5712848" cy="56600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E9CCB8-C757-486B-8D23-615FFB4ED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156" y="5737419"/>
            <a:ext cx="7343687" cy="1022772"/>
          </a:xfrm>
          <a:prstGeom prst="rect">
            <a:avLst/>
          </a:prstGeom>
        </p:spPr>
      </p:pic>
      <p:sp>
        <p:nvSpPr>
          <p:cNvPr id="6" name="Google Shape;151;p19">
            <a:extLst>
              <a:ext uri="{FF2B5EF4-FFF2-40B4-BE49-F238E27FC236}">
                <a16:creationId xmlns:a16="http://schemas.microsoft.com/office/drawing/2014/main" id="{E15F8FFF-46C9-4485-AD10-B6EF4E225FC6}"/>
              </a:ext>
            </a:extLst>
          </p:cNvPr>
          <p:cNvSpPr/>
          <p:nvPr/>
        </p:nvSpPr>
        <p:spPr>
          <a:xfrm>
            <a:off x="3555127" y="3441510"/>
            <a:ext cx="1899428" cy="1931159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057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68644C-1BE7-4EE1-BFDE-5EAF44AAF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919" y="0"/>
            <a:ext cx="6706162" cy="6858000"/>
          </a:xfrm>
          <a:prstGeom prst="rect">
            <a:avLst/>
          </a:prstGeom>
        </p:spPr>
      </p:pic>
      <p:sp>
        <p:nvSpPr>
          <p:cNvPr id="3" name="Google Shape;151;p19">
            <a:extLst>
              <a:ext uri="{FF2B5EF4-FFF2-40B4-BE49-F238E27FC236}">
                <a16:creationId xmlns:a16="http://schemas.microsoft.com/office/drawing/2014/main" id="{48B61106-A517-42B8-B265-8BA206431325}"/>
              </a:ext>
            </a:extLst>
          </p:cNvPr>
          <p:cNvSpPr/>
          <p:nvPr/>
        </p:nvSpPr>
        <p:spPr>
          <a:xfrm>
            <a:off x="2872739" y="1226819"/>
            <a:ext cx="876301" cy="929641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51;p19">
            <a:extLst>
              <a:ext uri="{FF2B5EF4-FFF2-40B4-BE49-F238E27FC236}">
                <a16:creationId xmlns:a16="http://schemas.microsoft.com/office/drawing/2014/main" id="{0AD08455-7117-4501-A51D-CCCCBA51D912}"/>
              </a:ext>
            </a:extLst>
          </p:cNvPr>
          <p:cNvSpPr/>
          <p:nvPr/>
        </p:nvSpPr>
        <p:spPr>
          <a:xfrm>
            <a:off x="5090159" y="1226818"/>
            <a:ext cx="876301" cy="929641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51;p19">
            <a:extLst>
              <a:ext uri="{FF2B5EF4-FFF2-40B4-BE49-F238E27FC236}">
                <a16:creationId xmlns:a16="http://schemas.microsoft.com/office/drawing/2014/main" id="{B19755A5-0BE1-493C-AC5B-1023D3F8AC90}"/>
              </a:ext>
            </a:extLst>
          </p:cNvPr>
          <p:cNvSpPr/>
          <p:nvPr/>
        </p:nvSpPr>
        <p:spPr>
          <a:xfrm>
            <a:off x="7376159" y="1226818"/>
            <a:ext cx="876301" cy="929641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51;p19">
            <a:extLst>
              <a:ext uri="{FF2B5EF4-FFF2-40B4-BE49-F238E27FC236}">
                <a16:creationId xmlns:a16="http://schemas.microsoft.com/office/drawing/2014/main" id="{DE985B45-059D-4E40-A897-7D59804D9E68}"/>
              </a:ext>
            </a:extLst>
          </p:cNvPr>
          <p:cNvSpPr/>
          <p:nvPr/>
        </p:nvSpPr>
        <p:spPr>
          <a:xfrm>
            <a:off x="2872739" y="3429000"/>
            <a:ext cx="807721" cy="929641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51;p19">
            <a:extLst>
              <a:ext uri="{FF2B5EF4-FFF2-40B4-BE49-F238E27FC236}">
                <a16:creationId xmlns:a16="http://schemas.microsoft.com/office/drawing/2014/main" id="{FB6D96C2-BC95-40E0-BDCD-2DC0D49B29E2}"/>
              </a:ext>
            </a:extLst>
          </p:cNvPr>
          <p:cNvSpPr/>
          <p:nvPr/>
        </p:nvSpPr>
        <p:spPr>
          <a:xfrm>
            <a:off x="5124448" y="3429000"/>
            <a:ext cx="807721" cy="929641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51;p19">
            <a:extLst>
              <a:ext uri="{FF2B5EF4-FFF2-40B4-BE49-F238E27FC236}">
                <a16:creationId xmlns:a16="http://schemas.microsoft.com/office/drawing/2014/main" id="{7AFA8B1B-69F2-4A57-983F-7ADC4E6D1F70}"/>
              </a:ext>
            </a:extLst>
          </p:cNvPr>
          <p:cNvSpPr/>
          <p:nvPr/>
        </p:nvSpPr>
        <p:spPr>
          <a:xfrm>
            <a:off x="7376157" y="3383278"/>
            <a:ext cx="807721" cy="975364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51;p19">
            <a:extLst>
              <a:ext uri="{FF2B5EF4-FFF2-40B4-BE49-F238E27FC236}">
                <a16:creationId xmlns:a16="http://schemas.microsoft.com/office/drawing/2014/main" id="{AD0B325F-3707-418D-829D-C2BDB0F82919}"/>
              </a:ext>
            </a:extLst>
          </p:cNvPr>
          <p:cNvSpPr/>
          <p:nvPr/>
        </p:nvSpPr>
        <p:spPr>
          <a:xfrm>
            <a:off x="2872739" y="5631181"/>
            <a:ext cx="807721" cy="975364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51;p19">
            <a:extLst>
              <a:ext uri="{FF2B5EF4-FFF2-40B4-BE49-F238E27FC236}">
                <a16:creationId xmlns:a16="http://schemas.microsoft.com/office/drawing/2014/main" id="{A9A29FA5-7874-42C1-B739-25A6430353F2}"/>
              </a:ext>
            </a:extLst>
          </p:cNvPr>
          <p:cNvSpPr/>
          <p:nvPr/>
        </p:nvSpPr>
        <p:spPr>
          <a:xfrm>
            <a:off x="5124447" y="5631181"/>
            <a:ext cx="735333" cy="975364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51;p19">
            <a:extLst>
              <a:ext uri="{FF2B5EF4-FFF2-40B4-BE49-F238E27FC236}">
                <a16:creationId xmlns:a16="http://schemas.microsoft.com/office/drawing/2014/main" id="{EE878E56-0A64-4F31-8CEF-090976DF01D6}"/>
              </a:ext>
            </a:extLst>
          </p:cNvPr>
          <p:cNvSpPr/>
          <p:nvPr/>
        </p:nvSpPr>
        <p:spPr>
          <a:xfrm>
            <a:off x="7376155" y="5631181"/>
            <a:ext cx="670565" cy="975364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2149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91;p44">
            <a:extLst>
              <a:ext uri="{FF2B5EF4-FFF2-40B4-BE49-F238E27FC236}">
                <a16:creationId xmlns:a16="http://schemas.microsoft.com/office/drawing/2014/main" id="{949DAC68-0E8A-44F5-A8B6-4DD36031EF24}"/>
              </a:ext>
            </a:extLst>
          </p:cNvPr>
          <p:cNvSpPr txBox="1">
            <a:spLocks/>
          </p:cNvSpPr>
          <p:nvPr/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u="none" kern="1200" baseline="0">
                <a:solidFill>
                  <a:schemeClr val="tx1"/>
                </a:solidFill>
                <a:uFill>
                  <a:solidFill>
                    <a:schemeClr val="accent5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10" name="Google Shape;993;p44">
            <a:extLst>
              <a:ext uri="{FF2B5EF4-FFF2-40B4-BE49-F238E27FC236}">
                <a16:creationId xmlns:a16="http://schemas.microsoft.com/office/drawing/2014/main" id="{F1DAF7AF-49A1-42F7-83AC-D17D2AC37930}"/>
              </a:ext>
            </a:extLst>
          </p:cNvPr>
          <p:cNvSpPr txBox="1">
            <a:spLocks/>
          </p:cNvSpPr>
          <p:nvPr/>
        </p:nvSpPr>
        <p:spPr>
          <a:xfrm>
            <a:off x="586020" y="1530024"/>
            <a:ext cx="10600140" cy="44745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457200" indent="-342900">
              <a:lnSpc>
                <a:spcPct val="150000"/>
              </a:lnSpc>
              <a:spcBef>
                <a:spcPts val="1200"/>
              </a:spcBef>
              <a:buSzPts val="1800"/>
              <a:buFont typeface="Lato"/>
              <a:buChar char="●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We present generics sensitivity, a new context customization scheme targeting generics.</a:t>
            </a:r>
            <a:br>
              <a:rPr lang="en-US" dirty="0">
                <a:latin typeface="Lato"/>
                <a:ea typeface="Lato"/>
                <a:cs typeface="Lato"/>
                <a:sym typeface="Lato"/>
              </a:rPr>
            </a:b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buSzPts val="1800"/>
              <a:buFont typeface="Lato"/>
              <a:buChar char="●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We demonstrate how to apply our context customization scheme to two mainstream context-sensitive variants: k-object-sensitivity and k-type-sensitivity.</a:t>
            </a:r>
            <a:br>
              <a:rPr lang="en-US" dirty="0">
                <a:latin typeface="Lato"/>
                <a:ea typeface="Lato"/>
                <a:cs typeface="Lato"/>
                <a:sym typeface="Lato"/>
              </a:rPr>
            </a:b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buSzPts val="1800"/>
              <a:buFont typeface="Lato"/>
              <a:buChar char="●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We implement different variants of generics sensitive pointer analysis in WALA.</a:t>
            </a:r>
            <a:br>
              <a:rPr lang="en-US" dirty="0">
                <a:latin typeface="Lato"/>
                <a:ea typeface="Lato"/>
                <a:cs typeface="Lato"/>
                <a:sym typeface="Lato"/>
              </a:rPr>
            </a:b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457200" indent="-342900">
              <a:lnSpc>
                <a:spcPct val="150000"/>
              </a:lnSpc>
              <a:spcBef>
                <a:spcPts val="0"/>
              </a:spcBef>
              <a:buSzPts val="1800"/>
              <a:buFont typeface="Lato"/>
              <a:buChar char="●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We evaluate a large set of applications, generic context customization can achieve overall better precision with a significant speedup: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12.6X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on average and up to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62X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-US" dirty="0">
                <a:latin typeface="Lato"/>
                <a:ea typeface="Lato"/>
                <a:cs typeface="Lato"/>
                <a:sym typeface="Lato"/>
              </a:rPr>
            </a:br>
            <a:endParaRPr lang="en-US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DC05011D-BB5D-4CDB-9A26-48371840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Economica"/>
                <a:cs typeface="Times New Roman" panose="02020603050405020304" pitchFamily="18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8721077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6E8FC3A-0399-40A0-BAFC-E31AFAAFCB3D}"/>
              </a:ext>
            </a:extLst>
          </p:cNvPr>
          <p:cNvSpPr txBox="1">
            <a:spLocks/>
          </p:cNvSpPr>
          <p:nvPr/>
        </p:nvSpPr>
        <p:spPr>
          <a:xfrm>
            <a:off x="2209800" y="3493454"/>
            <a:ext cx="7772400" cy="136207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kern="0" dirty="0"/>
              <a:t>Thank you!</a:t>
            </a:r>
            <a:endParaRPr lang="zh-CN" altLang="en-US" sz="5400" kern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49B975-98D0-4D3F-BD77-190FDFC2C2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343" y="2002470"/>
            <a:ext cx="2327926" cy="135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2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latin typeface="Economica"/>
                <a:cs typeface="Times New Roman" panose="02020603050405020304" pitchFamily="18" charset="0"/>
              </a:rPr>
              <a:t>Sensitivity</a:t>
            </a:r>
            <a:endParaRPr lang="zh-CN" altLang="en-US" dirty="0">
              <a:latin typeface="Economic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Lato"/>
                <a:cs typeface="Times New Roman" panose="02020603050405020304" pitchFamily="18" charset="0"/>
              </a:rPr>
              <a:t> Field sensitivity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Lato"/>
                <a:cs typeface="Times New Roman" panose="02020603050405020304" pitchFamily="18" charset="0"/>
              </a:rPr>
              <a:t> Flow sensitivity</a:t>
            </a:r>
          </a:p>
          <a:p>
            <a:pPr>
              <a:lnSpc>
                <a:spcPct val="200000"/>
              </a:lnSpc>
            </a:pPr>
            <a:r>
              <a:rPr lang="en-US" altLang="zh-CN" sz="3200" b="1" dirty="0">
                <a:latin typeface="Lato"/>
                <a:cs typeface="Times New Roman" panose="02020603050405020304" pitchFamily="18" charset="0"/>
              </a:rPr>
              <a:t>Context sensitivity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Lato"/>
                <a:cs typeface="Times New Roman" panose="02020603050405020304" pitchFamily="18" charset="0"/>
              </a:rPr>
              <a:t> Path sensitivity</a:t>
            </a:r>
            <a:endParaRPr lang="zh-CN" altLang="en-US" dirty="0">
              <a:latin typeface="Lato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29D30B-508A-43AE-AF11-0A6FBFF32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78" y="1305579"/>
            <a:ext cx="3777793" cy="22379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770EB2-C23F-495B-AEDA-84D616AED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083" y="1889567"/>
            <a:ext cx="3777793" cy="18181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023ED8-07E2-4CF7-B74A-AD3207BC8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699" y="2654064"/>
            <a:ext cx="3777793" cy="16959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374D0A-32FF-4B68-86A1-33DF8420A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329" y="3280362"/>
            <a:ext cx="3777794" cy="16163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66B155-74D5-4FB3-81DF-F00DBD183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152" y="3934622"/>
            <a:ext cx="3777793" cy="19242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244132-1FA4-4EAD-BE17-D981F23EC5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0975" y="4677668"/>
            <a:ext cx="3777793" cy="149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1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Economica"/>
                <a:cs typeface="Times New Roman" panose="02020603050405020304" pitchFamily="18" charset="0"/>
              </a:rPr>
              <a:t>Context sensitivity</a:t>
            </a:r>
            <a:endParaRPr lang="zh-CN" altLang="en-US" sz="4800" dirty="0">
              <a:latin typeface="Economica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0549" y="2269450"/>
            <a:ext cx="8941217" cy="995521"/>
            <a:chOff x="1840549" y="2269450"/>
            <a:chExt cx="8941217" cy="9955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1840549" y="2269450"/>
                  <a:ext cx="2880917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5400" dirty="0">
                      <a:ln w="0"/>
                      <a:solidFill>
                        <a:srgbClr val="00B0F0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&lt;</a:t>
                  </a:r>
                  <a14:m>
                    <m:oMath xmlns:m="http://schemas.openxmlformats.org/officeDocument/2006/math">
                      <m:r>
                        <a:rPr lang="en-US" altLang="zh-CN" sz="5400" b="1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Work Sans Regular"/>
                        </a:rPr>
                        <m:t>𝒄𝒕𝒙</m:t>
                      </m:r>
                      <m:r>
                        <a:rPr lang="en-US" altLang="zh-CN" sz="5400" b="1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Work Sans Regular"/>
                        </a:rPr>
                        <m:t>, </m:t>
                      </m:r>
                      <m:r>
                        <a:rPr lang="en-US" altLang="zh-CN" sz="5400" b="1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Work Sans Regular"/>
                        </a:rPr>
                        <m:t>𝑷</m:t>
                      </m:r>
                    </m:oMath>
                  </a14:m>
                  <a:r>
                    <a:rPr lang="en-US" altLang="zh-CN" sz="5400" dirty="0">
                      <a:ln w="0"/>
                      <a:solidFill>
                        <a:srgbClr val="00B0F0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&gt;</a:t>
                  </a:r>
                  <a:endParaRPr lang="zh-CN" altLang="en-US" sz="5400" dirty="0">
                    <a:ln w="0"/>
                    <a:solidFill>
                      <a:srgbClr val="00B0F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549" y="2269450"/>
                  <a:ext cx="2880917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11839" t="-19079" r="-11628" b="-44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6942355" y="2269450"/>
                  <a:ext cx="3839411" cy="92333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5400" b="0" cap="none" spc="0" dirty="0">
                      <a:ln w="0"/>
                      <a:solidFill>
                        <a:srgbClr val="FF0000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&lt;</a:t>
                  </a:r>
                  <a14:m>
                    <m:oMath xmlns:m="http://schemas.openxmlformats.org/officeDocument/2006/math">
                      <m:r>
                        <a:rPr lang="en-US" altLang="zh-CN" sz="54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Work Sans Regular"/>
                        </a:rPr>
                        <m:t>𝒉𝒄𝒕𝒙</m:t>
                      </m:r>
                      <m:r>
                        <a:rPr lang="en-US" altLang="zh-CN" sz="54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Work Sans Regular"/>
                        </a:rPr>
                        <m:t>, </m:t>
                      </m:r>
                      <m:r>
                        <a:rPr lang="en-US" altLang="zh-CN" sz="54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Work Sans Regular"/>
                        </a:rPr>
                        <m:t>𝑶</m:t>
                      </m:r>
                    </m:oMath>
                  </a14:m>
                  <a:r>
                    <a:rPr lang="en-US" altLang="zh-CN" sz="5400" b="0" cap="none" spc="0" dirty="0">
                      <a:ln w="0"/>
                      <a:solidFill>
                        <a:srgbClr val="FF0000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&gt;</a:t>
                  </a: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355" y="2269450"/>
                  <a:ext cx="3839411" cy="923330"/>
                </a:xfrm>
                <a:prstGeom prst="rect">
                  <a:avLst/>
                </a:prstGeom>
                <a:blipFill>
                  <a:blip r:embed="rId5"/>
                  <a:stretch>
                    <a:fillRect l="-2540" t="-19079" r="-2381" b="-44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矩形 5"/>
            <p:cNvSpPr/>
            <p:nvPr/>
          </p:nvSpPr>
          <p:spPr>
            <a:xfrm>
              <a:off x="5537307" y="2341641"/>
              <a:ext cx="8771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4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→</a:t>
              </a:r>
            </a:p>
          </p:txBody>
        </p:sp>
      </p:grpSp>
      <p:sp>
        <p:nvSpPr>
          <p:cNvPr id="9" name="线形标注 1 8"/>
          <p:cNvSpPr/>
          <p:nvPr/>
        </p:nvSpPr>
        <p:spPr>
          <a:xfrm>
            <a:off x="9336933" y="4023954"/>
            <a:ext cx="2016867" cy="873760"/>
          </a:xfrm>
          <a:prstGeom prst="borderCallout1">
            <a:avLst>
              <a:gd name="adj1" fmla="val 145"/>
              <a:gd name="adj2" fmla="val 49221"/>
              <a:gd name="adj3" fmla="val -101453"/>
              <a:gd name="adj4" fmla="val 1194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Economica"/>
              </a:rPr>
              <a:t>abstract</a:t>
            </a:r>
          </a:p>
          <a:p>
            <a:pPr algn="ctr"/>
            <a:r>
              <a:rPr lang="en-US" altLang="zh-CN" sz="2800" dirty="0">
                <a:solidFill>
                  <a:srgbClr val="FF0000"/>
                </a:solidFill>
                <a:latin typeface="Economica"/>
              </a:rPr>
              <a:t>location</a:t>
            </a:r>
            <a:endParaRPr lang="zh-CN" altLang="en-US" sz="2800" dirty="0">
              <a:solidFill>
                <a:srgbClr val="FF0000"/>
              </a:solidFill>
              <a:latin typeface="Economica"/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3520440" y="4033796"/>
            <a:ext cx="2016867" cy="873760"/>
          </a:xfrm>
          <a:prstGeom prst="borderCallout1">
            <a:avLst>
              <a:gd name="adj1" fmla="val 145"/>
              <a:gd name="adj2" fmla="val 49221"/>
              <a:gd name="adj3" fmla="val -103778"/>
              <a:gd name="adj4" fmla="val 15469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B0F0"/>
                </a:solidFill>
                <a:latin typeface="Economica"/>
              </a:rPr>
              <a:t>pointer</a:t>
            </a:r>
          </a:p>
          <a:p>
            <a:pPr algn="ctr"/>
            <a:r>
              <a:rPr lang="en-US" altLang="zh-CN" sz="2800" dirty="0">
                <a:solidFill>
                  <a:srgbClr val="00B0F0"/>
                </a:solidFill>
                <a:latin typeface="Economica"/>
              </a:rPr>
              <a:t>variable</a:t>
            </a:r>
            <a:endParaRPr lang="zh-CN" altLang="en-US" sz="2800" dirty="0">
              <a:solidFill>
                <a:srgbClr val="00B0F0"/>
              </a:solidFill>
              <a:latin typeface="Economica"/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1019632" y="4033796"/>
            <a:ext cx="2016867" cy="873760"/>
          </a:xfrm>
          <a:prstGeom prst="borderCallout1">
            <a:avLst>
              <a:gd name="adj1" fmla="val 145"/>
              <a:gd name="adj2" fmla="val 49221"/>
              <a:gd name="adj3" fmla="val -107266"/>
              <a:gd name="adj4" fmla="val 8498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B0F0"/>
                </a:solidFill>
                <a:latin typeface="Economica"/>
              </a:rPr>
              <a:t>context</a:t>
            </a:r>
            <a:endParaRPr lang="zh-CN" altLang="en-US" sz="2800" dirty="0">
              <a:solidFill>
                <a:srgbClr val="00B0F0"/>
              </a:solidFill>
              <a:latin typeface="Economica"/>
            </a:endParaRPr>
          </a:p>
        </p:txBody>
      </p:sp>
      <p:sp>
        <p:nvSpPr>
          <p:cNvPr id="12" name="线形标注 1 11"/>
          <p:cNvSpPr/>
          <p:nvPr/>
        </p:nvSpPr>
        <p:spPr>
          <a:xfrm>
            <a:off x="6654694" y="4023954"/>
            <a:ext cx="2016867" cy="873760"/>
          </a:xfrm>
          <a:prstGeom prst="borderCallout1">
            <a:avLst>
              <a:gd name="adj1" fmla="val 145"/>
              <a:gd name="adj2" fmla="val 49221"/>
              <a:gd name="adj3" fmla="val -100290"/>
              <a:gd name="adj4" fmla="val 7440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Economica"/>
              </a:rPr>
              <a:t>heap</a:t>
            </a:r>
          </a:p>
          <a:p>
            <a:pPr algn="ctr"/>
            <a:r>
              <a:rPr lang="en-US" altLang="zh-CN" sz="2800" dirty="0">
                <a:solidFill>
                  <a:srgbClr val="FF0000"/>
                </a:solidFill>
                <a:latin typeface="Economica"/>
              </a:rPr>
              <a:t>context</a:t>
            </a:r>
            <a:endParaRPr lang="zh-CN" altLang="en-US" sz="2800" dirty="0">
              <a:solidFill>
                <a:srgbClr val="FF0000"/>
              </a:solidFill>
              <a:latin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342687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E26C9768-8314-48AF-9630-B7EF39AC7BB2}"/>
              </a:ext>
            </a:extLst>
          </p:cNvPr>
          <p:cNvSpPr/>
          <p:nvPr/>
        </p:nvSpPr>
        <p:spPr>
          <a:xfrm>
            <a:off x="7415713" y="3325800"/>
            <a:ext cx="3372938" cy="227838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C16D942-B37C-4022-8034-B370E7C9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1018520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Economica"/>
                <a:cs typeface="Times New Roman" panose="02020603050405020304" pitchFamily="18" charset="0"/>
              </a:rPr>
              <a:t>Mainstream variants of context-sensitivity</a:t>
            </a:r>
            <a:endParaRPr lang="zh-CN" altLang="en-US" sz="4800" dirty="0">
              <a:latin typeface="Economica"/>
              <a:cs typeface="Times New Roman" panose="02020603050405020304" pitchFamily="18" charset="0"/>
            </a:endParaRPr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B7963755-A33D-4BB6-9AAA-C9D9680A9D61}"/>
              </a:ext>
            </a:extLst>
          </p:cNvPr>
          <p:cNvSpPr/>
          <p:nvPr/>
        </p:nvSpPr>
        <p:spPr>
          <a:xfrm rot="16200000">
            <a:off x="5322008" y="2003457"/>
            <a:ext cx="339048" cy="19212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537212-CF27-4818-A04A-8F4326DB2F15}"/>
              </a:ext>
            </a:extLst>
          </p:cNvPr>
          <p:cNvSpPr/>
          <p:nvPr/>
        </p:nvSpPr>
        <p:spPr>
          <a:xfrm>
            <a:off x="4287727" y="1666786"/>
            <a:ext cx="2407609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K-limiting</a:t>
            </a:r>
          </a:p>
          <a:p>
            <a:pPr algn="ctr"/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[C</a:t>
            </a:r>
            <a:r>
              <a:rPr lang="en-US" altLang="zh-CN" sz="28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,…,C</a:t>
            </a:r>
            <a:r>
              <a:rPr lang="en-US" altLang="zh-CN" sz="28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01928E-61FA-4CC3-9CEC-0A455B9BC6B8}"/>
              </a:ext>
            </a:extLst>
          </p:cNvPr>
          <p:cNvSpPr/>
          <p:nvPr/>
        </p:nvSpPr>
        <p:spPr>
          <a:xfrm>
            <a:off x="1070213" y="3128469"/>
            <a:ext cx="3532611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2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Call-Site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 Sensitivity</a:t>
            </a:r>
          </a:p>
          <a:p>
            <a:endParaRPr lang="en-US" altLang="zh-CN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conomica"/>
              <a:cs typeface="Times New Roman" panose="02020603050405020304" pitchFamily="18" charset="0"/>
            </a:endParaRPr>
          </a:p>
          <a:p>
            <a:r>
              <a:rPr lang="en-US" altLang="zh-CN" sz="3200" b="0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Object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Sensitivity</a:t>
            </a:r>
          </a:p>
          <a:p>
            <a:endParaRPr lang="en-US" altLang="zh-C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conomica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Type</a:t>
            </a:r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 Sensitivity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conomica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7E8E48-8217-42F9-AE12-F0569DAAA704}"/>
              </a:ext>
            </a:extLst>
          </p:cNvPr>
          <p:cNvSpPr/>
          <p:nvPr/>
        </p:nvSpPr>
        <p:spPr>
          <a:xfrm>
            <a:off x="7589178" y="3449328"/>
            <a:ext cx="31994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A a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//O </a:t>
            </a:r>
          </a:p>
          <a:p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a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foo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foo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(){}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492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E26C9768-8314-48AF-9630-B7EF39AC7BB2}"/>
              </a:ext>
            </a:extLst>
          </p:cNvPr>
          <p:cNvSpPr/>
          <p:nvPr/>
        </p:nvSpPr>
        <p:spPr>
          <a:xfrm>
            <a:off x="7415713" y="3325800"/>
            <a:ext cx="3372938" cy="227838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C16D942-B37C-4022-8034-B370E7C9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1018520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Economica"/>
                <a:cs typeface="Times New Roman" panose="02020603050405020304" pitchFamily="18" charset="0"/>
              </a:rPr>
              <a:t>Mainstream variants of context-sensitivity</a:t>
            </a:r>
            <a:endParaRPr lang="zh-CN" altLang="en-US" sz="4800" dirty="0">
              <a:latin typeface="Economica"/>
              <a:cs typeface="Times New Roman" panose="02020603050405020304" pitchFamily="18" charset="0"/>
            </a:endParaRPr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B7963755-A33D-4BB6-9AAA-C9D9680A9D61}"/>
              </a:ext>
            </a:extLst>
          </p:cNvPr>
          <p:cNvSpPr/>
          <p:nvPr/>
        </p:nvSpPr>
        <p:spPr>
          <a:xfrm rot="16200000">
            <a:off x="5322008" y="2003457"/>
            <a:ext cx="339048" cy="19212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537212-CF27-4818-A04A-8F4326DB2F15}"/>
              </a:ext>
            </a:extLst>
          </p:cNvPr>
          <p:cNvSpPr/>
          <p:nvPr/>
        </p:nvSpPr>
        <p:spPr>
          <a:xfrm>
            <a:off x="4287727" y="1666786"/>
            <a:ext cx="2407609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K-limiting</a:t>
            </a:r>
          </a:p>
          <a:p>
            <a:pPr algn="ctr"/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[C</a:t>
            </a:r>
            <a:r>
              <a:rPr lang="en-US" altLang="zh-CN" sz="28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,…,C</a:t>
            </a:r>
            <a:r>
              <a:rPr lang="en-US" altLang="zh-CN" sz="28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01928E-61FA-4CC3-9CEC-0A455B9BC6B8}"/>
              </a:ext>
            </a:extLst>
          </p:cNvPr>
          <p:cNvSpPr/>
          <p:nvPr/>
        </p:nvSpPr>
        <p:spPr>
          <a:xfrm>
            <a:off x="1070213" y="3128469"/>
            <a:ext cx="3532611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2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Call-Site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 Sensitivity</a:t>
            </a:r>
          </a:p>
          <a:p>
            <a:endParaRPr lang="en-US" altLang="zh-CN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conomica"/>
              <a:cs typeface="Times New Roman" panose="02020603050405020304" pitchFamily="18" charset="0"/>
            </a:endParaRPr>
          </a:p>
          <a:p>
            <a:r>
              <a:rPr lang="en-US" altLang="zh-CN" sz="3200" b="0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Object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Sensitivity</a:t>
            </a:r>
          </a:p>
          <a:p>
            <a:endParaRPr lang="en-US" altLang="zh-C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conomica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Type</a:t>
            </a:r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 Sensitivity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conomica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4D6F3A-81A4-4D01-83AB-AE61235FE02D}"/>
              </a:ext>
            </a:extLst>
          </p:cNvPr>
          <p:cNvSpPr/>
          <p:nvPr/>
        </p:nvSpPr>
        <p:spPr>
          <a:xfrm>
            <a:off x="4794939" y="3187719"/>
            <a:ext cx="1583001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: </a:t>
            </a:r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C</a:t>
            </a:r>
            <a:r>
              <a:rPr lang="en-US" altLang="zh-CN" sz="32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1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= </a:t>
            </a:r>
            <a:r>
              <a:rPr lang="en-US" altLang="zh-CN" sz="32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L</a:t>
            </a:r>
            <a:r>
              <a:rPr lang="en-US" altLang="zh-CN" sz="3200" b="0" cap="none" spc="0" baseline="-250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3</a:t>
            </a:r>
          </a:p>
          <a:p>
            <a:endParaRPr lang="en-US" altLang="zh-CN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conomica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: C</a:t>
            </a:r>
            <a:r>
              <a:rPr lang="en-US" altLang="zh-CN" sz="32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1 </a:t>
            </a:r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= </a:t>
            </a:r>
            <a:r>
              <a:rPr lang="en-US" altLang="zh-CN" sz="32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O</a:t>
            </a:r>
            <a:endParaRPr lang="en-US" altLang="zh-CN" sz="3200" baseline="-2500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conomica"/>
              <a:cs typeface="Times New Roman" panose="02020603050405020304" pitchFamily="18" charset="0"/>
            </a:endParaRPr>
          </a:p>
          <a:p>
            <a:endParaRPr lang="en-US" altLang="zh-C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conomica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: C</a:t>
            </a:r>
            <a:r>
              <a:rPr lang="en-US" altLang="zh-CN" sz="32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1 </a:t>
            </a:r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= </a:t>
            </a:r>
            <a:r>
              <a:rPr lang="en-US" altLang="zh-C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7E8E48-8217-42F9-AE12-F0569DAAA704}"/>
              </a:ext>
            </a:extLst>
          </p:cNvPr>
          <p:cNvSpPr/>
          <p:nvPr/>
        </p:nvSpPr>
        <p:spPr>
          <a:xfrm>
            <a:off x="7589178" y="3449328"/>
            <a:ext cx="31994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A a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//O </a:t>
            </a:r>
          </a:p>
          <a:p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a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foo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foo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(){}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altLang="zh-CN" dirty="0">
              <a:effectLst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F79C85-4733-40E0-98C6-B7C2FDAAB149}"/>
              </a:ext>
            </a:extLst>
          </p:cNvPr>
          <p:cNvSpPr/>
          <p:nvPr/>
        </p:nvSpPr>
        <p:spPr>
          <a:xfrm>
            <a:off x="8858250" y="4896108"/>
            <a:ext cx="514350" cy="2473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6EB581C-B6A5-479E-B3E7-4A7F935D7BE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206490" y="3531870"/>
            <a:ext cx="2651760" cy="148793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AF2635C-8066-4A05-9959-4F06840F7491}"/>
              </a:ext>
            </a:extLst>
          </p:cNvPr>
          <p:cNvCxnSpPr>
            <a:endCxn id="11" idx="1"/>
          </p:cNvCxnSpPr>
          <p:nvPr/>
        </p:nvCxnSpPr>
        <p:spPr>
          <a:xfrm>
            <a:off x="6096000" y="4480560"/>
            <a:ext cx="2762250" cy="53924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AE44646-2AA8-4DD2-B152-6CCC7C86A487}"/>
              </a:ext>
            </a:extLst>
          </p:cNvPr>
          <p:cNvCxnSpPr>
            <a:endCxn id="11" idx="1"/>
          </p:cNvCxnSpPr>
          <p:nvPr/>
        </p:nvCxnSpPr>
        <p:spPr>
          <a:xfrm flipV="1">
            <a:off x="6096000" y="5019804"/>
            <a:ext cx="2762250" cy="46084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52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2F481CE-6CA8-4358-B6FB-8E3404EB5E8B}"/>
              </a:ext>
            </a:extLst>
          </p:cNvPr>
          <p:cNvSpPr txBox="1"/>
          <p:nvPr/>
        </p:nvSpPr>
        <p:spPr>
          <a:xfrm>
            <a:off x="3819347" y="3860083"/>
            <a:ext cx="365859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aseline="-250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√</a:t>
            </a:r>
            <a:r>
              <a:rPr lang="en-US" altLang="zh-CN" sz="2400" baseline="-250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ebdings" panose="05030102010509060703" pitchFamily="18" charset="2"/>
              </a:rPr>
              <a:t>OO Programs</a:t>
            </a:r>
            <a:endParaRPr lang="zh-CN" altLang="en-US" sz="199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262CD6-1434-4638-83E2-8EEF075791E0}"/>
              </a:ext>
            </a:extLst>
          </p:cNvPr>
          <p:cNvSpPr/>
          <p:nvPr/>
        </p:nvSpPr>
        <p:spPr>
          <a:xfrm>
            <a:off x="878098" y="4044145"/>
            <a:ext cx="3230611" cy="170392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E26C9768-8314-48AF-9630-B7EF39AC7BB2}"/>
              </a:ext>
            </a:extLst>
          </p:cNvPr>
          <p:cNvSpPr/>
          <p:nvPr/>
        </p:nvSpPr>
        <p:spPr>
          <a:xfrm>
            <a:off x="7415713" y="3325800"/>
            <a:ext cx="3372938" cy="227838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C16D942-B37C-4022-8034-B370E7C9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1018520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Economica"/>
                <a:cs typeface="Times New Roman" panose="02020603050405020304" pitchFamily="18" charset="0"/>
              </a:rPr>
              <a:t>Mainstream variants of context-sensitivity</a:t>
            </a:r>
            <a:endParaRPr lang="zh-CN" altLang="en-US" sz="4800" dirty="0">
              <a:latin typeface="Economica"/>
              <a:cs typeface="Times New Roman" panose="02020603050405020304" pitchFamily="18" charset="0"/>
            </a:endParaRPr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B7963755-A33D-4BB6-9AAA-C9D9680A9D61}"/>
              </a:ext>
            </a:extLst>
          </p:cNvPr>
          <p:cNvSpPr/>
          <p:nvPr/>
        </p:nvSpPr>
        <p:spPr>
          <a:xfrm rot="16200000">
            <a:off x="5322008" y="2003457"/>
            <a:ext cx="339048" cy="19212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537212-CF27-4818-A04A-8F4326DB2F15}"/>
              </a:ext>
            </a:extLst>
          </p:cNvPr>
          <p:cNvSpPr/>
          <p:nvPr/>
        </p:nvSpPr>
        <p:spPr>
          <a:xfrm>
            <a:off x="4287727" y="1666786"/>
            <a:ext cx="2407609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K-limiting</a:t>
            </a:r>
          </a:p>
          <a:p>
            <a:pPr algn="ctr"/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[C</a:t>
            </a:r>
            <a:r>
              <a:rPr lang="en-US" altLang="zh-CN" sz="28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,…,C</a:t>
            </a:r>
            <a:r>
              <a:rPr lang="en-US" altLang="zh-CN" sz="28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01928E-61FA-4CC3-9CEC-0A455B9BC6B8}"/>
              </a:ext>
            </a:extLst>
          </p:cNvPr>
          <p:cNvSpPr/>
          <p:nvPr/>
        </p:nvSpPr>
        <p:spPr>
          <a:xfrm>
            <a:off x="1070213" y="3128469"/>
            <a:ext cx="3532611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2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Call-Site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 Sensitivity</a:t>
            </a:r>
          </a:p>
          <a:p>
            <a:endParaRPr lang="en-US" altLang="zh-CN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conomica"/>
              <a:cs typeface="Times New Roman" panose="02020603050405020304" pitchFamily="18" charset="0"/>
            </a:endParaRPr>
          </a:p>
          <a:p>
            <a:r>
              <a:rPr lang="en-US" altLang="zh-CN" sz="3200" b="0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Object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Sensitivity</a:t>
            </a:r>
          </a:p>
          <a:p>
            <a:endParaRPr lang="en-US" altLang="zh-C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conomica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Type</a:t>
            </a:r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 Sensitivity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conomica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4D6F3A-81A4-4D01-83AB-AE61235FE02D}"/>
              </a:ext>
            </a:extLst>
          </p:cNvPr>
          <p:cNvSpPr/>
          <p:nvPr/>
        </p:nvSpPr>
        <p:spPr>
          <a:xfrm>
            <a:off x="4794939" y="3187719"/>
            <a:ext cx="1583001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: </a:t>
            </a:r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C</a:t>
            </a:r>
            <a:r>
              <a:rPr lang="en-US" altLang="zh-CN" sz="32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1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= </a:t>
            </a:r>
            <a:r>
              <a:rPr lang="en-US" altLang="zh-CN" sz="32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L</a:t>
            </a:r>
            <a:r>
              <a:rPr lang="en-US" altLang="zh-CN" sz="3200" b="0" cap="none" spc="0" baseline="-250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3</a:t>
            </a:r>
          </a:p>
          <a:p>
            <a:endParaRPr lang="en-US" altLang="zh-CN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conomica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: C</a:t>
            </a:r>
            <a:r>
              <a:rPr lang="en-US" altLang="zh-CN" sz="32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1 </a:t>
            </a:r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= </a:t>
            </a:r>
            <a:r>
              <a:rPr lang="en-US" altLang="zh-CN" sz="32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O</a:t>
            </a:r>
            <a:endParaRPr lang="en-US" altLang="zh-CN" sz="3200" baseline="-2500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conomica"/>
              <a:cs typeface="Times New Roman" panose="02020603050405020304" pitchFamily="18" charset="0"/>
            </a:endParaRPr>
          </a:p>
          <a:p>
            <a:endParaRPr lang="en-US" altLang="zh-CN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conomica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: C</a:t>
            </a:r>
            <a:r>
              <a:rPr lang="en-US" altLang="zh-CN" sz="32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1 </a:t>
            </a:r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= </a:t>
            </a:r>
            <a:r>
              <a:rPr lang="en-US" altLang="zh-C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conomica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7E8E48-8217-42F9-AE12-F0569DAAA704}"/>
              </a:ext>
            </a:extLst>
          </p:cNvPr>
          <p:cNvSpPr/>
          <p:nvPr/>
        </p:nvSpPr>
        <p:spPr>
          <a:xfrm>
            <a:off x="7589178" y="3449328"/>
            <a:ext cx="31994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A a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//O </a:t>
            </a:r>
          </a:p>
          <a:p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a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foo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foo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(){}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altLang="zh-CN" dirty="0">
              <a:effectLst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F79C85-4733-40E0-98C6-B7C2FDAAB149}"/>
              </a:ext>
            </a:extLst>
          </p:cNvPr>
          <p:cNvSpPr/>
          <p:nvPr/>
        </p:nvSpPr>
        <p:spPr>
          <a:xfrm>
            <a:off x="8858250" y="4896108"/>
            <a:ext cx="514350" cy="2473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6EB581C-B6A5-479E-B3E7-4A7F935D7BE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206490" y="3531870"/>
            <a:ext cx="2651760" cy="148793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AF2635C-8066-4A05-9959-4F06840F7491}"/>
              </a:ext>
            </a:extLst>
          </p:cNvPr>
          <p:cNvCxnSpPr>
            <a:endCxn id="11" idx="1"/>
          </p:cNvCxnSpPr>
          <p:nvPr/>
        </p:nvCxnSpPr>
        <p:spPr>
          <a:xfrm>
            <a:off x="6096000" y="4480560"/>
            <a:ext cx="2762250" cy="53924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AE44646-2AA8-4DD2-B152-6CCC7C86A487}"/>
              </a:ext>
            </a:extLst>
          </p:cNvPr>
          <p:cNvCxnSpPr>
            <a:endCxn id="11" idx="1"/>
          </p:cNvCxnSpPr>
          <p:nvPr/>
        </p:nvCxnSpPr>
        <p:spPr>
          <a:xfrm flipV="1">
            <a:off x="6096000" y="5019804"/>
            <a:ext cx="2762250" cy="46084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76660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o Templat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4774</TotalTime>
  <Words>1236</Words>
  <Application>Microsoft Office PowerPoint</Application>
  <PresentationFormat>宽屏</PresentationFormat>
  <Paragraphs>295</Paragraphs>
  <Slides>48</Slides>
  <Notes>30</Notes>
  <HiddenSlides>3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5" baseType="lpstr">
      <vt:lpstr>Economica</vt:lpstr>
      <vt:lpstr>Lato</vt:lpstr>
      <vt:lpstr>Work Sans Regular</vt:lpstr>
      <vt:lpstr>等线</vt:lpstr>
      <vt:lpstr>等线 Light</vt:lpstr>
      <vt:lpstr>黑体</vt:lpstr>
      <vt:lpstr>华文楷体</vt:lpstr>
      <vt:lpstr>宋体</vt:lpstr>
      <vt:lpstr>微软雅黑</vt:lpstr>
      <vt:lpstr>Arial</vt:lpstr>
      <vt:lpstr>Cambria Math</vt:lpstr>
      <vt:lpstr>Comic Sans MS</vt:lpstr>
      <vt:lpstr>Courier New</vt:lpstr>
      <vt:lpstr>Times New Roman</vt:lpstr>
      <vt:lpstr>Webdings</vt:lpstr>
      <vt:lpstr>1_Office 主题​​</vt:lpstr>
      <vt:lpstr>Go Templates</vt:lpstr>
      <vt:lpstr>Generic Sensitivity: Customizing Context-Sensitive Pointer Analysis for Generics</vt:lpstr>
      <vt:lpstr>Pointer Analysis</vt:lpstr>
      <vt:lpstr>Pointer Analysis</vt:lpstr>
      <vt:lpstr>Sensitivity</vt:lpstr>
      <vt:lpstr>Sensitivity</vt:lpstr>
      <vt:lpstr>Context sensitivity</vt:lpstr>
      <vt:lpstr>Mainstream variants of context-sensitivity</vt:lpstr>
      <vt:lpstr>Mainstream variants of context-sensitivity</vt:lpstr>
      <vt:lpstr>Mainstream variants of context-sensitivity</vt:lpstr>
      <vt:lpstr>Challenge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Evaluation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分布式系统缺陷检测方法</dc:title>
  <dc:creator>yuanting</dc:creator>
  <cp:lastModifiedBy>Administrator</cp:lastModifiedBy>
  <cp:revision>1432</cp:revision>
  <dcterms:created xsi:type="dcterms:W3CDTF">2021-04-22T01:57:04Z</dcterms:created>
  <dcterms:modified xsi:type="dcterms:W3CDTF">2023-05-04T06:27:34Z</dcterms:modified>
</cp:coreProperties>
</file>