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656" r:id="rId2"/>
    <p:sldId id="531" r:id="rId3"/>
    <p:sldId id="632" r:id="rId4"/>
    <p:sldId id="649" r:id="rId5"/>
    <p:sldId id="650" r:id="rId6"/>
    <p:sldId id="651" r:id="rId7"/>
    <p:sldId id="652" r:id="rId8"/>
    <p:sldId id="653" r:id="rId9"/>
    <p:sldId id="655" r:id="rId10"/>
    <p:sldId id="657" r:id="rId11"/>
  </p:sldIdLst>
  <p:sldSz cx="9144000" cy="6858000" type="screen4x3"/>
  <p:notesSz cx="6794500" cy="9906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A0A"/>
    <a:srgbClr val="0000FF"/>
    <a:srgbClr val="6299F9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34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88084" tIns="44042" rIns="88084" bIns="44042" numCol="1" anchor="t" anchorCtr="0" compatLnSpc="1">
            <a:prstTxWarp prst="textNoShape">
              <a:avLst/>
            </a:prstTxWarp>
          </a:bodyPr>
          <a:lstStyle>
            <a:lvl1pPr defTabSz="881063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88084" tIns="44042" rIns="88084" bIns="44042" numCol="1" anchor="t" anchorCtr="0" compatLnSpc="1">
            <a:prstTxWarp prst="textNoShape">
              <a:avLst/>
            </a:prstTxWarp>
          </a:bodyPr>
          <a:lstStyle>
            <a:lvl1pPr algn="r" defTabSz="881063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88084" tIns="44042" rIns="88084" bIns="44042" numCol="1" anchor="b" anchorCtr="0" compatLnSpc="1">
            <a:prstTxWarp prst="textNoShape">
              <a:avLst/>
            </a:prstTxWarp>
          </a:bodyPr>
          <a:lstStyle>
            <a:lvl1pPr defTabSz="881063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88084" tIns="44042" rIns="88084" bIns="44042" numCol="1" anchor="b" anchorCtr="0" compatLnSpc="1">
            <a:prstTxWarp prst="textNoShape">
              <a:avLst/>
            </a:prstTxWarp>
          </a:bodyPr>
          <a:lstStyle>
            <a:lvl1pPr algn="r" defTabSz="881063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91970D2-CDB3-446B-A71D-3AF78FB5A3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284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5422" tIns="47710" rIns="95422" bIns="47710" numCol="1" anchor="t" anchorCtr="0" compatLnSpc="1">
            <a:prstTxWarp prst="textNoShape">
              <a:avLst/>
            </a:prstTxWarp>
          </a:bodyPr>
          <a:lstStyle>
            <a:lvl1pPr defTabSz="954088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5422" tIns="47710" rIns="95422" bIns="47710" numCol="1" anchor="t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5422" tIns="47710" rIns="95422" bIns="47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5422" tIns="47710" rIns="95422" bIns="47710" numCol="1" anchor="b" anchorCtr="0" compatLnSpc="1">
            <a:prstTxWarp prst="textNoShape">
              <a:avLst/>
            </a:prstTxWarp>
          </a:bodyPr>
          <a:lstStyle>
            <a:lvl1pPr defTabSz="954088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5422" tIns="47710" rIns="95422" bIns="47710" numCol="1" anchor="b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A473438-1A4D-4BA7-8128-5F87D553BA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812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 userDrawn="1"/>
        </p:nvSpPr>
        <p:spPr bwMode="auto">
          <a:xfrm>
            <a:off x="684213" y="6381750"/>
            <a:ext cx="218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panose="02010509060101010101" pitchFamily="49" charset="-122"/>
                <a:ea typeface="幼圆" panose="02010509060101010101" pitchFamily="49" charset="-122"/>
              </a:rPr>
              <a:t>互联网新技术在线教育领航者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0076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2DB54-9F9E-4E2D-B6E6-C2C8B65BCD7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27465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1124744"/>
            <a:ext cx="2001837" cy="4895056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1124744"/>
            <a:ext cx="5854700" cy="4895056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C5F97-8AD1-4C57-9903-0937021750A9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2063699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章节总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09600" y="9429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611188" y="6308725"/>
            <a:ext cx="218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panose="02010509060101010101" pitchFamily="49" charset="-122"/>
                <a:ea typeface="幼圆" panose="02010509060101010101" pitchFamily="49" charset="-122"/>
              </a:rPr>
              <a:t>互联网新技术在线教育领航者</a:t>
            </a:r>
          </a:p>
        </p:txBody>
      </p:sp>
      <p:pic>
        <p:nvPicPr>
          <p:cNvPr id="7" name="图片 1" descr="小象学院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237288"/>
            <a:ext cx="1439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3"/>
          <p:cNvSpPr txBox="1">
            <a:spLocks noChangeArrowheads="1"/>
          </p:cNvSpPr>
          <p:nvPr userDrawn="1"/>
        </p:nvSpPr>
        <p:spPr bwMode="auto">
          <a:xfrm>
            <a:off x="6350000" y="644525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宋体" charset="0"/>
              </a:defRPr>
            </a:lvl9pPr>
          </a:lstStyle>
          <a:p>
            <a:pPr eaLnBrk="1" hangingPunct="1">
              <a:defRPr/>
            </a:pPr>
            <a:endParaRPr lang="zh-CN" altLang="en-US" sz="18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147248" cy="492941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70199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609600" y="9429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Box 5"/>
          <p:cNvSpPr txBox="1">
            <a:spLocks noChangeArrowheads="1"/>
          </p:cNvSpPr>
          <p:nvPr userDrawn="1"/>
        </p:nvSpPr>
        <p:spPr bwMode="auto">
          <a:xfrm>
            <a:off x="611188" y="6308725"/>
            <a:ext cx="218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 dirty="0">
                <a:latin typeface="幼圆" panose="02010509060101010101" pitchFamily="49" charset="-122"/>
                <a:ea typeface="幼圆" panose="02010509060101010101" pitchFamily="49" charset="-122"/>
              </a:rPr>
              <a:t>互联网新技术在线教育领航者</a:t>
            </a:r>
          </a:p>
        </p:txBody>
      </p:sp>
      <p:pic>
        <p:nvPicPr>
          <p:cNvPr id="5" name="图片 1" descr="小象学院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237288"/>
            <a:ext cx="1439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4213" y="511175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9CAC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2000" b="1" smtClean="0">
                <a:solidFill>
                  <a:schemeClr val="bg1"/>
                </a:solidFill>
                <a:latin typeface="Verdana" pitchFamily="34" charset="0"/>
                <a:cs typeface="宋体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85475057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4BA47-0374-404B-9C08-A3D3BA5B8D4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118609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C36A7-78CE-49B6-B26E-3B3B6B7A37C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140545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48DF4-F92E-45CA-A645-885DBD4863F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418827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5760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976DB-2274-4749-97DE-C425B7A7F1E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271356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5CA80-EBC5-435E-B646-67F1A7C5AC6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157204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08B1C-EB72-4D50-ABB0-5102099CB7B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216452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3008313" cy="129614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492896"/>
            <a:ext cx="3008313" cy="3633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59CAF-9FDB-4D2C-A372-F7271AAB237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130876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196751"/>
            <a:ext cx="5486400" cy="35308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2AA7F-FB84-460E-A367-8D05FA3E771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377914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429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fld id="{74304FEB-4D9D-477E-A38F-FE02B1CFC53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  <p:sp>
        <p:nvSpPr>
          <p:cNvPr id="11" name="TextBox 5"/>
          <p:cNvSpPr txBox="1">
            <a:spLocks noChangeArrowheads="1"/>
          </p:cNvSpPr>
          <p:nvPr userDrawn="1"/>
        </p:nvSpPr>
        <p:spPr bwMode="auto">
          <a:xfrm>
            <a:off x="611188" y="6308725"/>
            <a:ext cx="218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zh-CN" altLang="en-US" sz="1200">
                <a:latin typeface="幼圆" panose="02010509060101010101" pitchFamily="49" charset="-122"/>
                <a:ea typeface="幼圆" panose="02010509060101010101" pitchFamily="49" charset="-122"/>
              </a:rPr>
              <a:t>互联网新技术在线教育领航者</a:t>
            </a:r>
          </a:p>
        </p:txBody>
      </p:sp>
      <p:pic>
        <p:nvPicPr>
          <p:cNvPr id="1032" name="图片 1" descr="小象学院Logo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237288"/>
            <a:ext cx="1439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44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宋体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宋体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rrors.tuna.tsinghua.edu.cn/anaconda/archive/" TargetMode="External"/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6346825" cy="561975"/>
          </a:xfrm>
        </p:spPr>
        <p:txBody>
          <a:bodyPr/>
          <a:lstStyle/>
          <a:p>
            <a:pPr eaLnBrk="1" hangingPunct="1"/>
            <a:r>
              <a:rPr kumimoji="0" lang="zh-CN" altLang="en-US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法律声明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5145088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dirty="0"/>
              <a:t>本课件包括：演示文稿，示例，代码，题库，视频和声音等，小象学院拥有完全知识产权的权利；只限于善意学习者在本课程使用，不得在课程范围外向任何第三方散播。任何其他人或机构不得盗版、复制、仿造其中的创意，我们将保留一切通过法律手段追究违反者的权利。</a:t>
            </a:r>
            <a:endParaRPr kumimoji="0" lang="en-US" altLang="zh-CN" dirty="0"/>
          </a:p>
          <a:p>
            <a:pPr eaLnBrk="1" hangingPunct="1">
              <a:defRPr/>
            </a:pPr>
            <a:endParaRPr kumimoji="0" lang="en-US" altLang="zh-CN" dirty="0"/>
          </a:p>
          <a:p>
            <a:pPr lvl="1" eaLnBrk="1" hangingPunct="1">
              <a:defRPr/>
            </a:pPr>
            <a:endParaRPr kumimoji="0" lang="en-US" altLang="zh-CN" sz="2400" dirty="0"/>
          </a:p>
          <a:p>
            <a:pPr lvl="1" eaLnBrk="1" hangingPunct="1">
              <a:defRPr/>
            </a:pPr>
            <a:endParaRPr kumimoji="0" lang="en-US" altLang="zh-CN" sz="2400" dirty="0"/>
          </a:p>
          <a:p>
            <a:pPr marL="471487" lvl="1" indent="0" algn="ctr" eaLnBrk="1" hangingPunct="1">
              <a:buFont typeface="Wingdings" panose="05000000000000000000" pitchFamily="2" charset="2"/>
              <a:buNone/>
              <a:defRPr/>
            </a:pPr>
            <a:endParaRPr kumimoji="0" lang="en-US" altLang="zh-CN" sz="2400" dirty="0"/>
          </a:p>
          <a:p>
            <a:pPr marL="471487" lvl="1" indent="0" algn="ctr" eaLnBrk="1" hangingPunct="1">
              <a:buFont typeface="Wingdings" panose="05000000000000000000" pitchFamily="2" charset="2"/>
              <a:buNone/>
              <a:defRPr/>
            </a:pPr>
            <a:endParaRPr kumimoji="0" lang="en-US" altLang="zh-CN" sz="2400" dirty="0"/>
          </a:p>
          <a:p>
            <a:pPr marL="471487" lvl="1" indent="0" algn="ctr" eaLnBrk="1" hangingPunct="1">
              <a:buFont typeface="Wingdings" panose="05000000000000000000" pitchFamily="2" charset="2"/>
              <a:buNone/>
              <a:defRPr/>
            </a:pPr>
            <a:endParaRPr kumimoji="0" lang="en-US" altLang="zh-CN" sz="2400" dirty="0"/>
          </a:p>
        </p:txBody>
      </p:sp>
      <p:pic>
        <p:nvPicPr>
          <p:cNvPr id="717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249613"/>
            <a:ext cx="2232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987675" y="5483225"/>
            <a:ext cx="27114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71487" lvl="1" algn="ctr" eaLnBrk="1" hangingPunct="1">
              <a:spcBef>
                <a:spcPct val="20000"/>
              </a:spcBef>
              <a:buClr>
                <a:srgbClr val="CC0000"/>
              </a:buClr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华文新魏"/>
              </a:rPr>
              <a:t>关注 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/>
                <a:ea typeface="华文新魏"/>
              </a:rPr>
              <a:t>小象学院</a:t>
            </a:r>
          </a:p>
        </p:txBody>
      </p:sp>
    </p:spTree>
    <p:extLst>
      <p:ext uri="{BB962C8B-B14F-4D97-AF65-F5344CB8AC3E}">
        <p14:creationId xmlns:p14="http://schemas.microsoft.com/office/powerpoint/2010/main" val="2981330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755650" y="981075"/>
            <a:ext cx="763270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1200"/>
              </a:spcBef>
            </a:pPr>
            <a:r>
              <a:rPr lang="zh-CN" altLang="en-US" sz="28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小象学院：互联网新技术在线教育领航者</a:t>
            </a:r>
            <a:endParaRPr lang="en-US" altLang="zh-CN" sz="2800">
              <a:ea typeface="黑体" panose="02010609060101010101" pitchFamily="49" charset="-122"/>
            </a:endParaRPr>
          </a:p>
          <a:p>
            <a:pPr lvl="1" eaLnBrk="1" hangingPunct="1">
              <a:spcBef>
                <a:spcPts val="1200"/>
              </a:spcBef>
              <a:buFontTx/>
              <a:buChar char="–"/>
            </a:pPr>
            <a:endParaRPr lang="en-US" altLang="zh-CN" sz="2400">
              <a:ea typeface="黑体" panose="02010609060101010101" pitchFamily="49" charset="-122"/>
            </a:endParaRPr>
          </a:p>
          <a:p>
            <a:pPr lvl="1" eaLnBrk="1" hangingPunct="1">
              <a:spcBef>
                <a:spcPts val="1200"/>
              </a:spcBef>
              <a:buFontTx/>
              <a:buChar char="–"/>
            </a:pPr>
            <a:r>
              <a:rPr lang="zh-CN" altLang="en-US" sz="2400">
                <a:ea typeface="黑体" panose="02010609060101010101" pitchFamily="49" charset="-122"/>
              </a:rPr>
              <a:t>微信公众号：</a:t>
            </a:r>
            <a:r>
              <a:rPr lang="zh-CN" altLang="en-US" sz="2400" b="1">
                <a:solidFill>
                  <a:srgbClr val="FF0000"/>
                </a:solidFill>
                <a:ea typeface="黑体" panose="02010609060101010101" pitchFamily="49" charset="-122"/>
              </a:rPr>
              <a:t>小象学院</a:t>
            </a:r>
            <a:endParaRPr lang="zh-CN" altLang="zh-CN" sz="2400" b="1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0243" name="文本框 1"/>
          <p:cNvSpPr txBox="1">
            <a:spLocks noChangeArrowheads="1"/>
          </p:cNvSpPr>
          <p:nvPr/>
        </p:nvSpPr>
        <p:spPr bwMode="auto">
          <a:xfrm>
            <a:off x="468313" y="188913"/>
            <a:ext cx="2808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联系我们</a:t>
            </a:r>
          </a:p>
        </p:txBody>
      </p:sp>
      <p:pic>
        <p:nvPicPr>
          <p:cNvPr id="1024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3573463"/>
            <a:ext cx="75215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956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64" b="42650"/>
          <a:stretch/>
        </p:blipFill>
        <p:spPr>
          <a:xfrm>
            <a:off x="421106" y="1484784"/>
            <a:ext cx="8301789" cy="2016224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35831" y="3717032"/>
            <a:ext cx="7272338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零基础</a:t>
            </a:r>
            <a:r>
              <a:rPr lang="en-US" altLang="zh-CN" sz="3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3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</a:t>
            </a:r>
            <a:endParaRPr lang="en-US" altLang="zh-CN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911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457200" y="274638"/>
            <a:ext cx="63468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+mj-lt"/>
                <a:ea typeface="宋体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charset="0"/>
                <a:ea typeface="黑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charset="0"/>
                <a:ea typeface="黑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charset="0"/>
                <a:ea typeface="黑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Times New Roman" charset="0"/>
                <a:ea typeface="黑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3600" kern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第一讲</a:t>
            </a:r>
            <a:endParaRPr lang="zh-CN" altLang="en-US" sz="36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35831" y="4365104"/>
            <a:ext cx="7272338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程序设计基础</a:t>
            </a:r>
            <a:endParaRPr lang="en-US" altLang="zh-CN" sz="36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eaLnBrk="1" hangingPunct="1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 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开发环境</a:t>
            </a:r>
            <a:r>
              <a:rPr lang="zh-CN" altLang="en-US" sz="24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(1)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73" y="1340768"/>
            <a:ext cx="731325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8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6346825" cy="561975"/>
          </a:xfrm>
        </p:spPr>
        <p:txBody>
          <a:bodyPr/>
          <a:lstStyle/>
          <a:p>
            <a:pPr algn="just" eaLnBrk="1" hangingPunct="1"/>
            <a:r>
              <a:rPr lang="en-US" altLang="zh-CN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环境配置</a:t>
            </a:r>
            <a:endParaRPr lang="zh-CN" altLang="en-US" sz="36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197907"/>
            <a:ext cx="806489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安装</a:t>
            </a:r>
            <a:r>
              <a:rPr lang="en-US" altLang="zh-CN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Anaconda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Anaconda</a:t>
            </a:r>
            <a:r>
              <a:rPr lang="zh-CN" altLang="en-US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是</a:t>
            </a:r>
            <a:r>
              <a:rPr lang="en-US" altLang="zh-CN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Python</a:t>
            </a:r>
            <a:r>
              <a:rPr lang="zh-CN" altLang="en-US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的一个科学计算发行版，内置了数百个</a:t>
            </a:r>
            <a:r>
              <a:rPr lang="en-US" altLang="zh-CN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Python</a:t>
            </a:r>
            <a:r>
              <a:rPr lang="zh-CN" altLang="en-US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经常会使用的库，也包括做机器学习或数据挖掘的库，如</a:t>
            </a:r>
            <a:r>
              <a:rPr lang="en-US" altLang="zh-CN" dirty="0" err="1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Scikit</a:t>
            </a:r>
            <a:r>
              <a:rPr lang="en-US" altLang="zh-CN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-learn</a:t>
            </a:r>
            <a:r>
              <a:rPr lang="zh-CN" altLang="en-US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dirty="0" err="1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NumPy</a:t>
            </a:r>
            <a:r>
              <a:rPr lang="zh-CN" altLang="en-US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dirty="0" err="1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SciPy</a:t>
            </a:r>
            <a:r>
              <a:rPr lang="zh-CN" altLang="en-US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Pandas</a:t>
            </a:r>
            <a:r>
              <a:rPr lang="zh-CN" altLang="en-US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等，其中可能有一些是</a:t>
            </a:r>
            <a:r>
              <a:rPr lang="en-US" altLang="zh-CN" dirty="0" err="1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TensorFlow</a:t>
            </a:r>
            <a:r>
              <a:rPr lang="zh-CN" altLang="en-US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的依赖库</a:t>
            </a:r>
            <a:endParaRPr lang="en-US" altLang="zh-CN" dirty="0" smtClean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Anaconda</a:t>
            </a:r>
            <a:r>
              <a:rPr lang="zh-CN" altLang="en-US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提供了一个编译好的环境可以直接安装</a:t>
            </a:r>
            <a:endParaRPr lang="en-US" altLang="zh-CN" dirty="0" smtClean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Anaconda</a:t>
            </a:r>
            <a:r>
              <a:rPr lang="zh-CN" altLang="en-US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自动集成了最新版的</a:t>
            </a:r>
            <a:r>
              <a:rPr lang="en-US" altLang="zh-CN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MKL</a:t>
            </a:r>
            <a:r>
              <a:rPr lang="zh-CN" altLang="en-US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Math Kernel Library</a:t>
            </a:r>
            <a:r>
              <a:rPr lang="zh-CN" altLang="en-US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）库，加速矩阵运算和线性代数运算</a:t>
            </a:r>
            <a:endParaRPr lang="en-US" altLang="zh-CN" dirty="0" smtClean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Anaconda </a:t>
            </a:r>
            <a:r>
              <a:rPr lang="en-US" altLang="zh-CN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hlinkClick r:id="rId2"/>
              </a:rPr>
              <a:t>https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hlinkClick r:id="rId2"/>
              </a:rPr>
              <a:t>://</a:t>
            </a:r>
            <a:r>
              <a:rPr lang="en-US" altLang="zh-CN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hlinkClick r:id="rId2"/>
              </a:rPr>
              <a:t>www.continuum.io/downloads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国内镜像：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hlinkClick r:id="rId3"/>
              </a:rPr>
              <a:t>https://mirrors.tuna.tsinghua.edu.cn/anaconda/archive</a:t>
            </a:r>
            <a:r>
              <a:rPr lang="en-US" altLang="zh-CN" dirty="0" smtClean="0">
                <a:solidFill>
                  <a:srgbClr val="C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hlinkClick r:id="rId3"/>
              </a:rPr>
              <a:t>/</a:t>
            </a:r>
            <a:r>
              <a:rPr lang="en-US" altLang="zh-CN" dirty="0" smtClean="0">
                <a:solidFill>
                  <a:srgbClr val="C0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根据操作系统下载对应版本的</a:t>
            </a:r>
            <a:r>
              <a:rPr lang="en-US" altLang="zh-CN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64</a:t>
            </a:r>
            <a:r>
              <a:rPr lang="zh-CN" altLang="en-US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位的</a:t>
            </a:r>
            <a:r>
              <a:rPr lang="en-US" altLang="zh-CN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Python3.x</a:t>
            </a:r>
            <a:r>
              <a:rPr lang="zh-CN" altLang="en-US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版</a:t>
            </a:r>
            <a:endParaRPr lang="en-US" altLang="zh-CN" dirty="0" smtClean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088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6346825" cy="561975"/>
          </a:xfrm>
        </p:spPr>
        <p:txBody>
          <a:bodyPr/>
          <a:lstStyle/>
          <a:p>
            <a:pPr algn="just" eaLnBrk="1" hangingPunct="1"/>
            <a:r>
              <a:rPr lang="en-US" altLang="zh-CN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环境配置</a:t>
            </a:r>
            <a:endParaRPr lang="zh-CN" altLang="en-US" sz="36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197907"/>
            <a:ext cx="8064896" cy="46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安装</a:t>
            </a:r>
            <a:r>
              <a:rPr lang="en-US" altLang="zh-CN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Anaconda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556" y="1743811"/>
            <a:ext cx="2852880" cy="12364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265797"/>
            <a:ext cx="7560840" cy="2339399"/>
          </a:xfrm>
          <a:prstGeom prst="rect">
            <a:avLst/>
          </a:prstGeom>
          <a:ln>
            <a:solidFill>
              <a:srgbClr val="0A0A0A"/>
            </a:solidFill>
          </a:ln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1835696" y="2870484"/>
            <a:ext cx="2448272" cy="44103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3995936" y="2879224"/>
            <a:ext cx="720080" cy="4322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292080" y="2870484"/>
            <a:ext cx="288032" cy="39531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Oval 12"/>
          <p:cNvSpPr/>
          <p:nvPr/>
        </p:nvSpPr>
        <p:spPr bwMode="auto">
          <a:xfrm>
            <a:off x="4860032" y="3789040"/>
            <a:ext cx="3744416" cy="115212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8401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cfile2.uf.tistory.com/image/226574365952390E2E1F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253579"/>
            <a:ext cx="4752975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6346825" cy="561975"/>
          </a:xfrm>
        </p:spPr>
        <p:txBody>
          <a:bodyPr/>
          <a:lstStyle/>
          <a:p>
            <a:pPr algn="just" eaLnBrk="1" hangingPunct="1"/>
            <a:r>
              <a:rPr lang="en-US" altLang="zh-CN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环境配置</a:t>
            </a:r>
            <a:endParaRPr lang="zh-CN" altLang="en-US" sz="36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197907"/>
            <a:ext cx="8064896" cy="46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安装</a:t>
            </a:r>
            <a:r>
              <a:rPr lang="en-US" altLang="zh-CN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Anaconda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627783" y="2924944"/>
            <a:ext cx="288033" cy="19442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5513" y="1791208"/>
            <a:ext cx="47529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确认勾选将</a:t>
            </a:r>
            <a:r>
              <a:rPr lang="en-US" altLang="zh-CN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Python</a:t>
            </a:r>
            <a:r>
              <a:rPr lang="zh-CN" altLang="en-US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添加到系统环境变量</a:t>
            </a:r>
            <a:endParaRPr lang="en-US" altLang="zh-CN" dirty="0" smtClean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6250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6346825" cy="561975"/>
          </a:xfrm>
        </p:spPr>
        <p:txBody>
          <a:bodyPr/>
          <a:lstStyle/>
          <a:p>
            <a:pPr algn="just" eaLnBrk="1" hangingPunct="1"/>
            <a:r>
              <a:rPr lang="en-US" altLang="zh-CN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环境配置</a:t>
            </a:r>
            <a:endParaRPr lang="zh-CN" altLang="en-US" sz="36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52736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集成开发环境（</a:t>
            </a:r>
            <a:r>
              <a:rPr lang="en-US" altLang="zh-CN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IDE</a:t>
            </a:r>
            <a:r>
              <a:rPr lang="zh-CN" altLang="en-US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）</a:t>
            </a:r>
            <a:r>
              <a:rPr lang="en-US" altLang="zh-CN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-- IDLE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命令行输入</a:t>
            </a:r>
            <a:r>
              <a:rPr lang="en-US" altLang="zh-CN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python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 smtClean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命令行输入</a:t>
            </a:r>
            <a:r>
              <a:rPr lang="en-US" altLang="zh-CN" dirty="0" err="1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ipython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1701"/>
            <a:ext cx="6629975" cy="75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638059"/>
            <a:ext cx="6599492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168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6346825" cy="561975"/>
          </a:xfrm>
        </p:spPr>
        <p:txBody>
          <a:bodyPr/>
          <a:lstStyle/>
          <a:p>
            <a:pPr algn="just" eaLnBrk="1" hangingPunct="1"/>
            <a:r>
              <a:rPr lang="en-US" altLang="zh-CN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环境配置</a:t>
            </a:r>
            <a:endParaRPr lang="zh-CN" altLang="en-US" sz="36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52736"/>
            <a:ext cx="806489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集成开发环境（</a:t>
            </a:r>
            <a:r>
              <a:rPr lang="en-US" altLang="zh-CN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IDE</a:t>
            </a:r>
            <a:r>
              <a:rPr lang="zh-CN" altLang="en-US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）</a:t>
            </a:r>
            <a:r>
              <a:rPr lang="en-US" altLang="zh-CN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-- IDLE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3. </a:t>
            </a:r>
            <a:r>
              <a:rPr lang="zh-CN" altLang="en-US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启用</a:t>
            </a:r>
            <a:r>
              <a:rPr lang="en-US" altLang="zh-CN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IDLE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4. </a:t>
            </a:r>
            <a:r>
              <a:rPr lang="zh-CN" altLang="en-US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通过</a:t>
            </a:r>
            <a:r>
              <a:rPr lang="en-US" altLang="zh-CN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IDLE</a:t>
            </a:r>
            <a:r>
              <a:rPr lang="zh-CN" altLang="en-US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新建</a:t>
            </a:r>
            <a:r>
              <a:rPr lang="en-US" altLang="zh-CN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hello.py</a:t>
            </a:r>
            <a:r>
              <a:rPr lang="zh-CN" altLang="en-US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文件，命令行运行</a:t>
            </a:r>
            <a:r>
              <a:rPr lang="en-US" altLang="zh-CN" dirty="0" smtClean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python hello.py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76066"/>
            <a:ext cx="5608806" cy="1325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481544"/>
            <a:ext cx="3276884" cy="8458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4085785"/>
            <a:ext cx="3673158" cy="49534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4355976" y="4581128"/>
            <a:ext cx="288032" cy="323362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宋体" charset="0"/>
              <a:cs typeface="宋体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42633" y="5000403"/>
            <a:ext cx="2351926" cy="462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或者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IDLE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里选择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Run</a:t>
            </a:r>
            <a:endParaRPr lang="en-US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280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6346825" cy="561975"/>
          </a:xfrm>
        </p:spPr>
        <p:txBody>
          <a:bodyPr/>
          <a:lstStyle/>
          <a:p>
            <a:pPr algn="just" eaLnBrk="1" hangingPunct="1"/>
            <a:r>
              <a:rPr lang="en-US" altLang="zh-CN" sz="3600" kern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Next?</a:t>
            </a:r>
            <a:endParaRPr lang="zh-CN" altLang="en-US" sz="3600" kern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075" y="2077591"/>
            <a:ext cx="4303850" cy="27028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1560" y="1109573"/>
            <a:ext cx="79208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有没有更加高效的编写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代码的工具呢？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584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象算法课程模板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Times New Roman"/>
        <a:ea typeface="黑体"/>
        <a:cs typeface="宋体"/>
      </a:majorFont>
      <a:minorFont>
        <a:latin typeface="Times New Roman"/>
        <a:ea typeface="华文新魏"/>
        <a:cs typeface="华文新魏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白色背景_新魏_邮箱</Template>
  <TotalTime>21088</TotalTime>
  <Words>311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华文新魏</vt:lpstr>
      <vt:lpstr>宋体</vt:lpstr>
      <vt:lpstr>幼圆</vt:lpstr>
      <vt:lpstr>Microsoft YaHei</vt:lpstr>
      <vt:lpstr>Microsoft YaHei</vt:lpstr>
      <vt:lpstr>黑体</vt:lpstr>
      <vt:lpstr>Arial</vt:lpstr>
      <vt:lpstr>Consolas</vt:lpstr>
      <vt:lpstr>Times New Roman</vt:lpstr>
      <vt:lpstr>Verdana</vt:lpstr>
      <vt:lpstr>Wingdings</vt:lpstr>
      <vt:lpstr>小象算法课程模板</vt:lpstr>
      <vt:lpstr>法律声明</vt:lpstr>
      <vt:lpstr>PowerPoint Presentation</vt:lpstr>
      <vt:lpstr>PowerPoint Presentation</vt:lpstr>
      <vt:lpstr>Python开发环境配置</vt:lpstr>
      <vt:lpstr>Python开发环境配置</vt:lpstr>
      <vt:lpstr>Python开发环境配置</vt:lpstr>
      <vt:lpstr>Python开发环境配置</vt:lpstr>
      <vt:lpstr>Python开发环境配置</vt:lpstr>
      <vt:lpstr>Next?</vt:lpstr>
      <vt:lpstr>PowerPoint Presentation</vt:lpstr>
    </vt:vector>
  </TitlesOfParts>
  <Company>CAGS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zouwei</dc:creator>
  <cp:lastModifiedBy>Bin Liang</cp:lastModifiedBy>
  <cp:revision>2115</cp:revision>
  <dcterms:created xsi:type="dcterms:W3CDTF">2015-03-02T06:37:29Z</dcterms:created>
  <dcterms:modified xsi:type="dcterms:W3CDTF">2018-11-19T11:46:53Z</dcterms:modified>
</cp:coreProperties>
</file>