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Playfair Displ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08F643-A954-410C-A737-F69B7E8790DB}">
  <a:tblStyle styleId="{8A08F643-A954-410C-A737-F69B7E8790DB}"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5.xml"/><Relationship Id="rId22" Type="http://schemas.openxmlformats.org/officeDocument/2006/relationships/font" Target="fonts/Lato-italic.fntdata"/><Relationship Id="rId10" Type="http://schemas.openxmlformats.org/officeDocument/2006/relationships/slide" Target="slides/slide4.xml"/><Relationship Id="rId21"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layfairDisplay-bold.fntdata"/><Relationship Id="rId16" Type="http://schemas.openxmlformats.org/officeDocument/2006/relationships/font" Target="fonts/PlayfairDisplay-regular.fntdata"/><Relationship Id="rId5" Type="http://schemas.openxmlformats.org/officeDocument/2006/relationships/slideMaster" Target="slideMasters/slideMaster1.xml"/><Relationship Id="rId19" Type="http://schemas.openxmlformats.org/officeDocument/2006/relationships/font" Target="fonts/PlayfairDisplay-boldItalic.fntdata"/><Relationship Id="rId6" Type="http://schemas.openxmlformats.org/officeDocument/2006/relationships/notesMaster" Target="notesMasters/notesMaster1.xml"/><Relationship Id="rId18" Type="http://schemas.openxmlformats.org/officeDocument/2006/relationships/font" Target="fonts/PlayfairDisplay-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Hi guys I am Howard from youtube data analysis. Today I will talk about our project.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874462456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74462456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lang="zh-CN" sz="1000">
                <a:latin typeface="Times New Roman"/>
                <a:ea typeface="Times New Roman"/>
                <a:cs typeface="Times New Roman"/>
                <a:sym typeface="Times New Roman"/>
              </a:rPr>
              <a:t>As people view videos online every day on websites such as Youtube, it is certainly important for us to know what they are watching and what they will watch. Part of the video has significantly more audiences than others, and we define those videos as trending videos. This analysis aims to produce a detailed analysis of the features of trending videos and some predictions about the popularity of a video.</a:t>
            </a:r>
            <a:endParaRPr sz="1000">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rPr lang="zh-CN" sz="1000">
                <a:latin typeface="Times New Roman"/>
                <a:ea typeface="Times New Roman"/>
                <a:cs typeface="Times New Roman"/>
                <a:sym typeface="Times New Roman"/>
              </a:rPr>
              <a:t>This project aims for discovering the features and reasons behind the popular video based on the analysis of data from Youtube America. In the future people will want to know how far a video can go : how many views will it get? How many comments? Those are real life concerns attached to economical benefits. We would like to propose a prediction about the features of trending video using the dataset we processed. This would help the producer of the video to analyze their videos and make wiser decisions in future production.  </a:t>
            </a:r>
            <a:endParaRPr sz="1000">
              <a:latin typeface="Times New Roman"/>
              <a:ea typeface="Times New Roman"/>
              <a:cs typeface="Times New Roman"/>
              <a:sym typeface="Times New Roman"/>
            </a:endParaRPr>
          </a:p>
          <a:p>
            <a:pPr indent="0" lvl="0" marL="0" rtl="0" algn="just">
              <a:lnSpc>
                <a:spcPct val="107916"/>
              </a:lnSpc>
              <a:spcBef>
                <a:spcPts val="800"/>
              </a:spcBef>
              <a:spcAft>
                <a:spcPts val="800"/>
              </a:spcAft>
              <a:buNone/>
            </a:pPr>
            <a:r>
              <a:t/>
            </a:r>
            <a:endParaRPr sz="1000">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74462456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74462456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lang="zh-CN" sz="1000">
                <a:latin typeface="Times New Roman"/>
                <a:ea typeface="Times New Roman"/>
                <a:cs typeface="Times New Roman"/>
                <a:sym typeface="Times New Roman"/>
              </a:rPr>
              <a:t>From the correlation heatmap we can see the how those features are related. To be more specific, we can see the views and likes are </a:t>
            </a:r>
            <a:r>
              <a:rPr lang="zh-CN" sz="1000">
                <a:latin typeface="Times New Roman"/>
                <a:ea typeface="Times New Roman"/>
                <a:cs typeface="Times New Roman"/>
                <a:sym typeface="Times New Roman"/>
              </a:rPr>
              <a:t>the most correlated with 85%. </a:t>
            </a:r>
            <a:r>
              <a:rPr lang="zh-CN" sz="1000">
                <a:latin typeface="Times New Roman"/>
                <a:ea typeface="Times New Roman"/>
                <a:cs typeface="Times New Roman"/>
                <a:sym typeface="Times New Roman"/>
              </a:rPr>
              <a:t>We would say the number of likes of a video has a positive relationship with its number of comments. Dislikes and the number of comments are correlated with 70%. Although the number of dislikes has a positive relationship with its number of comments, its relationship is weaker than the relationship between likes and comments. We can say that whether people like or dislike a video, it does not affect the decision of people who will or will not leave a comment under the video.</a:t>
            </a:r>
            <a:endParaRPr sz="1000">
              <a:latin typeface="Times New Roman"/>
              <a:ea typeface="Times New Roman"/>
              <a:cs typeface="Times New Roman"/>
              <a:sym typeface="Times New Roman"/>
            </a:endParaRPr>
          </a:p>
          <a:p>
            <a:pPr indent="0" lvl="0" marL="0" rtl="0" algn="l">
              <a:spcBef>
                <a:spcPts val="8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74462456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74462456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Word cloud is something we find really helpful to visualize the statistics. We use a special tool we found to generate the word cloud to make the popularity of words in title or tags.The most trending word in tags word cloud is music video. The most trending wrod in titles word cloud is offical video.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74462456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74462456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lang="zh-CN" sz="1000">
                <a:latin typeface="Times New Roman"/>
                <a:ea typeface="Times New Roman"/>
                <a:cs typeface="Times New Roman"/>
                <a:sym typeface="Times New Roman"/>
              </a:rPr>
              <a:t> the category with the highest likes-views ratio is Nonprofits and Activism, which makes sense since people would like to engage in nonprofits activities.</a:t>
            </a:r>
            <a:endParaRPr sz="1000">
              <a:latin typeface="Times New Roman"/>
              <a:ea typeface="Times New Roman"/>
              <a:cs typeface="Times New Roman"/>
              <a:sym typeface="Times New Roman"/>
            </a:endParaRPr>
          </a:p>
          <a:p>
            <a:pPr indent="0" lvl="0" marL="0" rtl="0" algn="just">
              <a:spcBef>
                <a:spcPts val="800"/>
              </a:spcBef>
              <a:spcAft>
                <a:spcPts val="0"/>
              </a:spcAft>
              <a:buNone/>
            </a:pPr>
            <a:r>
              <a:rPr lang="zh-CN" sz="1000">
                <a:latin typeface="Times New Roman"/>
                <a:ea typeface="Times New Roman"/>
                <a:cs typeface="Times New Roman"/>
                <a:sym typeface="Times New Roman"/>
              </a:rPr>
              <a:t>For the features of likes and comments, in figure 8, the category has the highest likes-comments ratio is Shows, which is reasonable since people would like to leave comments for their liked shows,</a:t>
            </a:r>
            <a:endParaRPr sz="1000">
              <a:latin typeface="Times New Roman"/>
              <a:ea typeface="Times New Roman"/>
              <a:cs typeface="Times New Roman"/>
              <a:sym typeface="Times New Roman"/>
            </a:endParaRPr>
          </a:p>
          <a:p>
            <a:pPr indent="0" lvl="0" marL="0" rtl="0" algn="just">
              <a:spcBef>
                <a:spcPts val="0"/>
              </a:spcBef>
              <a:spcAft>
                <a:spcPts val="0"/>
              </a:spcAft>
              <a:buNone/>
            </a:pPr>
            <a:r>
              <a:rPr lang="zh-CN" sz="1000">
                <a:latin typeface="Times New Roman"/>
                <a:ea typeface="Times New Roman"/>
                <a:cs typeface="Times New Roman"/>
                <a:sym typeface="Times New Roman"/>
              </a:rPr>
              <a:t>For the features of dislikes and comments, in figure 9, we found that the category with the highest dislikes-comment ratio is News &amp; Politics which is understandable since people usually want to express their thoughts when they see disliked news or politics, and leaving a comment is also a way to receive options from other people.</a:t>
            </a:r>
            <a:endParaRPr sz="1000">
              <a:latin typeface="Times New Roman"/>
              <a:ea typeface="Times New Roman"/>
              <a:cs typeface="Times New Roman"/>
              <a:sym typeface="Times New Roman"/>
            </a:endParaRPr>
          </a:p>
          <a:p>
            <a:pPr indent="0" lvl="0" marL="0" rtl="0" algn="just">
              <a:spcBef>
                <a:spcPts val="800"/>
              </a:spcBef>
              <a:spcAft>
                <a:spcPts val="0"/>
              </a:spcAft>
              <a:buNone/>
            </a:pPr>
            <a:r>
              <a:t/>
            </a:r>
            <a:endParaRPr sz="1000">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74462456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74462456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zh-CN" sz="1000">
                <a:latin typeface="Times New Roman"/>
                <a:ea typeface="Times New Roman"/>
                <a:cs typeface="Times New Roman"/>
                <a:sym typeface="Times New Roman"/>
              </a:rPr>
              <a:t>We format the publish time into the date, hour, minute, and second. Then, we plot two bar graphs as shown in figure 10, the first graph shows how many videos published in the specific hour. As we can see from the graph, the videos published from 3 pm to 5 pm tended to become the Youtube trending video. The second graph shows the average views based on the published hours. We see from the graph that the video published at 4 am has the most views on average. </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74462456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74462456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800"/>
              </a:spcAft>
              <a:buNone/>
            </a:pPr>
            <a:r>
              <a:rPr lang="zh-CN" sz="1000">
                <a:latin typeface="Times New Roman"/>
                <a:ea typeface="Times New Roman"/>
                <a:cs typeface="Times New Roman"/>
                <a:sym typeface="Times New Roman"/>
              </a:rPr>
              <a:t>By filtering out the correlation that is lower than 0.2, we only have three features left, views, dislikes, and comment_counts. Therefore, to improve the model accuracy or to obtain the most out of the three features, we decide to do feature engineering. The new dataset after feature engineering as shown in figure 12.</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745d5c07d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745d5c07d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1000">
                <a:latin typeface="Times New Roman"/>
                <a:ea typeface="Times New Roman"/>
                <a:cs typeface="Times New Roman"/>
                <a:sym typeface="Times New Roman"/>
              </a:rPr>
              <a:t>We conjecture that KNN regression with 7 neighbors has the best accuracy for this dataset. The most surprising is the accuracy of the decision tree is even worse than linear regression. We would say the decision tree model is not a good choice for this situation.</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745d5c07d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745d5c07d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Youtube Data Analysis</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lnSpc>
                <a:spcPct val="107916"/>
              </a:lnSpc>
              <a:spcBef>
                <a:spcPts val="0"/>
              </a:spcBef>
              <a:spcAft>
                <a:spcPts val="800"/>
              </a:spcAft>
              <a:buNone/>
            </a:pPr>
            <a:r>
              <a:rPr b="0" lang="zh-CN" sz="1200">
                <a:solidFill>
                  <a:srgbClr val="000000"/>
                </a:solidFill>
                <a:latin typeface="Times New Roman"/>
                <a:ea typeface="Times New Roman"/>
                <a:cs typeface="Times New Roman"/>
                <a:sym typeface="Times New Roman"/>
              </a:rPr>
              <a:t>Bowen Feng, Howard Hu, Jing Lin, Yu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Introduction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Image result for youtube picture" id="67" name="Google Shape;67;p14" title="https://havecamerawilltravel.com/photographer/youtube-image-size/"/>
          <p:cNvPicPr preferRelativeResize="0"/>
          <p:nvPr/>
        </p:nvPicPr>
        <p:blipFill>
          <a:blip r:embed="rId3">
            <a:alphaModFix/>
          </a:blip>
          <a:stretch>
            <a:fillRect/>
          </a:stretch>
        </p:blipFill>
        <p:spPr>
          <a:xfrm>
            <a:off x="1774200" y="1596850"/>
            <a:ext cx="5292275" cy="2527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1436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zh-CN" sz="2000">
                <a:solidFill>
                  <a:srgbClr val="000000"/>
                </a:solidFill>
                <a:latin typeface="Times New Roman"/>
                <a:ea typeface="Times New Roman"/>
                <a:cs typeface="Times New Roman"/>
                <a:sym typeface="Times New Roman"/>
              </a:rPr>
              <a:t>Heatmap for correlations of views, likes, dislikes, and comment_countfor correlations of views, likes, dislikes, and comment_count</a:t>
            </a:r>
            <a:endParaRPr sz="4200"/>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4" name="Google Shape;74;p15"/>
          <p:cNvPicPr preferRelativeResize="0"/>
          <p:nvPr/>
        </p:nvPicPr>
        <p:blipFill rotWithShape="1">
          <a:blip r:embed="rId3">
            <a:alphaModFix/>
          </a:blip>
          <a:srcRect b="0" l="14583" r="14929" t="23634"/>
          <a:stretch/>
        </p:blipFill>
        <p:spPr>
          <a:xfrm>
            <a:off x="1917925" y="855575"/>
            <a:ext cx="5079400" cy="4199325"/>
          </a:xfrm>
          <a:prstGeom prst="rect">
            <a:avLst/>
          </a:prstGeom>
          <a:noFill/>
          <a:ln>
            <a:noFill/>
          </a:ln>
        </p:spPr>
      </p:pic>
      <p:sp>
        <p:nvSpPr>
          <p:cNvPr id="75" name="Google Shape;75;p15"/>
          <p:cNvSpPr txBox="1"/>
          <p:nvPr/>
        </p:nvSpPr>
        <p:spPr>
          <a:xfrm>
            <a:off x="2449050" y="4568875"/>
            <a:ext cx="4245900" cy="33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1000">
                <a:latin typeface="Times New Roman"/>
                <a:ea typeface="Times New Roman"/>
                <a:cs typeface="Times New Roman"/>
                <a:sym typeface="Times New Roman"/>
              </a:rPr>
              <a:t>Figure 6</a:t>
            </a:r>
            <a:r>
              <a:rPr lang="zh-CN" sz="1000">
                <a:latin typeface="Times New Roman"/>
                <a:ea typeface="Times New Roman"/>
                <a:cs typeface="Times New Roman"/>
                <a:sym typeface="Times New Roman"/>
              </a:rPr>
              <a:t>. Heatmap for correlations of views, likes, dislikes, and comment_count</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2437325" y="2164125"/>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sz="1000">
                <a:solidFill>
                  <a:srgbClr val="000000"/>
                </a:solidFill>
                <a:latin typeface="Times New Roman"/>
                <a:ea typeface="Times New Roman"/>
                <a:cs typeface="Times New Roman"/>
                <a:sym typeface="Times New Roman"/>
              </a:rPr>
              <a:t>Figure 5. </a:t>
            </a:r>
            <a:r>
              <a:rPr b="0" lang="zh-CN" sz="1000">
                <a:solidFill>
                  <a:srgbClr val="000000"/>
                </a:solidFill>
                <a:latin typeface="Times New Roman"/>
                <a:ea typeface="Times New Roman"/>
                <a:cs typeface="Times New Roman"/>
                <a:sym typeface="Times New Roman"/>
              </a:rPr>
              <a:t>Titles Word Cloud</a:t>
            </a:r>
            <a:endParaRPr b="0" sz="2400">
              <a:solidFill>
                <a:srgbClr val="000000"/>
              </a:solidFill>
              <a:latin typeface="Times New Roman"/>
              <a:ea typeface="Times New Roman"/>
              <a:cs typeface="Times New Roman"/>
              <a:sym typeface="Times New Roman"/>
            </a:endParaRPr>
          </a:p>
        </p:txBody>
      </p:sp>
      <p:pic>
        <p:nvPicPr>
          <p:cNvPr id="81" name="Google Shape;81;p16"/>
          <p:cNvPicPr preferRelativeResize="0"/>
          <p:nvPr/>
        </p:nvPicPr>
        <p:blipFill>
          <a:blip r:embed="rId3">
            <a:alphaModFix/>
          </a:blip>
          <a:stretch>
            <a:fillRect/>
          </a:stretch>
        </p:blipFill>
        <p:spPr>
          <a:xfrm>
            <a:off x="189725" y="238925"/>
            <a:ext cx="4539604" cy="2332825"/>
          </a:xfrm>
          <a:prstGeom prst="rect">
            <a:avLst/>
          </a:prstGeom>
          <a:noFill/>
          <a:ln>
            <a:noFill/>
          </a:ln>
        </p:spPr>
      </p:pic>
      <p:pic>
        <p:nvPicPr>
          <p:cNvPr id="82" name="Google Shape;82;p16"/>
          <p:cNvPicPr preferRelativeResize="0"/>
          <p:nvPr/>
        </p:nvPicPr>
        <p:blipFill>
          <a:blip r:embed="rId4">
            <a:alphaModFix/>
          </a:blip>
          <a:stretch>
            <a:fillRect/>
          </a:stretch>
        </p:blipFill>
        <p:spPr>
          <a:xfrm>
            <a:off x="3978115" y="2545675"/>
            <a:ext cx="4764935" cy="2332825"/>
          </a:xfrm>
          <a:prstGeom prst="rect">
            <a:avLst/>
          </a:prstGeom>
          <a:noFill/>
          <a:ln>
            <a:noFill/>
          </a:ln>
        </p:spPr>
      </p:pic>
      <p:sp>
        <p:nvSpPr>
          <p:cNvPr id="83" name="Google Shape;83;p16"/>
          <p:cNvSpPr txBox="1"/>
          <p:nvPr>
            <p:ph type="title"/>
          </p:nvPr>
        </p:nvSpPr>
        <p:spPr>
          <a:xfrm>
            <a:off x="-2033500" y="3141925"/>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latin typeface="Times New Roman"/>
              <a:ea typeface="Times New Roman"/>
              <a:cs typeface="Times New Roman"/>
              <a:sym typeface="Times New Roman"/>
            </a:endParaRPr>
          </a:p>
        </p:txBody>
      </p:sp>
      <p:sp>
        <p:nvSpPr>
          <p:cNvPr id="84" name="Google Shape;84;p16"/>
          <p:cNvSpPr txBox="1"/>
          <p:nvPr/>
        </p:nvSpPr>
        <p:spPr>
          <a:xfrm>
            <a:off x="1152475" y="2608250"/>
            <a:ext cx="2562600" cy="46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1000">
                <a:latin typeface="Times New Roman"/>
                <a:ea typeface="Times New Roman"/>
                <a:cs typeface="Times New Roman"/>
                <a:sym typeface="Times New Roman"/>
              </a:rPr>
              <a:t>Figure 4.</a:t>
            </a:r>
            <a:r>
              <a:rPr lang="zh-CN" sz="1000">
                <a:latin typeface="Times New Roman"/>
                <a:ea typeface="Times New Roman"/>
                <a:cs typeface="Times New Roman"/>
                <a:sym typeface="Times New Roman"/>
              </a:rPr>
              <a:t> Tags Word Cloud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zh-CN" sz="2300">
                <a:solidFill>
                  <a:srgbClr val="000000"/>
                </a:solidFill>
                <a:latin typeface="Times New Roman"/>
                <a:ea typeface="Times New Roman"/>
                <a:cs typeface="Times New Roman"/>
                <a:sym typeface="Times New Roman"/>
              </a:rPr>
              <a:t> Barplot of Categories</a:t>
            </a:r>
            <a:endParaRPr sz="4500"/>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1" name="Google Shape;91;p17"/>
          <p:cNvPicPr preferRelativeResize="0"/>
          <p:nvPr/>
        </p:nvPicPr>
        <p:blipFill rotWithShape="1">
          <a:blip r:embed="rId3">
            <a:alphaModFix/>
          </a:blip>
          <a:srcRect b="0" l="7640" r="27777" t="16964"/>
          <a:stretch/>
        </p:blipFill>
        <p:spPr>
          <a:xfrm>
            <a:off x="565250" y="952500"/>
            <a:ext cx="2881825" cy="3560600"/>
          </a:xfrm>
          <a:prstGeom prst="rect">
            <a:avLst/>
          </a:prstGeom>
          <a:noFill/>
          <a:ln>
            <a:noFill/>
          </a:ln>
        </p:spPr>
      </p:pic>
      <p:pic>
        <p:nvPicPr>
          <p:cNvPr id="92" name="Google Shape;92;p17"/>
          <p:cNvPicPr preferRelativeResize="0"/>
          <p:nvPr/>
        </p:nvPicPr>
        <p:blipFill rotWithShape="1">
          <a:blip r:embed="rId4">
            <a:alphaModFix/>
          </a:blip>
          <a:srcRect b="0" l="6943" r="24303" t="15311"/>
          <a:stretch/>
        </p:blipFill>
        <p:spPr>
          <a:xfrm>
            <a:off x="3447075" y="952500"/>
            <a:ext cx="2743200" cy="3560600"/>
          </a:xfrm>
          <a:prstGeom prst="rect">
            <a:avLst/>
          </a:prstGeom>
          <a:noFill/>
          <a:ln>
            <a:noFill/>
          </a:ln>
        </p:spPr>
      </p:pic>
      <p:pic>
        <p:nvPicPr>
          <p:cNvPr id="93" name="Google Shape;93;p17"/>
          <p:cNvPicPr preferRelativeResize="0"/>
          <p:nvPr/>
        </p:nvPicPr>
        <p:blipFill rotWithShape="1">
          <a:blip r:embed="rId5">
            <a:alphaModFix/>
          </a:blip>
          <a:srcRect b="0" l="5904" r="25517" t="15661"/>
          <a:stretch/>
        </p:blipFill>
        <p:spPr>
          <a:xfrm>
            <a:off x="6190275" y="1017450"/>
            <a:ext cx="2743200" cy="3281082"/>
          </a:xfrm>
          <a:prstGeom prst="rect">
            <a:avLst/>
          </a:prstGeom>
          <a:noFill/>
          <a:ln>
            <a:noFill/>
          </a:ln>
        </p:spPr>
      </p:pic>
      <p:sp>
        <p:nvSpPr>
          <p:cNvPr id="94" name="Google Shape;94;p17"/>
          <p:cNvSpPr txBox="1"/>
          <p:nvPr/>
        </p:nvSpPr>
        <p:spPr>
          <a:xfrm>
            <a:off x="565250" y="4513100"/>
            <a:ext cx="2183700" cy="28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1000">
                <a:latin typeface="Times New Roman"/>
                <a:ea typeface="Times New Roman"/>
                <a:cs typeface="Times New Roman"/>
                <a:sym typeface="Times New Roman"/>
              </a:rPr>
              <a:t>Figure 7.</a:t>
            </a:r>
            <a:r>
              <a:rPr lang="zh-CN" sz="1000">
                <a:latin typeface="Times New Roman"/>
                <a:ea typeface="Times New Roman"/>
                <a:cs typeface="Times New Roman"/>
                <a:sym typeface="Times New Roman"/>
              </a:rPr>
              <a:t> Barplot of the categories based on likes-views ratio from highest to lowest.</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a:latin typeface="Lato"/>
              <a:ea typeface="Lato"/>
              <a:cs typeface="Lato"/>
              <a:sym typeface="Lato"/>
            </a:endParaRPr>
          </a:p>
        </p:txBody>
      </p:sp>
      <p:sp>
        <p:nvSpPr>
          <p:cNvPr id="95" name="Google Shape;95;p17"/>
          <p:cNvSpPr txBox="1"/>
          <p:nvPr/>
        </p:nvSpPr>
        <p:spPr>
          <a:xfrm>
            <a:off x="3848175" y="4513100"/>
            <a:ext cx="1941000" cy="42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1000">
                <a:latin typeface="Times New Roman"/>
                <a:ea typeface="Times New Roman"/>
                <a:cs typeface="Times New Roman"/>
                <a:sym typeface="Times New Roman"/>
              </a:rPr>
              <a:t>Figure 8.</a:t>
            </a:r>
            <a:r>
              <a:rPr lang="zh-CN" sz="1000">
                <a:latin typeface="Times New Roman"/>
                <a:ea typeface="Times New Roman"/>
                <a:cs typeface="Times New Roman"/>
                <a:sym typeface="Times New Roman"/>
              </a:rPr>
              <a:t> Barplot of Categories based on likes-comments ratio from highest to lowest</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a:latin typeface="Lato"/>
              <a:ea typeface="Lato"/>
              <a:cs typeface="Lato"/>
              <a:sym typeface="Lato"/>
            </a:endParaRPr>
          </a:p>
        </p:txBody>
      </p:sp>
      <p:sp>
        <p:nvSpPr>
          <p:cNvPr id="96" name="Google Shape;96;p17"/>
          <p:cNvSpPr txBox="1"/>
          <p:nvPr/>
        </p:nvSpPr>
        <p:spPr>
          <a:xfrm>
            <a:off x="6687400" y="4443100"/>
            <a:ext cx="1850100" cy="6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1000">
                <a:latin typeface="Times New Roman"/>
                <a:ea typeface="Times New Roman"/>
                <a:cs typeface="Times New Roman"/>
                <a:sym typeface="Times New Roman"/>
              </a:rPr>
              <a:t>Figure 9.</a:t>
            </a:r>
            <a:r>
              <a:rPr lang="zh-CN" sz="1000">
                <a:latin typeface="Times New Roman"/>
                <a:ea typeface="Times New Roman"/>
                <a:cs typeface="Times New Roman"/>
                <a:sym typeface="Times New Roman"/>
              </a:rPr>
              <a:t> Barplot of categories based on dislikes-comments ratio from highest to lowest</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Barplots based on hour</a:t>
            </a:r>
            <a:endParaRPr/>
          </a:p>
        </p:txBody>
      </p:sp>
      <p:sp>
        <p:nvSpPr>
          <p:cNvPr id="102" name="Google Shape;10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3" name="Google Shape;103;p18"/>
          <p:cNvPicPr preferRelativeResize="0"/>
          <p:nvPr/>
        </p:nvPicPr>
        <p:blipFill>
          <a:blip r:embed="rId3">
            <a:alphaModFix/>
          </a:blip>
          <a:stretch>
            <a:fillRect/>
          </a:stretch>
        </p:blipFill>
        <p:spPr>
          <a:xfrm>
            <a:off x="1927550" y="1432150"/>
            <a:ext cx="5069775" cy="3291825"/>
          </a:xfrm>
          <a:prstGeom prst="rect">
            <a:avLst/>
          </a:prstGeom>
          <a:noFill/>
          <a:ln>
            <a:noFill/>
          </a:ln>
        </p:spPr>
      </p:pic>
      <p:sp>
        <p:nvSpPr>
          <p:cNvPr id="104" name="Google Shape;104;p18"/>
          <p:cNvSpPr txBox="1"/>
          <p:nvPr/>
        </p:nvSpPr>
        <p:spPr>
          <a:xfrm>
            <a:off x="2896350" y="4716050"/>
            <a:ext cx="3836700" cy="288000"/>
          </a:xfrm>
          <a:prstGeom prst="rect">
            <a:avLst/>
          </a:prstGeom>
          <a:noFill/>
          <a:ln>
            <a:noFill/>
          </a:ln>
        </p:spPr>
        <p:txBody>
          <a:bodyPr anchorCtr="0" anchor="t" bIns="91425" lIns="91425" spcFirstLastPara="1" rIns="91425" wrap="square" tIns="91425">
            <a:noAutofit/>
          </a:bodyPr>
          <a:lstStyle/>
          <a:p>
            <a:pPr indent="457200" lvl="0" marL="0" rtl="0" algn="just">
              <a:spcBef>
                <a:spcPts val="0"/>
              </a:spcBef>
              <a:spcAft>
                <a:spcPts val="0"/>
              </a:spcAft>
              <a:buNone/>
            </a:pPr>
            <a:r>
              <a:rPr b="1" lang="zh-CN" sz="1000">
                <a:latin typeface="Times New Roman"/>
                <a:ea typeface="Times New Roman"/>
                <a:cs typeface="Times New Roman"/>
                <a:sym typeface="Times New Roman"/>
              </a:rPr>
              <a:t>Figure 10</a:t>
            </a:r>
            <a:r>
              <a:rPr lang="zh-CN" sz="1000">
                <a:latin typeface="Times New Roman"/>
                <a:ea typeface="Times New Roman"/>
                <a:cs typeface="Times New Roman"/>
                <a:sym typeface="Times New Roman"/>
              </a:rPr>
              <a:t>: Barplots based on the Hour</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Feature Extraction</a:t>
            </a:r>
            <a:endParaRPr/>
          </a:p>
        </p:txBody>
      </p:sp>
      <p:sp>
        <p:nvSpPr>
          <p:cNvPr id="110" name="Google Shape;11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1" name="Google Shape;111;p19"/>
          <p:cNvPicPr preferRelativeResize="0"/>
          <p:nvPr/>
        </p:nvPicPr>
        <p:blipFill>
          <a:blip r:embed="rId3">
            <a:alphaModFix/>
          </a:blip>
          <a:stretch>
            <a:fillRect/>
          </a:stretch>
        </p:blipFill>
        <p:spPr>
          <a:xfrm>
            <a:off x="311700" y="1017450"/>
            <a:ext cx="3509675" cy="2531150"/>
          </a:xfrm>
          <a:prstGeom prst="rect">
            <a:avLst/>
          </a:prstGeom>
          <a:noFill/>
          <a:ln>
            <a:noFill/>
          </a:ln>
        </p:spPr>
      </p:pic>
      <p:pic>
        <p:nvPicPr>
          <p:cNvPr id="112" name="Google Shape;112;p19"/>
          <p:cNvPicPr preferRelativeResize="0"/>
          <p:nvPr/>
        </p:nvPicPr>
        <p:blipFill rotWithShape="1">
          <a:blip r:embed="rId4">
            <a:alphaModFix/>
          </a:blip>
          <a:srcRect b="0" l="8079" r="0" t="18086"/>
          <a:stretch/>
        </p:blipFill>
        <p:spPr>
          <a:xfrm>
            <a:off x="311700" y="3548600"/>
            <a:ext cx="7055225" cy="1530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Results</a:t>
            </a:r>
            <a:endParaRPr/>
          </a:p>
        </p:txBody>
      </p:sp>
      <p:sp>
        <p:nvSpPr>
          <p:cNvPr id="118" name="Google Shape;118;p20"/>
          <p:cNvSpPr txBox="1"/>
          <p:nvPr>
            <p:ph idx="1" type="body"/>
          </p:nvPr>
        </p:nvSpPr>
        <p:spPr>
          <a:xfrm>
            <a:off x="190375"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
        <p:nvSpPr>
          <p:cNvPr id="119" name="Google Shape;119;p20"/>
          <p:cNvSpPr txBox="1"/>
          <p:nvPr/>
        </p:nvSpPr>
        <p:spPr>
          <a:xfrm>
            <a:off x="2252750" y="2958525"/>
            <a:ext cx="3000000" cy="3000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zh-CN" sz="1000">
                <a:latin typeface="Times New Roman"/>
                <a:ea typeface="Times New Roman"/>
                <a:cs typeface="Times New Roman"/>
                <a:sym typeface="Times New Roman"/>
              </a:rPr>
              <a:t>Table 1</a:t>
            </a:r>
            <a:r>
              <a:rPr lang="zh-CN" sz="1000">
                <a:latin typeface="Times New Roman"/>
                <a:ea typeface="Times New Roman"/>
                <a:cs typeface="Times New Roman"/>
                <a:sym typeface="Times New Roman"/>
              </a:rPr>
              <a:t>. The R-squared result from three models.</a:t>
            </a:r>
            <a:endParaRPr sz="1000">
              <a:latin typeface="Times New Roman"/>
              <a:ea typeface="Times New Roman"/>
              <a:cs typeface="Times New Roman"/>
              <a:sym typeface="Times New Roman"/>
            </a:endParaRPr>
          </a:p>
        </p:txBody>
      </p:sp>
      <p:graphicFrame>
        <p:nvGraphicFramePr>
          <p:cNvPr id="120" name="Google Shape;120;p20"/>
          <p:cNvGraphicFramePr/>
          <p:nvPr/>
        </p:nvGraphicFramePr>
        <p:xfrm>
          <a:off x="311700" y="1152463"/>
          <a:ext cx="3000000" cy="3000000"/>
        </p:xfrm>
        <a:graphic>
          <a:graphicData uri="http://schemas.openxmlformats.org/drawingml/2006/table">
            <a:tbl>
              <a:tblPr>
                <a:noFill/>
                <a:tableStyleId>{8A08F643-A954-410C-A737-F69B7E8790DB}</a:tableStyleId>
              </a:tblPr>
              <a:tblGrid>
                <a:gridCol w="5546325"/>
                <a:gridCol w="2322375"/>
              </a:tblGrid>
              <a:tr h="705875">
                <a:tc>
                  <a:txBody>
                    <a:bodyPr/>
                    <a:lstStyle/>
                    <a:p>
                      <a:pPr indent="0" lvl="0" marL="0" rtl="0" algn="ctr">
                        <a:spcBef>
                          <a:spcPts val="0"/>
                        </a:spcBef>
                        <a:spcAft>
                          <a:spcPts val="0"/>
                        </a:spcAft>
                        <a:buNone/>
                      </a:pPr>
                      <a:r>
                        <a:rPr b="1" lang="zh-CN" sz="1000">
                          <a:latin typeface="Times New Roman"/>
                          <a:ea typeface="Times New Roman"/>
                          <a:cs typeface="Times New Roman"/>
                          <a:sym typeface="Times New Roman"/>
                        </a:rPr>
                        <a:t>Algorithms</a:t>
                      </a:r>
                      <a:endParaRPr b="1" sz="1000">
                        <a:latin typeface="Times New Roman"/>
                        <a:ea typeface="Times New Roman"/>
                        <a:cs typeface="Times New Roman"/>
                        <a:sym typeface="Times New Roman"/>
                      </a:endParaRPr>
                    </a:p>
                  </a:txBody>
                  <a:tcPr marT="63500" marB="63500" marR="63500" marL="63500"/>
                </a:tc>
                <a:tc>
                  <a:txBody>
                    <a:bodyPr/>
                    <a:lstStyle/>
                    <a:p>
                      <a:pPr indent="0" lvl="0" marL="0" rtl="0" algn="ctr">
                        <a:lnSpc>
                          <a:spcPct val="115000"/>
                        </a:lnSpc>
                        <a:spcBef>
                          <a:spcPts val="0"/>
                        </a:spcBef>
                        <a:spcAft>
                          <a:spcPts val="0"/>
                        </a:spcAft>
                        <a:buNone/>
                      </a:pPr>
                      <a:r>
                        <a:rPr b="1" lang="zh-CN" sz="1000">
                          <a:latin typeface="Times New Roman"/>
                          <a:ea typeface="Times New Roman"/>
                          <a:cs typeface="Times New Roman"/>
                          <a:sym typeface="Times New Roman"/>
                        </a:rPr>
                        <a:t>Accuracy (Test error)</a:t>
                      </a:r>
                      <a:endParaRPr b="1" sz="1000">
                        <a:latin typeface="Times New Roman"/>
                        <a:ea typeface="Times New Roman"/>
                        <a:cs typeface="Times New Roman"/>
                        <a:sym typeface="Times New Roman"/>
                      </a:endParaRPr>
                    </a:p>
                  </a:txBody>
                  <a:tcPr marT="63500" marB="63500" marR="63500" marL="63500"/>
                </a:tc>
              </a:tr>
              <a:tr h="448325">
                <a:tc>
                  <a:txBody>
                    <a:bodyPr/>
                    <a:lstStyle/>
                    <a:p>
                      <a:pPr indent="0" lvl="0" marL="0" rtl="0" algn="ctr">
                        <a:spcBef>
                          <a:spcPts val="0"/>
                        </a:spcBef>
                        <a:spcAft>
                          <a:spcPts val="0"/>
                        </a:spcAft>
                        <a:buNone/>
                      </a:pPr>
                      <a:r>
                        <a:rPr lang="zh-CN" sz="1000">
                          <a:latin typeface="Times New Roman"/>
                          <a:ea typeface="Times New Roman"/>
                          <a:cs typeface="Times New Roman"/>
                          <a:sym typeface="Times New Roman"/>
                        </a:rPr>
                        <a:t>Linear Regression</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ctr">
                        <a:lnSpc>
                          <a:spcPct val="115000"/>
                        </a:lnSpc>
                        <a:spcBef>
                          <a:spcPts val="0"/>
                        </a:spcBef>
                        <a:spcAft>
                          <a:spcPts val="0"/>
                        </a:spcAft>
                        <a:buNone/>
                      </a:pPr>
                      <a:r>
                        <a:rPr lang="zh-CN" sz="1000">
                          <a:latin typeface="Times New Roman"/>
                          <a:ea typeface="Times New Roman"/>
                          <a:cs typeface="Times New Roman"/>
                          <a:sym typeface="Times New Roman"/>
                        </a:rPr>
                        <a:t>0.826</a:t>
                      </a:r>
                      <a:endParaRPr sz="1000">
                        <a:latin typeface="Times New Roman"/>
                        <a:ea typeface="Times New Roman"/>
                        <a:cs typeface="Times New Roman"/>
                        <a:sym typeface="Times New Roman"/>
                      </a:endParaRPr>
                    </a:p>
                  </a:txBody>
                  <a:tcPr marT="63500" marB="63500" marR="63500" marL="63500"/>
                </a:tc>
              </a:tr>
              <a:tr h="462650">
                <a:tc>
                  <a:txBody>
                    <a:bodyPr/>
                    <a:lstStyle/>
                    <a:p>
                      <a:pPr indent="0" lvl="0" marL="0" rtl="0" algn="ctr">
                        <a:spcBef>
                          <a:spcPts val="0"/>
                        </a:spcBef>
                        <a:spcAft>
                          <a:spcPts val="0"/>
                        </a:spcAft>
                        <a:buNone/>
                      </a:pPr>
                      <a:r>
                        <a:rPr lang="zh-CN" sz="1000">
                          <a:latin typeface="Times New Roman"/>
                          <a:ea typeface="Times New Roman"/>
                          <a:cs typeface="Times New Roman"/>
                          <a:sym typeface="Times New Roman"/>
                        </a:rPr>
                        <a:t>Ridge Regression</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ctr">
                        <a:lnSpc>
                          <a:spcPct val="115000"/>
                        </a:lnSpc>
                        <a:spcBef>
                          <a:spcPts val="0"/>
                        </a:spcBef>
                        <a:spcAft>
                          <a:spcPts val="0"/>
                        </a:spcAft>
                        <a:buNone/>
                      </a:pPr>
                      <a:r>
                        <a:rPr lang="zh-CN" sz="1050">
                          <a:highlight>
                            <a:srgbClr val="FFFFFF"/>
                          </a:highlight>
                          <a:latin typeface="Times New Roman"/>
                          <a:ea typeface="Times New Roman"/>
                          <a:cs typeface="Times New Roman"/>
                          <a:sym typeface="Times New Roman"/>
                        </a:rPr>
                        <a:t>0.836</a:t>
                      </a:r>
                      <a:endParaRPr sz="1000">
                        <a:latin typeface="Times New Roman"/>
                        <a:ea typeface="Times New Roman"/>
                        <a:cs typeface="Times New Roman"/>
                        <a:sym typeface="Times New Roman"/>
                      </a:endParaRPr>
                    </a:p>
                  </a:txBody>
                  <a:tcPr marT="63500" marB="63500" marR="63500" marL="63500"/>
                </a:tc>
              </a:tr>
              <a:tr h="462650">
                <a:tc>
                  <a:txBody>
                    <a:bodyPr/>
                    <a:lstStyle/>
                    <a:p>
                      <a:pPr indent="0" lvl="0" marL="0" rtl="0" algn="ctr">
                        <a:spcBef>
                          <a:spcPts val="0"/>
                        </a:spcBef>
                        <a:spcAft>
                          <a:spcPts val="0"/>
                        </a:spcAft>
                        <a:buNone/>
                      </a:pPr>
                      <a:r>
                        <a:rPr lang="zh-CN" sz="1000">
                          <a:latin typeface="Times New Roman"/>
                          <a:ea typeface="Times New Roman"/>
                          <a:cs typeface="Times New Roman"/>
                          <a:sym typeface="Times New Roman"/>
                        </a:rPr>
                        <a:t>Lasso Regression</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ctr">
                        <a:lnSpc>
                          <a:spcPct val="115000"/>
                        </a:lnSpc>
                        <a:spcBef>
                          <a:spcPts val="0"/>
                        </a:spcBef>
                        <a:spcAft>
                          <a:spcPts val="0"/>
                        </a:spcAft>
                        <a:buNone/>
                      </a:pPr>
                      <a:r>
                        <a:rPr lang="zh-CN" sz="1050">
                          <a:highlight>
                            <a:srgbClr val="FFFFFF"/>
                          </a:highlight>
                          <a:latin typeface="Times New Roman"/>
                          <a:ea typeface="Times New Roman"/>
                          <a:cs typeface="Times New Roman"/>
                          <a:sym typeface="Times New Roman"/>
                        </a:rPr>
                        <a:t>0.83</a:t>
                      </a:r>
                      <a:endParaRPr sz="1000">
                        <a:latin typeface="Times New Roman"/>
                        <a:ea typeface="Times New Roman"/>
                        <a:cs typeface="Times New Roman"/>
                        <a:sym typeface="Times New Roman"/>
                      </a:endParaRPr>
                    </a:p>
                  </a:txBody>
                  <a:tcPr marT="63500" marB="63500" marR="63500" marL="63500"/>
                </a:tc>
              </a:tr>
              <a:tr h="448325">
                <a:tc>
                  <a:txBody>
                    <a:bodyPr/>
                    <a:lstStyle/>
                    <a:p>
                      <a:pPr indent="0" lvl="0" marL="0" rtl="0" algn="ctr">
                        <a:spcBef>
                          <a:spcPts val="0"/>
                        </a:spcBef>
                        <a:spcAft>
                          <a:spcPts val="0"/>
                        </a:spcAft>
                        <a:buNone/>
                      </a:pPr>
                      <a:r>
                        <a:rPr lang="zh-CN" sz="1000">
                          <a:latin typeface="Times New Roman"/>
                          <a:ea typeface="Times New Roman"/>
                          <a:cs typeface="Times New Roman"/>
                          <a:sym typeface="Times New Roman"/>
                        </a:rPr>
                        <a:t>KNN regression(n_neighbors = 7)</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ctr">
                        <a:lnSpc>
                          <a:spcPct val="115000"/>
                        </a:lnSpc>
                        <a:spcBef>
                          <a:spcPts val="0"/>
                        </a:spcBef>
                        <a:spcAft>
                          <a:spcPts val="0"/>
                        </a:spcAft>
                        <a:buNone/>
                      </a:pPr>
                      <a:r>
                        <a:rPr lang="zh-CN" sz="1000">
                          <a:latin typeface="Times New Roman"/>
                          <a:ea typeface="Times New Roman"/>
                          <a:cs typeface="Times New Roman"/>
                          <a:sym typeface="Times New Roman"/>
                        </a:rPr>
                        <a:t>0.94</a:t>
                      </a:r>
                      <a:endParaRPr sz="1000">
                        <a:latin typeface="Times New Roman"/>
                        <a:ea typeface="Times New Roman"/>
                        <a:cs typeface="Times New Roman"/>
                        <a:sym typeface="Times New Roman"/>
                      </a:endParaRPr>
                    </a:p>
                  </a:txBody>
                  <a:tcPr marT="63500" marB="63500" marR="63500" marL="63500"/>
                </a:tc>
              </a:tr>
              <a:tr h="472175">
                <a:tc>
                  <a:txBody>
                    <a:bodyPr/>
                    <a:lstStyle/>
                    <a:p>
                      <a:pPr indent="0" lvl="0" marL="0" rtl="0" algn="ctr">
                        <a:spcBef>
                          <a:spcPts val="0"/>
                        </a:spcBef>
                        <a:spcAft>
                          <a:spcPts val="0"/>
                        </a:spcAft>
                        <a:buNone/>
                      </a:pPr>
                      <a:r>
                        <a:rPr lang="zh-CN" sz="1000">
                          <a:latin typeface="Times New Roman"/>
                          <a:ea typeface="Times New Roman"/>
                          <a:cs typeface="Times New Roman"/>
                          <a:sym typeface="Times New Roman"/>
                        </a:rPr>
                        <a:t>Decision tree (max_depth = 8)</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ctr">
                        <a:lnSpc>
                          <a:spcPct val="115000"/>
                        </a:lnSpc>
                        <a:spcBef>
                          <a:spcPts val="0"/>
                        </a:spcBef>
                        <a:spcAft>
                          <a:spcPts val="0"/>
                        </a:spcAft>
                        <a:buNone/>
                      </a:pPr>
                      <a:r>
                        <a:rPr lang="zh-CN" sz="1000">
                          <a:latin typeface="Times New Roman"/>
                          <a:ea typeface="Times New Roman"/>
                          <a:cs typeface="Times New Roman"/>
                          <a:sym typeface="Times New Roman"/>
                        </a:rPr>
                        <a:t>0.797</a:t>
                      </a:r>
                      <a:endParaRPr sz="10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2120075"/>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Code Demo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