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59" r:id="rId7"/>
    <p:sldId id="266"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2" autoAdjust="0"/>
    <p:restoredTop sz="94660"/>
  </p:normalViewPr>
  <p:slideViewPr>
    <p:cSldViewPr snapToGrid="0">
      <p:cViewPr varScale="1">
        <p:scale>
          <a:sx n="86" d="100"/>
          <a:sy n="86" d="100"/>
        </p:scale>
        <p:origin x="33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49AB8-54A4-42CF-AA94-9D4DC8DCB5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819E65-EB7C-4115-A5A1-42AAEFC02C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FB8F74-1852-4580-8A85-CF166EF4D5C6}"/>
              </a:ext>
            </a:extLst>
          </p:cNvPr>
          <p:cNvSpPr>
            <a:spLocks noGrp="1"/>
          </p:cNvSpPr>
          <p:nvPr>
            <p:ph type="dt" sz="half" idx="10"/>
          </p:nvPr>
        </p:nvSpPr>
        <p:spPr/>
        <p:txBody>
          <a:bodyPr/>
          <a:lstStyle/>
          <a:p>
            <a:fld id="{430D1140-57E7-43DB-A8F3-EA7BA9532A56}" type="datetimeFigureOut">
              <a:rPr lang="en-US" smtClean="0"/>
              <a:t>11/15/2019</a:t>
            </a:fld>
            <a:endParaRPr lang="en-US"/>
          </a:p>
        </p:txBody>
      </p:sp>
      <p:sp>
        <p:nvSpPr>
          <p:cNvPr id="5" name="Footer Placeholder 4">
            <a:extLst>
              <a:ext uri="{FF2B5EF4-FFF2-40B4-BE49-F238E27FC236}">
                <a16:creationId xmlns:a16="http://schemas.microsoft.com/office/drawing/2014/main" id="{52C4E09F-C17C-4584-B428-BFD1AAA0E1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40446F-A7EC-4C2C-BF4D-1267392F625B}"/>
              </a:ext>
            </a:extLst>
          </p:cNvPr>
          <p:cNvSpPr>
            <a:spLocks noGrp="1"/>
          </p:cNvSpPr>
          <p:nvPr>
            <p:ph type="sldNum" sz="quarter" idx="12"/>
          </p:nvPr>
        </p:nvSpPr>
        <p:spPr/>
        <p:txBody>
          <a:bodyPr/>
          <a:lstStyle/>
          <a:p>
            <a:fld id="{357FBEA6-DCC4-4858-94B9-C92DDF8FE4BE}" type="slidenum">
              <a:rPr lang="en-US" smtClean="0"/>
              <a:t>‹#›</a:t>
            </a:fld>
            <a:endParaRPr lang="en-US"/>
          </a:p>
        </p:txBody>
      </p:sp>
    </p:spTree>
    <p:extLst>
      <p:ext uri="{BB962C8B-B14F-4D97-AF65-F5344CB8AC3E}">
        <p14:creationId xmlns:p14="http://schemas.microsoft.com/office/powerpoint/2010/main" val="3387703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2EF4B-C26A-4C0B-8AF9-EF19923172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23E9A7-DF69-4351-A114-FA9C0150B9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0EC069-5D03-422B-AE68-599B60D9514D}"/>
              </a:ext>
            </a:extLst>
          </p:cNvPr>
          <p:cNvSpPr>
            <a:spLocks noGrp="1"/>
          </p:cNvSpPr>
          <p:nvPr>
            <p:ph type="dt" sz="half" idx="10"/>
          </p:nvPr>
        </p:nvSpPr>
        <p:spPr/>
        <p:txBody>
          <a:bodyPr/>
          <a:lstStyle/>
          <a:p>
            <a:fld id="{430D1140-57E7-43DB-A8F3-EA7BA9532A56}" type="datetimeFigureOut">
              <a:rPr lang="en-US" smtClean="0"/>
              <a:t>11/15/2019</a:t>
            </a:fld>
            <a:endParaRPr lang="en-US"/>
          </a:p>
        </p:txBody>
      </p:sp>
      <p:sp>
        <p:nvSpPr>
          <p:cNvPr id="5" name="Footer Placeholder 4">
            <a:extLst>
              <a:ext uri="{FF2B5EF4-FFF2-40B4-BE49-F238E27FC236}">
                <a16:creationId xmlns:a16="http://schemas.microsoft.com/office/drawing/2014/main" id="{8C1D7C33-386B-4981-9FA1-AA8457528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9F2024-43D7-4604-A0DB-CA769E6BE5FE}"/>
              </a:ext>
            </a:extLst>
          </p:cNvPr>
          <p:cNvSpPr>
            <a:spLocks noGrp="1"/>
          </p:cNvSpPr>
          <p:nvPr>
            <p:ph type="sldNum" sz="quarter" idx="12"/>
          </p:nvPr>
        </p:nvSpPr>
        <p:spPr/>
        <p:txBody>
          <a:bodyPr/>
          <a:lstStyle/>
          <a:p>
            <a:fld id="{357FBEA6-DCC4-4858-94B9-C92DDF8FE4BE}" type="slidenum">
              <a:rPr lang="en-US" smtClean="0"/>
              <a:t>‹#›</a:t>
            </a:fld>
            <a:endParaRPr lang="en-US"/>
          </a:p>
        </p:txBody>
      </p:sp>
    </p:spTree>
    <p:extLst>
      <p:ext uri="{BB962C8B-B14F-4D97-AF65-F5344CB8AC3E}">
        <p14:creationId xmlns:p14="http://schemas.microsoft.com/office/powerpoint/2010/main" val="328233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B9A583-36CD-4C10-A891-6FF7CA210C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B0F89A-6FE3-43EA-AD6A-916FF9FA9A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BFAAF3-0475-46FF-B853-B9C6921F24A9}"/>
              </a:ext>
            </a:extLst>
          </p:cNvPr>
          <p:cNvSpPr>
            <a:spLocks noGrp="1"/>
          </p:cNvSpPr>
          <p:nvPr>
            <p:ph type="dt" sz="half" idx="10"/>
          </p:nvPr>
        </p:nvSpPr>
        <p:spPr/>
        <p:txBody>
          <a:bodyPr/>
          <a:lstStyle/>
          <a:p>
            <a:fld id="{430D1140-57E7-43DB-A8F3-EA7BA9532A56}" type="datetimeFigureOut">
              <a:rPr lang="en-US" smtClean="0"/>
              <a:t>11/15/2019</a:t>
            </a:fld>
            <a:endParaRPr lang="en-US"/>
          </a:p>
        </p:txBody>
      </p:sp>
      <p:sp>
        <p:nvSpPr>
          <p:cNvPr id="5" name="Footer Placeholder 4">
            <a:extLst>
              <a:ext uri="{FF2B5EF4-FFF2-40B4-BE49-F238E27FC236}">
                <a16:creationId xmlns:a16="http://schemas.microsoft.com/office/drawing/2014/main" id="{D9F40851-6AB2-40B1-AE9F-A8ECF0C9B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F805B7-75BF-40BB-81C2-7BFBD95AFA37}"/>
              </a:ext>
            </a:extLst>
          </p:cNvPr>
          <p:cNvSpPr>
            <a:spLocks noGrp="1"/>
          </p:cNvSpPr>
          <p:nvPr>
            <p:ph type="sldNum" sz="quarter" idx="12"/>
          </p:nvPr>
        </p:nvSpPr>
        <p:spPr/>
        <p:txBody>
          <a:bodyPr/>
          <a:lstStyle/>
          <a:p>
            <a:fld id="{357FBEA6-DCC4-4858-94B9-C92DDF8FE4BE}" type="slidenum">
              <a:rPr lang="en-US" smtClean="0"/>
              <a:t>‹#›</a:t>
            </a:fld>
            <a:endParaRPr lang="en-US"/>
          </a:p>
        </p:txBody>
      </p:sp>
    </p:spTree>
    <p:extLst>
      <p:ext uri="{BB962C8B-B14F-4D97-AF65-F5344CB8AC3E}">
        <p14:creationId xmlns:p14="http://schemas.microsoft.com/office/powerpoint/2010/main" val="1819213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05A9F-5E8B-486B-9C7E-3E3F0C844B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A40575-D8A2-4F10-A883-4A9F5D9BFF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0A2121-C6C4-4175-A74A-F1080A53FFF6}"/>
              </a:ext>
            </a:extLst>
          </p:cNvPr>
          <p:cNvSpPr>
            <a:spLocks noGrp="1"/>
          </p:cNvSpPr>
          <p:nvPr>
            <p:ph type="dt" sz="half" idx="10"/>
          </p:nvPr>
        </p:nvSpPr>
        <p:spPr/>
        <p:txBody>
          <a:bodyPr/>
          <a:lstStyle/>
          <a:p>
            <a:fld id="{430D1140-57E7-43DB-A8F3-EA7BA9532A56}" type="datetimeFigureOut">
              <a:rPr lang="en-US" smtClean="0"/>
              <a:t>11/15/2019</a:t>
            </a:fld>
            <a:endParaRPr lang="en-US"/>
          </a:p>
        </p:txBody>
      </p:sp>
      <p:sp>
        <p:nvSpPr>
          <p:cNvPr id="5" name="Footer Placeholder 4">
            <a:extLst>
              <a:ext uri="{FF2B5EF4-FFF2-40B4-BE49-F238E27FC236}">
                <a16:creationId xmlns:a16="http://schemas.microsoft.com/office/drawing/2014/main" id="{A32F8851-D5E9-4944-B2B7-BD28946DD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79460-A2C9-4A2F-AF81-0106DE0C021E}"/>
              </a:ext>
            </a:extLst>
          </p:cNvPr>
          <p:cNvSpPr>
            <a:spLocks noGrp="1"/>
          </p:cNvSpPr>
          <p:nvPr>
            <p:ph type="sldNum" sz="quarter" idx="12"/>
          </p:nvPr>
        </p:nvSpPr>
        <p:spPr/>
        <p:txBody>
          <a:bodyPr/>
          <a:lstStyle/>
          <a:p>
            <a:fld id="{357FBEA6-DCC4-4858-94B9-C92DDF8FE4BE}" type="slidenum">
              <a:rPr lang="en-US" smtClean="0"/>
              <a:t>‹#›</a:t>
            </a:fld>
            <a:endParaRPr lang="en-US"/>
          </a:p>
        </p:txBody>
      </p:sp>
    </p:spTree>
    <p:extLst>
      <p:ext uri="{BB962C8B-B14F-4D97-AF65-F5344CB8AC3E}">
        <p14:creationId xmlns:p14="http://schemas.microsoft.com/office/powerpoint/2010/main" val="3744940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7EEA3-D5F9-44BD-B0F6-1980CBD9B3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8339ED-D6D7-4475-8105-E48AC5EA9E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742BBD-3659-4A6B-895A-E058224084FD}"/>
              </a:ext>
            </a:extLst>
          </p:cNvPr>
          <p:cNvSpPr>
            <a:spLocks noGrp="1"/>
          </p:cNvSpPr>
          <p:nvPr>
            <p:ph type="dt" sz="half" idx="10"/>
          </p:nvPr>
        </p:nvSpPr>
        <p:spPr/>
        <p:txBody>
          <a:bodyPr/>
          <a:lstStyle/>
          <a:p>
            <a:fld id="{430D1140-57E7-43DB-A8F3-EA7BA9532A56}" type="datetimeFigureOut">
              <a:rPr lang="en-US" smtClean="0"/>
              <a:t>11/15/2019</a:t>
            </a:fld>
            <a:endParaRPr lang="en-US"/>
          </a:p>
        </p:txBody>
      </p:sp>
      <p:sp>
        <p:nvSpPr>
          <p:cNvPr id="5" name="Footer Placeholder 4">
            <a:extLst>
              <a:ext uri="{FF2B5EF4-FFF2-40B4-BE49-F238E27FC236}">
                <a16:creationId xmlns:a16="http://schemas.microsoft.com/office/drawing/2014/main" id="{3DA05F4A-DD6B-4ED2-A68A-5ED13CF35E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BEC866-9BD4-4E2C-B600-8975D979843C}"/>
              </a:ext>
            </a:extLst>
          </p:cNvPr>
          <p:cNvSpPr>
            <a:spLocks noGrp="1"/>
          </p:cNvSpPr>
          <p:nvPr>
            <p:ph type="sldNum" sz="quarter" idx="12"/>
          </p:nvPr>
        </p:nvSpPr>
        <p:spPr/>
        <p:txBody>
          <a:bodyPr/>
          <a:lstStyle/>
          <a:p>
            <a:fld id="{357FBEA6-DCC4-4858-94B9-C92DDF8FE4BE}" type="slidenum">
              <a:rPr lang="en-US" smtClean="0"/>
              <a:t>‹#›</a:t>
            </a:fld>
            <a:endParaRPr lang="en-US"/>
          </a:p>
        </p:txBody>
      </p:sp>
    </p:spTree>
    <p:extLst>
      <p:ext uri="{BB962C8B-B14F-4D97-AF65-F5344CB8AC3E}">
        <p14:creationId xmlns:p14="http://schemas.microsoft.com/office/powerpoint/2010/main" val="2842837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3923-CEA9-43A8-B828-DEC45CCFE7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186FCF-6D90-4166-B5A7-2622ACD113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EE13C6-A9B5-47E8-802A-250F9A885F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D0F6C0-9067-4A5B-8F76-00EAEF1ECA10}"/>
              </a:ext>
            </a:extLst>
          </p:cNvPr>
          <p:cNvSpPr>
            <a:spLocks noGrp="1"/>
          </p:cNvSpPr>
          <p:nvPr>
            <p:ph type="dt" sz="half" idx="10"/>
          </p:nvPr>
        </p:nvSpPr>
        <p:spPr/>
        <p:txBody>
          <a:bodyPr/>
          <a:lstStyle/>
          <a:p>
            <a:fld id="{430D1140-57E7-43DB-A8F3-EA7BA9532A56}" type="datetimeFigureOut">
              <a:rPr lang="en-US" smtClean="0"/>
              <a:t>11/15/2019</a:t>
            </a:fld>
            <a:endParaRPr lang="en-US"/>
          </a:p>
        </p:txBody>
      </p:sp>
      <p:sp>
        <p:nvSpPr>
          <p:cNvPr id="6" name="Footer Placeholder 5">
            <a:extLst>
              <a:ext uri="{FF2B5EF4-FFF2-40B4-BE49-F238E27FC236}">
                <a16:creationId xmlns:a16="http://schemas.microsoft.com/office/drawing/2014/main" id="{4D461E24-F01A-4AF5-89CA-510E488C6B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9C4DAA-07B3-4FFE-995A-8FD51997CFB1}"/>
              </a:ext>
            </a:extLst>
          </p:cNvPr>
          <p:cNvSpPr>
            <a:spLocks noGrp="1"/>
          </p:cNvSpPr>
          <p:nvPr>
            <p:ph type="sldNum" sz="quarter" idx="12"/>
          </p:nvPr>
        </p:nvSpPr>
        <p:spPr/>
        <p:txBody>
          <a:bodyPr/>
          <a:lstStyle/>
          <a:p>
            <a:fld id="{357FBEA6-DCC4-4858-94B9-C92DDF8FE4BE}" type="slidenum">
              <a:rPr lang="en-US" smtClean="0"/>
              <a:t>‹#›</a:t>
            </a:fld>
            <a:endParaRPr lang="en-US"/>
          </a:p>
        </p:txBody>
      </p:sp>
    </p:spTree>
    <p:extLst>
      <p:ext uri="{BB962C8B-B14F-4D97-AF65-F5344CB8AC3E}">
        <p14:creationId xmlns:p14="http://schemas.microsoft.com/office/powerpoint/2010/main" val="42382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E092-A348-42B7-98FE-FD48A501B5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4CDEEA-F598-40ED-A11E-D0CDF1DB4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82E576-2BF2-40AE-A8F2-B6AAF1912F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5D2647-E232-477B-8B9B-B2888BE2DF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9E6234-8B2A-4AB2-94D1-E8A7E1F121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0B150B-B34A-45B0-853D-27969824E7A8}"/>
              </a:ext>
            </a:extLst>
          </p:cNvPr>
          <p:cNvSpPr>
            <a:spLocks noGrp="1"/>
          </p:cNvSpPr>
          <p:nvPr>
            <p:ph type="dt" sz="half" idx="10"/>
          </p:nvPr>
        </p:nvSpPr>
        <p:spPr/>
        <p:txBody>
          <a:bodyPr/>
          <a:lstStyle/>
          <a:p>
            <a:fld id="{430D1140-57E7-43DB-A8F3-EA7BA9532A56}" type="datetimeFigureOut">
              <a:rPr lang="en-US" smtClean="0"/>
              <a:t>11/15/2019</a:t>
            </a:fld>
            <a:endParaRPr lang="en-US"/>
          </a:p>
        </p:txBody>
      </p:sp>
      <p:sp>
        <p:nvSpPr>
          <p:cNvPr id="8" name="Footer Placeholder 7">
            <a:extLst>
              <a:ext uri="{FF2B5EF4-FFF2-40B4-BE49-F238E27FC236}">
                <a16:creationId xmlns:a16="http://schemas.microsoft.com/office/drawing/2014/main" id="{710DD8F7-903B-4930-952E-7760C4038B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06DAFC-CAF3-4ED6-A3FB-A73325245911}"/>
              </a:ext>
            </a:extLst>
          </p:cNvPr>
          <p:cNvSpPr>
            <a:spLocks noGrp="1"/>
          </p:cNvSpPr>
          <p:nvPr>
            <p:ph type="sldNum" sz="quarter" idx="12"/>
          </p:nvPr>
        </p:nvSpPr>
        <p:spPr/>
        <p:txBody>
          <a:bodyPr/>
          <a:lstStyle/>
          <a:p>
            <a:fld id="{357FBEA6-DCC4-4858-94B9-C92DDF8FE4BE}" type="slidenum">
              <a:rPr lang="en-US" smtClean="0"/>
              <a:t>‹#›</a:t>
            </a:fld>
            <a:endParaRPr lang="en-US"/>
          </a:p>
        </p:txBody>
      </p:sp>
    </p:spTree>
    <p:extLst>
      <p:ext uri="{BB962C8B-B14F-4D97-AF65-F5344CB8AC3E}">
        <p14:creationId xmlns:p14="http://schemas.microsoft.com/office/powerpoint/2010/main" val="2392572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A1E1A-CAD6-4425-B3AD-CF1232167C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616859-E26C-43C8-87A2-01951729C64D}"/>
              </a:ext>
            </a:extLst>
          </p:cNvPr>
          <p:cNvSpPr>
            <a:spLocks noGrp="1"/>
          </p:cNvSpPr>
          <p:nvPr>
            <p:ph type="dt" sz="half" idx="10"/>
          </p:nvPr>
        </p:nvSpPr>
        <p:spPr/>
        <p:txBody>
          <a:bodyPr/>
          <a:lstStyle/>
          <a:p>
            <a:fld id="{430D1140-57E7-43DB-A8F3-EA7BA9532A56}" type="datetimeFigureOut">
              <a:rPr lang="en-US" smtClean="0"/>
              <a:t>11/15/2019</a:t>
            </a:fld>
            <a:endParaRPr lang="en-US"/>
          </a:p>
        </p:txBody>
      </p:sp>
      <p:sp>
        <p:nvSpPr>
          <p:cNvPr id="4" name="Footer Placeholder 3">
            <a:extLst>
              <a:ext uri="{FF2B5EF4-FFF2-40B4-BE49-F238E27FC236}">
                <a16:creationId xmlns:a16="http://schemas.microsoft.com/office/drawing/2014/main" id="{D0633643-F8DE-4B47-9AF0-8BABEAEAD1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5DFB79-AFFE-4108-8CA0-02B307F5D330}"/>
              </a:ext>
            </a:extLst>
          </p:cNvPr>
          <p:cNvSpPr>
            <a:spLocks noGrp="1"/>
          </p:cNvSpPr>
          <p:nvPr>
            <p:ph type="sldNum" sz="quarter" idx="12"/>
          </p:nvPr>
        </p:nvSpPr>
        <p:spPr/>
        <p:txBody>
          <a:bodyPr/>
          <a:lstStyle/>
          <a:p>
            <a:fld id="{357FBEA6-DCC4-4858-94B9-C92DDF8FE4BE}" type="slidenum">
              <a:rPr lang="en-US" smtClean="0"/>
              <a:t>‹#›</a:t>
            </a:fld>
            <a:endParaRPr lang="en-US"/>
          </a:p>
        </p:txBody>
      </p:sp>
    </p:spTree>
    <p:extLst>
      <p:ext uri="{BB962C8B-B14F-4D97-AF65-F5344CB8AC3E}">
        <p14:creationId xmlns:p14="http://schemas.microsoft.com/office/powerpoint/2010/main" val="28646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F5FB74-5983-48CE-9392-184DEB7628A7}"/>
              </a:ext>
            </a:extLst>
          </p:cNvPr>
          <p:cNvSpPr>
            <a:spLocks noGrp="1"/>
          </p:cNvSpPr>
          <p:nvPr>
            <p:ph type="dt" sz="half" idx="10"/>
          </p:nvPr>
        </p:nvSpPr>
        <p:spPr/>
        <p:txBody>
          <a:bodyPr/>
          <a:lstStyle/>
          <a:p>
            <a:fld id="{430D1140-57E7-43DB-A8F3-EA7BA9532A56}" type="datetimeFigureOut">
              <a:rPr lang="en-US" smtClean="0"/>
              <a:t>11/15/2019</a:t>
            </a:fld>
            <a:endParaRPr lang="en-US"/>
          </a:p>
        </p:txBody>
      </p:sp>
      <p:sp>
        <p:nvSpPr>
          <p:cNvPr id="3" name="Footer Placeholder 2">
            <a:extLst>
              <a:ext uri="{FF2B5EF4-FFF2-40B4-BE49-F238E27FC236}">
                <a16:creationId xmlns:a16="http://schemas.microsoft.com/office/drawing/2014/main" id="{117537D1-355D-434B-B2AD-BC14726082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22B1E0-B1A6-4400-850B-81A352EF703B}"/>
              </a:ext>
            </a:extLst>
          </p:cNvPr>
          <p:cNvSpPr>
            <a:spLocks noGrp="1"/>
          </p:cNvSpPr>
          <p:nvPr>
            <p:ph type="sldNum" sz="quarter" idx="12"/>
          </p:nvPr>
        </p:nvSpPr>
        <p:spPr/>
        <p:txBody>
          <a:bodyPr/>
          <a:lstStyle/>
          <a:p>
            <a:fld id="{357FBEA6-DCC4-4858-94B9-C92DDF8FE4BE}" type="slidenum">
              <a:rPr lang="en-US" smtClean="0"/>
              <a:t>‹#›</a:t>
            </a:fld>
            <a:endParaRPr lang="en-US"/>
          </a:p>
        </p:txBody>
      </p:sp>
    </p:spTree>
    <p:extLst>
      <p:ext uri="{BB962C8B-B14F-4D97-AF65-F5344CB8AC3E}">
        <p14:creationId xmlns:p14="http://schemas.microsoft.com/office/powerpoint/2010/main" val="2071216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A0450-B11D-4B55-98A8-E7CB026AC1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BA21F2-CA6E-4835-906A-9A41422113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3A17E1-8F2E-490E-B894-6DADFDBFED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4A9275-DAD0-4181-AF2D-C03AF3E5EBDC}"/>
              </a:ext>
            </a:extLst>
          </p:cNvPr>
          <p:cNvSpPr>
            <a:spLocks noGrp="1"/>
          </p:cNvSpPr>
          <p:nvPr>
            <p:ph type="dt" sz="half" idx="10"/>
          </p:nvPr>
        </p:nvSpPr>
        <p:spPr/>
        <p:txBody>
          <a:bodyPr/>
          <a:lstStyle/>
          <a:p>
            <a:fld id="{430D1140-57E7-43DB-A8F3-EA7BA9532A56}" type="datetimeFigureOut">
              <a:rPr lang="en-US" smtClean="0"/>
              <a:t>11/15/2019</a:t>
            </a:fld>
            <a:endParaRPr lang="en-US"/>
          </a:p>
        </p:txBody>
      </p:sp>
      <p:sp>
        <p:nvSpPr>
          <p:cNvPr id="6" name="Footer Placeholder 5">
            <a:extLst>
              <a:ext uri="{FF2B5EF4-FFF2-40B4-BE49-F238E27FC236}">
                <a16:creationId xmlns:a16="http://schemas.microsoft.com/office/drawing/2014/main" id="{2500A141-900C-458A-89E9-B99E6A9B2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0BB451-DA44-4D89-BB68-8C44A6899065}"/>
              </a:ext>
            </a:extLst>
          </p:cNvPr>
          <p:cNvSpPr>
            <a:spLocks noGrp="1"/>
          </p:cNvSpPr>
          <p:nvPr>
            <p:ph type="sldNum" sz="quarter" idx="12"/>
          </p:nvPr>
        </p:nvSpPr>
        <p:spPr/>
        <p:txBody>
          <a:bodyPr/>
          <a:lstStyle/>
          <a:p>
            <a:fld id="{357FBEA6-DCC4-4858-94B9-C92DDF8FE4BE}" type="slidenum">
              <a:rPr lang="en-US" smtClean="0"/>
              <a:t>‹#›</a:t>
            </a:fld>
            <a:endParaRPr lang="en-US"/>
          </a:p>
        </p:txBody>
      </p:sp>
    </p:spTree>
    <p:extLst>
      <p:ext uri="{BB962C8B-B14F-4D97-AF65-F5344CB8AC3E}">
        <p14:creationId xmlns:p14="http://schemas.microsoft.com/office/powerpoint/2010/main" val="2484071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C2A96-CE27-4EA9-B70E-F1E92ACA76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B40E20-505E-400E-B24F-D3F505A86E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B634D2-04FD-4A23-9601-373E2B07B6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5776ED-0E82-4A4D-BCC1-8C88765A2EA4}"/>
              </a:ext>
            </a:extLst>
          </p:cNvPr>
          <p:cNvSpPr>
            <a:spLocks noGrp="1"/>
          </p:cNvSpPr>
          <p:nvPr>
            <p:ph type="dt" sz="half" idx="10"/>
          </p:nvPr>
        </p:nvSpPr>
        <p:spPr/>
        <p:txBody>
          <a:bodyPr/>
          <a:lstStyle/>
          <a:p>
            <a:fld id="{430D1140-57E7-43DB-A8F3-EA7BA9532A56}" type="datetimeFigureOut">
              <a:rPr lang="en-US" smtClean="0"/>
              <a:t>11/15/2019</a:t>
            </a:fld>
            <a:endParaRPr lang="en-US"/>
          </a:p>
        </p:txBody>
      </p:sp>
      <p:sp>
        <p:nvSpPr>
          <p:cNvPr id="6" name="Footer Placeholder 5">
            <a:extLst>
              <a:ext uri="{FF2B5EF4-FFF2-40B4-BE49-F238E27FC236}">
                <a16:creationId xmlns:a16="http://schemas.microsoft.com/office/drawing/2014/main" id="{1D7C2358-B2AB-40D8-9BE6-A936E9ECFA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FF670C-84E0-4964-A24B-D09C34DC58E4}"/>
              </a:ext>
            </a:extLst>
          </p:cNvPr>
          <p:cNvSpPr>
            <a:spLocks noGrp="1"/>
          </p:cNvSpPr>
          <p:nvPr>
            <p:ph type="sldNum" sz="quarter" idx="12"/>
          </p:nvPr>
        </p:nvSpPr>
        <p:spPr/>
        <p:txBody>
          <a:bodyPr/>
          <a:lstStyle/>
          <a:p>
            <a:fld id="{357FBEA6-DCC4-4858-94B9-C92DDF8FE4BE}" type="slidenum">
              <a:rPr lang="en-US" smtClean="0"/>
              <a:t>‹#›</a:t>
            </a:fld>
            <a:endParaRPr lang="en-US"/>
          </a:p>
        </p:txBody>
      </p:sp>
    </p:spTree>
    <p:extLst>
      <p:ext uri="{BB962C8B-B14F-4D97-AF65-F5344CB8AC3E}">
        <p14:creationId xmlns:p14="http://schemas.microsoft.com/office/powerpoint/2010/main" val="203950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23E2C0-CAB6-47ED-A4BB-7E9DFE23C1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AD1B53-EE8B-4055-BF04-AF1575BA64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5767C-29A3-47B8-9DE8-3674377304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0D1140-57E7-43DB-A8F3-EA7BA9532A56}" type="datetimeFigureOut">
              <a:rPr lang="en-US" smtClean="0"/>
              <a:t>11/15/2019</a:t>
            </a:fld>
            <a:endParaRPr lang="en-US"/>
          </a:p>
        </p:txBody>
      </p:sp>
      <p:sp>
        <p:nvSpPr>
          <p:cNvPr id="5" name="Footer Placeholder 4">
            <a:extLst>
              <a:ext uri="{FF2B5EF4-FFF2-40B4-BE49-F238E27FC236}">
                <a16:creationId xmlns:a16="http://schemas.microsoft.com/office/drawing/2014/main" id="{E13D2BE1-B24D-4CF7-AF8B-07E1E7FC5E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9B93EC-5DF3-4F9B-812D-9F10571F38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FBEA6-DCC4-4858-94B9-C92DDF8FE4BE}" type="slidenum">
              <a:rPr lang="en-US" smtClean="0"/>
              <a:t>‹#›</a:t>
            </a:fld>
            <a:endParaRPr lang="en-US"/>
          </a:p>
        </p:txBody>
      </p:sp>
    </p:spTree>
    <p:extLst>
      <p:ext uri="{BB962C8B-B14F-4D97-AF65-F5344CB8AC3E}">
        <p14:creationId xmlns:p14="http://schemas.microsoft.com/office/powerpoint/2010/main" val="1516503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B8D80-407F-4444-990E-4709C3212564}"/>
              </a:ext>
            </a:extLst>
          </p:cNvPr>
          <p:cNvSpPr>
            <a:spLocks noGrp="1"/>
          </p:cNvSpPr>
          <p:nvPr>
            <p:ph type="ctrTitle"/>
          </p:nvPr>
        </p:nvSpPr>
        <p:spPr/>
        <p:txBody>
          <a:bodyPr/>
          <a:lstStyle/>
          <a:p>
            <a:r>
              <a:rPr lang="en-US" altLang="zh-CN" b="1" dirty="0"/>
              <a:t>Beijing PM2.5 Project </a:t>
            </a:r>
            <a:endParaRPr lang="en-US" b="1" dirty="0"/>
          </a:p>
        </p:txBody>
      </p:sp>
      <p:sp>
        <p:nvSpPr>
          <p:cNvPr id="3" name="Subtitle 2">
            <a:extLst>
              <a:ext uri="{FF2B5EF4-FFF2-40B4-BE49-F238E27FC236}">
                <a16:creationId xmlns:a16="http://schemas.microsoft.com/office/drawing/2014/main" id="{C56F7E53-59E8-488F-A29E-A3DFF664EC4E}"/>
              </a:ext>
            </a:extLst>
          </p:cNvPr>
          <p:cNvSpPr>
            <a:spLocks noGrp="1"/>
          </p:cNvSpPr>
          <p:nvPr>
            <p:ph type="subTitle" idx="1"/>
          </p:nvPr>
        </p:nvSpPr>
        <p:spPr/>
        <p:txBody>
          <a:bodyPr/>
          <a:lstStyle/>
          <a:p>
            <a:endParaRPr lang="en-US" dirty="0"/>
          </a:p>
          <a:p>
            <a:r>
              <a:rPr lang="en-US" dirty="0"/>
              <a:t>Group 10: </a:t>
            </a:r>
            <a:r>
              <a:rPr lang="en-US" dirty="0" err="1"/>
              <a:t>Zhichao</a:t>
            </a:r>
            <a:r>
              <a:rPr lang="en-US" dirty="0"/>
              <a:t> </a:t>
            </a:r>
            <a:r>
              <a:rPr lang="en-US" dirty="0" err="1"/>
              <a:t>Lyu</a:t>
            </a:r>
            <a:r>
              <a:rPr lang="en-US" dirty="0"/>
              <a:t>, </a:t>
            </a:r>
            <a:r>
              <a:rPr lang="en-US" dirty="0" err="1"/>
              <a:t>Haojia</a:t>
            </a:r>
            <a:r>
              <a:rPr lang="en-US" dirty="0"/>
              <a:t> Li, Ting Ding</a:t>
            </a:r>
          </a:p>
        </p:txBody>
      </p:sp>
    </p:spTree>
    <p:extLst>
      <p:ext uri="{BB962C8B-B14F-4D97-AF65-F5344CB8AC3E}">
        <p14:creationId xmlns:p14="http://schemas.microsoft.com/office/powerpoint/2010/main" val="853211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CD18-4D34-4C1E-894B-0A193332AC21}"/>
              </a:ext>
            </a:extLst>
          </p:cNvPr>
          <p:cNvSpPr>
            <a:spLocks noGrp="1"/>
          </p:cNvSpPr>
          <p:nvPr>
            <p:ph type="title"/>
          </p:nvPr>
        </p:nvSpPr>
        <p:spPr/>
        <p:txBody>
          <a:bodyPr/>
          <a:lstStyle/>
          <a:p>
            <a:r>
              <a:rPr lang="en-US" b="1" dirty="0"/>
              <a:t>Expected Results and Conclusions</a:t>
            </a:r>
          </a:p>
        </p:txBody>
      </p:sp>
      <p:sp>
        <p:nvSpPr>
          <p:cNvPr id="3" name="Content Placeholder 2">
            <a:extLst>
              <a:ext uri="{FF2B5EF4-FFF2-40B4-BE49-F238E27FC236}">
                <a16:creationId xmlns:a16="http://schemas.microsoft.com/office/drawing/2014/main" id="{4E9B1791-4499-4D14-9A88-0780BB0F2D2E}"/>
              </a:ext>
            </a:extLst>
          </p:cNvPr>
          <p:cNvSpPr>
            <a:spLocks noGrp="1"/>
          </p:cNvSpPr>
          <p:nvPr>
            <p:ph idx="1"/>
          </p:nvPr>
        </p:nvSpPr>
        <p:spPr/>
        <p:txBody>
          <a:bodyPr>
            <a:normAutofit fontScale="92500"/>
          </a:bodyPr>
          <a:lstStyle/>
          <a:p>
            <a:r>
              <a:rPr lang="en-US" dirty="0"/>
              <a:t>We expect to analyze how meteorological data affect PM2.5 concentrations. </a:t>
            </a:r>
          </a:p>
          <a:p>
            <a:r>
              <a:rPr lang="en-US" dirty="0"/>
              <a:t>Based on these data, the model gives us the correlation and weight of different attributes. By applying this result, we can collect future meteorological data to predict the concentration of PM2.5 for the government and manufacturers. For example, if the model predicts a negative correlation between wind speed and PM2.5 concentration, then we can think that the higher the wind, the lower the PM2.5 concentration. </a:t>
            </a:r>
          </a:p>
          <a:p>
            <a:r>
              <a:rPr lang="en-US" dirty="0"/>
              <a:t>The government can give early warning to special people in the less windy season. Companies can also adjust the production of anti-smog products according to the season.</a:t>
            </a:r>
          </a:p>
        </p:txBody>
      </p:sp>
    </p:spTree>
    <p:extLst>
      <p:ext uri="{BB962C8B-B14F-4D97-AF65-F5344CB8AC3E}">
        <p14:creationId xmlns:p14="http://schemas.microsoft.com/office/powerpoint/2010/main" val="1685519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B2C6E-66F1-495B-9968-8B0C9A9C89AF}"/>
              </a:ext>
            </a:extLst>
          </p:cNvPr>
          <p:cNvSpPr>
            <a:spLocks noGrp="1"/>
          </p:cNvSpPr>
          <p:nvPr>
            <p:ph type="title"/>
          </p:nvPr>
        </p:nvSpPr>
        <p:spPr/>
        <p:txBody>
          <a:bodyPr/>
          <a:lstStyle/>
          <a:p>
            <a:r>
              <a:rPr lang="en-US" b="1" dirty="0"/>
              <a:t>Project Timeline</a:t>
            </a:r>
          </a:p>
        </p:txBody>
      </p:sp>
      <p:sp>
        <p:nvSpPr>
          <p:cNvPr id="3" name="Content Placeholder 2">
            <a:extLst>
              <a:ext uri="{FF2B5EF4-FFF2-40B4-BE49-F238E27FC236}">
                <a16:creationId xmlns:a16="http://schemas.microsoft.com/office/drawing/2014/main" id="{880ACE6C-FA19-420D-B3C9-B7A59A5A9CED}"/>
              </a:ext>
            </a:extLst>
          </p:cNvPr>
          <p:cNvSpPr>
            <a:spLocks noGrp="1"/>
          </p:cNvSpPr>
          <p:nvPr>
            <p:ph idx="1"/>
          </p:nvPr>
        </p:nvSpPr>
        <p:spPr/>
        <p:txBody>
          <a:bodyPr>
            <a:normAutofit lnSpcReduction="10000"/>
          </a:bodyPr>
          <a:lstStyle/>
          <a:p>
            <a:r>
              <a:rPr lang="en-US" b="1" dirty="0"/>
              <a:t>11/15/2019</a:t>
            </a:r>
            <a:r>
              <a:rPr lang="en-US" dirty="0"/>
              <a:t> Submit Group Project Proposal</a:t>
            </a:r>
          </a:p>
          <a:p>
            <a:endParaRPr lang="en-US" dirty="0"/>
          </a:p>
          <a:p>
            <a:r>
              <a:rPr lang="en-US" b="1" dirty="0"/>
              <a:t>11/22/2019</a:t>
            </a:r>
            <a:r>
              <a:rPr lang="en-US" dirty="0"/>
              <a:t> Data Processing</a:t>
            </a:r>
          </a:p>
          <a:p>
            <a:endParaRPr lang="en-US" dirty="0"/>
          </a:p>
          <a:p>
            <a:r>
              <a:rPr lang="en-US" b="1" dirty="0"/>
              <a:t>11/29/2019</a:t>
            </a:r>
            <a:r>
              <a:rPr lang="en-US" dirty="0"/>
              <a:t> Model Building and Comparison</a:t>
            </a:r>
          </a:p>
          <a:p>
            <a:endParaRPr lang="en-US" dirty="0"/>
          </a:p>
          <a:p>
            <a:r>
              <a:rPr lang="en-US" b="1" dirty="0"/>
              <a:t>12/05/2019</a:t>
            </a:r>
            <a:r>
              <a:rPr lang="en-US" dirty="0"/>
              <a:t> Executive Summary and Presentation Preparation</a:t>
            </a:r>
          </a:p>
          <a:p>
            <a:endParaRPr lang="en-US" dirty="0"/>
          </a:p>
          <a:p>
            <a:r>
              <a:rPr lang="en-US" b="1" dirty="0"/>
              <a:t>12/10/2019</a:t>
            </a:r>
            <a:r>
              <a:rPr lang="zh-CN" altLang="en-US" dirty="0"/>
              <a:t> </a:t>
            </a:r>
            <a:r>
              <a:rPr lang="en-US" altLang="zh-CN" dirty="0"/>
              <a:t>Group</a:t>
            </a:r>
            <a:r>
              <a:rPr lang="zh-CN" altLang="en-US" dirty="0"/>
              <a:t> </a:t>
            </a:r>
            <a:r>
              <a:rPr lang="en-US" altLang="zh-CN" dirty="0"/>
              <a:t>Project Presentation</a:t>
            </a:r>
            <a:endParaRPr lang="en-US" dirty="0"/>
          </a:p>
          <a:p>
            <a:endParaRPr lang="en-US" dirty="0"/>
          </a:p>
        </p:txBody>
      </p:sp>
    </p:spTree>
    <p:extLst>
      <p:ext uri="{BB962C8B-B14F-4D97-AF65-F5344CB8AC3E}">
        <p14:creationId xmlns:p14="http://schemas.microsoft.com/office/powerpoint/2010/main" val="3645943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CF0AA-CA26-4BC0-BDF3-A40CE22D099C}"/>
              </a:ext>
            </a:extLst>
          </p:cNvPr>
          <p:cNvSpPr>
            <a:spLocks noGrp="1"/>
          </p:cNvSpPr>
          <p:nvPr>
            <p:ph type="title"/>
          </p:nvPr>
        </p:nvSpPr>
        <p:spPr/>
        <p:txBody>
          <a:bodyPr/>
          <a:lstStyle/>
          <a:p>
            <a:r>
              <a:rPr lang="en-US" b="1" dirty="0"/>
              <a:t>Abstract</a:t>
            </a:r>
          </a:p>
        </p:txBody>
      </p:sp>
      <p:sp>
        <p:nvSpPr>
          <p:cNvPr id="3" name="Content Placeholder 2">
            <a:extLst>
              <a:ext uri="{FF2B5EF4-FFF2-40B4-BE49-F238E27FC236}">
                <a16:creationId xmlns:a16="http://schemas.microsoft.com/office/drawing/2014/main" id="{C2A2ABD1-137A-4F9F-9C62-0E79AB75B123}"/>
              </a:ext>
            </a:extLst>
          </p:cNvPr>
          <p:cNvSpPr>
            <a:spLocks noGrp="1"/>
          </p:cNvSpPr>
          <p:nvPr>
            <p:ph idx="1"/>
          </p:nvPr>
        </p:nvSpPr>
        <p:spPr/>
        <p:txBody>
          <a:bodyPr>
            <a:normAutofit fontScale="92500" lnSpcReduction="20000"/>
          </a:bodyPr>
          <a:lstStyle/>
          <a:p>
            <a:pPr marL="0" indent="0">
              <a:buNone/>
            </a:pPr>
            <a:r>
              <a:rPr lang="en-US" dirty="0"/>
              <a:t>Chronic air pollution is damaging Beijing and vast area of China. The main pollutants are fine particulate matter and PM2.5 in particular. </a:t>
            </a:r>
          </a:p>
          <a:p>
            <a:pPr marL="0" indent="0">
              <a:buNone/>
            </a:pPr>
            <a:r>
              <a:rPr lang="en-US" dirty="0"/>
              <a:t>To monitor PM2.5 pollution in a location, which is high influenced by meteorological conditions, we hope to propose a method to measure PM2.5 concentration including meteorological conditions. Focusing on Beijing, we would like to quantify the severity of PM2.5 by learning the records of PM2.5 and meteorology from 2010-2014. </a:t>
            </a:r>
          </a:p>
          <a:p>
            <a:pPr marL="0" indent="0">
              <a:buNone/>
            </a:pPr>
            <a:r>
              <a:rPr lang="en-US" dirty="0"/>
              <a:t>We employ Artificial Neural Network (ANN) to build regression model after comparing it with MLR and C&amp;RT. The analysis could lead to an expected conclusion that the relation between PM2.5 and those confounding factors including dew temperature, pressure, and wind speed. </a:t>
            </a:r>
          </a:p>
          <a:p>
            <a:pPr marL="0" indent="0">
              <a:buNone/>
            </a:pPr>
            <a:r>
              <a:rPr lang="en-US" dirty="0"/>
              <a:t>Further, the model can be applied on predicting concentration of PM2.5 in the future, which can serve the government to make a better decision.</a:t>
            </a:r>
          </a:p>
        </p:txBody>
      </p:sp>
    </p:spTree>
    <p:extLst>
      <p:ext uri="{BB962C8B-B14F-4D97-AF65-F5344CB8AC3E}">
        <p14:creationId xmlns:p14="http://schemas.microsoft.com/office/powerpoint/2010/main" val="426530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23D27-50ED-496A-8A57-44D775782D7E}"/>
              </a:ext>
            </a:extLst>
          </p:cNvPr>
          <p:cNvSpPr>
            <a:spLocks noGrp="1"/>
          </p:cNvSpPr>
          <p:nvPr>
            <p:ph type="title"/>
          </p:nvPr>
        </p:nvSpPr>
        <p:spPr/>
        <p:txBody>
          <a:bodyPr/>
          <a:lstStyle/>
          <a:p>
            <a:r>
              <a:rPr lang="en-US" b="1" dirty="0"/>
              <a:t>Introduction-</a:t>
            </a:r>
            <a:r>
              <a:rPr lang="en-US" altLang="zh-CN" dirty="0"/>
              <a:t>Topic</a:t>
            </a:r>
            <a:endParaRPr lang="en-US" dirty="0"/>
          </a:p>
        </p:txBody>
      </p:sp>
      <p:sp>
        <p:nvSpPr>
          <p:cNvPr id="3" name="Content Placeholder 2">
            <a:extLst>
              <a:ext uri="{FF2B5EF4-FFF2-40B4-BE49-F238E27FC236}">
                <a16:creationId xmlns:a16="http://schemas.microsoft.com/office/drawing/2014/main" id="{F67465F8-1C23-49FA-92F4-5ADABFFD7D7D}"/>
              </a:ext>
            </a:extLst>
          </p:cNvPr>
          <p:cNvSpPr>
            <a:spLocks noGrp="1"/>
          </p:cNvSpPr>
          <p:nvPr>
            <p:ph idx="1"/>
          </p:nvPr>
        </p:nvSpPr>
        <p:spPr/>
        <p:txBody>
          <a:bodyPr/>
          <a:lstStyle/>
          <a:p>
            <a:r>
              <a:rPr lang="en-US" b="1" dirty="0"/>
              <a:t>PM2.5</a:t>
            </a:r>
            <a:r>
              <a:rPr lang="en-US" dirty="0"/>
              <a:t> consists of airborne particles with aerodynamic diameters of less than 2.5μm. They are known to influence visibility, human health, and even climate.</a:t>
            </a:r>
          </a:p>
          <a:p>
            <a:r>
              <a:rPr lang="en-US" dirty="0"/>
              <a:t>We use the </a:t>
            </a:r>
            <a:r>
              <a:rPr lang="en-US" b="1" dirty="0"/>
              <a:t>PM2.5</a:t>
            </a:r>
            <a:r>
              <a:rPr lang="en-US" dirty="0"/>
              <a:t> data of the US Embassy in Beijing with time and meteorological indicators for each record.</a:t>
            </a:r>
          </a:p>
          <a:p>
            <a:r>
              <a:rPr lang="en-US" dirty="0"/>
              <a:t>We want to build a regression model about the relationship between </a:t>
            </a:r>
            <a:r>
              <a:rPr lang="en-US" b="1" dirty="0"/>
              <a:t>PM2.5</a:t>
            </a:r>
            <a:r>
              <a:rPr lang="en-US" dirty="0"/>
              <a:t> and explanatory variables in order to predict the </a:t>
            </a:r>
            <a:r>
              <a:rPr lang="en-US" b="1" dirty="0"/>
              <a:t>PM2.5</a:t>
            </a:r>
            <a:r>
              <a:rPr lang="en-US" dirty="0"/>
              <a:t> value with given attributes.</a:t>
            </a:r>
          </a:p>
          <a:p>
            <a:pPr marL="0" indent="0">
              <a:buNone/>
            </a:pPr>
            <a:endParaRPr lang="en-US" dirty="0">
              <a:solidFill>
                <a:srgbClr val="FF0000"/>
              </a:solidFill>
            </a:endParaRP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20056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BD58B-EE70-45AB-B4CE-7E72B9C5F6E1}"/>
              </a:ext>
            </a:extLst>
          </p:cNvPr>
          <p:cNvSpPr>
            <a:spLocks noGrp="1"/>
          </p:cNvSpPr>
          <p:nvPr>
            <p:ph type="title"/>
          </p:nvPr>
        </p:nvSpPr>
        <p:spPr/>
        <p:txBody>
          <a:bodyPr/>
          <a:lstStyle/>
          <a:p>
            <a:r>
              <a:rPr lang="en-US" altLang="zh-CN" b="1" dirty="0"/>
              <a:t>Introduction--</a:t>
            </a:r>
            <a:r>
              <a:rPr lang="en-US" altLang="zh-CN" dirty="0"/>
              <a:t>R</a:t>
            </a:r>
            <a:r>
              <a:rPr lang="en-US" dirty="0"/>
              <a:t>eason</a:t>
            </a:r>
          </a:p>
        </p:txBody>
      </p:sp>
      <p:sp>
        <p:nvSpPr>
          <p:cNvPr id="3" name="Content Placeholder 2">
            <a:extLst>
              <a:ext uri="{FF2B5EF4-FFF2-40B4-BE49-F238E27FC236}">
                <a16:creationId xmlns:a16="http://schemas.microsoft.com/office/drawing/2014/main" id="{ACECE789-5AF5-45B0-993A-F0B919B0282B}"/>
              </a:ext>
            </a:extLst>
          </p:cNvPr>
          <p:cNvSpPr>
            <a:spLocks noGrp="1"/>
          </p:cNvSpPr>
          <p:nvPr>
            <p:ph idx="1"/>
          </p:nvPr>
        </p:nvSpPr>
        <p:spPr/>
        <p:txBody>
          <a:bodyPr>
            <a:normAutofit/>
          </a:bodyPr>
          <a:lstStyle/>
          <a:p>
            <a:pPr marL="0" indent="0">
              <a:buNone/>
            </a:pPr>
            <a:r>
              <a:rPr lang="en-US" dirty="0"/>
              <a:t>The high concentration of fine particulate matter with a diameter of less than 2.5μm (PM2.5) is known to be associated with lung cancer, cardiovascular disease, respiratory disease, and metabolic disease.</a:t>
            </a:r>
          </a:p>
          <a:p>
            <a:pPr marL="0" indent="0">
              <a:buNone/>
            </a:pPr>
            <a:r>
              <a:rPr lang="en-US" dirty="0"/>
              <a:t>Given that there are 22 million inhabitants in Beijing, and 300 million immediately to the south in the North China Plain (NCP), it is vital to measure the severity of the PM2.5 pollution in Beijing. </a:t>
            </a:r>
          </a:p>
          <a:p>
            <a:r>
              <a:rPr lang="en-US" dirty="0"/>
              <a:t>Predicting PM2.5 concentrations can help governments warn people at high risk, thus mitigating the complications.</a:t>
            </a:r>
          </a:p>
          <a:p>
            <a:r>
              <a:rPr lang="en-US" dirty="0"/>
              <a:t>Predicting PM2.5 could also help anti-smog equipment manufacturers manage producing schedule more efficiently.</a:t>
            </a:r>
          </a:p>
        </p:txBody>
      </p:sp>
    </p:spTree>
    <p:extLst>
      <p:ext uri="{BB962C8B-B14F-4D97-AF65-F5344CB8AC3E}">
        <p14:creationId xmlns:p14="http://schemas.microsoft.com/office/powerpoint/2010/main" val="309583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1029E-F32F-4A20-B5B0-1C3E7D661EF0}"/>
              </a:ext>
            </a:extLst>
          </p:cNvPr>
          <p:cNvSpPr>
            <a:spLocks noGrp="1"/>
          </p:cNvSpPr>
          <p:nvPr>
            <p:ph type="title"/>
          </p:nvPr>
        </p:nvSpPr>
        <p:spPr/>
        <p:txBody>
          <a:bodyPr/>
          <a:lstStyle/>
          <a:p>
            <a:r>
              <a:rPr lang="en-US" b="1" dirty="0"/>
              <a:t>Introduction--</a:t>
            </a:r>
            <a:r>
              <a:rPr lang="en-US" dirty="0"/>
              <a:t>Background</a:t>
            </a:r>
          </a:p>
        </p:txBody>
      </p:sp>
      <p:sp>
        <p:nvSpPr>
          <p:cNvPr id="3" name="Content Placeholder 2">
            <a:extLst>
              <a:ext uri="{FF2B5EF4-FFF2-40B4-BE49-F238E27FC236}">
                <a16:creationId xmlns:a16="http://schemas.microsoft.com/office/drawing/2014/main" id="{FA96BD48-D09A-4FEC-932E-41883BE266A6}"/>
              </a:ext>
            </a:extLst>
          </p:cNvPr>
          <p:cNvSpPr>
            <a:spLocks noGrp="1"/>
          </p:cNvSpPr>
          <p:nvPr>
            <p:ph idx="1"/>
          </p:nvPr>
        </p:nvSpPr>
        <p:spPr>
          <a:xfrm>
            <a:off x="838200" y="1449238"/>
            <a:ext cx="10515600" cy="4727725"/>
          </a:xfrm>
        </p:spPr>
        <p:txBody>
          <a:bodyPr>
            <a:normAutofit fontScale="92500"/>
          </a:bodyPr>
          <a:lstStyle/>
          <a:p>
            <a:pPr marL="0" indent="0">
              <a:buNone/>
            </a:pPr>
            <a:r>
              <a:rPr lang="en-US" dirty="0"/>
              <a:t>Beijing and a substantial part of China are experiencing chronic air pollution. The main pollutants are fine particulate matter and PM2.5 in particular. </a:t>
            </a:r>
          </a:p>
          <a:p>
            <a:pPr marL="0" indent="0">
              <a:buNone/>
            </a:pPr>
            <a:r>
              <a:rPr lang="en-US" dirty="0"/>
              <a:t>There are studies on the chemical characteristics and formation mechanisms of PM2.5, in particular over Chinese cities. Exploratory analyses have related anomalous wind and humidity conditions with high PM2.5 concentration. Contributions of local and regional emissions to Beijing's air pollution have also been studied.</a:t>
            </a:r>
          </a:p>
          <a:p>
            <a:pPr marL="0" indent="0">
              <a:buNone/>
            </a:pPr>
            <a:r>
              <a:rPr lang="en-US" dirty="0"/>
              <a:t>An important implication from these studies is that there are many non-ignorable sources of variability in the distribution and transmission patterns of PM2.5, confounded by meteorological conditions. Such uncertainties bring challenges in the assessment and monitoring of PM2.5 in Beijing.</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29466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D9913-F0DA-4C2A-892C-AA7CE7880E13}"/>
              </a:ext>
            </a:extLst>
          </p:cNvPr>
          <p:cNvSpPr>
            <a:spLocks noGrp="1"/>
          </p:cNvSpPr>
          <p:nvPr>
            <p:ph type="title"/>
          </p:nvPr>
        </p:nvSpPr>
        <p:spPr/>
        <p:txBody>
          <a:bodyPr/>
          <a:lstStyle/>
          <a:p>
            <a:r>
              <a:rPr lang="en-US" b="1" dirty="0"/>
              <a:t>Data Description</a:t>
            </a:r>
          </a:p>
        </p:txBody>
      </p:sp>
      <p:sp>
        <p:nvSpPr>
          <p:cNvPr id="3" name="Content Placeholder 2">
            <a:extLst>
              <a:ext uri="{FF2B5EF4-FFF2-40B4-BE49-F238E27FC236}">
                <a16:creationId xmlns:a16="http://schemas.microsoft.com/office/drawing/2014/main" id="{F4032EC9-BD8B-4F13-B1C5-41E6C45D30BD}"/>
              </a:ext>
            </a:extLst>
          </p:cNvPr>
          <p:cNvSpPr>
            <a:spLocks noGrp="1"/>
          </p:cNvSpPr>
          <p:nvPr>
            <p:ph idx="1"/>
          </p:nvPr>
        </p:nvSpPr>
        <p:spPr/>
        <p:txBody>
          <a:bodyPr/>
          <a:lstStyle/>
          <a:p>
            <a:r>
              <a:rPr lang="en-US" dirty="0"/>
              <a:t>Dataset Name: Beijing PM2.5 Data</a:t>
            </a:r>
          </a:p>
          <a:p>
            <a:r>
              <a:rPr lang="en-US" dirty="0"/>
              <a:t>URL: https://archive.ics.uci.edu/ml/datasets/Beijing+PM2.5+Data</a:t>
            </a:r>
          </a:p>
          <a:p>
            <a:r>
              <a:rPr lang="en-US" dirty="0"/>
              <a:t>Source: UCI datamining Archive</a:t>
            </a:r>
          </a:p>
          <a:p>
            <a:r>
              <a:rPr lang="en-US" dirty="0"/>
              <a:t>No of records in the dataset: 43824 </a:t>
            </a:r>
          </a:p>
          <a:p>
            <a:r>
              <a:rPr lang="en-US" dirty="0"/>
              <a:t>D</a:t>
            </a:r>
            <a:r>
              <a:rPr lang="en-US" altLang="zh-CN" dirty="0"/>
              <a:t>ata Processing: </a:t>
            </a:r>
            <a:r>
              <a:rPr lang="en-US" dirty="0"/>
              <a:t>We have deleted the rows in which the PM2.5 value is ‘NA,’ the number of remaining records is 41757</a:t>
            </a:r>
          </a:p>
          <a:p>
            <a:r>
              <a:rPr lang="en-US" dirty="0"/>
              <a:t>Target column in dataset: PM 2.5	Datatype: Continuous.</a:t>
            </a:r>
          </a:p>
          <a:p>
            <a:r>
              <a:rPr lang="en-US" dirty="0"/>
              <a:t>No of Features (independent variables): 12 (excluding one id field)</a:t>
            </a:r>
          </a:p>
          <a:p>
            <a:endParaRPr lang="en-US" dirty="0"/>
          </a:p>
        </p:txBody>
      </p:sp>
    </p:spTree>
    <p:extLst>
      <p:ext uri="{BB962C8B-B14F-4D97-AF65-F5344CB8AC3E}">
        <p14:creationId xmlns:p14="http://schemas.microsoft.com/office/powerpoint/2010/main" val="237840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916B9-82E9-4BE0-8C34-657E9D0493A5}"/>
              </a:ext>
            </a:extLst>
          </p:cNvPr>
          <p:cNvSpPr>
            <a:spLocks noGrp="1"/>
          </p:cNvSpPr>
          <p:nvPr>
            <p:ph type="title"/>
          </p:nvPr>
        </p:nvSpPr>
        <p:spPr>
          <a:xfrm>
            <a:off x="838200" y="365125"/>
            <a:ext cx="10515600" cy="1325563"/>
          </a:xfrm>
        </p:spPr>
        <p:txBody>
          <a:bodyPr/>
          <a:lstStyle/>
          <a:p>
            <a:pPr algn="ctr"/>
            <a:r>
              <a:rPr lang="en-US" dirty="0"/>
              <a:t>Dataset Description Table</a:t>
            </a:r>
          </a:p>
        </p:txBody>
      </p:sp>
      <p:graphicFrame>
        <p:nvGraphicFramePr>
          <p:cNvPr id="4" name="Content Placeholder 3">
            <a:extLst>
              <a:ext uri="{FF2B5EF4-FFF2-40B4-BE49-F238E27FC236}">
                <a16:creationId xmlns:a16="http://schemas.microsoft.com/office/drawing/2014/main" id="{9D8895DB-283C-4DB3-992A-34C621F8A436}"/>
              </a:ext>
            </a:extLst>
          </p:cNvPr>
          <p:cNvGraphicFramePr>
            <a:graphicFrameLocks noGrp="1"/>
          </p:cNvGraphicFramePr>
          <p:nvPr>
            <p:ph idx="1"/>
            <p:extLst>
              <p:ext uri="{D42A27DB-BD31-4B8C-83A1-F6EECF244321}">
                <p14:modId xmlns:p14="http://schemas.microsoft.com/office/powerpoint/2010/main" val="3071488257"/>
              </p:ext>
            </p:extLst>
          </p:nvPr>
        </p:nvGraphicFramePr>
        <p:xfrm>
          <a:off x="1238818" y="1880557"/>
          <a:ext cx="9488129" cy="4491482"/>
        </p:xfrm>
        <a:graphic>
          <a:graphicData uri="http://schemas.openxmlformats.org/drawingml/2006/table">
            <a:tbl>
              <a:tblPr firstRow="1" firstCol="1" bandRow="1">
                <a:tableStyleId>{5C22544A-7EE6-4342-B048-85BDC9FD1C3A}</a:tableStyleId>
              </a:tblPr>
              <a:tblGrid>
                <a:gridCol w="662582">
                  <a:extLst>
                    <a:ext uri="{9D8B030D-6E8A-4147-A177-3AD203B41FA5}">
                      <a16:colId xmlns:a16="http://schemas.microsoft.com/office/drawing/2014/main" val="3041772704"/>
                    </a:ext>
                  </a:extLst>
                </a:gridCol>
                <a:gridCol w="1365103">
                  <a:extLst>
                    <a:ext uri="{9D8B030D-6E8A-4147-A177-3AD203B41FA5}">
                      <a16:colId xmlns:a16="http://schemas.microsoft.com/office/drawing/2014/main" val="913078785"/>
                    </a:ext>
                  </a:extLst>
                </a:gridCol>
                <a:gridCol w="3502363">
                  <a:extLst>
                    <a:ext uri="{9D8B030D-6E8A-4147-A177-3AD203B41FA5}">
                      <a16:colId xmlns:a16="http://schemas.microsoft.com/office/drawing/2014/main" val="3846437604"/>
                    </a:ext>
                  </a:extLst>
                </a:gridCol>
                <a:gridCol w="1751182">
                  <a:extLst>
                    <a:ext uri="{9D8B030D-6E8A-4147-A177-3AD203B41FA5}">
                      <a16:colId xmlns:a16="http://schemas.microsoft.com/office/drawing/2014/main" val="1056445125"/>
                    </a:ext>
                  </a:extLst>
                </a:gridCol>
                <a:gridCol w="2206899">
                  <a:extLst>
                    <a:ext uri="{9D8B030D-6E8A-4147-A177-3AD203B41FA5}">
                      <a16:colId xmlns:a16="http://schemas.microsoft.com/office/drawing/2014/main" val="1679017378"/>
                    </a:ext>
                  </a:extLst>
                </a:gridCol>
              </a:tblGrid>
              <a:tr h="363761">
                <a:tc>
                  <a:txBody>
                    <a:bodyPr/>
                    <a:lstStyle/>
                    <a:p>
                      <a:pPr marL="0" marR="0" algn="just">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Attributes (Feature)</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050" kern="100" dirty="0">
                          <a:effectLst/>
                        </a:rPr>
                        <a:t>Definition</a:t>
                      </a:r>
                      <a:endParaRPr lang="en-US" sz="1100" kern="100" dirty="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Data type</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Range of value</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793919200"/>
                  </a:ext>
                </a:extLst>
              </a:tr>
              <a:tr h="317517">
                <a:tc>
                  <a:txBody>
                    <a:bodyPr/>
                    <a:lstStyle/>
                    <a:p>
                      <a:pPr marL="0" marR="0" algn="just">
                        <a:lnSpc>
                          <a:spcPct val="107000"/>
                        </a:lnSpc>
                        <a:spcBef>
                          <a:spcPts val="0"/>
                        </a:spcBef>
                        <a:spcAft>
                          <a:spcPts val="0"/>
                        </a:spcAft>
                      </a:pPr>
                      <a:r>
                        <a:rPr lang="en-US" sz="1100" kern="100" dirty="0">
                          <a:effectLst/>
                        </a:rPr>
                        <a:t>1.</a:t>
                      </a:r>
                      <a:endParaRPr lang="en-US" sz="1100" kern="100" dirty="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No.</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050" kern="100" dirty="0">
                          <a:effectLst/>
                        </a:rPr>
                        <a:t>row number</a:t>
                      </a:r>
                      <a:endParaRPr lang="en-US" sz="1100" kern="100" dirty="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Continuous</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 </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310923901"/>
                  </a:ext>
                </a:extLst>
              </a:tr>
              <a:tr h="317517">
                <a:tc>
                  <a:txBody>
                    <a:bodyPr/>
                    <a:lstStyle/>
                    <a:p>
                      <a:pPr marL="0" marR="0" algn="just">
                        <a:lnSpc>
                          <a:spcPct val="107000"/>
                        </a:lnSpc>
                        <a:spcBef>
                          <a:spcPts val="0"/>
                        </a:spcBef>
                        <a:spcAft>
                          <a:spcPts val="0"/>
                        </a:spcAft>
                      </a:pPr>
                      <a:r>
                        <a:rPr lang="en-US" sz="1100" kern="100">
                          <a:effectLst/>
                        </a:rPr>
                        <a:t>2.</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Year</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050" kern="100" dirty="0">
                          <a:effectLst/>
                        </a:rPr>
                        <a:t>year of data in this row</a:t>
                      </a:r>
                      <a:endParaRPr lang="en-US" sz="1100" kern="100" dirty="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Continuous</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(2010,2014)</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677977473"/>
                  </a:ext>
                </a:extLst>
              </a:tr>
              <a:tr h="317517">
                <a:tc>
                  <a:txBody>
                    <a:bodyPr/>
                    <a:lstStyle/>
                    <a:p>
                      <a:pPr marL="0" marR="0" algn="just">
                        <a:lnSpc>
                          <a:spcPct val="107000"/>
                        </a:lnSpc>
                        <a:spcBef>
                          <a:spcPts val="0"/>
                        </a:spcBef>
                        <a:spcAft>
                          <a:spcPts val="0"/>
                        </a:spcAft>
                      </a:pPr>
                      <a:r>
                        <a:rPr lang="en-US" sz="1100" kern="100">
                          <a:effectLst/>
                        </a:rPr>
                        <a:t>3.</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Month</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050" kern="100">
                          <a:effectLst/>
                        </a:rPr>
                        <a:t>month of data in this row</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Continuous</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dirty="0">
                          <a:effectLst/>
                        </a:rPr>
                        <a:t>(1,12)</a:t>
                      </a:r>
                      <a:endParaRPr lang="en-US" sz="1100" kern="100" dirty="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4022620033"/>
                  </a:ext>
                </a:extLst>
              </a:tr>
              <a:tr h="317517">
                <a:tc>
                  <a:txBody>
                    <a:bodyPr/>
                    <a:lstStyle/>
                    <a:p>
                      <a:pPr marL="0" marR="0" algn="just">
                        <a:lnSpc>
                          <a:spcPct val="107000"/>
                        </a:lnSpc>
                        <a:spcBef>
                          <a:spcPts val="0"/>
                        </a:spcBef>
                        <a:spcAft>
                          <a:spcPts val="0"/>
                        </a:spcAft>
                      </a:pPr>
                      <a:r>
                        <a:rPr lang="en-US" sz="1100" kern="100">
                          <a:effectLst/>
                        </a:rPr>
                        <a:t>4.</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Day</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050" kern="100">
                          <a:effectLst/>
                        </a:rPr>
                        <a:t>day of data in this row</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dirty="0">
                          <a:effectLst/>
                        </a:rPr>
                        <a:t>Continuous</a:t>
                      </a:r>
                      <a:endParaRPr lang="en-US" sz="1100" kern="100" dirty="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(1,31)</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852898138"/>
                  </a:ext>
                </a:extLst>
              </a:tr>
              <a:tr h="317517">
                <a:tc>
                  <a:txBody>
                    <a:bodyPr/>
                    <a:lstStyle/>
                    <a:p>
                      <a:pPr marL="0" marR="0" algn="just">
                        <a:lnSpc>
                          <a:spcPct val="107000"/>
                        </a:lnSpc>
                        <a:spcBef>
                          <a:spcPts val="0"/>
                        </a:spcBef>
                        <a:spcAft>
                          <a:spcPts val="0"/>
                        </a:spcAft>
                      </a:pPr>
                      <a:r>
                        <a:rPr lang="en-US" sz="1100" kern="100">
                          <a:effectLst/>
                        </a:rPr>
                        <a:t>5.</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Hour</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050" kern="100">
                          <a:effectLst/>
                        </a:rPr>
                        <a:t>hour of data in this row</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dirty="0">
                          <a:effectLst/>
                        </a:rPr>
                        <a:t>Continuous</a:t>
                      </a:r>
                      <a:endParaRPr lang="en-US" sz="1100" kern="100" dirty="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(0,23)</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073391865"/>
                  </a:ext>
                </a:extLst>
              </a:tr>
              <a:tr h="317517">
                <a:tc>
                  <a:txBody>
                    <a:bodyPr/>
                    <a:lstStyle/>
                    <a:p>
                      <a:pPr marL="0" marR="0" algn="just">
                        <a:lnSpc>
                          <a:spcPct val="107000"/>
                        </a:lnSpc>
                        <a:spcBef>
                          <a:spcPts val="0"/>
                        </a:spcBef>
                        <a:spcAft>
                          <a:spcPts val="0"/>
                        </a:spcAft>
                      </a:pPr>
                      <a:r>
                        <a:rPr lang="en-US" sz="1100" kern="100">
                          <a:effectLst/>
                        </a:rPr>
                        <a:t>6.</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DEWP </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050" kern="100">
                          <a:effectLst/>
                        </a:rPr>
                        <a:t>Dew Point (â„ƒ)</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Continuous</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(-40,28)</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150100736"/>
                  </a:ext>
                </a:extLst>
              </a:tr>
              <a:tr h="317517">
                <a:tc>
                  <a:txBody>
                    <a:bodyPr/>
                    <a:lstStyle/>
                    <a:p>
                      <a:pPr marL="0" marR="0" algn="just">
                        <a:lnSpc>
                          <a:spcPct val="107000"/>
                        </a:lnSpc>
                        <a:spcBef>
                          <a:spcPts val="0"/>
                        </a:spcBef>
                        <a:spcAft>
                          <a:spcPts val="0"/>
                        </a:spcAft>
                      </a:pPr>
                      <a:r>
                        <a:rPr lang="en-US" sz="1100" kern="100">
                          <a:effectLst/>
                        </a:rPr>
                        <a:t>7.</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TEMP </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050" kern="100">
                          <a:effectLst/>
                        </a:rPr>
                        <a:t>Temperature (â„ƒ)</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Continuous</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(-19,42)</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895592833"/>
                  </a:ext>
                </a:extLst>
              </a:tr>
              <a:tr h="317517">
                <a:tc>
                  <a:txBody>
                    <a:bodyPr/>
                    <a:lstStyle/>
                    <a:p>
                      <a:pPr marL="0" marR="0" algn="just">
                        <a:lnSpc>
                          <a:spcPct val="107000"/>
                        </a:lnSpc>
                        <a:spcBef>
                          <a:spcPts val="0"/>
                        </a:spcBef>
                        <a:spcAft>
                          <a:spcPts val="0"/>
                        </a:spcAft>
                      </a:pPr>
                      <a:r>
                        <a:rPr lang="en-US" sz="1100" kern="100">
                          <a:effectLst/>
                        </a:rPr>
                        <a:t>8.</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PRES </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050" kern="100" dirty="0">
                          <a:effectLst/>
                        </a:rPr>
                        <a:t>Pressure (</a:t>
                      </a:r>
                      <a:r>
                        <a:rPr lang="en-US" sz="1050" kern="100" dirty="0" err="1">
                          <a:effectLst/>
                        </a:rPr>
                        <a:t>hPa</a:t>
                      </a:r>
                      <a:r>
                        <a:rPr lang="en-US" sz="1050" kern="100" dirty="0">
                          <a:effectLst/>
                        </a:rPr>
                        <a:t>)</a:t>
                      </a:r>
                      <a:endParaRPr lang="en-US" sz="1100" kern="100" dirty="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Continuous</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(991,1046)</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699742255"/>
                  </a:ext>
                </a:extLst>
              </a:tr>
              <a:tr h="317517">
                <a:tc>
                  <a:txBody>
                    <a:bodyPr/>
                    <a:lstStyle/>
                    <a:p>
                      <a:pPr marL="0" marR="0" algn="just">
                        <a:lnSpc>
                          <a:spcPct val="107000"/>
                        </a:lnSpc>
                        <a:spcBef>
                          <a:spcPts val="0"/>
                        </a:spcBef>
                        <a:spcAft>
                          <a:spcPts val="0"/>
                        </a:spcAft>
                      </a:pPr>
                      <a:r>
                        <a:rPr lang="en-US" sz="1100" kern="100">
                          <a:effectLst/>
                        </a:rPr>
                        <a:t>9.</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Cbwd </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050" kern="100">
                          <a:effectLst/>
                        </a:rPr>
                        <a:t>Combined wind direction</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Nominal</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NW/NW/SE/cv</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802387017"/>
                  </a:ext>
                </a:extLst>
              </a:tr>
              <a:tr h="317517">
                <a:tc>
                  <a:txBody>
                    <a:bodyPr/>
                    <a:lstStyle/>
                    <a:p>
                      <a:pPr marL="0" marR="0" algn="just">
                        <a:lnSpc>
                          <a:spcPct val="107000"/>
                        </a:lnSpc>
                        <a:spcBef>
                          <a:spcPts val="0"/>
                        </a:spcBef>
                        <a:spcAft>
                          <a:spcPts val="0"/>
                        </a:spcAft>
                      </a:pPr>
                      <a:r>
                        <a:rPr lang="en-US" sz="1100" kern="100">
                          <a:effectLst/>
                        </a:rPr>
                        <a:t>10.</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lws </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050" kern="100">
                          <a:effectLst/>
                        </a:rPr>
                        <a:t>Cumulated wind speed (m/s)</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Continuous</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(0.45,585.6)</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176262741"/>
                  </a:ext>
                </a:extLst>
              </a:tr>
              <a:tr h="317517">
                <a:tc>
                  <a:txBody>
                    <a:bodyPr/>
                    <a:lstStyle/>
                    <a:p>
                      <a:pPr marL="0" marR="0" algn="just">
                        <a:lnSpc>
                          <a:spcPct val="107000"/>
                        </a:lnSpc>
                        <a:spcBef>
                          <a:spcPts val="0"/>
                        </a:spcBef>
                        <a:spcAft>
                          <a:spcPts val="0"/>
                        </a:spcAft>
                      </a:pPr>
                      <a:r>
                        <a:rPr lang="en-US" sz="1100" kern="100">
                          <a:effectLst/>
                        </a:rPr>
                        <a:t>11.</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ls </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050" kern="100">
                          <a:effectLst/>
                        </a:rPr>
                        <a:t>Cumulated hours of snow</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Continuous</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(0,27)</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233484011"/>
                  </a:ext>
                </a:extLst>
              </a:tr>
              <a:tr h="317517">
                <a:tc>
                  <a:txBody>
                    <a:bodyPr/>
                    <a:lstStyle/>
                    <a:p>
                      <a:pPr marL="0" marR="0" algn="just">
                        <a:lnSpc>
                          <a:spcPct val="107000"/>
                        </a:lnSpc>
                        <a:spcBef>
                          <a:spcPts val="0"/>
                        </a:spcBef>
                        <a:spcAft>
                          <a:spcPts val="0"/>
                        </a:spcAft>
                      </a:pPr>
                      <a:r>
                        <a:rPr lang="en-US" sz="1100" kern="100">
                          <a:effectLst/>
                        </a:rPr>
                        <a:t>12.</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lr </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050" kern="100">
                          <a:effectLst/>
                        </a:rPr>
                        <a:t>Cumulated hours of rain</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Continuous</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(0,36)</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318949214"/>
                  </a:ext>
                </a:extLst>
              </a:tr>
              <a:tr h="317517">
                <a:tc>
                  <a:txBody>
                    <a:bodyPr/>
                    <a:lstStyle/>
                    <a:p>
                      <a:pPr marL="0" marR="0" algn="just">
                        <a:lnSpc>
                          <a:spcPct val="107000"/>
                        </a:lnSpc>
                        <a:spcBef>
                          <a:spcPts val="0"/>
                        </a:spcBef>
                        <a:spcAft>
                          <a:spcPts val="0"/>
                        </a:spcAft>
                      </a:pPr>
                      <a:r>
                        <a:rPr lang="en-US" sz="1100" kern="100">
                          <a:effectLst/>
                        </a:rPr>
                        <a:t>13.</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PM 2.5</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050" kern="100">
                          <a:effectLst/>
                        </a:rPr>
                        <a:t>PM2.5 concentration (ug/m^3)</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a:effectLst/>
                        </a:rPr>
                        <a:t>Continuous</a:t>
                      </a:r>
                      <a:endParaRPr lang="en-US" sz="1100" kern="10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100" kern="100" dirty="0">
                          <a:effectLst/>
                        </a:rPr>
                        <a:t>(0,994)</a:t>
                      </a:r>
                      <a:endParaRPr lang="en-US" sz="1100" kern="100" dirty="0">
                        <a:effectLst/>
                        <a:latin typeface="Calibri" panose="020F0502020204030204" pitchFamily="34" charset="0"/>
                        <a:ea typeface="等线"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743494634"/>
                  </a:ext>
                </a:extLst>
              </a:tr>
            </a:tbl>
          </a:graphicData>
        </a:graphic>
      </p:graphicFrame>
    </p:spTree>
    <p:extLst>
      <p:ext uri="{BB962C8B-B14F-4D97-AF65-F5344CB8AC3E}">
        <p14:creationId xmlns:p14="http://schemas.microsoft.com/office/powerpoint/2010/main" val="2053795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BDCD-DEAD-40B4-BB87-99CE39098ED9}"/>
              </a:ext>
            </a:extLst>
          </p:cNvPr>
          <p:cNvSpPr>
            <a:spLocks noGrp="1"/>
          </p:cNvSpPr>
          <p:nvPr>
            <p:ph type="title"/>
          </p:nvPr>
        </p:nvSpPr>
        <p:spPr/>
        <p:txBody>
          <a:bodyPr/>
          <a:lstStyle/>
          <a:p>
            <a:r>
              <a:rPr lang="en-US" b="1" dirty="0"/>
              <a:t>Problem Statement</a:t>
            </a:r>
          </a:p>
        </p:txBody>
      </p:sp>
      <p:sp>
        <p:nvSpPr>
          <p:cNvPr id="3" name="Content Placeholder 2">
            <a:extLst>
              <a:ext uri="{FF2B5EF4-FFF2-40B4-BE49-F238E27FC236}">
                <a16:creationId xmlns:a16="http://schemas.microsoft.com/office/drawing/2014/main" id="{5D3944D6-22EC-4641-8D2F-DA755E3DC93D}"/>
              </a:ext>
            </a:extLst>
          </p:cNvPr>
          <p:cNvSpPr>
            <a:spLocks noGrp="1"/>
          </p:cNvSpPr>
          <p:nvPr>
            <p:ph idx="1"/>
          </p:nvPr>
        </p:nvSpPr>
        <p:spPr/>
        <p:txBody>
          <a:bodyPr/>
          <a:lstStyle/>
          <a:p>
            <a:r>
              <a:rPr lang="en-US" dirty="0"/>
              <a:t>Data Mining Task(s): Regression</a:t>
            </a:r>
          </a:p>
          <a:p>
            <a:r>
              <a:rPr lang="en-US" dirty="0"/>
              <a:t>Purpose: We hope to learn the relationship between PM2.5 and the confounding factors which bring challenges in the assessment and monitoring of PM2.5 in Beijing, such as dew temperature, pressure, and wind speed. </a:t>
            </a:r>
          </a:p>
          <a:p>
            <a:r>
              <a:rPr lang="en-US" dirty="0"/>
              <a:t>Further, we would like to diagnose and forecast PM2.5 according to   the model built with those attributes.</a:t>
            </a:r>
          </a:p>
        </p:txBody>
      </p:sp>
    </p:spTree>
    <p:extLst>
      <p:ext uri="{BB962C8B-B14F-4D97-AF65-F5344CB8AC3E}">
        <p14:creationId xmlns:p14="http://schemas.microsoft.com/office/powerpoint/2010/main" val="1174992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A91D8-4215-4316-A8E3-C86EB27A21C8}"/>
              </a:ext>
            </a:extLst>
          </p:cNvPr>
          <p:cNvSpPr>
            <a:spLocks noGrp="1"/>
          </p:cNvSpPr>
          <p:nvPr>
            <p:ph type="title"/>
          </p:nvPr>
        </p:nvSpPr>
        <p:spPr>
          <a:xfrm>
            <a:off x="838200" y="81787"/>
            <a:ext cx="10515600" cy="1325563"/>
          </a:xfrm>
        </p:spPr>
        <p:txBody>
          <a:bodyPr/>
          <a:lstStyle/>
          <a:p>
            <a:r>
              <a:rPr lang="en-US" b="1" dirty="0"/>
              <a:t>Methodology</a:t>
            </a:r>
          </a:p>
        </p:txBody>
      </p:sp>
      <p:sp>
        <p:nvSpPr>
          <p:cNvPr id="4" name="Flowchart: Alternate Process 3">
            <a:extLst>
              <a:ext uri="{FF2B5EF4-FFF2-40B4-BE49-F238E27FC236}">
                <a16:creationId xmlns:a16="http://schemas.microsoft.com/office/drawing/2014/main" id="{68D44F77-6EB1-45A8-89A6-826984B80F98}"/>
              </a:ext>
            </a:extLst>
          </p:cNvPr>
          <p:cNvSpPr/>
          <p:nvPr/>
        </p:nvSpPr>
        <p:spPr>
          <a:xfrm>
            <a:off x="267516" y="3595121"/>
            <a:ext cx="1903561" cy="87405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Collection</a:t>
            </a:r>
          </a:p>
        </p:txBody>
      </p:sp>
      <p:sp>
        <p:nvSpPr>
          <p:cNvPr id="5" name="Flowchart: Alternate Process 4">
            <a:extLst>
              <a:ext uri="{FF2B5EF4-FFF2-40B4-BE49-F238E27FC236}">
                <a16:creationId xmlns:a16="http://schemas.microsoft.com/office/drawing/2014/main" id="{419B7CC8-A1DB-43C2-91CD-0EB376DAF25E}"/>
              </a:ext>
            </a:extLst>
          </p:cNvPr>
          <p:cNvSpPr/>
          <p:nvPr/>
        </p:nvSpPr>
        <p:spPr>
          <a:xfrm>
            <a:off x="3506624" y="4856275"/>
            <a:ext cx="1978325" cy="87405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6" name="Flowchart: Alternate Process 5">
            <a:extLst>
              <a:ext uri="{FF2B5EF4-FFF2-40B4-BE49-F238E27FC236}">
                <a16:creationId xmlns:a16="http://schemas.microsoft.com/office/drawing/2014/main" id="{580D3696-B911-47A4-9430-4587F634CF72}"/>
              </a:ext>
            </a:extLst>
          </p:cNvPr>
          <p:cNvSpPr/>
          <p:nvPr/>
        </p:nvSpPr>
        <p:spPr>
          <a:xfrm>
            <a:off x="3508078" y="2136816"/>
            <a:ext cx="1978324" cy="92065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 Selection</a:t>
            </a:r>
          </a:p>
        </p:txBody>
      </p:sp>
      <p:sp>
        <p:nvSpPr>
          <p:cNvPr id="7" name="Flowchart: Alternate Process 6">
            <a:extLst>
              <a:ext uri="{FF2B5EF4-FFF2-40B4-BE49-F238E27FC236}">
                <a16:creationId xmlns:a16="http://schemas.microsoft.com/office/drawing/2014/main" id="{E1E4F743-2B92-4113-9C18-EE961AB4E91A}"/>
              </a:ext>
            </a:extLst>
          </p:cNvPr>
          <p:cNvSpPr/>
          <p:nvPr/>
        </p:nvSpPr>
        <p:spPr>
          <a:xfrm>
            <a:off x="6608553" y="3540484"/>
            <a:ext cx="1932317" cy="87405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Building</a:t>
            </a:r>
          </a:p>
        </p:txBody>
      </p:sp>
      <p:sp>
        <p:nvSpPr>
          <p:cNvPr id="8" name="Flowchart: Alternate Process 7">
            <a:extLst>
              <a:ext uri="{FF2B5EF4-FFF2-40B4-BE49-F238E27FC236}">
                <a16:creationId xmlns:a16="http://schemas.microsoft.com/office/drawing/2014/main" id="{C52F9A65-2A36-40A5-993B-AC7A91830333}"/>
              </a:ext>
            </a:extLst>
          </p:cNvPr>
          <p:cNvSpPr/>
          <p:nvPr/>
        </p:nvSpPr>
        <p:spPr>
          <a:xfrm>
            <a:off x="9801952" y="3540484"/>
            <a:ext cx="1932317" cy="87405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Evaluation</a:t>
            </a:r>
          </a:p>
        </p:txBody>
      </p:sp>
      <p:sp>
        <p:nvSpPr>
          <p:cNvPr id="10" name="TextBox 9">
            <a:extLst>
              <a:ext uri="{FF2B5EF4-FFF2-40B4-BE49-F238E27FC236}">
                <a16:creationId xmlns:a16="http://schemas.microsoft.com/office/drawing/2014/main" id="{903BD6F0-8E0F-4B34-9274-F24C552A6FB8}"/>
              </a:ext>
            </a:extLst>
          </p:cNvPr>
          <p:cNvSpPr txBox="1"/>
          <p:nvPr/>
        </p:nvSpPr>
        <p:spPr>
          <a:xfrm>
            <a:off x="358249" y="4530000"/>
            <a:ext cx="1647626" cy="1200329"/>
          </a:xfrm>
          <a:prstGeom prst="rect">
            <a:avLst/>
          </a:prstGeom>
          <a:noFill/>
        </p:spPr>
        <p:txBody>
          <a:bodyPr wrap="square" rtlCol="0">
            <a:spAutoFit/>
          </a:bodyPr>
          <a:lstStyle/>
          <a:p>
            <a:r>
              <a:rPr lang="en-US" dirty="0"/>
              <a:t>We collect data from UCI datamining Archive</a:t>
            </a:r>
          </a:p>
        </p:txBody>
      </p:sp>
      <p:sp>
        <p:nvSpPr>
          <p:cNvPr id="11" name="TextBox 10">
            <a:extLst>
              <a:ext uri="{FF2B5EF4-FFF2-40B4-BE49-F238E27FC236}">
                <a16:creationId xmlns:a16="http://schemas.microsoft.com/office/drawing/2014/main" id="{B75598F4-9C85-42BC-BEB9-9FF12FC7E2C0}"/>
              </a:ext>
            </a:extLst>
          </p:cNvPr>
          <p:cNvSpPr txBox="1"/>
          <p:nvPr/>
        </p:nvSpPr>
        <p:spPr>
          <a:xfrm>
            <a:off x="2829584" y="5730329"/>
            <a:ext cx="3709359" cy="1200329"/>
          </a:xfrm>
          <a:prstGeom prst="rect">
            <a:avLst/>
          </a:prstGeom>
          <a:noFill/>
        </p:spPr>
        <p:txBody>
          <a:bodyPr wrap="square" rtlCol="0">
            <a:spAutoFit/>
          </a:bodyPr>
          <a:lstStyle/>
          <a:p>
            <a:pPr marL="342900" indent="-342900">
              <a:buAutoNum type="arabicPeriod"/>
            </a:pPr>
            <a:r>
              <a:rPr lang="en-US" dirty="0"/>
              <a:t>We delete the rows in which PM2.5 value is ‘NA’</a:t>
            </a:r>
          </a:p>
          <a:p>
            <a:pPr marL="342900" indent="-342900">
              <a:buAutoNum type="arabicPeriod"/>
            </a:pPr>
            <a:r>
              <a:rPr lang="en-US" dirty="0"/>
              <a:t>We create a new attribute which indicates record day of the week</a:t>
            </a:r>
          </a:p>
        </p:txBody>
      </p:sp>
      <p:sp>
        <p:nvSpPr>
          <p:cNvPr id="12" name="TextBox 11">
            <a:extLst>
              <a:ext uri="{FF2B5EF4-FFF2-40B4-BE49-F238E27FC236}">
                <a16:creationId xmlns:a16="http://schemas.microsoft.com/office/drawing/2014/main" id="{8CFCEDB1-4B74-4F08-9E4C-9ACF1B5C74D9}"/>
              </a:ext>
            </a:extLst>
          </p:cNvPr>
          <p:cNvSpPr txBox="1"/>
          <p:nvPr/>
        </p:nvSpPr>
        <p:spPr>
          <a:xfrm>
            <a:off x="3380117" y="1373702"/>
            <a:ext cx="2807539" cy="646331"/>
          </a:xfrm>
          <a:prstGeom prst="rect">
            <a:avLst/>
          </a:prstGeom>
          <a:noFill/>
        </p:spPr>
        <p:txBody>
          <a:bodyPr wrap="square" rtlCol="0">
            <a:spAutoFit/>
          </a:bodyPr>
          <a:lstStyle/>
          <a:p>
            <a:r>
              <a:rPr lang="en-US" dirty="0"/>
              <a:t>We think No. plays no role in this task so delete it </a:t>
            </a:r>
          </a:p>
        </p:txBody>
      </p:sp>
      <p:sp>
        <p:nvSpPr>
          <p:cNvPr id="15" name="TextBox 14">
            <a:extLst>
              <a:ext uri="{FF2B5EF4-FFF2-40B4-BE49-F238E27FC236}">
                <a16:creationId xmlns:a16="http://schemas.microsoft.com/office/drawing/2014/main" id="{F41E1282-3929-4D32-B7FB-779C2C4BE221}"/>
              </a:ext>
            </a:extLst>
          </p:cNvPr>
          <p:cNvSpPr txBox="1"/>
          <p:nvPr/>
        </p:nvSpPr>
        <p:spPr>
          <a:xfrm>
            <a:off x="6608553" y="4643805"/>
            <a:ext cx="2382327" cy="923330"/>
          </a:xfrm>
          <a:prstGeom prst="rect">
            <a:avLst/>
          </a:prstGeom>
          <a:noFill/>
        </p:spPr>
        <p:txBody>
          <a:bodyPr wrap="square" rtlCol="0">
            <a:spAutoFit/>
          </a:bodyPr>
          <a:lstStyle/>
          <a:p>
            <a:r>
              <a:rPr lang="en-US" dirty="0"/>
              <a:t>We try </a:t>
            </a:r>
            <a:r>
              <a:rPr lang="en-US" b="1" dirty="0"/>
              <a:t>MLR</a:t>
            </a:r>
            <a:r>
              <a:rPr lang="en-US" dirty="0"/>
              <a:t>, </a:t>
            </a:r>
            <a:r>
              <a:rPr lang="en-US" b="1" dirty="0"/>
              <a:t>C&amp;RT </a:t>
            </a:r>
            <a:r>
              <a:rPr lang="en-US" dirty="0"/>
              <a:t>and </a:t>
            </a:r>
            <a:r>
              <a:rPr lang="en-US" b="1" dirty="0"/>
              <a:t>ANN</a:t>
            </a:r>
            <a:r>
              <a:rPr lang="en-US" dirty="0"/>
              <a:t> to build different Regression Models.</a:t>
            </a:r>
          </a:p>
        </p:txBody>
      </p:sp>
      <p:sp>
        <p:nvSpPr>
          <p:cNvPr id="16" name="TextBox 15">
            <a:extLst>
              <a:ext uri="{FF2B5EF4-FFF2-40B4-BE49-F238E27FC236}">
                <a16:creationId xmlns:a16="http://schemas.microsoft.com/office/drawing/2014/main" id="{9F2BF56D-D891-4D48-A6DF-88D260FE260D}"/>
              </a:ext>
            </a:extLst>
          </p:cNvPr>
          <p:cNvSpPr txBox="1"/>
          <p:nvPr/>
        </p:nvSpPr>
        <p:spPr>
          <a:xfrm>
            <a:off x="9496366" y="4469175"/>
            <a:ext cx="3022838" cy="1754326"/>
          </a:xfrm>
          <a:prstGeom prst="rect">
            <a:avLst/>
          </a:prstGeom>
          <a:noFill/>
        </p:spPr>
        <p:txBody>
          <a:bodyPr wrap="square" rtlCol="0">
            <a:spAutoFit/>
          </a:bodyPr>
          <a:lstStyle/>
          <a:p>
            <a:r>
              <a:rPr lang="en-US" dirty="0"/>
              <a:t>We plan to apply </a:t>
            </a:r>
            <a:r>
              <a:rPr lang="en-US" b="1" dirty="0"/>
              <a:t>ANN </a:t>
            </a:r>
            <a:r>
              <a:rPr lang="en-US" dirty="0"/>
              <a:t>because the ANN model performed best regarding Mean Error, Standard Deviation, and Linear Correlation.</a:t>
            </a:r>
          </a:p>
        </p:txBody>
      </p:sp>
      <p:sp>
        <p:nvSpPr>
          <p:cNvPr id="22" name="Arrow: Down 21">
            <a:extLst>
              <a:ext uri="{FF2B5EF4-FFF2-40B4-BE49-F238E27FC236}">
                <a16:creationId xmlns:a16="http://schemas.microsoft.com/office/drawing/2014/main" id="{591CD775-DAD6-4CD0-83C0-419AA5023EE1}"/>
              </a:ext>
            </a:extLst>
          </p:cNvPr>
          <p:cNvSpPr/>
          <p:nvPr/>
        </p:nvSpPr>
        <p:spPr>
          <a:xfrm rot="3428047" flipV="1">
            <a:off x="2667939" y="2496418"/>
            <a:ext cx="337126" cy="14017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id="{87152C5A-4B9E-4A2E-B417-76EFF10240CF}"/>
              </a:ext>
            </a:extLst>
          </p:cNvPr>
          <p:cNvSpPr/>
          <p:nvPr/>
        </p:nvSpPr>
        <p:spPr>
          <a:xfrm rot="7055785" flipV="1">
            <a:off x="2693041" y="4100719"/>
            <a:ext cx="337126" cy="13821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263E55C4-E351-453E-9661-327015681FBC}"/>
              </a:ext>
            </a:extLst>
          </p:cNvPr>
          <p:cNvSpPr/>
          <p:nvPr/>
        </p:nvSpPr>
        <p:spPr>
          <a:xfrm rot="3574244" flipV="1">
            <a:off x="5934503" y="4134583"/>
            <a:ext cx="337126" cy="13393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Arrow: Down 24">
            <a:extLst>
              <a:ext uri="{FF2B5EF4-FFF2-40B4-BE49-F238E27FC236}">
                <a16:creationId xmlns:a16="http://schemas.microsoft.com/office/drawing/2014/main" id="{BC62AB76-810B-49D6-B592-F8531E231BAF}"/>
              </a:ext>
            </a:extLst>
          </p:cNvPr>
          <p:cNvSpPr/>
          <p:nvPr/>
        </p:nvSpPr>
        <p:spPr>
          <a:xfrm rot="7114200" flipV="1">
            <a:off x="6026047" y="2374051"/>
            <a:ext cx="337126" cy="14444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915098B3-7110-4AFA-BCF7-901EF8DE6E89}"/>
              </a:ext>
            </a:extLst>
          </p:cNvPr>
          <p:cNvSpPr/>
          <p:nvPr/>
        </p:nvSpPr>
        <p:spPr>
          <a:xfrm rot="5400000" flipV="1">
            <a:off x="9002848" y="3480574"/>
            <a:ext cx="337126" cy="9938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8647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1823</TotalTime>
  <Words>1042</Words>
  <Application>Microsoft Office PowerPoint</Application>
  <PresentationFormat>Widescreen</PresentationFormat>
  <Paragraphs>133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Beijing PM2.5 Project </vt:lpstr>
      <vt:lpstr>Abstract</vt:lpstr>
      <vt:lpstr>Introduction-Topic</vt:lpstr>
      <vt:lpstr>Introduction--Reason</vt:lpstr>
      <vt:lpstr>Introduction--Background</vt:lpstr>
      <vt:lpstr>Data Description</vt:lpstr>
      <vt:lpstr>Dataset Description Table</vt:lpstr>
      <vt:lpstr>Problem Statement</vt:lpstr>
      <vt:lpstr>Methodology</vt:lpstr>
      <vt:lpstr>Expected Results and Conclusions</vt:lpstr>
      <vt:lpstr>Project 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丁 汀</dc:creator>
  <cp:lastModifiedBy>昊佳 李</cp:lastModifiedBy>
  <cp:revision>18</cp:revision>
  <dcterms:created xsi:type="dcterms:W3CDTF">2019-11-12T19:40:16Z</dcterms:created>
  <dcterms:modified xsi:type="dcterms:W3CDTF">2019-11-15T22:26:00Z</dcterms:modified>
</cp:coreProperties>
</file>