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5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75C0-1155-6D4A-B483-DD81853E6825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766B-8F66-9945-BE06-96A0B77A3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74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792F5-9A89-AF45-B5F8-0B0155F8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E545FD-6F3F-B14C-92A0-99CFB3499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BCD45-2892-1E4B-8EB0-BF34DAC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05FD7-4953-2542-84BF-82799576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F73F90B-B3C4-FA47-8B2E-430431C3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60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06EB7-0F7C-DD44-821E-2DF8BD09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5485EC9C-2CF8-9D4F-A225-12ECF4F78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23C6B-544D-0A47-BB88-956E0CB4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26AEB-ED52-1948-9D8D-A70E2BC8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930F511-7E25-1746-A040-FE806036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87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21517C-09BD-B942-8A18-43E1794A4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38DF1F8-CA78-CE44-BDB2-49389FACC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BE258-217A-284E-875E-741075EC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52FAC-15CF-904D-A5FE-F0E77DFE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818E7A2-3F75-4445-89F2-2CB88514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67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B5161-0559-4044-A927-18B7C729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40EE9-F42C-864E-BCEB-D1EF1AF2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01A7A-AF9C-914D-B67F-4A2E0C7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DC255-74DF-6F4C-B536-BA889EB5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6D94BA2-C9B9-A94B-B21B-C695909E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7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A7121-633B-F742-B913-10EEB828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5A1D2-2298-0F4A-B184-FB1602F6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80A7C-B5A3-5F4A-AEB0-C2D981E0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9B140-78A0-134E-9717-FF9D4DAD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5050D41-F2C4-3340-BF83-8F445ADD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17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60E81-E6F8-DF4D-A183-D6808592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FE8C0-C8DB-4147-A350-03AB6CB1D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F1F67-BA49-FD48-98A0-960463459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97C595-4990-0A4C-AACD-56DF2783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3E314-1645-A54E-9F08-A9BCEAC0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2F81BB1-74C1-DF42-AA9B-3F391DE2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513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A9F87-7E53-624E-8441-7981216C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4724B6-D27B-6F45-9DF5-986F3CDA3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DBB50-491A-0C4A-B26D-D72CBC5A2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ECAF9A-8FE9-934F-9D75-9DC5FA4F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0072A-9AF6-8940-B923-84A617168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5DA90F-9233-F74B-AAF7-323D9030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C84F9E-8775-F64C-AEEE-2CED8E42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A341E43B-86F1-3648-A25C-FCD10770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86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390C6-05D3-E54A-A970-E20C332C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09AB01-50C2-6646-8BE9-3AF739E7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338FD3-C79B-0C40-9B2C-3846C0E6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287E491B-DAA4-AD47-8C1A-F775B8BD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7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D8728-8CFE-C74B-B8FE-2E7C3BCF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62E95E-E79D-C143-938F-766D8352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ECF94F6E-F138-4D4B-9448-B1C21D6D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678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026C8-E3A3-EE49-B5E4-4FF2F68A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B581F-88B1-3249-95C8-4853D7F9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35647-DF0D-E04C-9A53-801BE6939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D6306A-43BF-9049-9ABD-6BB764E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C2F2-ED34-3E44-BCA1-83251E6E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93C01B8-240B-044D-951E-E05F0234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25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CA5BA-7C08-564D-948F-BDA75491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E6B312-12C0-034C-B540-D4E0C5F9D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ECEB5-019D-F448-BD6A-AA5F087D8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6921E-04DB-2F4B-8C79-66F07397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76041-AE06-EB4D-91BA-AAA512B9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4042034-9985-FC47-8C28-4E40DE77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9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3FA474-EC03-CC48-BCC5-C53DFC4A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CC73D-C38A-4E4C-B219-203C3A65A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E2951-209A-6D46-908A-B73C5D139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53B0D-4815-9D48-B618-FCB148219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DFC4FC7-43D6-D14B-8492-0B04016DF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360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95A5E-7B1E-3C45-AC92-81763D5C6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s" altLang="en-US" b="1" dirty="0"/>
              <a:t>单变量线性回归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254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0DF2A4-8F0A-D74B-A1E5-54D316955EDB}"/>
              </a:ext>
            </a:extLst>
          </p:cNvPr>
          <p:cNvSpPr txBox="1"/>
          <p:nvPr/>
        </p:nvSpPr>
        <p:spPr>
          <a:xfrm>
            <a:off x="1314450" y="328613"/>
            <a:ext cx="9098966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400" dirty="0"/>
              <a:t>数据预处理</a:t>
            </a:r>
            <a:r>
              <a:rPr kumimoji="1" lang="zh-CN" altLang="en-US" sz="4400" dirty="0"/>
              <a:t>：</a:t>
            </a:r>
            <a:r>
              <a:rPr kumimoji="1" lang="zh-Hans" altLang="en-US" sz="4400" dirty="0"/>
              <a:t>特征归一化</a:t>
            </a:r>
            <a:endParaRPr kumimoji="1" lang="en-US" altLang="zh-Hans" sz="4400" dirty="0"/>
          </a:p>
          <a:p>
            <a:endParaRPr kumimoji="1" lang="en-US" altLang="zh-Han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dirty="0"/>
              <a:t>消除</a:t>
            </a:r>
            <a:r>
              <a:rPr lang="zh-Hans" altLang="en-US" sz="2800" dirty="0"/>
              <a:t>特征值</a:t>
            </a:r>
            <a:r>
              <a:rPr lang="zh-CN" altLang="en-US" sz="2800" dirty="0"/>
              <a:t>之间的量纲影响</a:t>
            </a:r>
            <a:r>
              <a:rPr lang="en-US" altLang="zh-CN" sz="2800" dirty="0"/>
              <a:t>,</a:t>
            </a:r>
            <a:r>
              <a:rPr lang="zh-CN" altLang="en-US" sz="2800" dirty="0"/>
              <a:t>各</a:t>
            </a:r>
            <a:r>
              <a:rPr lang="zh-Hans" altLang="en-US" sz="2800" dirty="0"/>
              <a:t>特征值</a:t>
            </a:r>
            <a:r>
              <a:rPr lang="zh-CN" altLang="en-US" sz="2800" dirty="0"/>
              <a:t>处于同一数量级</a:t>
            </a:r>
            <a:endParaRPr lang="en-US" altLang="zh-CN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b="0" i="0" u="none" strike="noStrike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提升模型的收敛速度</a:t>
            </a:r>
            <a:endParaRPr lang="en-US" altLang="zh-CN" sz="2800" b="0" i="0" u="none" strike="noStrike" dirty="0">
              <a:solidFill>
                <a:srgbClr val="111111"/>
              </a:solidFill>
              <a:effectLst/>
              <a:latin typeface="Verdan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b="0" i="0" u="none" strike="noStrike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提升模型的精度</a:t>
            </a:r>
            <a:endParaRPr kumimoji="1" lang="en-US" altLang="zh-Han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28C758-1643-8D42-A108-4B7A136B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674697"/>
            <a:ext cx="2600326" cy="29150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4795EC-7326-0249-AD9A-B76F0595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413" y="3285330"/>
            <a:ext cx="4294188" cy="31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3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75D69C9-2A21-5F46-A179-CFADC98D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522288"/>
            <a:ext cx="8445500" cy="2184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3A53EBE-9FF0-BF49-BC47-BCB96987E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3" y="3694113"/>
            <a:ext cx="7213600" cy="19558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CE8911A-3FE1-D449-B982-49C55F4CB3A0}"/>
              </a:ext>
            </a:extLst>
          </p:cNvPr>
          <p:cNvSpPr txBox="1"/>
          <p:nvPr/>
        </p:nvSpPr>
        <p:spPr>
          <a:xfrm>
            <a:off x="8343900" y="430053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[0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1]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35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61C793-9DD7-614F-B4EF-EBBBC7E1CA8A}"/>
              </a:ext>
            </a:extLst>
          </p:cNvPr>
          <p:cNvSpPr txBox="1"/>
          <p:nvPr/>
        </p:nvSpPr>
        <p:spPr>
          <a:xfrm>
            <a:off x="1314450" y="328613"/>
            <a:ext cx="1099371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400" dirty="0"/>
              <a:t>正规方程（</a:t>
            </a:r>
            <a:r>
              <a:rPr kumimoji="1" lang="en-US" altLang="zh-Hans" sz="4400" dirty="0"/>
              <a:t>Normal Equation)</a:t>
            </a:r>
          </a:p>
          <a:p>
            <a:endParaRPr kumimoji="1" lang="en-US" altLang="zh-Hans" sz="4400" dirty="0"/>
          </a:p>
          <a:p>
            <a:endParaRPr kumimoji="1" lang="en-US" altLang="zh-Han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s" altLang="en-US" sz="2800" dirty="0"/>
              <a:t>若</a:t>
            </a:r>
            <a:r>
              <a:rPr lang="zh-CN" altLang="en-US" sz="2800" dirty="0"/>
              <a:t>不可逆了，一般要考虑一下两者情况：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 移除冗余特征。一些特征存在线性依赖。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 特征太多时，要删除一些特征。比如（</a:t>
            </a:r>
            <a:r>
              <a:rPr lang="en-US" altLang="zh-CN" sz="2800" dirty="0"/>
              <a:t>m&lt;n)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zh-CN" altLang="en-US" sz="2800" dirty="0"/>
              <a:t>          对于小样本数据使用正则化</a:t>
            </a:r>
            <a:r>
              <a:rPr lang="zh-CN" altLang="en-US" dirty="0"/>
              <a:t>。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Han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Han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numpy.linalg</a:t>
            </a:r>
            <a:r>
              <a:rPr lang="zh-CN" altLang="en-US" sz="2800" dirty="0"/>
              <a:t>模块包含线性代数的函数。使用这个模块，可以计算</a:t>
            </a:r>
            <a:endParaRPr lang="en-US" altLang="zh-CN" sz="2800" dirty="0"/>
          </a:p>
          <a:p>
            <a:r>
              <a:rPr lang="en-US" altLang="zh-CN" sz="2800" dirty="0"/>
              <a:t>      </a:t>
            </a:r>
            <a:r>
              <a:rPr lang="zh-CN" altLang="en-US" sz="2800" dirty="0"/>
              <a:t>逆矩阵、求特征值、解性方程组以及求解行列式等。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   </a:t>
            </a:r>
            <a:r>
              <a:rPr lang="en-US" altLang="zh-CN" sz="2800" dirty="0" err="1"/>
              <a:t>inv</a:t>
            </a:r>
            <a:r>
              <a:rPr lang="zh-CN" altLang="en-US" sz="2800" dirty="0"/>
              <a:t>函数计算逆矩阵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Han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Han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50FCF5-28C5-3946-A226-33BB24C3A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39" y="1150618"/>
            <a:ext cx="3190168" cy="8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8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B0D11E-DEB3-CD4B-B6DF-5911332D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" y="499872"/>
            <a:ext cx="10460382" cy="54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3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863" y="332026"/>
            <a:ext cx="3536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Training Set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26" y="4038600"/>
            <a:ext cx="4502775" cy="6265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1" y="3924155"/>
            <a:ext cx="2893741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Hypothesis: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72998"/>
              </p:ext>
            </p:extLst>
          </p:nvPr>
        </p:nvGraphicFramePr>
        <p:xfrm>
          <a:off x="4368800" y="279400"/>
          <a:ext cx="7112000" cy="309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88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Population (</a:t>
                      </a:r>
                      <a:r>
                        <a:rPr lang="en-US" sz="3200" b="0" u="none" strike="noStrike" dirty="0">
                          <a:effectLst/>
                        </a:rPr>
                        <a:t>x</a:t>
                      </a:r>
                      <a:r>
                        <a:rPr lang="en-US" sz="3200" b="1" u="none" strike="noStrike" dirty="0">
                          <a:effectLst/>
                        </a:rPr>
                        <a:t>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Profit(</a:t>
                      </a:r>
                      <a:r>
                        <a:rPr lang="en-US" sz="3200" b="0" u="none" strike="noStrike" dirty="0">
                          <a:effectLst/>
                        </a:rPr>
                        <a:t>y</a:t>
                      </a:r>
                      <a:r>
                        <a:rPr lang="en-US" sz="3200" b="1" u="none" strike="noStrike" dirty="0">
                          <a:effectLst/>
                        </a:rPr>
                        <a:t>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6.1101</a:t>
                      </a: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17.5920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5.5277</a:t>
                      </a: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9.1302</a:t>
                      </a: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8.5186</a:t>
                      </a: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13.6620</a:t>
                      </a: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7.0032</a:t>
                      </a: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11.8540</a:t>
                      </a: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…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…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291C0FBE-65EC-DD4E-8113-5DFE079413DE}"/>
              </a:ext>
            </a:extLst>
          </p:cNvPr>
          <p:cNvSpPr/>
          <p:nvPr/>
        </p:nvSpPr>
        <p:spPr>
          <a:xfrm>
            <a:off x="5186363" y="928688"/>
            <a:ext cx="5343525" cy="385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97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6BA858D-77FF-6345-AAEB-F44EE5FE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" y="227013"/>
            <a:ext cx="5802314" cy="3998486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BCE8224-BF1B-4D42-B26A-DA1609538283}"/>
              </a:ext>
            </a:extLst>
          </p:cNvPr>
          <p:cNvCxnSpPr/>
          <p:nvPr/>
        </p:nvCxnSpPr>
        <p:spPr>
          <a:xfrm flipV="1">
            <a:off x="957263" y="542925"/>
            <a:ext cx="4814887" cy="27003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97F27C55-6F27-E84E-9BE1-EFD859E0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49" y="531935"/>
            <a:ext cx="6203650" cy="26797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D418EFA-3ABE-0D41-97A4-87439784F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843" y="4426507"/>
            <a:ext cx="6831013" cy="188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0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381000"/>
            <a:ext cx="6139822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b="1" dirty="0"/>
              <a:t>Gradient descent algorithm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78" y="1530533"/>
            <a:ext cx="4306823" cy="169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190425"/>
            <a:ext cx="3642360" cy="4084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512BE1-2F32-8845-8F83-A173FCFF1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051" y="2906945"/>
            <a:ext cx="7304087" cy="374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7127994D-443B-9B4F-90D1-B06DFB03035A}"/>
              </a:ext>
            </a:extLst>
          </p:cNvPr>
          <p:cNvSpPr txBox="1"/>
          <p:nvPr/>
        </p:nvSpPr>
        <p:spPr>
          <a:xfrm>
            <a:off x="812800" y="381000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Vectorization</a:t>
            </a:r>
            <a:endParaRPr lang="en-US" sz="3733" b="1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DA9DC18-147A-F946-BD85-FB9FB7BAA6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6" y="1524000"/>
            <a:ext cx="4502775" cy="626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0F2D7A-F70E-924D-ACA0-19398EB8FCA9}"/>
                  </a:ext>
                </a:extLst>
              </p:cNvPr>
              <p:cNvSpPr txBox="1"/>
              <p:nvPr/>
            </p:nvSpPr>
            <p:spPr>
              <a:xfrm>
                <a:off x="6232254" y="1498723"/>
                <a:ext cx="268314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sz="4400" dirty="0"/>
                  <a:t>=X</a:t>
                </a:r>
                <a14:m>
                  <m:oMath xmlns:m="http://schemas.openxmlformats.org/officeDocument/2006/math">
                    <m:r>
                      <a:rPr kumimoji="1" lang="zh-CN" altLang="en-US" sz="4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kumimoji="1" lang="zh-CN" altLang="en-US" sz="4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0F2D7A-F70E-924D-ACA0-19398EB8F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54" y="1498723"/>
                <a:ext cx="2683147" cy="677108"/>
              </a:xfrm>
              <a:prstGeom prst="rect">
                <a:avLst/>
              </a:prstGeom>
              <a:blipFill>
                <a:blip r:embed="rId4"/>
                <a:stretch>
                  <a:fillRect l="-12264" t="-24074" b="-4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DFB8B3-3E80-DD48-A5C8-1A0B52E200BF}"/>
                  </a:ext>
                </a:extLst>
              </p:cNvPr>
              <p:cNvSpPr txBox="1"/>
              <p:nvPr/>
            </p:nvSpPr>
            <p:spPr>
              <a:xfrm>
                <a:off x="1947637" y="2698133"/>
                <a:ext cx="1906098" cy="1269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44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CN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1" lang="en-US" altLang="zh-CN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zh-CN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kumimoji="1" lang="en-US" altLang="zh-CN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zh-CN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kumimoji="1" lang="zh-CN" altLang="en-US" sz="4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DFB8B3-3E80-DD48-A5C8-1A0B52E20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637" y="2698133"/>
                <a:ext cx="1906098" cy="1269643"/>
              </a:xfrm>
              <a:prstGeom prst="rect">
                <a:avLst/>
              </a:prstGeom>
              <a:blipFill>
                <a:blip r:embed="rId5"/>
                <a:stretch>
                  <a:fillRect l="-5298" r="-1325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A525298-AF6C-1B48-B37E-419F4FB2DADD}"/>
                  </a:ext>
                </a:extLst>
              </p:cNvPr>
              <p:cNvSpPr txBox="1"/>
              <p:nvPr/>
            </p:nvSpPr>
            <p:spPr>
              <a:xfrm>
                <a:off x="6232254" y="2838684"/>
                <a:ext cx="24949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4400" dirty="0"/>
                  <a:t>X</a:t>
                </a:r>
                <a14:m>
                  <m:oMath xmlns:m="http://schemas.openxmlformats.org/officeDocument/2006/math">
                    <m:r>
                      <a:rPr kumimoji="1" lang="en-US" altLang="zh-CN" sz="4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4400" b="0" i="1" smtClean="0">
                        <a:latin typeface="Cambria Math" panose="02040503050406030204" pitchFamily="18" charset="0"/>
                      </a:rPr>
                      <m:t>=(1   </m:t>
                    </m:r>
                    <m:r>
                      <a:rPr kumimoji="1" lang="en-US" altLang="zh-CN" sz="4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4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4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A525298-AF6C-1B48-B37E-419F4FB2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54" y="2838684"/>
                <a:ext cx="2494914" cy="677108"/>
              </a:xfrm>
              <a:prstGeom prst="rect">
                <a:avLst/>
              </a:prstGeom>
              <a:blipFill>
                <a:blip r:embed="rId6"/>
                <a:stretch>
                  <a:fillRect l="-13198" t="-24074" r="-9645" b="-4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36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7127994D-443B-9B4F-90D1-B06DFB03035A}"/>
              </a:ext>
            </a:extLst>
          </p:cNvPr>
          <p:cNvSpPr txBox="1"/>
          <p:nvPr/>
        </p:nvSpPr>
        <p:spPr>
          <a:xfrm>
            <a:off x="812800" y="381000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Vectorization</a:t>
            </a:r>
            <a:endParaRPr lang="en-US" sz="3733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2B5849-662F-5F46-9264-54428AB5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1343025"/>
            <a:ext cx="3962400" cy="800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E1910A-4E92-B64B-9024-86321005F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8" y="2611438"/>
            <a:ext cx="5448300" cy="2463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0011B3-CE81-8046-A7FF-5E6765F45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488" y="2782888"/>
            <a:ext cx="1739900" cy="2120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F826919-D641-6848-919E-9CACD6E16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925" y="5372100"/>
            <a:ext cx="4826006" cy="8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92B052-D475-BF4B-933D-2FF01891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" y="447675"/>
            <a:ext cx="4559300" cy="3962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6D913F-031F-BF43-849A-DDED5BCEA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50" y="1620837"/>
            <a:ext cx="5892800" cy="2501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E532AB-18D0-E143-BBAF-B7C15951F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037" y="541336"/>
            <a:ext cx="2003426" cy="5752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8D3E66-80DA-484F-94FC-77C17A7EE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32299"/>
            <a:ext cx="7137400" cy="2095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54CCAF-9BAA-F64C-B109-64581531C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850" y="4991099"/>
            <a:ext cx="3340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8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273619-A506-574B-98C9-6DD2D49FCA5E}"/>
              </a:ext>
            </a:extLst>
          </p:cNvPr>
          <p:cNvSpPr txBox="1"/>
          <p:nvPr/>
        </p:nvSpPr>
        <p:spPr>
          <a:xfrm>
            <a:off x="986118" y="914400"/>
            <a:ext cx="3015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/>
              <a:t>1. </a:t>
            </a:r>
            <a:r>
              <a:rPr kumimoji="1" lang="zh-Hans" altLang="en-US" sz="4400" dirty="0"/>
              <a:t>损失函数</a:t>
            </a:r>
            <a:endParaRPr kumimoji="1" lang="zh-CN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C44B27-C17E-DB45-9458-A8F4279A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231" y="826590"/>
            <a:ext cx="4826006" cy="8572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832302-EA27-2544-8740-C09D1E14816C}"/>
              </a:ext>
            </a:extLst>
          </p:cNvPr>
          <p:cNvSpPr txBox="1"/>
          <p:nvPr/>
        </p:nvSpPr>
        <p:spPr>
          <a:xfrm>
            <a:off x="986118" y="2680447"/>
            <a:ext cx="41440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4400" dirty="0"/>
              <a:t>2</a:t>
            </a:r>
            <a:r>
              <a:rPr kumimoji="1" lang="en-US" altLang="zh-CN" sz="4400" dirty="0"/>
              <a:t>. </a:t>
            </a:r>
            <a:r>
              <a:rPr kumimoji="1" lang="zh-Hans" altLang="en-US" sz="4400" dirty="0"/>
              <a:t>梯度下降函数</a:t>
            </a:r>
            <a:endParaRPr kumimoji="1" lang="zh-CN" altLang="en-US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52B9DB-40C1-F34A-98EF-712C5172B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73" y="2474259"/>
            <a:ext cx="4228070" cy="12378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CB74C6-FDAE-4E42-8088-AC7DEAE95A4C}"/>
              </a:ext>
            </a:extLst>
          </p:cNvPr>
          <p:cNvSpPr txBox="1"/>
          <p:nvPr/>
        </p:nvSpPr>
        <p:spPr>
          <a:xfrm>
            <a:off x="1035990" y="4457735"/>
            <a:ext cx="556594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4400" dirty="0"/>
              <a:t>3</a:t>
            </a:r>
            <a:r>
              <a:rPr kumimoji="1" lang="en-US" altLang="zh-CN" sz="4400" dirty="0"/>
              <a:t>. </a:t>
            </a:r>
            <a:r>
              <a:rPr kumimoji="1" lang="zh-Hans" altLang="en-US" sz="4400" dirty="0"/>
              <a:t>维度           </a:t>
            </a:r>
            <a:r>
              <a:rPr kumimoji="1" lang="en-US" altLang="zh-Hans" sz="4400" dirty="0"/>
              <a:t>X</a:t>
            </a:r>
            <a:r>
              <a:rPr kumimoji="1" lang="zh-Hans" altLang="en-US" sz="4400" dirty="0"/>
              <a:t>（</a:t>
            </a:r>
            <a:r>
              <a:rPr kumimoji="1" lang="en-US" altLang="zh-Hans" sz="4400" dirty="0" err="1"/>
              <a:t>m,n</a:t>
            </a:r>
            <a:r>
              <a:rPr kumimoji="1" lang="en-US" altLang="zh-Hans" sz="4400" dirty="0"/>
              <a:t>)</a:t>
            </a:r>
          </a:p>
          <a:p>
            <a:r>
              <a:rPr kumimoji="1" lang="en-US" altLang="zh-CN" sz="4400" dirty="0"/>
              <a:t>			    y   (m,1)</a:t>
            </a:r>
          </a:p>
          <a:p>
            <a:r>
              <a:rPr kumimoji="1" lang="en-US" altLang="zh-CN" sz="4400" dirty="0"/>
              <a:t>                  theta (n,1)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1352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AA2CE5-0223-4D4D-B446-37E03DA627CF}"/>
              </a:ext>
            </a:extLst>
          </p:cNvPr>
          <p:cNvSpPr txBox="1"/>
          <p:nvPr/>
        </p:nvSpPr>
        <p:spPr>
          <a:xfrm>
            <a:off x="466164" y="1004047"/>
            <a:ext cx="1171506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err="1"/>
              <a:t>numpy</a:t>
            </a:r>
            <a:r>
              <a:rPr kumimoji="1" lang="en-US" altLang="zh-CN" sz="4000" dirty="0"/>
              <a:t> :</a:t>
            </a:r>
            <a:r>
              <a:rPr kumimoji="1" lang="zh-CN" altLang="en-US" sz="4000" dirty="0"/>
              <a:t>科学计算库，处理多维数组，进行数据分析</a:t>
            </a:r>
            <a:endParaRPr kumimoji="1" lang="en-US" altLang="zh-CN" sz="4000" dirty="0"/>
          </a:p>
          <a:p>
            <a:endParaRPr kumimoji="1" lang="en-US" altLang="zh-CN" sz="4000" dirty="0"/>
          </a:p>
          <a:p>
            <a:r>
              <a:rPr kumimoji="1" lang="en-US" altLang="zh-CN" sz="4000" dirty="0"/>
              <a:t>pandas :</a:t>
            </a:r>
            <a:r>
              <a:rPr kumimoji="1" lang="zh-CN" altLang="en-US" sz="4000" dirty="0"/>
              <a:t>是基于</a:t>
            </a:r>
            <a:r>
              <a:rPr kumimoji="1" lang="en-US" altLang="zh-CN" sz="4000" dirty="0" err="1"/>
              <a:t>NumPy</a:t>
            </a:r>
            <a:r>
              <a:rPr kumimoji="1" lang="en-US" altLang="zh-CN" sz="4000" dirty="0"/>
              <a:t> </a:t>
            </a:r>
            <a:r>
              <a:rPr kumimoji="1" lang="zh-CN" altLang="en-US" sz="4000" dirty="0"/>
              <a:t>的一种工具，该工具是为了</a:t>
            </a:r>
            <a:endParaRPr kumimoji="1" lang="en-US" altLang="zh-CN" sz="4000" dirty="0"/>
          </a:p>
          <a:p>
            <a:r>
              <a:rPr kumimoji="1" lang="zh-CN" altLang="en-US" sz="4000" dirty="0"/>
              <a:t>解决数据分析任务而创建的</a:t>
            </a:r>
            <a:endParaRPr kumimoji="1" lang="en-US" altLang="zh-CN" sz="4000" dirty="0"/>
          </a:p>
          <a:p>
            <a:endParaRPr kumimoji="1" lang="en-US" altLang="zh-CN" sz="4000" dirty="0"/>
          </a:p>
          <a:p>
            <a:r>
              <a:rPr kumimoji="1" lang="en-US" altLang="zh-CN" sz="4000" dirty="0" err="1"/>
              <a:t>Matplotlib:Python</a:t>
            </a:r>
            <a:r>
              <a:rPr kumimoji="1" lang="en-US" altLang="zh-CN" sz="4000" dirty="0"/>
              <a:t> </a:t>
            </a:r>
            <a:r>
              <a:rPr kumimoji="1" lang="zh-CN" altLang="en-US" sz="4000" dirty="0"/>
              <a:t>的 </a:t>
            </a:r>
            <a:r>
              <a:rPr kumimoji="1" lang="en-US" altLang="zh-CN" sz="4000" dirty="0"/>
              <a:t>2D</a:t>
            </a:r>
            <a:r>
              <a:rPr kumimoji="1" lang="zh-CN" altLang="en-US" sz="4000" dirty="0"/>
              <a:t>绘图库</a:t>
            </a:r>
            <a:endParaRPr kumimoji="1" lang="en-US" altLang="zh-CN" sz="4000" dirty="0"/>
          </a:p>
          <a:p>
            <a:endParaRPr kumimoji="1" lang="en-US" altLang="zh-CN" sz="4000" dirty="0"/>
          </a:p>
          <a:p>
            <a:r>
              <a:rPr kumimoji="1" lang="en-US" altLang="zh-CN" sz="4000" dirty="0" err="1"/>
              <a:t>matplotlib.pyplot</a:t>
            </a:r>
            <a:r>
              <a:rPr kumimoji="1" lang="zh-CN" altLang="en-US" sz="4000" dirty="0"/>
              <a:t>：提供一个类似</a:t>
            </a:r>
            <a:r>
              <a:rPr kumimoji="1" lang="en-US" altLang="zh-CN" sz="4000" dirty="0" err="1"/>
              <a:t>matlab</a:t>
            </a:r>
            <a:r>
              <a:rPr kumimoji="1" lang="zh-CN" altLang="en-US" sz="4000" dirty="0"/>
              <a:t>的绘图框架</a:t>
            </a:r>
          </a:p>
        </p:txBody>
      </p:sp>
    </p:spTree>
    <p:extLst>
      <p:ext uri="{BB962C8B-B14F-4D97-AF65-F5344CB8AC3E}">
        <p14:creationId xmlns:p14="http://schemas.microsoft.com/office/powerpoint/2010/main" val="36130658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223</Words>
  <Application>Microsoft Office PowerPoint</Application>
  <PresentationFormat>宽屏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Cambria Math</vt:lpstr>
      <vt:lpstr>Verdana</vt:lpstr>
      <vt:lpstr>Office 主题​​</vt:lpstr>
      <vt:lpstr>单变量线性回归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QiTianM425</cp:lastModifiedBy>
  <cp:revision>37</cp:revision>
  <dcterms:created xsi:type="dcterms:W3CDTF">2018-12-09T07:58:25Z</dcterms:created>
  <dcterms:modified xsi:type="dcterms:W3CDTF">2022-04-02T03:35:24Z</dcterms:modified>
</cp:coreProperties>
</file>