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57" r:id="rId4"/>
    <p:sldId id="278" r:id="rId5"/>
    <p:sldId id="262" r:id="rId6"/>
    <p:sldId id="275" r:id="rId7"/>
    <p:sldId id="276" r:id="rId8"/>
    <p:sldId id="265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2"/>
    <p:restoredTop sz="94524"/>
  </p:normalViewPr>
  <p:slideViewPr>
    <p:cSldViewPr snapToGrid="0" snapToObjects="1">
      <p:cViewPr varScale="1">
        <p:scale>
          <a:sx n="109" d="100"/>
          <a:sy n="109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44204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2-04-02T03:33:58.9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C52BA8C-6965-47BC-A257-AA9E38029F2B}" emma:medium="tactile" emma:mode="ink">
          <msink:context xmlns:msink="http://schemas.microsoft.com/ink/2010/main" type="inkDrawing" rotatedBoundingBox="11283,18683 11298,18683 11298,18698 11283,18698" shapeName="Other">
            <msink:destinationLink direction="from" ref="{72651440-A9EC-422F-8868-A107F92FA489}"/>
          </msink:context>
        </emma:interpretation>
      </emma:emma>
    </inkml:annotationXML>
    <inkml:trace contextRef="#ctx0" brushRef="#br0">0 0 0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44204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2-04-02T03:34:00.6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285062E-F3E4-444F-99CA-0CAD94AF41DF}" emma:medium="tactile" emma:mode="ink">
          <msink:context xmlns:msink="http://schemas.microsoft.com/ink/2010/main" type="inkDrawing" rotatedBoundingBox="25449,13726 25464,13726 25464,13741 25449,13741" shapeName="Other">
            <msink:destinationLink direction="to" ref="{72651440-A9EC-422F-8868-A107F92FA489}"/>
          </msink:context>
        </emma:interpretation>
      </emma:emma>
    </inkml:annotationXML>
    <inkml:trace contextRef="#ctx0" brushRef="#br0">0 0 0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75C0-1155-6D4A-B483-DD81853E6825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766B-8F66-9945-BE06-96A0B77A3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74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792F5-9A89-AF45-B5F8-0B0155F8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545FD-6F3F-B14C-92A0-99CFB3499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BCD45-2892-1E4B-8EB0-BF34DAC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05FD7-4953-2542-84BF-82799576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F73F90B-B3C4-FA47-8B2E-430431C3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6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6EB7-0F7C-DD44-821E-2DF8BD09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5485EC9C-2CF8-9D4F-A225-12ECF4F7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23C6B-544D-0A47-BB88-956E0CB4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26AEB-ED52-1948-9D8D-A70E2BC8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930F511-7E25-1746-A040-FE806036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8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21517C-09BD-B942-8A18-43E1794A4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38DF1F8-CA78-CE44-BDB2-49389FACC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BE258-217A-284E-875E-741075EC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52FAC-15CF-904D-A5FE-F0E77DFE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818E7A2-3F75-4445-89F2-2CB88514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67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4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B5161-0559-4044-A927-18B7C729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40EE9-F42C-864E-BCEB-D1EF1AF2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01A7A-AF9C-914D-B67F-4A2E0C7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DC255-74DF-6F4C-B536-BA889EB5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6D94BA2-C9B9-A94B-B21B-C695909E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7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A7121-633B-F742-B913-10EEB828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5A1D2-2298-0F4A-B184-FB1602F6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80A7C-B5A3-5F4A-AEB0-C2D981E0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9B140-78A0-134E-9717-FF9D4DAD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5050D41-F2C4-3340-BF83-8F445AD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17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60E81-E6F8-DF4D-A183-D6808592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FE8C0-C8DB-4147-A350-03AB6CB1D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F1F67-BA49-FD48-98A0-960463459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7C595-4990-0A4C-AACD-56DF2783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3E314-1645-A54E-9F08-A9BCEAC0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2F81BB1-74C1-DF42-AA9B-3F391DE2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513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A9F87-7E53-624E-8441-7981216C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724B6-D27B-6F45-9DF5-986F3CDA3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DBB50-491A-0C4A-B26D-D72CBC5A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ECAF9A-8FE9-934F-9D75-9DC5FA4F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0072A-9AF6-8940-B923-84A617168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5DA90F-9233-F74B-AAF7-323D9030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C84F9E-8775-F64C-AEEE-2CED8E42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A341E43B-86F1-3648-A25C-FCD107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86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390C6-05D3-E54A-A970-E20C332C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09AB01-50C2-6646-8BE9-3AF739E7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338FD3-C79B-0C40-9B2C-3846C0E6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287E491B-DAA4-AD47-8C1A-F775B8BD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7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D8728-8CFE-C74B-B8FE-2E7C3BCF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62E95E-E79D-C143-938F-766D8352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ECF94F6E-F138-4D4B-9448-B1C21D6D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678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026C8-E3A3-EE49-B5E4-4FF2F68A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B581F-88B1-3249-95C8-4853D7F9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35647-DF0D-E04C-9A53-801BE6939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D6306A-43BF-9049-9ABD-6BB764E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C2F2-ED34-3E44-BCA1-83251E6E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93C01B8-240B-044D-951E-E05F0234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25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CA5BA-7C08-564D-948F-BDA75491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E6B312-12C0-034C-B540-D4E0C5F9D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ECEB5-019D-F448-BD6A-AA5F087D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6921E-04DB-2F4B-8C79-66F07397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76041-AE06-EB4D-91BA-AAA512B9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4042034-9985-FC47-8C28-4E40DE77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9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3FA474-EC03-CC48-BCC5-C53DFC4A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CC73D-C38A-4E4C-B219-203C3A65A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E2951-209A-6D46-908A-B73C5D139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33D3-D99F-FB4E-8A24-1348AA1C3E41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53B0D-4815-9D48-B618-FCB148219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DFC4FC7-43D6-D14B-8492-0B04016DF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60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tif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1.png"/><Relationship Id="rId4" Type="http://schemas.openxmlformats.org/officeDocument/2006/relationships/tags" Target="../tags/tag6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4.tif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tags" Target="../tags/tag11.xml"/><Relationship Id="rId7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95A5E-7B1E-3C45-AC92-81763D5C6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s" altLang="en-US" b="1" dirty="0"/>
              <a:t>逻辑回归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254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46B687-8477-B94E-AC63-08131311F2CC}"/>
              </a:ext>
            </a:extLst>
          </p:cNvPr>
          <p:cNvSpPr txBox="1"/>
          <p:nvPr/>
        </p:nvSpPr>
        <p:spPr>
          <a:xfrm>
            <a:off x="5177891" y="564467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线性不可分</a:t>
            </a:r>
            <a:endParaRPr kumimoji="1"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F8E36C-E158-EB49-BD2D-1CDA0BDB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8" y="1351577"/>
            <a:ext cx="7846792" cy="516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7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EEC13-2D0E-0645-90E5-13DDDF8CC1C3}"/>
              </a:ext>
            </a:extLst>
          </p:cNvPr>
          <p:cNvSpPr txBox="1"/>
          <p:nvPr/>
        </p:nvSpPr>
        <p:spPr>
          <a:xfrm>
            <a:off x="938306" y="64994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4000" b="1" dirty="0"/>
              <a:t>特征映射</a:t>
            </a:r>
            <a:endParaRPr lang="en-US" sz="3733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F3F2A2-1D8A-BC49-ADD1-8537F7DC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816" y="1617935"/>
            <a:ext cx="4065494" cy="42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8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00F5F-5C52-F746-BC5B-DF29CD0E8696}"/>
              </a:ext>
            </a:extLst>
          </p:cNvPr>
          <p:cNvSpPr txBox="1"/>
          <p:nvPr/>
        </p:nvSpPr>
        <p:spPr>
          <a:xfrm>
            <a:off x="938306" y="64994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4000" b="1" dirty="0"/>
              <a:t>损失函数</a:t>
            </a:r>
            <a:endParaRPr lang="en-US" sz="3733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904CB2-78E0-5F47-A15F-1C27D9182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90" y="1792941"/>
            <a:ext cx="10824343" cy="1351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759BAEE-974F-C44A-8D45-39FC7ABCE8D6}"/>
              </a:ext>
            </a:extLst>
          </p:cNvPr>
          <p:cNvSpPr txBox="1"/>
          <p:nvPr/>
        </p:nvSpPr>
        <p:spPr>
          <a:xfrm>
            <a:off x="2689413" y="3579111"/>
            <a:ext cx="41889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Lamda</a:t>
            </a:r>
            <a:r>
              <a:rPr kumimoji="1" lang="en-US" altLang="zh-CN" sz="2800" dirty="0"/>
              <a:t> </a:t>
            </a:r>
            <a:r>
              <a:rPr kumimoji="1" lang="zh-Hans" altLang="en-US" sz="2800" dirty="0"/>
              <a:t>越小，越易过拟合</a:t>
            </a:r>
            <a:endParaRPr kumimoji="1" lang="en-US" altLang="zh-Hans" sz="2800" dirty="0"/>
          </a:p>
          <a:p>
            <a:r>
              <a:rPr kumimoji="1" lang="en-US" altLang="zh-CN" sz="2800" dirty="0" err="1"/>
              <a:t>Lamda</a:t>
            </a:r>
            <a:r>
              <a:rPr kumimoji="1" lang="zh-Hans" altLang="en-US" sz="2800" dirty="0"/>
              <a:t>越大，越易欠拟合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988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F8C7DD-7C94-064B-BE00-3D41D03D3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80" y="3836894"/>
            <a:ext cx="8136753" cy="1155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1DD97BC-D6DD-5F46-A88E-6B808E6CC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177" y="2205317"/>
            <a:ext cx="8905322" cy="1319307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DB9486EA-8734-8B49-BE46-1FC587EF7E4E}"/>
              </a:ext>
            </a:extLst>
          </p:cNvPr>
          <p:cNvSpPr txBox="1"/>
          <p:nvPr/>
        </p:nvSpPr>
        <p:spPr>
          <a:xfrm>
            <a:off x="938306" y="64994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4000" b="1" dirty="0"/>
              <a:t>梯度下降</a:t>
            </a:r>
            <a:endParaRPr lang="en-US" sz="3733" b="1" dirty="0"/>
          </a:p>
        </p:txBody>
      </p:sp>
    </p:spTree>
    <p:extLst>
      <p:ext uri="{BB962C8B-B14F-4D97-AF65-F5344CB8AC3E}">
        <p14:creationId xmlns:p14="http://schemas.microsoft.com/office/powerpoint/2010/main" val="296417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53120" y="1862309"/>
            <a:ext cx="4695915" cy="4256049"/>
            <a:chOff x="2057400" y="971550"/>
            <a:chExt cx="4386544" cy="3975658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527383" cy="622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3" dirty="0"/>
                <a:t>x</a:t>
              </a:r>
              <a:r>
                <a:rPr lang="en-US" sz="3733" baseline="-250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527383" cy="622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3" dirty="0"/>
                <a:t>x</a:t>
              </a:r>
              <a:r>
                <a:rPr lang="en-US" sz="3733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9000018" y="3727882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Cross 20"/>
          <p:cNvSpPr/>
          <p:nvPr/>
        </p:nvSpPr>
        <p:spPr>
          <a:xfrm rot="2734294">
            <a:off x="8960799" y="2811576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Cross 21"/>
          <p:cNvSpPr/>
          <p:nvPr/>
        </p:nvSpPr>
        <p:spPr>
          <a:xfrm rot="2734294">
            <a:off x="9417916" y="3175718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ross 22"/>
          <p:cNvSpPr/>
          <p:nvPr/>
        </p:nvSpPr>
        <p:spPr>
          <a:xfrm rot="2734294">
            <a:off x="9565634" y="2493795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8565807" y="5451571"/>
            <a:ext cx="56457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x</a:t>
            </a:r>
            <a:r>
              <a:rPr lang="en-US" sz="3733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94400" y="3127941"/>
            <a:ext cx="56457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x</a:t>
            </a:r>
            <a:r>
              <a:rPr lang="en-US" sz="3733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718509" y="1862308"/>
            <a:ext cx="0" cy="37336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14994" y="5309417"/>
            <a:ext cx="417532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10009364" y="3053582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046559" y="4115045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8106113" y="4618363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8565807" y="4440317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7593160" y="4421667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Isosceles Triangle 32"/>
          <p:cNvSpPr/>
          <p:nvPr/>
        </p:nvSpPr>
        <p:spPr>
          <a:xfrm>
            <a:off x="7712558" y="2358646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Isosceles Triangle 33"/>
          <p:cNvSpPr/>
          <p:nvPr/>
        </p:nvSpPr>
        <p:spPr>
          <a:xfrm>
            <a:off x="7293026" y="2844040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Isosceles Triangle 34"/>
          <p:cNvSpPr/>
          <p:nvPr/>
        </p:nvSpPr>
        <p:spPr>
          <a:xfrm>
            <a:off x="7869047" y="2966176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1000405" y="996553"/>
            <a:ext cx="434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Binary classification: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81" y="996552"/>
            <a:ext cx="4341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Multi-class classification: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墨迹 16"/>
              <p14:cNvContentPartPr/>
              <p14:nvPr/>
            </p14:nvContentPartPr>
            <p14:xfrm>
              <a:off x="4061922" y="6725963"/>
              <a:ext cx="360" cy="360"/>
            </p14:xfrm>
          </p:contentPart>
        </mc:Choice>
        <mc:Fallback>
          <p:pic>
            <p:nvPicPr>
              <p:cNvPr id="17" name="墨迹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0042" y="6714083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墨迹 18"/>
              <p14:cNvContentPartPr/>
              <p14:nvPr/>
            </p14:nvContentPartPr>
            <p14:xfrm>
              <a:off x="9161682" y="4941443"/>
              <a:ext cx="360" cy="360"/>
            </p14:xfrm>
          </p:contentPart>
        </mc:Choice>
        <mc:Fallback>
          <p:pic>
            <p:nvPicPr>
              <p:cNvPr id="19" name="墨迹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9802" y="4929563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22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29349" y="379301"/>
            <a:ext cx="289374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Hypothesis: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BCDEA3F4-6AC7-014E-A196-0633BFFB89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87" y="3861238"/>
            <a:ext cx="2556266" cy="591760"/>
          </a:xfrm>
          <a:prstGeom prst="rect">
            <a:avLst/>
          </a:prstGeom>
        </p:spPr>
      </p:pic>
      <p:pic>
        <p:nvPicPr>
          <p:cNvPr id="23" name="Picture 50">
            <a:extLst>
              <a:ext uri="{FF2B5EF4-FFF2-40B4-BE49-F238E27FC236}">
                <a16:creationId xmlns:a16="http://schemas.microsoft.com/office/drawing/2014/main" id="{76F47148-3667-5B4A-B376-A5D95A3FBC6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49" y="2828890"/>
            <a:ext cx="4147185" cy="3573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25B68F-CCBE-0944-93DC-CBF406865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3" y="1272989"/>
            <a:ext cx="6169532" cy="41864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224324-F699-FA49-8FAD-EEA1504BB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087" y="1521570"/>
            <a:ext cx="2556266" cy="6390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9335AD-536C-E54E-B05F-C336CBA1D33E}"/>
              </a:ext>
            </a:extLst>
          </p:cNvPr>
          <p:cNvSpPr txBox="1"/>
          <p:nvPr/>
        </p:nvSpPr>
        <p:spPr>
          <a:xfrm>
            <a:off x="10476534" y="2681197"/>
            <a:ext cx="304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)</a:t>
            </a:r>
            <a:endParaRPr kumimoji="1"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5267A6-054F-F546-908B-9D77EE3109EB}"/>
              </a:ext>
            </a:extLst>
          </p:cNvPr>
          <p:cNvSpPr txBox="1"/>
          <p:nvPr/>
        </p:nvSpPr>
        <p:spPr>
          <a:xfrm>
            <a:off x="1362635" y="6275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线性可分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69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A9C47C-8D02-9343-A712-0FED14951C57}"/>
              </a:ext>
            </a:extLst>
          </p:cNvPr>
          <p:cNvSpPr txBox="1"/>
          <p:nvPr/>
        </p:nvSpPr>
        <p:spPr>
          <a:xfrm>
            <a:off x="1129553" y="842682"/>
            <a:ext cx="402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400" dirty="0"/>
              <a:t>Sigmoid </a:t>
            </a:r>
            <a:r>
              <a:rPr kumimoji="1" lang="zh-Hans" altLang="en-US" sz="4400" dirty="0"/>
              <a:t>函数：</a:t>
            </a:r>
            <a:endParaRPr kumimoji="1" lang="zh-CN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F685D4-ED75-7A45-81A5-5F618E248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81" y="1757619"/>
            <a:ext cx="5943615" cy="4319844"/>
          </a:xfrm>
          <a:prstGeom prst="rect">
            <a:avLst/>
          </a:prstGeom>
        </p:spPr>
      </p:pic>
      <p:sp>
        <p:nvSpPr>
          <p:cNvPr id="4" name="TextBox 10">
            <a:extLst>
              <a:ext uri="{FF2B5EF4-FFF2-40B4-BE49-F238E27FC236}">
                <a16:creationId xmlns:a16="http://schemas.microsoft.com/office/drawing/2014/main" id="{4D626DBB-FA1D-BB4F-B36C-FDA2CC1C339E}"/>
              </a:ext>
            </a:extLst>
          </p:cNvPr>
          <p:cNvSpPr txBox="1"/>
          <p:nvPr/>
        </p:nvSpPr>
        <p:spPr>
          <a:xfrm>
            <a:off x="6660375" y="200334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alibri"/>
              </a:rPr>
              <a:t>   predict</a:t>
            </a:r>
            <a:r>
              <a:rPr lang="zh-Hans" altLang="en-US" sz="3600" dirty="0">
                <a:solidFill>
                  <a:prstClr val="black"/>
                </a:solidFill>
                <a:latin typeface="Calibri"/>
              </a:rPr>
              <a:t>                 </a:t>
            </a:r>
            <a:endParaRPr lang="en-US" altLang="zh-Hans" sz="3600" dirty="0">
              <a:solidFill>
                <a:prstClr val="black"/>
              </a:solidFill>
              <a:latin typeface="Calibri"/>
            </a:endParaRPr>
          </a:p>
          <a:p>
            <a:r>
              <a:rPr lang="zh-Hans" altLang="en-US" sz="3600" dirty="0">
                <a:solidFill>
                  <a:prstClr val="black"/>
                </a:solidFill>
                <a:latin typeface="Calibri"/>
              </a:rPr>
              <a:t>         </a:t>
            </a:r>
            <a:r>
              <a:rPr lang="en-US" altLang="zh-Hans" sz="3600" dirty="0">
                <a:solidFill>
                  <a:prstClr val="black"/>
                </a:solidFill>
                <a:latin typeface="Calibri"/>
              </a:rPr>
              <a:t>if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      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65D98F0E-5A70-6F4D-8BD3-253D7AFC2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24" y="2812588"/>
            <a:ext cx="1980968" cy="409014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40C275A-1942-E24A-B5D5-7E2F30EA04E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056" y="2118945"/>
            <a:ext cx="1136837" cy="439577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8755F9A-3B24-0D4C-8DAC-9BA738488DE9}"/>
              </a:ext>
            </a:extLst>
          </p:cNvPr>
          <p:cNvSpPr txBox="1"/>
          <p:nvPr/>
        </p:nvSpPr>
        <p:spPr>
          <a:xfrm>
            <a:off x="5150205" y="386915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zh-Hans" altLang="en-US" sz="3600" dirty="0">
                <a:solidFill>
                  <a:prstClr val="black"/>
                </a:solidFill>
                <a:latin typeface="Calibri"/>
              </a:rPr>
              <a:t>                 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predict</a:t>
            </a:r>
            <a:r>
              <a:rPr lang="zh-Hans" altLang="en-US" sz="3600" dirty="0">
                <a:solidFill>
                  <a:prstClr val="black"/>
                </a:solidFill>
                <a:latin typeface="Calibri"/>
              </a:rPr>
              <a:t>                 </a:t>
            </a:r>
            <a:endParaRPr lang="en-US" altLang="zh-Hans" sz="3600" dirty="0">
              <a:solidFill>
                <a:prstClr val="black"/>
              </a:solidFill>
              <a:latin typeface="Calibri"/>
            </a:endParaRPr>
          </a:p>
          <a:p>
            <a:r>
              <a:rPr lang="zh-Hans" altLang="en-US" sz="3600" dirty="0">
                <a:solidFill>
                  <a:prstClr val="black"/>
                </a:solidFill>
                <a:latin typeface="Calibri"/>
              </a:rPr>
              <a:t>                        </a:t>
            </a:r>
            <a:r>
              <a:rPr lang="en-US" altLang="zh-Hans" sz="3600" dirty="0">
                <a:solidFill>
                  <a:prstClr val="black"/>
                </a:solidFill>
                <a:latin typeface="Calibri"/>
              </a:rPr>
              <a:t>if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      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28FDE723-0423-294A-91C2-BAD3DEE9B75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057" y="3991747"/>
            <a:ext cx="1239688" cy="469947"/>
          </a:xfrm>
          <a:prstGeom prst="rect">
            <a:avLst/>
          </a:prstGeom>
        </p:spPr>
      </p:pic>
      <p:pic>
        <p:nvPicPr>
          <p:cNvPr id="9" name="Picture 18">
            <a:extLst>
              <a:ext uri="{FF2B5EF4-FFF2-40B4-BE49-F238E27FC236}">
                <a16:creationId xmlns:a16="http://schemas.microsoft.com/office/drawing/2014/main" id="{826BB121-22BE-E748-82C9-284AF9F3955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24" y="4566360"/>
            <a:ext cx="1980968" cy="4090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D2C5EC8-30DD-2548-B4B8-6637EE9A7E48}"/>
              </a:ext>
            </a:extLst>
          </p:cNvPr>
          <p:cNvSpPr txBox="1"/>
          <p:nvPr/>
        </p:nvSpPr>
        <p:spPr>
          <a:xfrm>
            <a:off x="6466537" y="774187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400" dirty="0"/>
              <a:t>二分类问题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736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127994D-443B-9B4F-90D1-B06DFB03035A}"/>
              </a:ext>
            </a:extLst>
          </p:cNvPr>
          <p:cNvSpPr txBox="1"/>
          <p:nvPr/>
        </p:nvSpPr>
        <p:spPr>
          <a:xfrm>
            <a:off x="812800" y="381000"/>
            <a:ext cx="3424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Cost function:</a:t>
            </a:r>
            <a:endParaRPr lang="en-US" sz="3733" b="1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2877D34-4845-554A-B0DA-EF05864DC4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52" y="1434353"/>
            <a:ext cx="8496973" cy="1030717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BF633BB-651E-8247-867E-4B647CBC7E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03" y="2976282"/>
            <a:ext cx="7020000" cy="330853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CB2E4E4-8097-5E45-822A-918CBBF6F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395" y="2595383"/>
            <a:ext cx="4552718" cy="31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6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127994D-443B-9B4F-90D1-B06DFB03035A}"/>
              </a:ext>
            </a:extLst>
          </p:cNvPr>
          <p:cNvSpPr txBox="1"/>
          <p:nvPr/>
        </p:nvSpPr>
        <p:spPr>
          <a:xfrm>
            <a:off x="812800" y="381000"/>
            <a:ext cx="3424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Cost function:</a:t>
            </a:r>
            <a:endParaRPr lang="en-US" sz="3733" b="1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D487D2C-7AE0-3D4A-B1D6-005144E364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76" y="1496404"/>
            <a:ext cx="6602506" cy="1031641"/>
          </a:xfrm>
          <a:prstGeom prst="rect">
            <a:avLst/>
          </a:prstGeom>
        </p:spPr>
      </p:pic>
      <p:pic>
        <p:nvPicPr>
          <p:cNvPr id="6" name="Picture 29">
            <a:extLst>
              <a:ext uri="{FF2B5EF4-FFF2-40B4-BE49-F238E27FC236}">
                <a16:creationId xmlns:a16="http://schemas.microsoft.com/office/drawing/2014/main" id="{8B6DED91-F8BF-374D-B055-3D6BE889FBE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8" y="3137647"/>
            <a:ext cx="11549965" cy="104301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7BEF37B-2CD3-194A-910A-AEB31B5FD3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18" y="1660170"/>
            <a:ext cx="1808958" cy="70410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7840A0B-2424-794C-8338-B741E7F1F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5946" y="4576806"/>
            <a:ext cx="2696023" cy="8088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97FE57-D79D-EC48-8193-002850DFDD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965" y="5194662"/>
            <a:ext cx="9965727" cy="146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7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127994D-443B-9B4F-90D1-B06DFB03035A}"/>
              </a:ext>
            </a:extLst>
          </p:cNvPr>
          <p:cNvSpPr txBox="1"/>
          <p:nvPr/>
        </p:nvSpPr>
        <p:spPr>
          <a:xfrm>
            <a:off x="812800" y="381000"/>
            <a:ext cx="4267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Gradient descent:</a:t>
            </a:r>
            <a:endParaRPr lang="en-US" sz="3733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6B2339-D474-844C-AA3F-A660E48EA9CC}"/>
                  </a:ext>
                </a:extLst>
              </p:cNvPr>
              <p:cNvSpPr txBox="1"/>
              <p:nvPr/>
            </p:nvSpPr>
            <p:spPr>
              <a:xfrm>
                <a:off x="1919341" y="3754062"/>
                <a:ext cx="4642823" cy="7377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6B2339-D474-844C-AA3F-A660E48EA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41" y="3754062"/>
                <a:ext cx="4642823" cy="737702"/>
              </a:xfrm>
              <a:prstGeom prst="rect">
                <a:avLst/>
              </a:prstGeom>
              <a:blipFill>
                <a:blip r:embed="rId2"/>
                <a:stretch>
                  <a:fillRect l="-1635" r="-2725" b="-10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C240D706-3A2C-3B4C-8B67-77AC8438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29" y="1613647"/>
            <a:ext cx="5790987" cy="13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5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273619-A506-574B-98C9-6DD2D49FCA5E}"/>
              </a:ext>
            </a:extLst>
          </p:cNvPr>
          <p:cNvSpPr txBox="1"/>
          <p:nvPr/>
        </p:nvSpPr>
        <p:spPr>
          <a:xfrm>
            <a:off x="986118" y="914400"/>
            <a:ext cx="3015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/>
              <a:t>1. </a:t>
            </a:r>
            <a:r>
              <a:rPr kumimoji="1" lang="zh-Hans" altLang="en-US" sz="4400" dirty="0"/>
              <a:t>损失函数</a:t>
            </a:r>
            <a:endParaRPr kumimoji="1" lang="zh-CN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32302-EA27-2544-8740-C09D1E14816C}"/>
              </a:ext>
            </a:extLst>
          </p:cNvPr>
          <p:cNvSpPr txBox="1"/>
          <p:nvPr/>
        </p:nvSpPr>
        <p:spPr>
          <a:xfrm>
            <a:off x="986118" y="2680447"/>
            <a:ext cx="41440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400" dirty="0"/>
              <a:t>2</a:t>
            </a:r>
            <a:r>
              <a:rPr kumimoji="1" lang="en-US" altLang="zh-CN" sz="4400" dirty="0"/>
              <a:t>. </a:t>
            </a:r>
            <a:r>
              <a:rPr kumimoji="1" lang="zh-Hans" altLang="en-US" sz="4400" dirty="0"/>
              <a:t>梯度下降函数</a:t>
            </a:r>
            <a:endParaRPr kumimoji="1" lang="zh-CN" altLang="en-US" sz="4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B74C6-FDAE-4E42-8088-AC7DEAE95A4C}"/>
              </a:ext>
            </a:extLst>
          </p:cNvPr>
          <p:cNvSpPr txBox="1"/>
          <p:nvPr/>
        </p:nvSpPr>
        <p:spPr>
          <a:xfrm>
            <a:off x="1035989" y="3848135"/>
            <a:ext cx="556594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400" dirty="0"/>
              <a:t>3</a:t>
            </a:r>
            <a:r>
              <a:rPr kumimoji="1" lang="en-US" altLang="zh-CN" sz="4400" dirty="0"/>
              <a:t>. </a:t>
            </a:r>
            <a:r>
              <a:rPr kumimoji="1" lang="zh-Hans" altLang="en-US" sz="4400" dirty="0"/>
              <a:t>维度           </a:t>
            </a:r>
            <a:r>
              <a:rPr kumimoji="1" lang="en-US" altLang="zh-Hans" sz="4400" dirty="0"/>
              <a:t>X</a:t>
            </a:r>
            <a:r>
              <a:rPr kumimoji="1" lang="zh-Hans" altLang="en-US" sz="4400" dirty="0"/>
              <a:t>（</a:t>
            </a:r>
            <a:r>
              <a:rPr kumimoji="1" lang="en-US" altLang="zh-Hans" sz="4400" dirty="0" err="1"/>
              <a:t>m,n</a:t>
            </a:r>
            <a:r>
              <a:rPr kumimoji="1" lang="en-US" altLang="zh-Hans" sz="4400" dirty="0"/>
              <a:t>)</a:t>
            </a:r>
          </a:p>
          <a:p>
            <a:r>
              <a:rPr kumimoji="1" lang="en-US" altLang="zh-CN" sz="4400" dirty="0"/>
              <a:t>			    y   (m,1)</a:t>
            </a:r>
          </a:p>
          <a:p>
            <a:r>
              <a:rPr kumimoji="1" lang="en-US" altLang="zh-CN" sz="4400" dirty="0"/>
              <a:t>                  theta (n,1)</a:t>
            </a:r>
            <a:endParaRPr kumimoji="1"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CC4691-1B6F-4045-A50A-7117E86C57B4}"/>
                  </a:ext>
                </a:extLst>
              </p:cNvPr>
              <p:cNvSpPr txBox="1"/>
              <p:nvPr/>
            </p:nvSpPr>
            <p:spPr>
              <a:xfrm>
                <a:off x="5415577" y="2680447"/>
                <a:ext cx="4642823" cy="7377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CC4691-1B6F-4045-A50A-7117E86C5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77" y="2680447"/>
                <a:ext cx="4642823" cy="737702"/>
              </a:xfrm>
              <a:prstGeom prst="rect">
                <a:avLst/>
              </a:prstGeom>
              <a:blipFill>
                <a:blip r:embed="rId2"/>
                <a:stretch>
                  <a:fillRect l="-1362" r="-2997" b="-10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B32079FA-BABB-A44F-889D-9B99B7857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37" y="1493765"/>
            <a:ext cx="5839563" cy="8571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535F0C-6B3A-484B-B5DE-8476D470E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123" y="868804"/>
            <a:ext cx="1969748" cy="5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4E558711-4BF9-E643-B663-51451775F461}"/>
              </a:ext>
            </a:extLst>
          </p:cNvPr>
          <p:cNvSpPr txBox="1"/>
          <p:nvPr/>
        </p:nvSpPr>
        <p:spPr>
          <a:xfrm>
            <a:off x="938306" y="64994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4000" b="1" dirty="0"/>
              <a:t>决策边界：</a:t>
            </a:r>
            <a:endParaRPr lang="en-US" sz="3733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0C86F3-3B32-C64F-94B2-E44ED52E2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43" y="1631578"/>
            <a:ext cx="1608792" cy="622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56F2DF-87F8-E648-A9BE-AF624C48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604" y="2712942"/>
            <a:ext cx="3938870" cy="7877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D76BBF-415E-3D43-BD22-C3AF4A5DD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226" y="3959408"/>
            <a:ext cx="2793626" cy="12893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A5EC32-DC7A-6547-8245-481C48B2B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04" y="1671918"/>
            <a:ext cx="6210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36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92</Words>
  <Application>Microsoft Office PowerPoint</Application>
  <PresentationFormat>宽屏</PresentationFormat>
  <Paragraphs>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Cambria Math</vt:lpstr>
      <vt:lpstr>Office 主题​​</vt:lpstr>
      <vt:lpstr>逻辑回归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QiTianM425</cp:lastModifiedBy>
  <cp:revision>74</cp:revision>
  <dcterms:created xsi:type="dcterms:W3CDTF">2018-12-09T07:58:25Z</dcterms:created>
  <dcterms:modified xsi:type="dcterms:W3CDTF">2022-04-02T03:34:56Z</dcterms:modified>
</cp:coreProperties>
</file>