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1" r:id="rId6"/>
    <p:sldId id="262" r:id="rId7"/>
    <p:sldId id="263" r:id="rId8"/>
    <p:sldId id="264" r:id="rId9"/>
    <p:sldId id="283" r:id="rId10"/>
    <p:sldId id="266" r:id="rId11"/>
    <p:sldId id="265" r:id="rId12"/>
    <p:sldId id="267" r:id="rId13"/>
    <p:sldId id="271"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60"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88" autoAdjust="0"/>
  </p:normalViewPr>
  <p:slideViewPr>
    <p:cSldViewPr snapToGrid="0">
      <p:cViewPr varScale="1">
        <p:scale>
          <a:sx n="90" d="100"/>
          <a:sy n="90" d="100"/>
        </p:scale>
        <p:origin x="13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9DB8E-EC08-4CF4-A937-381F27A699E4}" type="datetimeFigureOut">
              <a:rPr lang="en-US" smtClean="0"/>
              <a:t>9/21/2022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1ACFB-32CC-447F-AA40-13949F8D060A}" type="slidenum">
              <a:rPr lang="en-US" smtClean="0"/>
              <a:t>‹#›</a:t>
            </a:fld>
            <a:endParaRPr lang="en-US"/>
          </a:p>
        </p:txBody>
      </p:sp>
    </p:spTree>
    <p:extLst>
      <p:ext uri="{BB962C8B-B14F-4D97-AF65-F5344CB8AC3E}">
        <p14:creationId xmlns:p14="http://schemas.microsoft.com/office/powerpoint/2010/main" val="3615392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assumed both species move around their habitats at random</a:t>
            </a:r>
          </a:p>
          <a:p>
            <a:endParaRPr lang="en-US" dirty="0"/>
          </a:p>
          <a:p>
            <a:r>
              <a:rPr lang="en-US" dirty="0"/>
              <a:t>The ratio b/c denotes efficiency of converting a unit of prey into a unit of predator</a:t>
            </a:r>
          </a:p>
        </p:txBody>
      </p:sp>
      <p:sp>
        <p:nvSpPr>
          <p:cNvPr id="4" name="Slide Number Placeholder 3"/>
          <p:cNvSpPr>
            <a:spLocks noGrp="1"/>
          </p:cNvSpPr>
          <p:nvPr>
            <p:ph type="sldNum" sz="quarter" idx="5"/>
          </p:nvPr>
        </p:nvSpPr>
        <p:spPr/>
        <p:txBody>
          <a:bodyPr/>
          <a:lstStyle/>
          <a:p>
            <a:fld id="{B5D1ACFB-32CC-447F-AA40-13949F8D060A}" type="slidenum">
              <a:rPr lang="en-US" smtClean="0"/>
              <a:t>2</a:t>
            </a:fld>
            <a:endParaRPr lang="en-US"/>
          </a:p>
        </p:txBody>
      </p:sp>
    </p:spTree>
    <p:extLst>
      <p:ext uri="{BB962C8B-B14F-4D97-AF65-F5344CB8AC3E}">
        <p14:creationId xmlns:p14="http://schemas.microsoft.com/office/powerpoint/2010/main" val="3142707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plot is the eigenvalue plot for hypothesis 2 interaction matrix. We cannot compare this plot with plots provided by </a:t>
            </a:r>
            <a:r>
              <a:rPr lang="en-US" dirty="0" err="1">
                <a:effectLst/>
              </a:rPr>
              <a:t>Allesina</a:t>
            </a:r>
            <a:r>
              <a:rPr lang="en-US" b="0" i="0" dirty="0">
                <a:solidFill>
                  <a:srgbClr val="202124"/>
                </a:solidFill>
                <a:effectLst/>
                <a:latin typeface="Roboto" panose="02000000000000000000" pitchFamily="2" charset="0"/>
              </a:rPr>
              <a:t> et al. (</a:t>
            </a:r>
            <a:r>
              <a:rPr lang="en-US" dirty="0">
                <a:effectLst/>
              </a:rPr>
              <a:t>2012</a:t>
            </a:r>
            <a:r>
              <a:rPr lang="en-US" b="0" i="0" dirty="0">
                <a:solidFill>
                  <a:srgbClr val="202124"/>
                </a:solidFill>
                <a:effectLst/>
                <a:latin typeface="Roboto" panose="02000000000000000000" pitchFamily="2" charset="0"/>
              </a:rPr>
              <a:t>) since they only consider interaction between leaves.</a:t>
            </a:r>
          </a:p>
          <a:p>
            <a:r>
              <a:rPr lang="en-US" b="0" i="0" dirty="0">
                <a:solidFill>
                  <a:srgbClr val="202124"/>
                </a:solidFill>
                <a:effectLst/>
                <a:latin typeface="Roboto" panose="02000000000000000000" pitchFamily="2" charset="0"/>
              </a:rPr>
              <a:t>The middle plot </a:t>
            </a:r>
            <a:r>
              <a:rPr lang="en-US" sz="1200" b="0" i="0" u="none" strike="noStrike" baseline="0" dirty="0">
                <a:latin typeface="AdvOT1ef757c0"/>
              </a:rPr>
              <a:t>displays actions of each species with the change in time in our simulation. Unlike this plot generated for hypothesis 1, each specie’s actions displayed in this plot are more reasonable.</a:t>
            </a:r>
          </a:p>
          <a:p>
            <a:r>
              <a:rPr lang="en-US" sz="1200" b="0" i="0" u="none" strike="noStrike" baseline="0" dirty="0">
                <a:latin typeface="AdvOT1ef757c0"/>
              </a:rPr>
              <a:t>The last plot is show which species extinct in our simulation. Within our simulation time range, there is no extinction which satisfy our expectation and sanity check.</a:t>
            </a:r>
          </a:p>
        </p:txBody>
      </p:sp>
      <p:sp>
        <p:nvSpPr>
          <p:cNvPr id="4" name="Slide Number Placeholder 3"/>
          <p:cNvSpPr>
            <a:spLocks noGrp="1"/>
          </p:cNvSpPr>
          <p:nvPr>
            <p:ph type="sldNum" sz="quarter" idx="5"/>
          </p:nvPr>
        </p:nvSpPr>
        <p:spPr/>
        <p:txBody>
          <a:bodyPr/>
          <a:lstStyle/>
          <a:p>
            <a:fld id="{B5D1ACFB-32CC-447F-AA40-13949F8D060A}" type="slidenum">
              <a:rPr lang="en-US" smtClean="0"/>
              <a:t>16</a:t>
            </a:fld>
            <a:endParaRPr lang="en-US"/>
          </a:p>
        </p:txBody>
      </p:sp>
    </p:spTree>
    <p:extLst>
      <p:ext uri="{BB962C8B-B14F-4D97-AF65-F5344CB8AC3E}">
        <p14:creationId xmlns:p14="http://schemas.microsoft.com/office/powerpoint/2010/main" val="3742548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hypothesis is stable, and I used hypothesis 2 to generate interaction matrix and perform simulation 100 times. In each simulation, no species die out.</a:t>
            </a:r>
          </a:p>
          <a:p>
            <a:r>
              <a:rPr lang="en-US" dirty="0"/>
              <a:t>Also, unlike hypothesis 1 (dense matrix), the speed of finishing 100 matrices generation and simulations under hypothesis 2 is really fast (sparsity property improves the execution speed).</a:t>
            </a:r>
          </a:p>
          <a:p>
            <a:r>
              <a:rPr lang="en-US" dirty="0"/>
              <a:t>Since this hypothesis pass our basic sanity check, in the future, I will an apply optimizer to find suitable parameters for this hypothesis and even check its robustness.</a:t>
            </a:r>
          </a:p>
          <a:p>
            <a:r>
              <a:rPr lang="en-US" dirty="0"/>
              <a:t>Instead of using data generated by our code, we will use more realistic data and examine its correctness.</a:t>
            </a:r>
          </a:p>
        </p:txBody>
      </p:sp>
      <p:sp>
        <p:nvSpPr>
          <p:cNvPr id="4" name="Slide Number Placeholder 3"/>
          <p:cNvSpPr>
            <a:spLocks noGrp="1"/>
          </p:cNvSpPr>
          <p:nvPr>
            <p:ph type="sldNum" sz="quarter" idx="5"/>
          </p:nvPr>
        </p:nvSpPr>
        <p:spPr/>
        <p:txBody>
          <a:bodyPr/>
          <a:lstStyle/>
          <a:p>
            <a:fld id="{B5D1ACFB-32CC-447F-AA40-13949F8D060A}" type="slidenum">
              <a:rPr lang="en-US" smtClean="0"/>
              <a:t>17</a:t>
            </a:fld>
            <a:endParaRPr lang="en-US"/>
          </a:p>
        </p:txBody>
      </p:sp>
    </p:spTree>
    <p:extLst>
      <p:ext uri="{BB962C8B-B14F-4D97-AF65-F5344CB8AC3E}">
        <p14:creationId xmlns:p14="http://schemas.microsoft.com/office/powerpoint/2010/main" val="77924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observe the cluster feature and –d value in the diagonal</a:t>
            </a:r>
          </a:p>
        </p:txBody>
      </p:sp>
      <p:sp>
        <p:nvSpPr>
          <p:cNvPr id="4" name="Slide Number Placeholder 3"/>
          <p:cNvSpPr>
            <a:spLocks noGrp="1"/>
          </p:cNvSpPr>
          <p:nvPr>
            <p:ph type="sldNum" sz="quarter" idx="5"/>
          </p:nvPr>
        </p:nvSpPr>
        <p:spPr/>
        <p:txBody>
          <a:bodyPr/>
          <a:lstStyle/>
          <a:p>
            <a:fld id="{B5D1ACFB-32CC-447F-AA40-13949F8D060A}" type="slidenum">
              <a:rPr lang="en-US" smtClean="0"/>
              <a:t>19</a:t>
            </a:fld>
            <a:endParaRPr lang="en-US"/>
          </a:p>
        </p:txBody>
      </p:sp>
    </p:spTree>
    <p:extLst>
      <p:ext uri="{BB962C8B-B14F-4D97-AF65-F5344CB8AC3E}">
        <p14:creationId xmlns:p14="http://schemas.microsoft.com/office/powerpoint/2010/main" val="4208896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left plot is plot for eigenvalue of interaction matrix. This plot does not look like any plots with </a:t>
            </a:r>
            <a:r>
              <a:rPr lang="en-US" sz="1800" b="0" i="0" u="none" strike="noStrike" baseline="0" dirty="0">
                <a:latin typeface="AdvOT1ef757c0"/>
              </a:rPr>
              <a:t>random, predator–prey or mixture prescriptions.</a:t>
            </a:r>
          </a:p>
          <a:p>
            <a:pPr algn="l"/>
            <a:r>
              <a:rPr lang="en-US" sz="1800" b="0" i="0" u="none" strike="noStrike" baseline="0" dirty="0">
                <a:latin typeface="AdvOT1ef757c0"/>
              </a:rPr>
              <a:t>The middle is the species action plot: some species have active actions at the beginning of the simulation while some of them have active actions close to the end of this time period.</a:t>
            </a:r>
          </a:p>
          <a:p>
            <a:pPr algn="l"/>
            <a:r>
              <a:rPr lang="en-US" sz="1800" b="0" i="0" u="none" strike="noStrike" baseline="0" dirty="0">
                <a:latin typeface="AdvOT1ef757c0"/>
              </a:rPr>
              <a:t>The last plot displays whether we have species extinction during the simulation. 0.0 means 0% of species die out. This meets our basic sanity checks.</a:t>
            </a:r>
            <a:endParaRPr lang="en-US" dirty="0"/>
          </a:p>
        </p:txBody>
      </p:sp>
      <p:sp>
        <p:nvSpPr>
          <p:cNvPr id="4" name="Slide Number Placeholder 3"/>
          <p:cNvSpPr>
            <a:spLocks noGrp="1"/>
          </p:cNvSpPr>
          <p:nvPr>
            <p:ph type="sldNum" sz="quarter" idx="5"/>
          </p:nvPr>
        </p:nvSpPr>
        <p:spPr/>
        <p:txBody>
          <a:bodyPr/>
          <a:lstStyle/>
          <a:p>
            <a:fld id="{B5D1ACFB-32CC-447F-AA40-13949F8D060A}" type="slidenum">
              <a:rPr lang="en-US" smtClean="0"/>
              <a:t>20</a:t>
            </a:fld>
            <a:endParaRPr lang="en-US"/>
          </a:p>
        </p:txBody>
      </p:sp>
    </p:spTree>
    <p:extLst>
      <p:ext uri="{BB962C8B-B14F-4D97-AF65-F5344CB8AC3E}">
        <p14:creationId xmlns:p14="http://schemas.microsoft.com/office/powerpoint/2010/main" val="1451755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 simulations as before.</a:t>
            </a:r>
          </a:p>
          <a:p>
            <a:r>
              <a:rPr lang="en-US" dirty="0"/>
              <a:t>In each simulation, no species die out.</a:t>
            </a:r>
          </a:p>
        </p:txBody>
      </p:sp>
      <p:sp>
        <p:nvSpPr>
          <p:cNvPr id="4" name="Slide Number Placeholder 3"/>
          <p:cNvSpPr>
            <a:spLocks noGrp="1"/>
          </p:cNvSpPr>
          <p:nvPr>
            <p:ph type="sldNum" sz="quarter" idx="5"/>
          </p:nvPr>
        </p:nvSpPr>
        <p:spPr/>
        <p:txBody>
          <a:bodyPr/>
          <a:lstStyle/>
          <a:p>
            <a:fld id="{B5D1ACFB-32CC-447F-AA40-13949F8D060A}" type="slidenum">
              <a:rPr lang="en-US" smtClean="0"/>
              <a:t>21</a:t>
            </a:fld>
            <a:endParaRPr lang="en-US"/>
          </a:p>
        </p:txBody>
      </p:sp>
    </p:spTree>
    <p:extLst>
      <p:ext uri="{BB962C8B-B14F-4D97-AF65-F5344CB8AC3E}">
        <p14:creationId xmlns:p14="http://schemas.microsoft.com/office/powerpoint/2010/main" val="2889416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interaction matrix has more narrow range of interaction values compared with previous three.</a:t>
            </a:r>
          </a:p>
          <a:p>
            <a:r>
              <a:rPr lang="en-US" dirty="0"/>
              <a:t>We also can notice the diagonal elements are equal to -1.</a:t>
            </a:r>
          </a:p>
        </p:txBody>
      </p:sp>
      <p:sp>
        <p:nvSpPr>
          <p:cNvPr id="4" name="Slide Number Placeholder 3"/>
          <p:cNvSpPr>
            <a:spLocks noGrp="1"/>
          </p:cNvSpPr>
          <p:nvPr>
            <p:ph type="sldNum" sz="quarter" idx="5"/>
          </p:nvPr>
        </p:nvSpPr>
        <p:spPr/>
        <p:txBody>
          <a:bodyPr/>
          <a:lstStyle/>
          <a:p>
            <a:fld id="{B5D1ACFB-32CC-447F-AA40-13949F8D060A}" type="slidenum">
              <a:rPr lang="en-US" smtClean="0"/>
              <a:t>23</a:t>
            </a:fld>
            <a:endParaRPr lang="en-US"/>
          </a:p>
        </p:txBody>
      </p:sp>
    </p:spTree>
    <p:extLst>
      <p:ext uri="{BB962C8B-B14F-4D97-AF65-F5344CB8AC3E}">
        <p14:creationId xmlns:p14="http://schemas.microsoft.com/office/powerpoint/2010/main" val="2502039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eigenvalue plot for interaction matrix generated for hypothesis 4 matches with eigenvalue plot for random </a:t>
            </a:r>
            <a:r>
              <a:rPr lang="en-US" sz="1800" b="0" i="0" u="none" strike="noStrike" baseline="0" dirty="0">
                <a:latin typeface="AdvOT1ef757c0"/>
              </a:rPr>
              <a:t>prescriptions.</a:t>
            </a:r>
          </a:p>
          <a:p>
            <a:r>
              <a:rPr lang="en-US" sz="1800" b="0" i="0" u="none" strike="noStrike" baseline="0" dirty="0">
                <a:latin typeface="AdvOT1ef757c0"/>
              </a:rPr>
              <a:t>The middle one is the matrix records species actions over time.  The activeness of actions vary from species to species, however, some of species’ actions seem to remain constant through out the time.</a:t>
            </a:r>
          </a:p>
          <a:p>
            <a:r>
              <a:rPr lang="en-US" sz="1800" b="0" i="0" u="none" strike="noStrike" baseline="0" dirty="0">
                <a:latin typeface="AdvOT1ef757c0"/>
              </a:rPr>
              <a:t>Maybe we need to extend time period to these actions will become weak in the future.</a:t>
            </a:r>
          </a:p>
          <a:p>
            <a:endParaRPr lang="en-US" sz="1800" b="0" i="0" u="none" strike="noStrike" baseline="0" dirty="0">
              <a:latin typeface="AdvOT1ef757c0"/>
            </a:endParaRPr>
          </a:p>
          <a:p>
            <a:r>
              <a:rPr lang="en-US" sz="1800" b="0" i="0" u="none" strike="noStrike" baseline="0" dirty="0">
                <a:latin typeface="AdvOT1ef757c0"/>
              </a:rPr>
              <a:t>Extinction plot. No species extinct during our simulation. Pass the basic sanity check.</a:t>
            </a:r>
          </a:p>
        </p:txBody>
      </p:sp>
      <p:sp>
        <p:nvSpPr>
          <p:cNvPr id="4" name="Slide Number Placeholder 3"/>
          <p:cNvSpPr>
            <a:spLocks noGrp="1"/>
          </p:cNvSpPr>
          <p:nvPr>
            <p:ph type="sldNum" sz="quarter" idx="5"/>
          </p:nvPr>
        </p:nvSpPr>
        <p:spPr/>
        <p:txBody>
          <a:bodyPr/>
          <a:lstStyle/>
          <a:p>
            <a:fld id="{B5D1ACFB-32CC-447F-AA40-13949F8D060A}" type="slidenum">
              <a:rPr lang="en-US" smtClean="0"/>
              <a:t>24</a:t>
            </a:fld>
            <a:endParaRPr lang="en-US"/>
          </a:p>
        </p:txBody>
      </p:sp>
    </p:spTree>
    <p:extLst>
      <p:ext uri="{BB962C8B-B14F-4D97-AF65-F5344CB8AC3E}">
        <p14:creationId xmlns:p14="http://schemas.microsoft.com/office/powerpoint/2010/main" val="3242477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species die out. Good</a:t>
            </a:r>
          </a:p>
        </p:txBody>
      </p:sp>
      <p:sp>
        <p:nvSpPr>
          <p:cNvPr id="4" name="Slide Number Placeholder 3"/>
          <p:cNvSpPr>
            <a:spLocks noGrp="1"/>
          </p:cNvSpPr>
          <p:nvPr>
            <p:ph type="sldNum" sz="quarter" idx="5"/>
          </p:nvPr>
        </p:nvSpPr>
        <p:spPr/>
        <p:txBody>
          <a:bodyPr/>
          <a:lstStyle/>
          <a:p>
            <a:fld id="{B5D1ACFB-32CC-447F-AA40-13949F8D060A}" type="slidenum">
              <a:rPr lang="en-US" smtClean="0"/>
              <a:t>25</a:t>
            </a:fld>
            <a:endParaRPr lang="en-US"/>
          </a:p>
        </p:txBody>
      </p:sp>
    </p:spTree>
    <p:extLst>
      <p:ext uri="{BB962C8B-B14F-4D97-AF65-F5344CB8AC3E}">
        <p14:creationId xmlns:p14="http://schemas.microsoft.com/office/powerpoint/2010/main" val="3134166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This simulation is randomly picked by me from our simulations (to avoid coincidence). This may not be the simulation by using demonstration interaction matrix.</a:t>
            </a:r>
          </a:p>
        </p:txBody>
      </p:sp>
      <p:sp>
        <p:nvSpPr>
          <p:cNvPr id="4" name="Slide Number Placeholder 3"/>
          <p:cNvSpPr>
            <a:spLocks noGrp="1"/>
          </p:cNvSpPr>
          <p:nvPr>
            <p:ph type="sldNum" sz="quarter" idx="5"/>
          </p:nvPr>
        </p:nvSpPr>
        <p:spPr/>
        <p:txBody>
          <a:bodyPr/>
          <a:lstStyle/>
          <a:p>
            <a:fld id="{B5D1ACFB-32CC-447F-AA40-13949F8D060A}" type="slidenum">
              <a:rPr lang="en-US" smtClean="0"/>
              <a:t>30</a:t>
            </a:fld>
            <a:endParaRPr lang="en-US"/>
          </a:p>
        </p:txBody>
      </p:sp>
    </p:spTree>
    <p:extLst>
      <p:ext uri="{BB962C8B-B14F-4D97-AF65-F5344CB8AC3E}">
        <p14:creationId xmlns:p14="http://schemas.microsoft.com/office/powerpoint/2010/main" val="3765577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Notice: This simulation is randomly picked by me from our simulations (to avoid coincidence). This may not be the simulation by using demonstration interaction matrix.</a:t>
            </a:r>
          </a:p>
          <a:p>
            <a:endParaRPr lang="en-US" dirty="0"/>
          </a:p>
        </p:txBody>
      </p:sp>
      <p:sp>
        <p:nvSpPr>
          <p:cNvPr id="4" name="Slide Number Placeholder 3"/>
          <p:cNvSpPr>
            <a:spLocks noGrp="1"/>
          </p:cNvSpPr>
          <p:nvPr>
            <p:ph type="sldNum" sz="quarter" idx="5"/>
          </p:nvPr>
        </p:nvSpPr>
        <p:spPr/>
        <p:txBody>
          <a:bodyPr/>
          <a:lstStyle/>
          <a:p>
            <a:fld id="{B5D1ACFB-32CC-447F-AA40-13949F8D060A}" type="slidenum">
              <a:rPr lang="en-US" smtClean="0"/>
              <a:t>31</a:t>
            </a:fld>
            <a:endParaRPr lang="en-US"/>
          </a:p>
        </p:txBody>
      </p:sp>
    </p:spTree>
    <p:extLst>
      <p:ext uri="{BB962C8B-B14F-4D97-AF65-F5344CB8AC3E}">
        <p14:creationId xmlns:p14="http://schemas.microsoft.com/office/powerpoint/2010/main" val="1563227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
            </a:r>
            <a:r>
              <a:rPr lang="en-US" baseline="-25000" dirty="0"/>
              <a:t>ij</a:t>
            </a:r>
            <a:r>
              <a:rPr lang="en-US" dirty="0"/>
              <a:t> describes the effect that species j has on </a:t>
            </a:r>
            <a:r>
              <a:rPr lang="en-US" dirty="0" err="1"/>
              <a:t>i</a:t>
            </a:r>
            <a:r>
              <a:rPr lang="en-US" dirty="0"/>
              <a:t> around a feasible equilibrium point (that is, species have positive densities) of an unspecified dynamical system describing the species’ densities through time.</a:t>
            </a:r>
          </a:p>
          <a:p>
            <a:r>
              <a:rPr lang="en-US" dirty="0"/>
              <a:t>C: in (0,1]: Sparsity parameter. Higher C = less sparse. </a:t>
            </a:r>
          </a:p>
          <a:p>
            <a:r>
              <a:rPr lang="en-US" dirty="0"/>
              <a:t>sigma: Variance used to generate multivariate normal covariance matrix.</a:t>
            </a:r>
          </a:p>
          <a:p>
            <a:r>
              <a:rPr lang="en-US" dirty="0"/>
              <a:t>rho: [-1, 1]. Correlation term of covariance matrix. </a:t>
            </a:r>
          </a:p>
          <a:p>
            <a:endParaRPr lang="en-US" dirty="0"/>
          </a:p>
          <a:p>
            <a:r>
              <a:rPr lang="en-US" dirty="0"/>
              <a:t>Higher rho = mutualism = harder to stabilize. </a:t>
            </a:r>
          </a:p>
          <a:p>
            <a:r>
              <a:rPr lang="en-US" dirty="0"/>
              <a:t>Lower rho = predator-prey--type relationships = easier to stabilize.</a:t>
            </a:r>
          </a:p>
          <a:p>
            <a:endParaRPr lang="en-US" dirty="0"/>
          </a:p>
          <a:p>
            <a:endParaRPr lang="en-US" dirty="0"/>
          </a:p>
        </p:txBody>
      </p:sp>
      <p:sp>
        <p:nvSpPr>
          <p:cNvPr id="4" name="Slide Number Placeholder 3"/>
          <p:cNvSpPr>
            <a:spLocks noGrp="1"/>
          </p:cNvSpPr>
          <p:nvPr>
            <p:ph type="sldNum" sz="quarter" idx="5"/>
          </p:nvPr>
        </p:nvSpPr>
        <p:spPr/>
        <p:txBody>
          <a:bodyPr/>
          <a:lstStyle/>
          <a:p>
            <a:fld id="{B5D1ACFB-32CC-447F-AA40-13949F8D060A}" type="slidenum">
              <a:rPr lang="en-US" smtClean="0"/>
              <a:t>4</a:t>
            </a:fld>
            <a:endParaRPr lang="en-US"/>
          </a:p>
        </p:txBody>
      </p:sp>
    </p:spTree>
    <p:extLst>
      <p:ext uri="{BB962C8B-B14F-4D97-AF65-F5344CB8AC3E}">
        <p14:creationId xmlns:p14="http://schemas.microsoft.com/office/powerpoint/2010/main" val="3549823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Notice: This simulation is randomly picked by me from our simulations (to avoid coincidence). This may not be the simulation by using demonstration interaction matrix.</a:t>
            </a:r>
          </a:p>
          <a:p>
            <a:endParaRPr lang="en-US" dirty="0"/>
          </a:p>
          <a:p>
            <a:endParaRPr lang="en-US" dirty="0"/>
          </a:p>
        </p:txBody>
      </p:sp>
      <p:sp>
        <p:nvSpPr>
          <p:cNvPr id="4" name="Slide Number Placeholder 3"/>
          <p:cNvSpPr>
            <a:spLocks noGrp="1"/>
          </p:cNvSpPr>
          <p:nvPr>
            <p:ph type="sldNum" sz="quarter" idx="5"/>
          </p:nvPr>
        </p:nvSpPr>
        <p:spPr/>
        <p:txBody>
          <a:bodyPr/>
          <a:lstStyle/>
          <a:p>
            <a:fld id="{B5D1ACFB-32CC-447F-AA40-13949F8D060A}" type="slidenum">
              <a:rPr lang="en-US" smtClean="0"/>
              <a:t>32</a:t>
            </a:fld>
            <a:endParaRPr lang="en-US"/>
          </a:p>
        </p:txBody>
      </p:sp>
    </p:spTree>
    <p:extLst>
      <p:ext uri="{BB962C8B-B14F-4D97-AF65-F5344CB8AC3E}">
        <p14:creationId xmlns:p14="http://schemas.microsoft.com/office/powerpoint/2010/main" val="2573580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Notice: This simulation is randomly picked by me from our simulations (to avoid coincidence). This may not be the simulation by using demonstration interaction matrix.</a:t>
            </a:r>
          </a:p>
          <a:p>
            <a:endParaRPr lang="en-US" dirty="0"/>
          </a:p>
        </p:txBody>
      </p:sp>
      <p:sp>
        <p:nvSpPr>
          <p:cNvPr id="4" name="Slide Number Placeholder 3"/>
          <p:cNvSpPr>
            <a:spLocks noGrp="1"/>
          </p:cNvSpPr>
          <p:nvPr>
            <p:ph type="sldNum" sz="quarter" idx="5"/>
          </p:nvPr>
        </p:nvSpPr>
        <p:spPr/>
        <p:txBody>
          <a:bodyPr/>
          <a:lstStyle/>
          <a:p>
            <a:fld id="{B5D1ACFB-32CC-447F-AA40-13949F8D060A}" type="slidenum">
              <a:rPr lang="en-US" smtClean="0"/>
              <a:t>33</a:t>
            </a:fld>
            <a:endParaRPr lang="en-US"/>
          </a:p>
        </p:txBody>
      </p:sp>
    </p:spTree>
    <p:extLst>
      <p:ext uri="{BB962C8B-B14F-4D97-AF65-F5344CB8AC3E}">
        <p14:creationId xmlns:p14="http://schemas.microsoft.com/office/powerpoint/2010/main" val="274903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1ACFB-32CC-447F-AA40-13949F8D060A}" type="slidenum">
              <a:rPr lang="en-US" smtClean="0"/>
              <a:t>5</a:t>
            </a:fld>
            <a:endParaRPr lang="en-US"/>
          </a:p>
        </p:txBody>
      </p:sp>
    </p:spTree>
    <p:extLst>
      <p:ext uri="{BB962C8B-B14F-4D97-AF65-F5344CB8AC3E}">
        <p14:creationId xmlns:p14="http://schemas.microsoft.com/office/powerpoint/2010/main" val="2927956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Hypothesis 3: </a:t>
            </a:r>
          </a:p>
          <a:p>
            <a:r>
              <a:rPr lang="en-US" dirty="0"/>
              <a:t>intra-cluster interaction: we have four hypotheses to compute distance:</a:t>
            </a:r>
          </a:p>
          <a:p>
            <a:pPr marL="228600" indent="-228600">
              <a:buAutoNum type="arabicPeriod"/>
            </a:pPr>
            <a:r>
              <a:rPr lang="en-US" dirty="0"/>
              <a:t>minimum pairwise distance</a:t>
            </a:r>
          </a:p>
          <a:p>
            <a:pPr marL="228600" indent="-228600">
              <a:buAutoNum type="arabicPeriod"/>
            </a:pPr>
            <a:r>
              <a:rPr lang="en-US" dirty="0"/>
              <a:t>maximum pairwise distance</a:t>
            </a:r>
          </a:p>
          <a:p>
            <a:pPr marL="228600" indent="-228600">
              <a:buAutoNum type="arabicPeriod"/>
            </a:pPr>
            <a:r>
              <a:rPr lang="en-US" dirty="0"/>
              <a:t>distance between random pair</a:t>
            </a:r>
          </a:p>
          <a:p>
            <a:pPr marL="228600" indent="-228600">
              <a:buAutoNum type="arabicPeriod"/>
            </a:pPr>
            <a:r>
              <a:rPr lang="en-US" dirty="0"/>
              <a:t>random constant value</a:t>
            </a:r>
          </a:p>
          <a:p>
            <a:pPr marL="0" indent="0">
              <a:buNone/>
            </a:pPr>
            <a:endParaRPr lang="en-US" dirty="0"/>
          </a:p>
          <a:p>
            <a:pPr marL="0" indent="0">
              <a:buNone/>
            </a:pPr>
            <a:r>
              <a:rPr lang="en-US" dirty="0"/>
              <a:t>Inter-cluster interaction we have four hypotheses to compute distance:</a:t>
            </a:r>
          </a:p>
          <a:p>
            <a:pPr marL="228600" indent="-228600">
              <a:buAutoNum type="arabicPeriod"/>
            </a:pPr>
            <a:r>
              <a:rPr lang="en-US" dirty="0"/>
              <a:t>distance between root nodes</a:t>
            </a:r>
          </a:p>
          <a:p>
            <a:pPr marL="228600" indent="-228600">
              <a:buAutoNum type="arabicPeriod"/>
            </a:pPr>
            <a:r>
              <a:rPr lang="en-US" dirty="0"/>
              <a:t>minimum pairwise distance</a:t>
            </a:r>
          </a:p>
          <a:p>
            <a:pPr marL="228600" indent="-228600">
              <a:buAutoNum type="arabicPeriod"/>
            </a:pPr>
            <a:r>
              <a:rPr lang="en-US" dirty="0"/>
              <a:t>maximum pairwise distance</a:t>
            </a:r>
          </a:p>
          <a:p>
            <a:pPr marL="228600" indent="-228600">
              <a:buAutoNum type="arabicPeriod"/>
            </a:pPr>
            <a:r>
              <a:rPr lang="en-US" dirty="0"/>
              <a:t>distance between random pair</a:t>
            </a:r>
          </a:p>
        </p:txBody>
      </p:sp>
      <p:sp>
        <p:nvSpPr>
          <p:cNvPr id="4" name="Slide Number Placeholder 3"/>
          <p:cNvSpPr>
            <a:spLocks noGrp="1"/>
          </p:cNvSpPr>
          <p:nvPr>
            <p:ph type="sldNum" sz="quarter" idx="5"/>
          </p:nvPr>
        </p:nvSpPr>
        <p:spPr/>
        <p:txBody>
          <a:bodyPr/>
          <a:lstStyle/>
          <a:p>
            <a:fld id="{B5D1ACFB-32CC-447F-AA40-13949F8D060A}" type="slidenum">
              <a:rPr lang="en-US" smtClean="0"/>
              <a:t>6</a:t>
            </a:fld>
            <a:endParaRPr lang="en-US"/>
          </a:p>
        </p:txBody>
      </p:sp>
    </p:spTree>
    <p:extLst>
      <p:ext uri="{BB962C8B-B14F-4D97-AF65-F5344CB8AC3E}">
        <p14:creationId xmlns:p14="http://schemas.microsoft.com/office/powerpoint/2010/main" val="3476910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1ACFB-32CC-447F-AA40-13949F8D060A}" type="slidenum">
              <a:rPr lang="en-US" smtClean="0"/>
              <a:t>7</a:t>
            </a:fld>
            <a:endParaRPr lang="en-US"/>
          </a:p>
        </p:txBody>
      </p:sp>
    </p:spTree>
    <p:extLst>
      <p:ext uri="{BB962C8B-B14F-4D97-AF65-F5344CB8AC3E}">
        <p14:creationId xmlns:p14="http://schemas.microsoft.com/office/powerpoint/2010/main" val="2134165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Reordered by seaborn, however, the tree and result values are the same</a:t>
            </a:r>
          </a:p>
          <a:p>
            <a:r>
              <a:rPr lang="en-US" dirty="0"/>
              <a:t>We can notice that the diagonal element remains the same.</a:t>
            </a:r>
          </a:p>
        </p:txBody>
      </p:sp>
      <p:sp>
        <p:nvSpPr>
          <p:cNvPr id="4" name="Slide Number Placeholder 3"/>
          <p:cNvSpPr>
            <a:spLocks noGrp="1"/>
          </p:cNvSpPr>
          <p:nvPr>
            <p:ph type="sldNum" sz="quarter" idx="5"/>
          </p:nvPr>
        </p:nvSpPr>
        <p:spPr/>
        <p:txBody>
          <a:bodyPr/>
          <a:lstStyle/>
          <a:p>
            <a:fld id="{B5D1ACFB-32CC-447F-AA40-13949F8D060A}" type="slidenum">
              <a:rPr lang="en-US" smtClean="0"/>
              <a:t>11</a:t>
            </a:fld>
            <a:endParaRPr lang="en-US"/>
          </a:p>
        </p:txBody>
      </p:sp>
    </p:spTree>
    <p:extLst>
      <p:ext uri="{BB962C8B-B14F-4D97-AF65-F5344CB8AC3E}">
        <p14:creationId xmlns:p14="http://schemas.microsoft.com/office/powerpoint/2010/main" val="1715365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dvOT1ef757c0"/>
              </a:rPr>
              <a:t>Top-left: eigenvalue plot of 10 community matrices with </a:t>
            </a:r>
            <a:r>
              <a:rPr lang="en-US" sz="1800" b="0" i="0" u="none" strike="noStrike" baseline="0" dirty="0">
                <a:latin typeface="AdvP414BFB"/>
              </a:rPr>
              <a:t>–</a:t>
            </a:r>
            <a:r>
              <a:rPr lang="en-US" sz="1800" b="0" i="0" u="none" strike="noStrike" baseline="0" dirty="0">
                <a:latin typeface="AdvOT7d6df7ab.I"/>
              </a:rPr>
              <a:t>d</a:t>
            </a:r>
            <a:r>
              <a:rPr lang="en-US" sz="1800" b="0" i="0" u="none" strike="noStrike" baseline="0" dirty="0">
                <a:latin typeface="AdvP414BFB"/>
              </a:rPr>
              <a:t> = -</a:t>
            </a:r>
            <a:r>
              <a:rPr lang="en-US" sz="1800" b="0" i="0" u="none" strike="noStrike" baseline="0" dirty="0">
                <a:latin typeface="AdvOT1ef757c0"/>
              </a:rPr>
              <a:t>1 on the diagonal and off-diagonal elements, following the random prescriptions.</a:t>
            </a:r>
            <a:endParaRPr lang="en-US" sz="1800" b="0" i="0" dirty="0">
              <a:solidFill>
                <a:srgbClr val="202124"/>
              </a:solidFill>
              <a:effectLst/>
            </a:endParaRPr>
          </a:p>
          <a:p>
            <a:pPr algn="l"/>
            <a:r>
              <a:rPr lang="en-US" sz="1800" b="0" i="0" u="none" strike="noStrike" baseline="0" dirty="0">
                <a:solidFill>
                  <a:srgbClr val="202124"/>
                </a:solidFill>
                <a:effectLst/>
                <a:latin typeface="AdvOT1ef757c0"/>
              </a:rPr>
              <a:t>Bottom-left: eigenvalue plot of our generated interaction matrix and it generally matches the pattern in top-left plot. We can generally say that our interaction matrix following the random prescriptions.</a:t>
            </a:r>
            <a:endParaRPr lang="en-US" sz="1800" b="0" i="0" u="none" strike="noStrike" baseline="0" dirty="0">
              <a:latin typeface="AdvOT1ef757c0"/>
            </a:endParaRPr>
          </a:p>
          <a:p>
            <a:pPr algn="l"/>
            <a:r>
              <a:rPr lang="en-US" sz="1800" b="0" i="0" u="none" strike="noStrike" baseline="0" dirty="0">
                <a:latin typeface="AdvOT1ef757c0"/>
              </a:rPr>
              <a:t>For random networks, reducing complexity is the only way to stabilize the system</a:t>
            </a:r>
          </a:p>
          <a:p>
            <a:pPr algn="l"/>
            <a:endParaRPr lang="en-US" sz="1800" b="0" i="0" u="none" strike="noStrike" baseline="0" dirty="0">
              <a:latin typeface="AdvOT1ef757c0"/>
            </a:endParaRPr>
          </a:p>
          <a:p>
            <a:pPr algn="l"/>
            <a:r>
              <a:rPr lang="en-US" sz="1800" b="0" i="0" u="none" strike="noStrike" baseline="0" dirty="0">
                <a:latin typeface="AdvOT1ef757c0"/>
              </a:rPr>
              <a:t>The middle image displays actions of each species with the change in time in our simulation. Only few of them have relatively strong actions in our simulation after some time while the others have no</a:t>
            </a:r>
          </a:p>
          <a:p>
            <a:pPr algn="l"/>
            <a:r>
              <a:rPr lang="en-US" sz="1800" b="0" i="0" u="none" strike="noStrike" baseline="0" dirty="0">
                <a:latin typeface="AdvOT1ef757c0"/>
              </a:rPr>
              <a:t>or relatively weak actions.</a:t>
            </a:r>
          </a:p>
          <a:p>
            <a:pPr algn="l"/>
            <a:endParaRPr lang="en-US" sz="1800" b="0" i="0" u="none" strike="noStrike" baseline="0" dirty="0">
              <a:latin typeface="AdvOT1ef757c0"/>
            </a:endParaRPr>
          </a:p>
          <a:p>
            <a:pPr algn="l"/>
            <a:r>
              <a:rPr lang="en-US" sz="1800" b="0" i="0" u="none" strike="noStrike" baseline="0" dirty="0">
                <a:latin typeface="AdvOT1ef757c0"/>
              </a:rPr>
              <a:t>The last image display which species die out in our simulation.  0.828 represents 82.8% of species die out in our simulation. This interaction matrix does not satisfy our sanity check since a lot of species extinct.</a:t>
            </a:r>
          </a:p>
        </p:txBody>
      </p:sp>
      <p:sp>
        <p:nvSpPr>
          <p:cNvPr id="4" name="Slide Number Placeholder 3"/>
          <p:cNvSpPr>
            <a:spLocks noGrp="1"/>
          </p:cNvSpPr>
          <p:nvPr>
            <p:ph type="sldNum" sz="quarter" idx="5"/>
          </p:nvPr>
        </p:nvSpPr>
        <p:spPr/>
        <p:txBody>
          <a:bodyPr/>
          <a:lstStyle/>
          <a:p>
            <a:fld id="{B5D1ACFB-32CC-447F-AA40-13949F8D060A}" type="slidenum">
              <a:rPr lang="en-US" smtClean="0"/>
              <a:t>12</a:t>
            </a:fld>
            <a:endParaRPr lang="en-US"/>
          </a:p>
        </p:txBody>
      </p:sp>
    </p:spTree>
    <p:extLst>
      <p:ext uri="{BB962C8B-B14F-4D97-AF65-F5344CB8AC3E}">
        <p14:creationId xmlns:p14="http://schemas.microsoft.com/office/powerpoint/2010/main" val="216407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Generating interaction matrix for our tree based on hypothesis 1 and performing simulation for 100 times.</a:t>
            </a:r>
          </a:p>
          <a:p>
            <a:r>
              <a:rPr lang="en-US" dirty="0"/>
              <a:t>This plot displays the extinction rate within each simulation. The extinction rate in all simulation are above 60% and even few of them exceed 90%.</a:t>
            </a:r>
          </a:p>
          <a:p>
            <a:r>
              <a:rPr lang="en-US" dirty="0"/>
              <a:t>Here are conclusion:</a:t>
            </a:r>
          </a:p>
          <a:p>
            <a:pPr marL="228600" indent="-228600">
              <a:buAutoNum type="arabicPeriod"/>
            </a:pPr>
            <a:r>
              <a:rPr lang="en-US" dirty="0"/>
              <a:t>The parameter values we choose are not ideal (As one of our future work, we need to apply optimizer to find more ideal parameters and continue examination).</a:t>
            </a:r>
          </a:p>
          <a:p>
            <a:pPr marL="228600" indent="-228600">
              <a:buAutoNum type="arabicPeriod"/>
            </a:pPr>
            <a:r>
              <a:rPr lang="en-US" dirty="0"/>
              <a:t>This hypothesis does not work well.</a:t>
            </a:r>
          </a:p>
        </p:txBody>
      </p:sp>
      <p:sp>
        <p:nvSpPr>
          <p:cNvPr id="4" name="Slide Number Placeholder 3"/>
          <p:cNvSpPr>
            <a:spLocks noGrp="1"/>
          </p:cNvSpPr>
          <p:nvPr>
            <p:ph type="sldNum" sz="quarter" idx="5"/>
          </p:nvPr>
        </p:nvSpPr>
        <p:spPr/>
        <p:txBody>
          <a:bodyPr/>
          <a:lstStyle/>
          <a:p>
            <a:fld id="{B5D1ACFB-32CC-447F-AA40-13949F8D060A}" type="slidenum">
              <a:rPr lang="en-US" smtClean="0"/>
              <a:t>13</a:t>
            </a:fld>
            <a:endParaRPr lang="en-US"/>
          </a:p>
        </p:txBody>
      </p:sp>
    </p:spTree>
    <p:extLst>
      <p:ext uri="{BB962C8B-B14F-4D97-AF65-F5344CB8AC3E}">
        <p14:creationId xmlns:p14="http://schemas.microsoft.com/office/powerpoint/2010/main" val="365959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interaction matrix generated for hypothesis two. We only can observe interaction value near the diagonal, and it is a sparse matrix.</a:t>
            </a:r>
          </a:p>
          <a:p>
            <a:r>
              <a:rPr lang="en-US" dirty="0"/>
              <a:t>We use this sparsity property as a main way to reduce parameters in the hypothesis.</a:t>
            </a:r>
          </a:p>
        </p:txBody>
      </p:sp>
      <p:sp>
        <p:nvSpPr>
          <p:cNvPr id="4" name="Slide Number Placeholder 3"/>
          <p:cNvSpPr>
            <a:spLocks noGrp="1"/>
          </p:cNvSpPr>
          <p:nvPr>
            <p:ph type="sldNum" sz="quarter" idx="5"/>
          </p:nvPr>
        </p:nvSpPr>
        <p:spPr/>
        <p:txBody>
          <a:bodyPr/>
          <a:lstStyle/>
          <a:p>
            <a:fld id="{B5D1ACFB-32CC-447F-AA40-13949F8D060A}" type="slidenum">
              <a:rPr lang="en-US" smtClean="0"/>
              <a:t>15</a:t>
            </a:fld>
            <a:endParaRPr lang="en-US"/>
          </a:p>
        </p:txBody>
      </p:sp>
    </p:spTree>
    <p:extLst>
      <p:ext uri="{BB962C8B-B14F-4D97-AF65-F5344CB8AC3E}">
        <p14:creationId xmlns:p14="http://schemas.microsoft.com/office/powerpoint/2010/main" val="79957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7CFF-4D2F-4A92-8602-3D145BD74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716622-A6CF-4B53-8B54-8C272E0F96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83441F-CCF2-4C84-B0F4-5951CB8C988A}"/>
              </a:ext>
            </a:extLst>
          </p:cNvPr>
          <p:cNvSpPr>
            <a:spLocks noGrp="1"/>
          </p:cNvSpPr>
          <p:nvPr>
            <p:ph type="dt" sz="half" idx="10"/>
          </p:nvPr>
        </p:nvSpPr>
        <p:spPr/>
        <p:txBody>
          <a:bodyPr/>
          <a:lstStyle/>
          <a:p>
            <a:fld id="{F93C6A43-6EC7-472A-AE4C-CAC5B5249B87}" type="datetimeFigureOut">
              <a:rPr lang="en-US" smtClean="0"/>
              <a:t>9/21/2022</a:t>
            </a:fld>
            <a:endParaRPr lang="en-US"/>
          </a:p>
        </p:txBody>
      </p:sp>
      <p:sp>
        <p:nvSpPr>
          <p:cNvPr id="5" name="Footer Placeholder 4">
            <a:extLst>
              <a:ext uri="{FF2B5EF4-FFF2-40B4-BE49-F238E27FC236}">
                <a16:creationId xmlns:a16="http://schemas.microsoft.com/office/drawing/2014/main" id="{71AA06F2-221B-4E79-AF0F-85FC93BF1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F3845-FB79-4CD1-A615-336006261B72}"/>
              </a:ext>
            </a:extLst>
          </p:cNvPr>
          <p:cNvSpPr>
            <a:spLocks noGrp="1"/>
          </p:cNvSpPr>
          <p:nvPr>
            <p:ph type="sldNum" sz="quarter" idx="12"/>
          </p:nvPr>
        </p:nvSpPr>
        <p:spPr/>
        <p:txBody>
          <a:bodyPr/>
          <a:lstStyle/>
          <a:p>
            <a:fld id="{B93C55FE-B2C8-4641-B70B-BDE162C746BF}" type="slidenum">
              <a:rPr lang="en-US" smtClean="0"/>
              <a:t>‹#›</a:t>
            </a:fld>
            <a:endParaRPr lang="en-US"/>
          </a:p>
        </p:txBody>
      </p:sp>
    </p:spTree>
    <p:extLst>
      <p:ext uri="{BB962C8B-B14F-4D97-AF65-F5344CB8AC3E}">
        <p14:creationId xmlns:p14="http://schemas.microsoft.com/office/powerpoint/2010/main" val="1545785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8BD81-3CF0-430D-9D58-AD9CB3FA72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B0B235-4677-4D3A-8051-0CF9874459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E777A-C8F4-4CE1-A06F-454C79D5A888}"/>
              </a:ext>
            </a:extLst>
          </p:cNvPr>
          <p:cNvSpPr>
            <a:spLocks noGrp="1"/>
          </p:cNvSpPr>
          <p:nvPr>
            <p:ph type="dt" sz="half" idx="10"/>
          </p:nvPr>
        </p:nvSpPr>
        <p:spPr/>
        <p:txBody>
          <a:bodyPr/>
          <a:lstStyle/>
          <a:p>
            <a:fld id="{F93C6A43-6EC7-472A-AE4C-CAC5B5249B87}" type="datetimeFigureOut">
              <a:rPr lang="en-US" smtClean="0"/>
              <a:t>9/21/2022</a:t>
            </a:fld>
            <a:endParaRPr lang="en-US"/>
          </a:p>
        </p:txBody>
      </p:sp>
      <p:sp>
        <p:nvSpPr>
          <p:cNvPr id="5" name="Footer Placeholder 4">
            <a:extLst>
              <a:ext uri="{FF2B5EF4-FFF2-40B4-BE49-F238E27FC236}">
                <a16:creationId xmlns:a16="http://schemas.microsoft.com/office/drawing/2014/main" id="{EDBD1581-BF6F-40F7-99ED-13625D5D6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57E35-99AB-4F21-A763-23779377995B}"/>
              </a:ext>
            </a:extLst>
          </p:cNvPr>
          <p:cNvSpPr>
            <a:spLocks noGrp="1"/>
          </p:cNvSpPr>
          <p:nvPr>
            <p:ph type="sldNum" sz="quarter" idx="12"/>
          </p:nvPr>
        </p:nvSpPr>
        <p:spPr/>
        <p:txBody>
          <a:bodyPr/>
          <a:lstStyle/>
          <a:p>
            <a:fld id="{B93C55FE-B2C8-4641-B70B-BDE162C746BF}" type="slidenum">
              <a:rPr lang="en-US" smtClean="0"/>
              <a:t>‹#›</a:t>
            </a:fld>
            <a:endParaRPr lang="en-US"/>
          </a:p>
        </p:txBody>
      </p:sp>
    </p:spTree>
    <p:extLst>
      <p:ext uri="{BB962C8B-B14F-4D97-AF65-F5344CB8AC3E}">
        <p14:creationId xmlns:p14="http://schemas.microsoft.com/office/powerpoint/2010/main" val="174949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72FE7D-BF59-47F7-BF6F-387D71F53D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1D1987-95C9-476D-8C46-5B331EDB68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196D3A-9252-449D-AC38-77E182A5266B}"/>
              </a:ext>
            </a:extLst>
          </p:cNvPr>
          <p:cNvSpPr>
            <a:spLocks noGrp="1"/>
          </p:cNvSpPr>
          <p:nvPr>
            <p:ph type="dt" sz="half" idx="10"/>
          </p:nvPr>
        </p:nvSpPr>
        <p:spPr/>
        <p:txBody>
          <a:bodyPr/>
          <a:lstStyle/>
          <a:p>
            <a:fld id="{F93C6A43-6EC7-472A-AE4C-CAC5B5249B87}" type="datetimeFigureOut">
              <a:rPr lang="en-US" smtClean="0"/>
              <a:t>9/21/2022</a:t>
            </a:fld>
            <a:endParaRPr lang="en-US"/>
          </a:p>
        </p:txBody>
      </p:sp>
      <p:sp>
        <p:nvSpPr>
          <p:cNvPr id="5" name="Footer Placeholder 4">
            <a:extLst>
              <a:ext uri="{FF2B5EF4-FFF2-40B4-BE49-F238E27FC236}">
                <a16:creationId xmlns:a16="http://schemas.microsoft.com/office/drawing/2014/main" id="{1832DEE8-042A-48F0-B892-88C9A4CC5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2C8B6-D66F-4F43-AB70-9A5F82268859}"/>
              </a:ext>
            </a:extLst>
          </p:cNvPr>
          <p:cNvSpPr>
            <a:spLocks noGrp="1"/>
          </p:cNvSpPr>
          <p:nvPr>
            <p:ph type="sldNum" sz="quarter" idx="12"/>
          </p:nvPr>
        </p:nvSpPr>
        <p:spPr/>
        <p:txBody>
          <a:bodyPr/>
          <a:lstStyle/>
          <a:p>
            <a:fld id="{B93C55FE-B2C8-4641-B70B-BDE162C746BF}" type="slidenum">
              <a:rPr lang="en-US" smtClean="0"/>
              <a:t>‹#›</a:t>
            </a:fld>
            <a:endParaRPr lang="en-US"/>
          </a:p>
        </p:txBody>
      </p:sp>
    </p:spTree>
    <p:extLst>
      <p:ext uri="{BB962C8B-B14F-4D97-AF65-F5344CB8AC3E}">
        <p14:creationId xmlns:p14="http://schemas.microsoft.com/office/powerpoint/2010/main" val="267500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BA77-6036-4B7A-9363-F347DFF684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0E46B8-11A2-43E2-8119-71EBA5704E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29A3F-23D6-4356-90AD-C12473D9B5BD}"/>
              </a:ext>
            </a:extLst>
          </p:cNvPr>
          <p:cNvSpPr>
            <a:spLocks noGrp="1"/>
          </p:cNvSpPr>
          <p:nvPr>
            <p:ph type="dt" sz="half" idx="10"/>
          </p:nvPr>
        </p:nvSpPr>
        <p:spPr/>
        <p:txBody>
          <a:bodyPr/>
          <a:lstStyle/>
          <a:p>
            <a:fld id="{F93C6A43-6EC7-472A-AE4C-CAC5B5249B87}" type="datetimeFigureOut">
              <a:rPr lang="en-US" smtClean="0"/>
              <a:t>9/21/2022</a:t>
            </a:fld>
            <a:endParaRPr lang="en-US"/>
          </a:p>
        </p:txBody>
      </p:sp>
      <p:sp>
        <p:nvSpPr>
          <p:cNvPr id="5" name="Footer Placeholder 4">
            <a:extLst>
              <a:ext uri="{FF2B5EF4-FFF2-40B4-BE49-F238E27FC236}">
                <a16:creationId xmlns:a16="http://schemas.microsoft.com/office/drawing/2014/main" id="{BCDA110C-7115-4082-83EB-DA347348A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EE5D2-4A4B-4E47-8402-2FDB0B530A6D}"/>
              </a:ext>
            </a:extLst>
          </p:cNvPr>
          <p:cNvSpPr>
            <a:spLocks noGrp="1"/>
          </p:cNvSpPr>
          <p:nvPr>
            <p:ph type="sldNum" sz="quarter" idx="12"/>
          </p:nvPr>
        </p:nvSpPr>
        <p:spPr/>
        <p:txBody>
          <a:bodyPr/>
          <a:lstStyle/>
          <a:p>
            <a:fld id="{B93C55FE-B2C8-4641-B70B-BDE162C746BF}" type="slidenum">
              <a:rPr lang="en-US" smtClean="0"/>
              <a:t>‹#›</a:t>
            </a:fld>
            <a:endParaRPr lang="en-US"/>
          </a:p>
        </p:txBody>
      </p:sp>
    </p:spTree>
    <p:extLst>
      <p:ext uri="{BB962C8B-B14F-4D97-AF65-F5344CB8AC3E}">
        <p14:creationId xmlns:p14="http://schemas.microsoft.com/office/powerpoint/2010/main" val="2064452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0B06-EC3C-4E59-AC97-9D15D41C68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E61144-0E12-474F-AC21-9309C00C1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1A6CA4-0DC3-4A7E-87D8-AA246498B8A2}"/>
              </a:ext>
            </a:extLst>
          </p:cNvPr>
          <p:cNvSpPr>
            <a:spLocks noGrp="1"/>
          </p:cNvSpPr>
          <p:nvPr>
            <p:ph type="dt" sz="half" idx="10"/>
          </p:nvPr>
        </p:nvSpPr>
        <p:spPr/>
        <p:txBody>
          <a:bodyPr/>
          <a:lstStyle/>
          <a:p>
            <a:fld id="{F93C6A43-6EC7-472A-AE4C-CAC5B5249B87}" type="datetimeFigureOut">
              <a:rPr lang="en-US" smtClean="0"/>
              <a:t>9/21/2022</a:t>
            </a:fld>
            <a:endParaRPr lang="en-US"/>
          </a:p>
        </p:txBody>
      </p:sp>
      <p:sp>
        <p:nvSpPr>
          <p:cNvPr id="5" name="Footer Placeholder 4">
            <a:extLst>
              <a:ext uri="{FF2B5EF4-FFF2-40B4-BE49-F238E27FC236}">
                <a16:creationId xmlns:a16="http://schemas.microsoft.com/office/drawing/2014/main" id="{382FB58C-ACFE-422F-8203-DAE21187B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5AFF7-A4F8-43C2-A474-2A81015049D4}"/>
              </a:ext>
            </a:extLst>
          </p:cNvPr>
          <p:cNvSpPr>
            <a:spLocks noGrp="1"/>
          </p:cNvSpPr>
          <p:nvPr>
            <p:ph type="sldNum" sz="quarter" idx="12"/>
          </p:nvPr>
        </p:nvSpPr>
        <p:spPr/>
        <p:txBody>
          <a:bodyPr/>
          <a:lstStyle/>
          <a:p>
            <a:fld id="{B93C55FE-B2C8-4641-B70B-BDE162C746BF}" type="slidenum">
              <a:rPr lang="en-US" smtClean="0"/>
              <a:t>‹#›</a:t>
            </a:fld>
            <a:endParaRPr lang="en-US"/>
          </a:p>
        </p:txBody>
      </p:sp>
    </p:spTree>
    <p:extLst>
      <p:ext uri="{BB962C8B-B14F-4D97-AF65-F5344CB8AC3E}">
        <p14:creationId xmlns:p14="http://schemas.microsoft.com/office/powerpoint/2010/main" val="301198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19A5-0E75-408C-8AC6-44055C9EF1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96BEFE-C2E4-4E61-BC65-ABBB820F3F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5578EC-899C-471F-BAF2-017CE70AFB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F4F1A-D072-432C-B9EC-C86483C80370}"/>
              </a:ext>
            </a:extLst>
          </p:cNvPr>
          <p:cNvSpPr>
            <a:spLocks noGrp="1"/>
          </p:cNvSpPr>
          <p:nvPr>
            <p:ph type="dt" sz="half" idx="10"/>
          </p:nvPr>
        </p:nvSpPr>
        <p:spPr/>
        <p:txBody>
          <a:bodyPr/>
          <a:lstStyle/>
          <a:p>
            <a:fld id="{F93C6A43-6EC7-472A-AE4C-CAC5B5249B87}" type="datetimeFigureOut">
              <a:rPr lang="en-US" smtClean="0"/>
              <a:t>9/21/2022</a:t>
            </a:fld>
            <a:endParaRPr lang="en-US"/>
          </a:p>
        </p:txBody>
      </p:sp>
      <p:sp>
        <p:nvSpPr>
          <p:cNvPr id="6" name="Footer Placeholder 5">
            <a:extLst>
              <a:ext uri="{FF2B5EF4-FFF2-40B4-BE49-F238E27FC236}">
                <a16:creationId xmlns:a16="http://schemas.microsoft.com/office/drawing/2014/main" id="{1410B1B9-53BE-4680-BAE6-BBB2AF3F1A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0F8E78-51C3-4ADE-A925-4D2C3B0D1E4C}"/>
              </a:ext>
            </a:extLst>
          </p:cNvPr>
          <p:cNvSpPr>
            <a:spLocks noGrp="1"/>
          </p:cNvSpPr>
          <p:nvPr>
            <p:ph type="sldNum" sz="quarter" idx="12"/>
          </p:nvPr>
        </p:nvSpPr>
        <p:spPr/>
        <p:txBody>
          <a:bodyPr/>
          <a:lstStyle/>
          <a:p>
            <a:fld id="{B93C55FE-B2C8-4641-B70B-BDE162C746BF}" type="slidenum">
              <a:rPr lang="en-US" smtClean="0"/>
              <a:t>‹#›</a:t>
            </a:fld>
            <a:endParaRPr lang="en-US"/>
          </a:p>
        </p:txBody>
      </p:sp>
    </p:spTree>
    <p:extLst>
      <p:ext uri="{BB962C8B-B14F-4D97-AF65-F5344CB8AC3E}">
        <p14:creationId xmlns:p14="http://schemas.microsoft.com/office/powerpoint/2010/main" val="1344244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5351-C4F3-47C8-8325-3FF2A3EFCB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0469B9-CF00-45B9-A04A-D5D7F24F8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FF68B-45DF-4D16-9F0F-B1B885B19A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FA4845-773B-4E4B-8F48-29F7506D0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163E38-B169-411E-9163-7F1F3E24FF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B6440E-50CA-4E63-BA0B-04871A03A64F}"/>
              </a:ext>
            </a:extLst>
          </p:cNvPr>
          <p:cNvSpPr>
            <a:spLocks noGrp="1"/>
          </p:cNvSpPr>
          <p:nvPr>
            <p:ph type="dt" sz="half" idx="10"/>
          </p:nvPr>
        </p:nvSpPr>
        <p:spPr/>
        <p:txBody>
          <a:bodyPr/>
          <a:lstStyle/>
          <a:p>
            <a:fld id="{F93C6A43-6EC7-472A-AE4C-CAC5B5249B87}" type="datetimeFigureOut">
              <a:rPr lang="en-US" smtClean="0"/>
              <a:t>9/21/2022</a:t>
            </a:fld>
            <a:endParaRPr lang="en-US"/>
          </a:p>
        </p:txBody>
      </p:sp>
      <p:sp>
        <p:nvSpPr>
          <p:cNvPr id="8" name="Footer Placeholder 7">
            <a:extLst>
              <a:ext uri="{FF2B5EF4-FFF2-40B4-BE49-F238E27FC236}">
                <a16:creationId xmlns:a16="http://schemas.microsoft.com/office/drawing/2014/main" id="{C8F78EBB-FB61-45E4-A268-1259FFE153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6F073D-E728-47E9-8762-1A7375E1AD57}"/>
              </a:ext>
            </a:extLst>
          </p:cNvPr>
          <p:cNvSpPr>
            <a:spLocks noGrp="1"/>
          </p:cNvSpPr>
          <p:nvPr>
            <p:ph type="sldNum" sz="quarter" idx="12"/>
          </p:nvPr>
        </p:nvSpPr>
        <p:spPr/>
        <p:txBody>
          <a:bodyPr/>
          <a:lstStyle/>
          <a:p>
            <a:fld id="{B93C55FE-B2C8-4641-B70B-BDE162C746BF}" type="slidenum">
              <a:rPr lang="en-US" smtClean="0"/>
              <a:t>‹#›</a:t>
            </a:fld>
            <a:endParaRPr lang="en-US"/>
          </a:p>
        </p:txBody>
      </p:sp>
    </p:spTree>
    <p:extLst>
      <p:ext uri="{BB962C8B-B14F-4D97-AF65-F5344CB8AC3E}">
        <p14:creationId xmlns:p14="http://schemas.microsoft.com/office/powerpoint/2010/main" val="3921697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AD31B-8573-472C-A4D5-1C698D32F4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2E1191-3305-438C-B937-E3F8D2348FA9}"/>
              </a:ext>
            </a:extLst>
          </p:cNvPr>
          <p:cNvSpPr>
            <a:spLocks noGrp="1"/>
          </p:cNvSpPr>
          <p:nvPr>
            <p:ph type="dt" sz="half" idx="10"/>
          </p:nvPr>
        </p:nvSpPr>
        <p:spPr/>
        <p:txBody>
          <a:bodyPr/>
          <a:lstStyle/>
          <a:p>
            <a:fld id="{F93C6A43-6EC7-472A-AE4C-CAC5B5249B87}" type="datetimeFigureOut">
              <a:rPr lang="en-US" smtClean="0"/>
              <a:t>9/21/2022</a:t>
            </a:fld>
            <a:endParaRPr lang="en-US"/>
          </a:p>
        </p:txBody>
      </p:sp>
      <p:sp>
        <p:nvSpPr>
          <p:cNvPr id="4" name="Footer Placeholder 3">
            <a:extLst>
              <a:ext uri="{FF2B5EF4-FFF2-40B4-BE49-F238E27FC236}">
                <a16:creationId xmlns:a16="http://schemas.microsoft.com/office/drawing/2014/main" id="{E038B133-81E2-471C-A90A-5C7D1C4A75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ACC2D8-5EE8-4726-9501-BF5E610EBB62}"/>
              </a:ext>
            </a:extLst>
          </p:cNvPr>
          <p:cNvSpPr>
            <a:spLocks noGrp="1"/>
          </p:cNvSpPr>
          <p:nvPr>
            <p:ph type="sldNum" sz="quarter" idx="12"/>
          </p:nvPr>
        </p:nvSpPr>
        <p:spPr/>
        <p:txBody>
          <a:bodyPr/>
          <a:lstStyle/>
          <a:p>
            <a:fld id="{B93C55FE-B2C8-4641-B70B-BDE162C746BF}" type="slidenum">
              <a:rPr lang="en-US" smtClean="0"/>
              <a:t>‹#›</a:t>
            </a:fld>
            <a:endParaRPr lang="en-US"/>
          </a:p>
        </p:txBody>
      </p:sp>
    </p:spTree>
    <p:extLst>
      <p:ext uri="{BB962C8B-B14F-4D97-AF65-F5344CB8AC3E}">
        <p14:creationId xmlns:p14="http://schemas.microsoft.com/office/powerpoint/2010/main" val="13234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438AC-57BF-402B-BBD6-5777706E19CE}"/>
              </a:ext>
            </a:extLst>
          </p:cNvPr>
          <p:cNvSpPr>
            <a:spLocks noGrp="1"/>
          </p:cNvSpPr>
          <p:nvPr>
            <p:ph type="dt" sz="half" idx="10"/>
          </p:nvPr>
        </p:nvSpPr>
        <p:spPr/>
        <p:txBody>
          <a:bodyPr/>
          <a:lstStyle/>
          <a:p>
            <a:fld id="{F93C6A43-6EC7-472A-AE4C-CAC5B5249B87}" type="datetimeFigureOut">
              <a:rPr lang="en-US" smtClean="0"/>
              <a:t>9/21/2022</a:t>
            </a:fld>
            <a:endParaRPr lang="en-US"/>
          </a:p>
        </p:txBody>
      </p:sp>
      <p:sp>
        <p:nvSpPr>
          <p:cNvPr id="3" name="Footer Placeholder 2">
            <a:extLst>
              <a:ext uri="{FF2B5EF4-FFF2-40B4-BE49-F238E27FC236}">
                <a16:creationId xmlns:a16="http://schemas.microsoft.com/office/drawing/2014/main" id="{52EAD5FF-BD40-476F-BAA0-D8E4F0FCB7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EA62D-9263-470C-80D3-B2C76135110A}"/>
              </a:ext>
            </a:extLst>
          </p:cNvPr>
          <p:cNvSpPr>
            <a:spLocks noGrp="1"/>
          </p:cNvSpPr>
          <p:nvPr>
            <p:ph type="sldNum" sz="quarter" idx="12"/>
          </p:nvPr>
        </p:nvSpPr>
        <p:spPr/>
        <p:txBody>
          <a:bodyPr/>
          <a:lstStyle/>
          <a:p>
            <a:fld id="{B93C55FE-B2C8-4641-B70B-BDE162C746BF}" type="slidenum">
              <a:rPr lang="en-US" smtClean="0"/>
              <a:t>‹#›</a:t>
            </a:fld>
            <a:endParaRPr lang="en-US"/>
          </a:p>
        </p:txBody>
      </p:sp>
    </p:spTree>
    <p:extLst>
      <p:ext uri="{BB962C8B-B14F-4D97-AF65-F5344CB8AC3E}">
        <p14:creationId xmlns:p14="http://schemas.microsoft.com/office/powerpoint/2010/main" val="346479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8863-8A52-420A-AC7C-8E2AE865C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166C0E-9838-4A36-92B0-2BDE76EB69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E38A7B-664C-4982-A348-5D8282F34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EFD86-C800-4D7C-A6C4-9ECA4C5EFBB5}"/>
              </a:ext>
            </a:extLst>
          </p:cNvPr>
          <p:cNvSpPr>
            <a:spLocks noGrp="1"/>
          </p:cNvSpPr>
          <p:nvPr>
            <p:ph type="dt" sz="half" idx="10"/>
          </p:nvPr>
        </p:nvSpPr>
        <p:spPr/>
        <p:txBody>
          <a:bodyPr/>
          <a:lstStyle/>
          <a:p>
            <a:fld id="{F93C6A43-6EC7-472A-AE4C-CAC5B5249B87}" type="datetimeFigureOut">
              <a:rPr lang="en-US" smtClean="0"/>
              <a:t>9/21/2022</a:t>
            </a:fld>
            <a:endParaRPr lang="en-US"/>
          </a:p>
        </p:txBody>
      </p:sp>
      <p:sp>
        <p:nvSpPr>
          <p:cNvPr id="6" name="Footer Placeholder 5">
            <a:extLst>
              <a:ext uri="{FF2B5EF4-FFF2-40B4-BE49-F238E27FC236}">
                <a16:creationId xmlns:a16="http://schemas.microsoft.com/office/drawing/2014/main" id="{813673FA-E0F7-455D-A26F-826819F05E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1114D8-648A-4F01-B5B2-4B882ECF209F}"/>
              </a:ext>
            </a:extLst>
          </p:cNvPr>
          <p:cNvSpPr>
            <a:spLocks noGrp="1"/>
          </p:cNvSpPr>
          <p:nvPr>
            <p:ph type="sldNum" sz="quarter" idx="12"/>
          </p:nvPr>
        </p:nvSpPr>
        <p:spPr/>
        <p:txBody>
          <a:bodyPr/>
          <a:lstStyle/>
          <a:p>
            <a:fld id="{B93C55FE-B2C8-4641-B70B-BDE162C746BF}" type="slidenum">
              <a:rPr lang="en-US" smtClean="0"/>
              <a:t>‹#›</a:t>
            </a:fld>
            <a:endParaRPr lang="en-US"/>
          </a:p>
        </p:txBody>
      </p:sp>
    </p:spTree>
    <p:extLst>
      <p:ext uri="{BB962C8B-B14F-4D97-AF65-F5344CB8AC3E}">
        <p14:creationId xmlns:p14="http://schemas.microsoft.com/office/powerpoint/2010/main" val="366551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70874-F833-4CA4-B715-CE4ADB2FD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26ADCD-D757-40D7-A702-BDEDFF7214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F5BB0C-A8E2-4DB8-9F6C-9C9B07260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C56E9-0A06-4A27-948B-9CFFF80414D5}"/>
              </a:ext>
            </a:extLst>
          </p:cNvPr>
          <p:cNvSpPr>
            <a:spLocks noGrp="1"/>
          </p:cNvSpPr>
          <p:nvPr>
            <p:ph type="dt" sz="half" idx="10"/>
          </p:nvPr>
        </p:nvSpPr>
        <p:spPr/>
        <p:txBody>
          <a:bodyPr/>
          <a:lstStyle/>
          <a:p>
            <a:fld id="{F93C6A43-6EC7-472A-AE4C-CAC5B5249B87}" type="datetimeFigureOut">
              <a:rPr lang="en-US" smtClean="0"/>
              <a:t>9/21/2022</a:t>
            </a:fld>
            <a:endParaRPr lang="en-US"/>
          </a:p>
        </p:txBody>
      </p:sp>
      <p:sp>
        <p:nvSpPr>
          <p:cNvPr id="6" name="Footer Placeholder 5">
            <a:extLst>
              <a:ext uri="{FF2B5EF4-FFF2-40B4-BE49-F238E27FC236}">
                <a16:creationId xmlns:a16="http://schemas.microsoft.com/office/drawing/2014/main" id="{CA225869-229E-4F00-9990-45B780914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F11C77-D99F-425A-98F6-9C3C19429C43}"/>
              </a:ext>
            </a:extLst>
          </p:cNvPr>
          <p:cNvSpPr>
            <a:spLocks noGrp="1"/>
          </p:cNvSpPr>
          <p:nvPr>
            <p:ph type="sldNum" sz="quarter" idx="12"/>
          </p:nvPr>
        </p:nvSpPr>
        <p:spPr/>
        <p:txBody>
          <a:bodyPr/>
          <a:lstStyle/>
          <a:p>
            <a:fld id="{B93C55FE-B2C8-4641-B70B-BDE162C746BF}" type="slidenum">
              <a:rPr lang="en-US" smtClean="0"/>
              <a:t>‹#›</a:t>
            </a:fld>
            <a:endParaRPr lang="en-US"/>
          </a:p>
        </p:txBody>
      </p:sp>
    </p:spTree>
    <p:extLst>
      <p:ext uri="{BB962C8B-B14F-4D97-AF65-F5344CB8AC3E}">
        <p14:creationId xmlns:p14="http://schemas.microsoft.com/office/powerpoint/2010/main" val="415786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29B053-C1C0-4E2A-A414-657AB0C75F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B063F1-9AE3-466F-A30A-2386403365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A792C-FAAB-4703-8D17-A6C8CF2046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C6A43-6EC7-472A-AE4C-CAC5B5249B87}" type="datetimeFigureOut">
              <a:rPr lang="en-US" smtClean="0"/>
              <a:t>9/21/2022</a:t>
            </a:fld>
            <a:endParaRPr lang="en-US"/>
          </a:p>
        </p:txBody>
      </p:sp>
      <p:sp>
        <p:nvSpPr>
          <p:cNvPr id="5" name="Footer Placeholder 4">
            <a:extLst>
              <a:ext uri="{FF2B5EF4-FFF2-40B4-BE49-F238E27FC236}">
                <a16:creationId xmlns:a16="http://schemas.microsoft.com/office/drawing/2014/main" id="{7B250873-DD2D-4C4E-9470-400387520B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3F9C04-7EFC-404E-B637-493B62C15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C55FE-B2C8-4641-B70B-BDE162C746BF}" type="slidenum">
              <a:rPr lang="en-US" smtClean="0"/>
              <a:t>‹#›</a:t>
            </a:fld>
            <a:endParaRPr lang="en-US"/>
          </a:p>
        </p:txBody>
      </p:sp>
    </p:spTree>
    <p:extLst>
      <p:ext uri="{BB962C8B-B14F-4D97-AF65-F5344CB8AC3E}">
        <p14:creationId xmlns:p14="http://schemas.microsoft.com/office/powerpoint/2010/main" val="854502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pchlenski/misdeed" TargetMode="External"/><Relationship Id="rId2" Type="http://schemas.openxmlformats.org/officeDocument/2006/relationships/hyperlink" Target="https://doi.org/10.1038/nature1083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5BF7-3B8D-4724-A432-F6B00D146551}"/>
              </a:ext>
            </a:extLst>
          </p:cNvPr>
          <p:cNvSpPr>
            <a:spLocks noGrp="1"/>
          </p:cNvSpPr>
          <p:nvPr>
            <p:ph type="ctrTitle"/>
          </p:nvPr>
        </p:nvSpPr>
        <p:spPr>
          <a:xfrm>
            <a:off x="923636" y="2235200"/>
            <a:ext cx="10344727" cy="2387600"/>
          </a:xfrm>
        </p:spPr>
        <p:txBody>
          <a:bodyPr>
            <a:normAutofit fontScale="90000"/>
          </a:bodyPr>
          <a:lstStyle/>
          <a:p>
            <a:r>
              <a:rPr lang="en-US" sz="7300" dirty="0"/>
              <a:t>COMSE 6901 Spring 2022</a:t>
            </a:r>
            <a:br>
              <a:rPr lang="en-US" dirty="0"/>
            </a:br>
            <a:br>
              <a:rPr lang="en-US" dirty="0"/>
            </a:br>
            <a:r>
              <a:rPr lang="en-US" sz="4000" dirty="0"/>
              <a:t>Hypotheses of Applying Phylogenetic Tree to Reduce Interaction Matrix Parameters in Generalized Lotka-Volterra Model</a:t>
            </a:r>
            <a:endParaRPr lang="en-US" dirty="0"/>
          </a:p>
        </p:txBody>
      </p:sp>
      <p:sp>
        <p:nvSpPr>
          <p:cNvPr id="3" name="Subtitle 2">
            <a:extLst>
              <a:ext uri="{FF2B5EF4-FFF2-40B4-BE49-F238E27FC236}">
                <a16:creationId xmlns:a16="http://schemas.microsoft.com/office/drawing/2014/main" id="{28435C08-0AB0-4CEE-B382-C3A56E5A4D8B}"/>
              </a:ext>
            </a:extLst>
          </p:cNvPr>
          <p:cNvSpPr>
            <a:spLocks noGrp="1"/>
          </p:cNvSpPr>
          <p:nvPr>
            <p:ph type="subTitle" idx="1"/>
          </p:nvPr>
        </p:nvSpPr>
        <p:spPr>
          <a:xfrm>
            <a:off x="1524000" y="5170849"/>
            <a:ext cx="9144000" cy="1655762"/>
          </a:xfrm>
        </p:spPr>
        <p:txBody>
          <a:bodyPr/>
          <a:lstStyle/>
          <a:p>
            <a:r>
              <a:rPr lang="en-US" dirty="0">
                <a:latin typeface="+mj-lt"/>
              </a:rPr>
              <a:t>Haojun Li</a:t>
            </a:r>
          </a:p>
          <a:p>
            <a:r>
              <a:rPr lang="en-US" dirty="0">
                <a:latin typeface="+mj-lt"/>
              </a:rPr>
              <a:t>hl3509</a:t>
            </a:r>
          </a:p>
        </p:txBody>
      </p:sp>
    </p:spTree>
    <p:extLst>
      <p:ext uri="{BB962C8B-B14F-4D97-AF65-F5344CB8AC3E}">
        <p14:creationId xmlns:p14="http://schemas.microsoft.com/office/powerpoint/2010/main" val="229874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E200-529A-4971-A4A8-86E3D7A1234E}"/>
              </a:ext>
            </a:extLst>
          </p:cNvPr>
          <p:cNvSpPr>
            <a:spLocks noGrp="1"/>
          </p:cNvSpPr>
          <p:nvPr>
            <p:ph type="title"/>
          </p:nvPr>
        </p:nvSpPr>
        <p:spPr>
          <a:xfrm>
            <a:off x="3353201" y="2766218"/>
            <a:ext cx="5485598" cy="1325563"/>
          </a:xfrm>
        </p:spPr>
        <p:txBody>
          <a:bodyPr>
            <a:normAutofit/>
          </a:bodyPr>
          <a:lstStyle/>
          <a:p>
            <a:r>
              <a:rPr lang="en-US" sz="8000" dirty="0"/>
              <a:t>Hypothesis 1</a:t>
            </a:r>
          </a:p>
        </p:txBody>
      </p:sp>
    </p:spTree>
    <p:extLst>
      <p:ext uri="{BB962C8B-B14F-4D97-AF65-F5344CB8AC3E}">
        <p14:creationId xmlns:p14="http://schemas.microsoft.com/office/powerpoint/2010/main" val="423838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A7615E5-D942-4E5A-855E-90042B770D13}"/>
              </a:ext>
            </a:extLst>
          </p:cNvPr>
          <p:cNvPicPr>
            <a:picLocks noGrp="1" noChangeAspect="1"/>
          </p:cNvPicPr>
          <p:nvPr>
            <p:ph idx="1"/>
          </p:nvPr>
        </p:nvPicPr>
        <p:blipFill>
          <a:blip r:embed="rId3"/>
          <a:stretch>
            <a:fillRect/>
          </a:stretch>
        </p:blipFill>
        <p:spPr>
          <a:xfrm>
            <a:off x="1754909" y="13640"/>
            <a:ext cx="8386617" cy="6844360"/>
          </a:xfrm>
          <a:prstGeom prst="rect">
            <a:avLst/>
          </a:prstGeom>
        </p:spPr>
      </p:pic>
    </p:spTree>
    <p:extLst>
      <p:ext uri="{BB962C8B-B14F-4D97-AF65-F5344CB8AC3E}">
        <p14:creationId xmlns:p14="http://schemas.microsoft.com/office/powerpoint/2010/main" val="87242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9169F16-6F7B-4030-A5E7-60DB64BFB87E}"/>
              </a:ext>
            </a:extLst>
          </p:cNvPr>
          <p:cNvPicPr>
            <a:picLocks noChangeAspect="1"/>
          </p:cNvPicPr>
          <p:nvPr/>
        </p:nvPicPr>
        <p:blipFill>
          <a:blip r:embed="rId3"/>
          <a:stretch>
            <a:fillRect/>
          </a:stretch>
        </p:blipFill>
        <p:spPr>
          <a:xfrm>
            <a:off x="472041" y="3696916"/>
            <a:ext cx="3266667" cy="3009523"/>
          </a:xfrm>
          <a:prstGeom prst="rect">
            <a:avLst/>
          </a:prstGeom>
        </p:spPr>
      </p:pic>
      <p:sp>
        <p:nvSpPr>
          <p:cNvPr id="15" name="TextBox 14">
            <a:extLst>
              <a:ext uri="{FF2B5EF4-FFF2-40B4-BE49-F238E27FC236}">
                <a16:creationId xmlns:a16="http://schemas.microsoft.com/office/drawing/2014/main" id="{718B53FF-ED7D-45F6-8DA2-D8EA9CD60839}"/>
              </a:ext>
            </a:extLst>
          </p:cNvPr>
          <p:cNvSpPr txBox="1"/>
          <p:nvPr/>
        </p:nvSpPr>
        <p:spPr>
          <a:xfrm>
            <a:off x="1181650" y="3142063"/>
            <a:ext cx="2143920" cy="369332"/>
          </a:xfrm>
          <a:prstGeom prst="rect">
            <a:avLst/>
          </a:prstGeom>
          <a:noFill/>
        </p:spPr>
        <p:txBody>
          <a:bodyPr wrap="none" rtlCol="0">
            <a:spAutoFit/>
          </a:bodyPr>
          <a:lstStyle/>
          <a:p>
            <a:r>
              <a:rPr lang="en-US" sz="1800" dirty="0">
                <a:effectLst/>
              </a:rPr>
              <a:t>(</a:t>
            </a:r>
            <a:r>
              <a:rPr lang="en-US" sz="1800" dirty="0" err="1">
                <a:effectLst/>
              </a:rPr>
              <a:t>Allesina</a:t>
            </a:r>
            <a:r>
              <a:rPr lang="en-US" sz="1800" b="0" i="0" dirty="0">
                <a:solidFill>
                  <a:srgbClr val="202124"/>
                </a:solidFill>
                <a:effectLst/>
              </a:rPr>
              <a:t> et al., 2012)</a:t>
            </a:r>
            <a:endParaRPr lang="en-US" dirty="0"/>
          </a:p>
        </p:txBody>
      </p:sp>
      <p:pic>
        <p:nvPicPr>
          <p:cNvPr id="17" name="Picture 16">
            <a:extLst>
              <a:ext uri="{FF2B5EF4-FFF2-40B4-BE49-F238E27FC236}">
                <a16:creationId xmlns:a16="http://schemas.microsoft.com/office/drawing/2014/main" id="{23743681-BAFC-48A2-A73E-80FF30EF2B63}"/>
              </a:ext>
            </a:extLst>
          </p:cNvPr>
          <p:cNvPicPr>
            <a:picLocks noChangeAspect="1"/>
          </p:cNvPicPr>
          <p:nvPr/>
        </p:nvPicPr>
        <p:blipFill>
          <a:blip r:embed="rId4"/>
          <a:stretch>
            <a:fillRect/>
          </a:stretch>
        </p:blipFill>
        <p:spPr>
          <a:xfrm>
            <a:off x="472041" y="77048"/>
            <a:ext cx="3266667" cy="3009524"/>
          </a:xfrm>
          <a:prstGeom prst="rect">
            <a:avLst/>
          </a:prstGeom>
        </p:spPr>
      </p:pic>
      <p:pic>
        <p:nvPicPr>
          <p:cNvPr id="21" name="Picture 20">
            <a:extLst>
              <a:ext uri="{FF2B5EF4-FFF2-40B4-BE49-F238E27FC236}">
                <a16:creationId xmlns:a16="http://schemas.microsoft.com/office/drawing/2014/main" id="{16224100-C30C-44D9-939E-AD48D7333BEF}"/>
              </a:ext>
            </a:extLst>
          </p:cNvPr>
          <p:cNvPicPr>
            <a:picLocks noChangeAspect="1"/>
          </p:cNvPicPr>
          <p:nvPr/>
        </p:nvPicPr>
        <p:blipFill>
          <a:blip r:embed="rId5"/>
          <a:stretch>
            <a:fillRect/>
          </a:stretch>
        </p:blipFill>
        <p:spPr>
          <a:xfrm>
            <a:off x="4081167" y="0"/>
            <a:ext cx="4029666" cy="6858000"/>
          </a:xfrm>
          <a:prstGeom prst="rect">
            <a:avLst/>
          </a:prstGeom>
        </p:spPr>
      </p:pic>
      <p:pic>
        <p:nvPicPr>
          <p:cNvPr id="23" name="Picture 22">
            <a:extLst>
              <a:ext uri="{FF2B5EF4-FFF2-40B4-BE49-F238E27FC236}">
                <a16:creationId xmlns:a16="http://schemas.microsoft.com/office/drawing/2014/main" id="{722FE9C4-6BAB-454D-83F3-CE49F2EB752C}"/>
              </a:ext>
            </a:extLst>
          </p:cNvPr>
          <p:cNvPicPr>
            <a:picLocks noChangeAspect="1"/>
          </p:cNvPicPr>
          <p:nvPr/>
        </p:nvPicPr>
        <p:blipFill>
          <a:blip r:embed="rId6"/>
          <a:stretch>
            <a:fillRect/>
          </a:stretch>
        </p:blipFill>
        <p:spPr>
          <a:xfrm>
            <a:off x="8866430" y="0"/>
            <a:ext cx="3327057" cy="6858000"/>
          </a:xfrm>
          <a:prstGeom prst="rect">
            <a:avLst/>
          </a:prstGeom>
        </p:spPr>
      </p:pic>
    </p:spTree>
    <p:extLst>
      <p:ext uri="{BB962C8B-B14F-4D97-AF65-F5344CB8AC3E}">
        <p14:creationId xmlns:p14="http://schemas.microsoft.com/office/powerpoint/2010/main" val="64245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CE7952-584E-4519-9CE9-86FADB1114BE}"/>
              </a:ext>
            </a:extLst>
          </p:cNvPr>
          <p:cNvPicPr>
            <a:picLocks noChangeAspect="1"/>
          </p:cNvPicPr>
          <p:nvPr/>
        </p:nvPicPr>
        <p:blipFill>
          <a:blip r:embed="rId3"/>
          <a:stretch>
            <a:fillRect/>
          </a:stretch>
        </p:blipFill>
        <p:spPr>
          <a:xfrm>
            <a:off x="819594" y="0"/>
            <a:ext cx="10552812" cy="6858000"/>
          </a:xfrm>
          <a:prstGeom prst="rect">
            <a:avLst/>
          </a:prstGeom>
        </p:spPr>
      </p:pic>
    </p:spTree>
    <p:extLst>
      <p:ext uri="{BB962C8B-B14F-4D97-AF65-F5344CB8AC3E}">
        <p14:creationId xmlns:p14="http://schemas.microsoft.com/office/powerpoint/2010/main" val="1754256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A527-A32B-4A0B-BBD3-C6996487BA17}"/>
              </a:ext>
            </a:extLst>
          </p:cNvPr>
          <p:cNvSpPr>
            <a:spLocks noGrp="1"/>
          </p:cNvSpPr>
          <p:nvPr>
            <p:ph type="title"/>
          </p:nvPr>
        </p:nvSpPr>
        <p:spPr>
          <a:xfrm>
            <a:off x="3338763" y="2766218"/>
            <a:ext cx="5514474" cy="1325563"/>
          </a:xfrm>
        </p:spPr>
        <p:txBody>
          <a:bodyPr>
            <a:normAutofit/>
          </a:bodyPr>
          <a:lstStyle/>
          <a:p>
            <a:r>
              <a:rPr lang="en-US" sz="8000" dirty="0"/>
              <a:t>Hypothesis 2</a:t>
            </a:r>
          </a:p>
        </p:txBody>
      </p:sp>
    </p:spTree>
    <p:extLst>
      <p:ext uri="{BB962C8B-B14F-4D97-AF65-F5344CB8AC3E}">
        <p14:creationId xmlns:p14="http://schemas.microsoft.com/office/powerpoint/2010/main" val="55485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3C4F56-68E9-42CE-80BB-1869C6D5DD97}"/>
              </a:ext>
            </a:extLst>
          </p:cNvPr>
          <p:cNvPicPr>
            <a:picLocks noChangeAspect="1"/>
          </p:cNvPicPr>
          <p:nvPr/>
        </p:nvPicPr>
        <p:blipFill>
          <a:blip r:embed="rId3"/>
          <a:stretch>
            <a:fillRect/>
          </a:stretch>
        </p:blipFill>
        <p:spPr>
          <a:xfrm>
            <a:off x="2337148" y="0"/>
            <a:ext cx="6932976" cy="6861502"/>
          </a:xfrm>
          <a:prstGeom prst="rect">
            <a:avLst/>
          </a:prstGeom>
        </p:spPr>
      </p:pic>
    </p:spTree>
    <p:extLst>
      <p:ext uri="{BB962C8B-B14F-4D97-AF65-F5344CB8AC3E}">
        <p14:creationId xmlns:p14="http://schemas.microsoft.com/office/powerpoint/2010/main" val="1270819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CFE46B-A243-49A8-9BC2-E2FC42487C32}"/>
              </a:ext>
            </a:extLst>
          </p:cNvPr>
          <p:cNvPicPr>
            <a:picLocks noChangeAspect="1"/>
          </p:cNvPicPr>
          <p:nvPr/>
        </p:nvPicPr>
        <p:blipFill>
          <a:blip r:embed="rId3"/>
          <a:stretch>
            <a:fillRect/>
          </a:stretch>
        </p:blipFill>
        <p:spPr>
          <a:xfrm>
            <a:off x="109226" y="2287640"/>
            <a:ext cx="4496298" cy="3030594"/>
          </a:xfrm>
          <a:prstGeom prst="rect">
            <a:avLst/>
          </a:prstGeom>
        </p:spPr>
      </p:pic>
      <p:pic>
        <p:nvPicPr>
          <p:cNvPr id="11" name="Picture 10">
            <a:extLst>
              <a:ext uri="{FF2B5EF4-FFF2-40B4-BE49-F238E27FC236}">
                <a16:creationId xmlns:a16="http://schemas.microsoft.com/office/drawing/2014/main" id="{C813E64A-6052-4473-A7C4-A2B3F8C4C47B}"/>
              </a:ext>
            </a:extLst>
          </p:cNvPr>
          <p:cNvPicPr>
            <a:picLocks noChangeAspect="1"/>
          </p:cNvPicPr>
          <p:nvPr/>
        </p:nvPicPr>
        <p:blipFill>
          <a:blip r:embed="rId4"/>
          <a:stretch>
            <a:fillRect/>
          </a:stretch>
        </p:blipFill>
        <p:spPr>
          <a:xfrm>
            <a:off x="4605523" y="62333"/>
            <a:ext cx="3781731" cy="6733333"/>
          </a:xfrm>
          <a:prstGeom prst="rect">
            <a:avLst/>
          </a:prstGeom>
        </p:spPr>
      </p:pic>
      <p:pic>
        <p:nvPicPr>
          <p:cNvPr id="13" name="Picture 12">
            <a:extLst>
              <a:ext uri="{FF2B5EF4-FFF2-40B4-BE49-F238E27FC236}">
                <a16:creationId xmlns:a16="http://schemas.microsoft.com/office/drawing/2014/main" id="{B3BBEB88-D666-4356-86D4-27F0D0CDC675}"/>
              </a:ext>
            </a:extLst>
          </p:cNvPr>
          <p:cNvPicPr>
            <a:picLocks noChangeAspect="1"/>
          </p:cNvPicPr>
          <p:nvPr/>
        </p:nvPicPr>
        <p:blipFill>
          <a:blip r:embed="rId5"/>
          <a:stretch>
            <a:fillRect/>
          </a:stretch>
        </p:blipFill>
        <p:spPr>
          <a:xfrm>
            <a:off x="9259614" y="0"/>
            <a:ext cx="2680138" cy="6858000"/>
          </a:xfrm>
          <a:prstGeom prst="rect">
            <a:avLst/>
          </a:prstGeom>
        </p:spPr>
      </p:pic>
    </p:spTree>
    <p:extLst>
      <p:ext uri="{BB962C8B-B14F-4D97-AF65-F5344CB8AC3E}">
        <p14:creationId xmlns:p14="http://schemas.microsoft.com/office/powerpoint/2010/main" val="3994677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24311339-9CDD-434B-8F0C-019E9F6F495B}"/>
              </a:ext>
            </a:extLst>
          </p:cNvPr>
          <p:cNvPicPr>
            <a:picLocks noChangeAspect="1"/>
          </p:cNvPicPr>
          <p:nvPr/>
        </p:nvPicPr>
        <p:blipFill>
          <a:blip r:embed="rId3"/>
          <a:stretch>
            <a:fillRect/>
          </a:stretch>
        </p:blipFill>
        <p:spPr>
          <a:xfrm>
            <a:off x="1907227" y="643466"/>
            <a:ext cx="8377545" cy="5571067"/>
          </a:xfrm>
          <a:prstGeom prst="rect">
            <a:avLst/>
          </a:prstGeom>
        </p:spPr>
      </p:pic>
    </p:spTree>
    <p:extLst>
      <p:ext uri="{BB962C8B-B14F-4D97-AF65-F5344CB8AC3E}">
        <p14:creationId xmlns:p14="http://schemas.microsoft.com/office/powerpoint/2010/main" val="705475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2A6B-6C8F-4E0F-AA65-997672BF63D0}"/>
              </a:ext>
            </a:extLst>
          </p:cNvPr>
          <p:cNvSpPr>
            <a:spLocks noGrp="1"/>
          </p:cNvSpPr>
          <p:nvPr>
            <p:ph type="title"/>
          </p:nvPr>
        </p:nvSpPr>
        <p:spPr>
          <a:xfrm>
            <a:off x="3309445" y="2766218"/>
            <a:ext cx="5573110" cy="1325563"/>
          </a:xfrm>
        </p:spPr>
        <p:txBody>
          <a:bodyPr>
            <a:normAutofit/>
          </a:bodyPr>
          <a:lstStyle/>
          <a:p>
            <a:r>
              <a:rPr lang="en-US" sz="8000" dirty="0"/>
              <a:t>Hypothesis 3</a:t>
            </a:r>
          </a:p>
        </p:txBody>
      </p:sp>
    </p:spTree>
    <p:extLst>
      <p:ext uri="{BB962C8B-B14F-4D97-AF65-F5344CB8AC3E}">
        <p14:creationId xmlns:p14="http://schemas.microsoft.com/office/powerpoint/2010/main" val="1581565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66120301-5D37-49B6-8857-8E60D2766071}"/>
              </a:ext>
            </a:extLst>
          </p:cNvPr>
          <p:cNvPicPr>
            <a:picLocks noChangeAspect="1"/>
          </p:cNvPicPr>
          <p:nvPr/>
        </p:nvPicPr>
        <p:blipFill>
          <a:blip r:embed="rId3"/>
          <a:stretch>
            <a:fillRect/>
          </a:stretch>
        </p:blipFill>
        <p:spPr>
          <a:xfrm>
            <a:off x="2632363" y="0"/>
            <a:ext cx="6927274" cy="6858000"/>
          </a:xfrm>
          <a:prstGeom prst="rect">
            <a:avLst/>
          </a:prstGeom>
        </p:spPr>
      </p:pic>
    </p:spTree>
    <p:extLst>
      <p:ext uri="{BB962C8B-B14F-4D97-AF65-F5344CB8AC3E}">
        <p14:creationId xmlns:p14="http://schemas.microsoft.com/office/powerpoint/2010/main" val="315420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EEA6F-7766-4C45-9B3F-BF21B7493221}"/>
              </a:ext>
            </a:extLst>
          </p:cNvPr>
          <p:cNvSpPr>
            <a:spLocks noGrp="1"/>
          </p:cNvSpPr>
          <p:nvPr>
            <p:ph type="title"/>
          </p:nvPr>
        </p:nvSpPr>
        <p:spPr>
          <a:xfrm>
            <a:off x="838200" y="89917"/>
            <a:ext cx="10515600" cy="1325563"/>
          </a:xfrm>
        </p:spPr>
        <p:txBody>
          <a:bodyPr/>
          <a:lstStyle/>
          <a:p>
            <a:r>
              <a:rPr lang="en-US" dirty="0"/>
              <a:t>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7C1326-0EE7-4F17-8B67-1E28ACD78859}"/>
                  </a:ext>
                </a:extLst>
              </p:cNvPr>
              <p:cNvSpPr>
                <a:spLocks noGrp="1"/>
              </p:cNvSpPr>
              <p:nvPr>
                <p:ph idx="1"/>
              </p:nvPr>
            </p:nvSpPr>
            <p:spPr>
              <a:xfrm>
                <a:off x="838200" y="1248576"/>
                <a:ext cx="10515600" cy="4995724"/>
              </a:xfrm>
            </p:spPr>
            <p:txBody>
              <a:bodyPr>
                <a:normAutofit lnSpcReduction="10000"/>
              </a:bodyPr>
              <a:lstStyle/>
              <a:p>
                <a:r>
                  <a:rPr lang="en-US" dirty="0"/>
                  <a:t> Lotka–Volterra equations (predator–prey equations):</a:t>
                </a:r>
              </a:p>
              <a:p>
                <a:endParaRPr lang="en-US" dirty="0"/>
              </a:p>
              <a:p>
                <a:pPr marL="457200" lvl="1" indent="0">
                  <a:buNone/>
                </a:pPr>
                <a14:m>
                  <m:oMathPara xmlns:m="http://schemas.openxmlformats.org/officeDocument/2006/math">
                    <m:oMathParaPr>
                      <m:jc m:val="center"/>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𝑑</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 </m:t>
                      </m:r>
                      <m:r>
                        <m:rPr>
                          <m:sty m:val="p"/>
                        </m:rPr>
                        <a:rPr lang="el-GR" sz="2800" b="0" i="1" smtClean="0">
                          <a:latin typeface="Cambria Math" panose="02040503050406030204" pitchFamily="18" charset="0"/>
                        </a:rPr>
                        <m:t>λ</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 −</m:t>
                      </m:r>
                      <m:r>
                        <a:rPr lang="en-US" sz="2800" b="0" i="1" smtClean="0">
                          <a:latin typeface="Cambria Math" panose="02040503050406030204" pitchFamily="18" charset="0"/>
                        </a:rPr>
                        <m:t>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r>
                        <a:rPr lang="en-US" sz="2800" b="0" i="1" smtClean="0">
                          <a:latin typeface="Cambria Math" panose="02040503050406030204" pitchFamily="18" charset="0"/>
                        </a:rPr>
                        <m:t>𝑃𝑟𝑒𝑦</m:t>
                      </m:r>
                      <m:r>
                        <a:rPr lang="en-US" sz="2800" b="0" i="1" smtClean="0">
                          <a:latin typeface="Cambria Math" panose="02040503050406030204" pitchFamily="18" charset="0"/>
                        </a:rPr>
                        <m:t>)</m:t>
                      </m:r>
                    </m:oMath>
                  </m:oMathPara>
                </a14:m>
                <a:endParaRPr lang="en-US" sz="2800" dirty="0"/>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𝑑</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r>
                        <m:rPr>
                          <m:sty m:val="p"/>
                        </m:rPr>
                        <a:rPr lang="el-GR" sz="2800" b="0" i="1" smtClean="0">
                          <a:latin typeface="Cambria Math" panose="02040503050406030204" pitchFamily="18" charset="0"/>
                        </a:rPr>
                        <m:t>μ</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𝑐</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r>
                        <a:rPr lang="en-US" sz="2800" b="0" i="1" smtClean="0">
                          <a:latin typeface="Cambria Math" panose="02040503050406030204" pitchFamily="18" charset="0"/>
                        </a:rPr>
                        <m:t>𝑃𝑟𝑒𝑑𝑎𝑡𝑜𝑟</m:t>
                      </m:r>
                      <m:r>
                        <a:rPr lang="en-US" sz="2800" b="0" i="1" smtClean="0">
                          <a:latin typeface="Cambria Math" panose="02040503050406030204" pitchFamily="18" charset="0"/>
                        </a:rPr>
                        <m:t>)</m:t>
                      </m:r>
                    </m:oMath>
                  </m:oMathPara>
                </a14:m>
                <a:endParaRPr lang="en-US" sz="2800" dirty="0"/>
              </a:p>
              <a:p>
                <a:pPr marL="457200" lvl="1" indent="0">
                  <a:buNone/>
                </a:pPr>
                <a:endParaRPr lang="en-US" sz="2800" dirty="0"/>
              </a:p>
              <a:p>
                <a:pPr marL="457200" lvl="1" indent="0">
                  <a:buNone/>
                </a:pPr>
                <a:r>
                  <a:rPr lang="en-US" b="1" dirty="0"/>
                  <a:t>λ</a:t>
                </a:r>
                <a:r>
                  <a:rPr lang="en-US" dirty="0"/>
                  <a:t> is the prey population’s net growth rate in the absence of predators. </a:t>
                </a:r>
              </a:p>
              <a:p>
                <a:pPr marL="457200" lvl="1" indent="0">
                  <a:buNone/>
                </a:pPr>
                <a:endParaRPr lang="en-US" dirty="0"/>
              </a:p>
              <a:p>
                <a:pPr marL="457200" lvl="1" indent="0">
                  <a:buNone/>
                </a:pPr>
                <a14:m>
                  <m:oMath xmlns:m="http://schemas.openxmlformats.org/officeDocument/2006/math">
                    <m:r>
                      <a:rPr lang="en-US" b="1" i="1" smtClean="0">
                        <a:latin typeface="Cambria Math" panose="02040503050406030204" pitchFamily="18" charset="0"/>
                      </a:rPr>
                      <m:t>𝒃</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 </m:t>
                    </m:r>
                  </m:oMath>
                </a14:m>
                <a:r>
                  <a:rPr lang="en-US" dirty="0"/>
                  <a:t>and </a:t>
                </a:r>
                <a14:m>
                  <m:oMath xmlns:m="http://schemas.openxmlformats.org/officeDocument/2006/math">
                    <m:r>
                      <a:rPr lang="en-US" b="1" i="1" smtClean="0">
                        <a:latin typeface="Cambria Math" panose="02040503050406030204" pitchFamily="18" charset="0"/>
                      </a:rPr>
                      <m:t>𝒄</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oMath>
                </a14:m>
                <a:r>
                  <a:rPr lang="en-US" b="1" dirty="0"/>
                  <a:t> </a:t>
                </a:r>
                <a:r>
                  <a:rPr lang="en-US" dirty="0"/>
                  <a:t>represent the interactions between predator and prey. </a:t>
                </a:r>
              </a:p>
              <a:p>
                <a:pPr marL="457200" lvl="1" indent="0">
                  <a:buNone/>
                </a:pPr>
                <a:endParaRPr lang="en-US" dirty="0"/>
              </a:p>
              <a:p>
                <a:pPr marL="457200" lvl="1" indent="0">
                  <a:buNone/>
                </a:pPr>
                <a:r>
                  <a:rPr lang="el-GR" b="1" dirty="0"/>
                  <a:t>μ</a:t>
                </a:r>
                <a:r>
                  <a:rPr lang="en-US" dirty="0"/>
                  <a:t> denotes the predator population’s death rate in the absence of prey.</a:t>
                </a:r>
              </a:p>
            </p:txBody>
          </p:sp>
        </mc:Choice>
        <mc:Fallback xmlns="">
          <p:sp>
            <p:nvSpPr>
              <p:cNvPr id="3" name="Content Placeholder 2">
                <a:extLst>
                  <a:ext uri="{FF2B5EF4-FFF2-40B4-BE49-F238E27FC236}">
                    <a16:creationId xmlns:a16="http://schemas.microsoft.com/office/drawing/2014/main" id="{887C1326-0EE7-4F17-8B67-1E28ACD78859}"/>
                  </a:ext>
                </a:extLst>
              </p:cNvPr>
              <p:cNvSpPr>
                <a:spLocks noGrp="1" noRot="1" noChangeAspect="1" noMove="1" noResize="1" noEditPoints="1" noAdjustHandles="1" noChangeArrowheads="1" noChangeShapeType="1" noTextEdit="1"/>
              </p:cNvSpPr>
              <p:nvPr>
                <p:ph idx="1"/>
              </p:nvPr>
            </p:nvSpPr>
            <p:spPr>
              <a:xfrm>
                <a:off x="838200" y="1248576"/>
                <a:ext cx="10515600" cy="4995724"/>
              </a:xfrm>
              <a:blipFill>
                <a:blip r:embed="rId3"/>
                <a:stretch>
                  <a:fillRect l="-1043" t="-2808" b="-1099"/>
                </a:stretch>
              </a:blipFill>
            </p:spPr>
            <p:txBody>
              <a:bodyPr/>
              <a:lstStyle/>
              <a:p>
                <a:r>
                  <a:rPr lang="en-US">
                    <a:noFill/>
                  </a:rPr>
                  <a:t> </a:t>
                </a:r>
              </a:p>
            </p:txBody>
          </p:sp>
        </mc:Fallback>
      </mc:AlternateContent>
    </p:spTree>
    <p:extLst>
      <p:ext uri="{BB962C8B-B14F-4D97-AF65-F5344CB8AC3E}">
        <p14:creationId xmlns:p14="http://schemas.microsoft.com/office/powerpoint/2010/main" val="1009143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40F659-059D-4A73-9FBB-A728E63E7E87}"/>
              </a:ext>
            </a:extLst>
          </p:cNvPr>
          <p:cNvPicPr>
            <a:picLocks noChangeAspect="1"/>
          </p:cNvPicPr>
          <p:nvPr/>
        </p:nvPicPr>
        <p:blipFill>
          <a:blip r:embed="rId3"/>
          <a:stretch>
            <a:fillRect/>
          </a:stretch>
        </p:blipFill>
        <p:spPr>
          <a:xfrm>
            <a:off x="136634" y="2134421"/>
            <a:ext cx="4001425" cy="2589158"/>
          </a:xfrm>
          <a:prstGeom prst="rect">
            <a:avLst/>
          </a:prstGeom>
        </p:spPr>
      </p:pic>
      <p:pic>
        <p:nvPicPr>
          <p:cNvPr id="7" name="Picture 6">
            <a:extLst>
              <a:ext uri="{FF2B5EF4-FFF2-40B4-BE49-F238E27FC236}">
                <a16:creationId xmlns:a16="http://schemas.microsoft.com/office/drawing/2014/main" id="{09AC178A-A316-40E7-9921-AA6B94A93B7C}"/>
              </a:ext>
            </a:extLst>
          </p:cNvPr>
          <p:cNvPicPr>
            <a:picLocks noChangeAspect="1"/>
          </p:cNvPicPr>
          <p:nvPr/>
        </p:nvPicPr>
        <p:blipFill>
          <a:blip r:embed="rId4"/>
          <a:stretch>
            <a:fillRect/>
          </a:stretch>
        </p:blipFill>
        <p:spPr>
          <a:xfrm>
            <a:off x="3986476" y="-1"/>
            <a:ext cx="4219048" cy="6857999"/>
          </a:xfrm>
          <a:prstGeom prst="rect">
            <a:avLst/>
          </a:prstGeom>
        </p:spPr>
      </p:pic>
      <p:pic>
        <p:nvPicPr>
          <p:cNvPr id="9" name="Picture 8">
            <a:extLst>
              <a:ext uri="{FF2B5EF4-FFF2-40B4-BE49-F238E27FC236}">
                <a16:creationId xmlns:a16="http://schemas.microsoft.com/office/drawing/2014/main" id="{3F3BA97E-0797-48C0-8F40-2ADA820B123E}"/>
              </a:ext>
            </a:extLst>
          </p:cNvPr>
          <p:cNvPicPr>
            <a:picLocks noChangeAspect="1"/>
          </p:cNvPicPr>
          <p:nvPr/>
        </p:nvPicPr>
        <p:blipFill>
          <a:blip r:embed="rId5"/>
          <a:stretch>
            <a:fillRect/>
          </a:stretch>
        </p:blipFill>
        <p:spPr>
          <a:xfrm>
            <a:off x="8786200" y="0"/>
            <a:ext cx="3405800" cy="6858000"/>
          </a:xfrm>
          <a:prstGeom prst="rect">
            <a:avLst/>
          </a:prstGeom>
        </p:spPr>
      </p:pic>
    </p:spTree>
    <p:extLst>
      <p:ext uri="{BB962C8B-B14F-4D97-AF65-F5344CB8AC3E}">
        <p14:creationId xmlns:p14="http://schemas.microsoft.com/office/powerpoint/2010/main" val="292416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A84F7C6A-534E-41B6-91F9-B3AA66C3C11E}"/>
              </a:ext>
            </a:extLst>
          </p:cNvPr>
          <p:cNvPicPr>
            <a:picLocks noChangeAspect="1"/>
          </p:cNvPicPr>
          <p:nvPr/>
        </p:nvPicPr>
        <p:blipFill>
          <a:blip r:embed="rId3"/>
          <a:stretch>
            <a:fillRect/>
          </a:stretch>
        </p:blipFill>
        <p:spPr>
          <a:xfrm>
            <a:off x="1468240" y="643466"/>
            <a:ext cx="9255519" cy="5571067"/>
          </a:xfrm>
          <a:prstGeom prst="rect">
            <a:avLst/>
          </a:prstGeom>
        </p:spPr>
      </p:pic>
    </p:spTree>
    <p:extLst>
      <p:ext uri="{BB962C8B-B14F-4D97-AF65-F5344CB8AC3E}">
        <p14:creationId xmlns:p14="http://schemas.microsoft.com/office/powerpoint/2010/main" val="2824218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D4DF-897E-4931-8322-A3CE02158532}"/>
              </a:ext>
            </a:extLst>
          </p:cNvPr>
          <p:cNvSpPr>
            <a:spLocks noGrp="1"/>
          </p:cNvSpPr>
          <p:nvPr>
            <p:ph type="title"/>
          </p:nvPr>
        </p:nvSpPr>
        <p:spPr>
          <a:xfrm>
            <a:off x="3125514" y="2766218"/>
            <a:ext cx="5940972" cy="1325563"/>
          </a:xfrm>
        </p:spPr>
        <p:txBody>
          <a:bodyPr>
            <a:normAutofit/>
          </a:bodyPr>
          <a:lstStyle/>
          <a:p>
            <a:r>
              <a:rPr lang="en-US" sz="8000" dirty="0"/>
              <a:t>Hypothesis 4</a:t>
            </a:r>
          </a:p>
        </p:txBody>
      </p:sp>
    </p:spTree>
    <p:extLst>
      <p:ext uri="{BB962C8B-B14F-4D97-AF65-F5344CB8AC3E}">
        <p14:creationId xmlns:p14="http://schemas.microsoft.com/office/powerpoint/2010/main" val="4006201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9A86FA-8B1E-4E0B-907B-F2F6D554A778}"/>
              </a:ext>
            </a:extLst>
          </p:cNvPr>
          <p:cNvPicPr>
            <a:picLocks noChangeAspect="1"/>
          </p:cNvPicPr>
          <p:nvPr/>
        </p:nvPicPr>
        <p:blipFill>
          <a:blip r:embed="rId3"/>
          <a:stretch>
            <a:fillRect/>
          </a:stretch>
        </p:blipFill>
        <p:spPr>
          <a:xfrm>
            <a:off x="2657905" y="0"/>
            <a:ext cx="6876190" cy="6800000"/>
          </a:xfrm>
          <a:prstGeom prst="rect">
            <a:avLst/>
          </a:prstGeom>
        </p:spPr>
      </p:pic>
    </p:spTree>
    <p:extLst>
      <p:ext uri="{BB962C8B-B14F-4D97-AF65-F5344CB8AC3E}">
        <p14:creationId xmlns:p14="http://schemas.microsoft.com/office/powerpoint/2010/main" val="2546128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C71C1A-82F8-4BC8-BECF-7E74FCC8893D}"/>
              </a:ext>
            </a:extLst>
          </p:cNvPr>
          <p:cNvPicPr>
            <a:picLocks noChangeAspect="1"/>
          </p:cNvPicPr>
          <p:nvPr/>
        </p:nvPicPr>
        <p:blipFill>
          <a:blip r:embed="rId3"/>
          <a:stretch>
            <a:fillRect/>
          </a:stretch>
        </p:blipFill>
        <p:spPr>
          <a:xfrm>
            <a:off x="799779" y="3628034"/>
            <a:ext cx="3144697" cy="2964324"/>
          </a:xfrm>
          <a:prstGeom prst="rect">
            <a:avLst/>
          </a:prstGeom>
        </p:spPr>
      </p:pic>
      <p:pic>
        <p:nvPicPr>
          <p:cNvPr id="7" name="Picture 6">
            <a:extLst>
              <a:ext uri="{FF2B5EF4-FFF2-40B4-BE49-F238E27FC236}">
                <a16:creationId xmlns:a16="http://schemas.microsoft.com/office/drawing/2014/main" id="{AF12BA9F-76FF-4D45-8060-1CA9285BA3A5}"/>
              </a:ext>
            </a:extLst>
          </p:cNvPr>
          <p:cNvPicPr>
            <a:picLocks noChangeAspect="1"/>
          </p:cNvPicPr>
          <p:nvPr/>
        </p:nvPicPr>
        <p:blipFill>
          <a:blip r:embed="rId4"/>
          <a:stretch>
            <a:fillRect/>
          </a:stretch>
        </p:blipFill>
        <p:spPr>
          <a:xfrm>
            <a:off x="4100762" y="52809"/>
            <a:ext cx="3990476" cy="6752381"/>
          </a:xfrm>
          <a:prstGeom prst="rect">
            <a:avLst/>
          </a:prstGeom>
        </p:spPr>
      </p:pic>
      <p:pic>
        <p:nvPicPr>
          <p:cNvPr id="9" name="Picture 8">
            <a:extLst>
              <a:ext uri="{FF2B5EF4-FFF2-40B4-BE49-F238E27FC236}">
                <a16:creationId xmlns:a16="http://schemas.microsoft.com/office/drawing/2014/main" id="{0FAA7920-EF5F-4E3A-9970-1969F48F745F}"/>
              </a:ext>
            </a:extLst>
          </p:cNvPr>
          <p:cNvPicPr>
            <a:picLocks noChangeAspect="1"/>
          </p:cNvPicPr>
          <p:nvPr/>
        </p:nvPicPr>
        <p:blipFill>
          <a:blip r:embed="rId5"/>
          <a:stretch>
            <a:fillRect/>
          </a:stretch>
        </p:blipFill>
        <p:spPr>
          <a:xfrm>
            <a:off x="8403809" y="0"/>
            <a:ext cx="3246120" cy="6858000"/>
          </a:xfrm>
          <a:prstGeom prst="rect">
            <a:avLst/>
          </a:prstGeom>
        </p:spPr>
      </p:pic>
      <p:pic>
        <p:nvPicPr>
          <p:cNvPr id="11" name="Picture 10">
            <a:extLst>
              <a:ext uri="{FF2B5EF4-FFF2-40B4-BE49-F238E27FC236}">
                <a16:creationId xmlns:a16="http://schemas.microsoft.com/office/drawing/2014/main" id="{7B832D18-9103-45D4-9388-446485BB9A33}"/>
              </a:ext>
            </a:extLst>
          </p:cNvPr>
          <p:cNvPicPr>
            <a:picLocks noChangeAspect="1"/>
          </p:cNvPicPr>
          <p:nvPr/>
        </p:nvPicPr>
        <p:blipFill>
          <a:blip r:embed="rId6"/>
          <a:stretch>
            <a:fillRect/>
          </a:stretch>
        </p:blipFill>
        <p:spPr>
          <a:xfrm>
            <a:off x="554001" y="55436"/>
            <a:ext cx="3390476" cy="3066667"/>
          </a:xfrm>
          <a:prstGeom prst="rect">
            <a:avLst/>
          </a:prstGeom>
        </p:spPr>
      </p:pic>
    </p:spTree>
    <p:extLst>
      <p:ext uri="{BB962C8B-B14F-4D97-AF65-F5344CB8AC3E}">
        <p14:creationId xmlns:p14="http://schemas.microsoft.com/office/powerpoint/2010/main" val="2557754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49D479-198A-4E89-B1B2-419208884A0E}"/>
              </a:ext>
            </a:extLst>
          </p:cNvPr>
          <p:cNvPicPr>
            <a:picLocks noChangeAspect="1"/>
          </p:cNvPicPr>
          <p:nvPr/>
        </p:nvPicPr>
        <p:blipFill>
          <a:blip r:embed="rId3"/>
          <a:stretch>
            <a:fillRect/>
          </a:stretch>
        </p:blipFill>
        <p:spPr>
          <a:xfrm>
            <a:off x="1798937" y="643466"/>
            <a:ext cx="8594125" cy="5571067"/>
          </a:xfrm>
          <a:prstGeom prst="rect">
            <a:avLst/>
          </a:prstGeom>
        </p:spPr>
      </p:pic>
    </p:spTree>
    <p:extLst>
      <p:ext uri="{BB962C8B-B14F-4D97-AF65-F5344CB8AC3E}">
        <p14:creationId xmlns:p14="http://schemas.microsoft.com/office/powerpoint/2010/main" val="1943039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689C-8855-47B0-BC38-BAA4A4E2BEA7}"/>
              </a:ext>
            </a:extLst>
          </p:cNvPr>
          <p:cNvSpPr>
            <a:spLocks noGrp="1"/>
          </p:cNvSpPr>
          <p:nvPr>
            <p:ph type="title"/>
          </p:nvPr>
        </p:nvSpPr>
        <p:spPr>
          <a:xfrm>
            <a:off x="838200" y="133897"/>
            <a:ext cx="10515600" cy="1325563"/>
          </a:xfrm>
        </p:spPr>
        <p:txBody>
          <a:bodyPr/>
          <a:lstStyle/>
          <a:p>
            <a:r>
              <a:rPr lang="en-US" dirty="0"/>
              <a:t>Conclusion</a:t>
            </a:r>
          </a:p>
        </p:txBody>
      </p:sp>
      <p:sp>
        <p:nvSpPr>
          <p:cNvPr id="3" name="Content Placeholder 2">
            <a:extLst>
              <a:ext uri="{FF2B5EF4-FFF2-40B4-BE49-F238E27FC236}">
                <a16:creationId xmlns:a16="http://schemas.microsoft.com/office/drawing/2014/main" id="{7D62B6DC-A814-43F4-843A-6FA3BDE4D8FF}"/>
              </a:ext>
            </a:extLst>
          </p:cNvPr>
          <p:cNvSpPr>
            <a:spLocks noGrp="1"/>
          </p:cNvSpPr>
          <p:nvPr>
            <p:ph idx="1"/>
          </p:nvPr>
        </p:nvSpPr>
        <p:spPr>
          <a:xfrm>
            <a:off x="838200" y="1459460"/>
            <a:ext cx="10515600" cy="5172568"/>
          </a:xfrm>
        </p:spPr>
        <p:txBody>
          <a:bodyPr>
            <a:normAutofit/>
          </a:bodyPr>
          <a:lstStyle/>
          <a:p>
            <a:r>
              <a:rPr lang="en-US" dirty="0"/>
              <a:t>Comparing to hypotheses 2, 3, and 4, interaction matrix generated from hypothesis 1 will cause a lot extinction. However, we need more experiments with different parameters to make a conclusion.</a:t>
            </a:r>
          </a:p>
          <a:p>
            <a:endParaRPr lang="en-US" dirty="0"/>
          </a:p>
          <a:p>
            <a:r>
              <a:rPr lang="en-US" dirty="0"/>
              <a:t>Hypothesis 2 and 3 have relatively faster speed to generate interaction matrices compared to hypothesis 1 and 4 because of their sparsity properties or clustering properties.</a:t>
            </a:r>
          </a:p>
          <a:p>
            <a:endParaRPr lang="en-US" dirty="0"/>
          </a:p>
          <a:p>
            <a:r>
              <a:rPr lang="en-US" dirty="0"/>
              <a:t>Hypothesis 2,3, and 4 passed our basic sanity check (Appendix will provide more information) and they are good for future real word test.</a:t>
            </a:r>
          </a:p>
        </p:txBody>
      </p:sp>
    </p:spTree>
    <p:extLst>
      <p:ext uri="{BB962C8B-B14F-4D97-AF65-F5344CB8AC3E}">
        <p14:creationId xmlns:p14="http://schemas.microsoft.com/office/powerpoint/2010/main" val="4060233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CA0B-C08C-4F90-A5DE-FB25DF8369B1}"/>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AD494EDE-A572-4C10-A12E-CE84B7062A43}"/>
              </a:ext>
            </a:extLst>
          </p:cNvPr>
          <p:cNvSpPr>
            <a:spLocks noGrp="1"/>
          </p:cNvSpPr>
          <p:nvPr>
            <p:ph idx="1"/>
          </p:nvPr>
        </p:nvSpPr>
        <p:spPr/>
        <p:txBody>
          <a:bodyPr>
            <a:normAutofit lnSpcReduction="10000"/>
          </a:bodyPr>
          <a:lstStyle/>
          <a:p>
            <a:r>
              <a:rPr lang="en-US" dirty="0"/>
              <a:t>For hypothesis 1, we need to experiment with more combination of parameters in order to decide whether continue with it or discard it.</a:t>
            </a:r>
          </a:p>
          <a:p>
            <a:endParaRPr lang="en-US" dirty="0"/>
          </a:p>
          <a:p>
            <a:r>
              <a:rPr lang="en-US" dirty="0"/>
              <a:t>For hypothesis 2, 3, and 4, we can run them on realistic data and compare results with realistic result.</a:t>
            </a:r>
          </a:p>
          <a:p>
            <a:endParaRPr lang="en-US" dirty="0"/>
          </a:p>
          <a:p>
            <a:r>
              <a:rPr lang="en-US" dirty="0"/>
              <a:t>In order to explore the maximum performance of our hypotheses, an optimizer is needed to help us adjust their parameters.</a:t>
            </a:r>
          </a:p>
          <a:p>
            <a:endParaRPr lang="en-US" dirty="0"/>
          </a:p>
          <a:p>
            <a:r>
              <a:rPr lang="en-US" dirty="0"/>
              <a:t>We need to design an objection function.</a:t>
            </a:r>
          </a:p>
        </p:txBody>
      </p:sp>
    </p:spTree>
    <p:extLst>
      <p:ext uri="{BB962C8B-B14F-4D97-AF65-F5344CB8AC3E}">
        <p14:creationId xmlns:p14="http://schemas.microsoft.com/office/powerpoint/2010/main" val="3408151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221E-6E2E-427F-B9EE-BC3F7D1537E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6649029-C23B-425C-A65B-CAB9739354BC}"/>
              </a:ext>
            </a:extLst>
          </p:cNvPr>
          <p:cNvSpPr>
            <a:spLocks noGrp="1"/>
          </p:cNvSpPr>
          <p:nvPr>
            <p:ph idx="1"/>
          </p:nvPr>
        </p:nvSpPr>
        <p:spPr/>
        <p:txBody>
          <a:bodyPr/>
          <a:lstStyle/>
          <a:p>
            <a:r>
              <a:rPr lang="en-US" dirty="0">
                <a:effectLst/>
              </a:rPr>
              <a:t>Allesina, S., &amp; Tang, S. (2012). Stability criteria for complex 	ecosystems. </a:t>
            </a:r>
            <a:r>
              <a:rPr lang="en-US" i="1" dirty="0">
                <a:effectLst/>
              </a:rPr>
              <a:t>Nature</a:t>
            </a:r>
            <a:r>
              <a:rPr lang="en-US" dirty="0">
                <a:effectLst/>
              </a:rPr>
              <a:t>, </a:t>
            </a:r>
            <a:r>
              <a:rPr lang="en-US" i="1" dirty="0">
                <a:effectLst/>
              </a:rPr>
              <a:t>483</a:t>
            </a:r>
            <a:r>
              <a:rPr lang="en-US" dirty="0">
                <a:effectLst/>
              </a:rPr>
              <a:t>(7388), 205–208. 	</a:t>
            </a:r>
            <a:r>
              <a:rPr lang="en-US" dirty="0">
                <a:effectLst/>
                <a:hlinkClick r:id="rId2"/>
              </a:rPr>
              <a:t>https://doi.org/10.1038/nature10832</a:t>
            </a:r>
            <a:endParaRPr lang="en-US" dirty="0">
              <a:effectLst/>
            </a:endParaRPr>
          </a:p>
          <a:p>
            <a:endParaRPr lang="en-US" dirty="0">
              <a:effectLst/>
            </a:endParaRPr>
          </a:p>
          <a:p>
            <a:r>
              <a:rPr lang="en-US" dirty="0" err="1">
                <a:effectLst/>
              </a:rPr>
              <a:t>Pchlenski</a:t>
            </a:r>
            <a:r>
              <a:rPr lang="en-US" dirty="0">
                <a:effectLst/>
              </a:rPr>
              <a:t>. (n.d.). </a:t>
            </a:r>
            <a:r>
              <a:rPr lang="en-US" i="1" dirty="0" err="1">
                <a:effectLst/>
              </a:rPr>
              <a:t>Pchlenski</a:t>
            </a:r>
            <a:r>
              <a:rPr lang="en-US" i="1" dirty="0">
                <a:effectLst/>
              </a:rPr>
              <a:t>/misdeed: Microbiome Data Simulator for 	power analysis</a:t>
            </a:r>
            <a:r>
              <a:rPr lang="en-US" dirty="0">
                <a:effectLst/>
              </a:rPr>
              <a:t>. GitHub. Retrieved April 26, 2022, from 	</a:t>
            </a:r>
            <a:r>
              <a:rPr lang="en-US" dirty="0">
                <a:effectLst/>
                <a:hlinkClick r:id="rId3"/>
              </a:rPr>
              <a:t>https://github.com/pchlenski/misdeed</a:t>
            </a:r>
            <a:endParaRPr lang="en-US" dirty="0">
              <a:effectLst/>
            </a:endParaRPr>
          </a:p>
          <a:p>
            <a:endParaRPr lang="en-US" dirty="0">
              <a:effectLst/>
            </a:endParaRPr>
          </a:p>
          <a:p>
            <a:endParaRPr lang="en-US" dirty="0"/>
          </a:p>
        </p:txBody>
      </p:sp>
    </p:spTree>
    <p:extLst>
      <p:ext uri="{BB962C8B-B14F-4D97-AF65-F5344CB8AC3E}">
        <p14:creationId xmlns:p14="http://schemas.microsoft.com/office/powerpoint/2010/main" val="3191432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597-34E0-458A-9160-0358CF7CDC40}"/>
              </a:ext>
            </a:extLst>
          </p:cNvPr>
          <p:cNvSpPr>
            <a:spLocks noGrp="1"/>
          </p:cNvSpPr>
          <p:nvPr>
            <p:ph type="title"/>
          </p:nvPr>
        </p:nvSpPr>
        <p:spPr>
          <a:xfrm>
            <a:off x="4591707" y="2766218"/>
            <a:ext cx="3008586" cy="1325563"/>
          </a:xfrm>
        </p:spPr>
        <p:txBody>
          <a:bodyPr>
            <a:normAutofit/>
          </a:bodyPr>
          <a:lstStyle/>
          <a:p>
            <a:r>
              <a:rPr lang="en-US" sz="8000" dirty="0"/>
              <a:t>Q &amp; A</a:t>
            </a:r>
          </a:p>
        </p:txBody>
      </p:sp>
    </p:spTree>
    <p:extLst>
      <p:ext uri="{BB962C8B-B14F-4D97-AF65-F5344CB8AC3E}">
        <p14:creationId xmlns:p14="http://schemas.microsoft.com/office/powerpoint/2010/main" val="409454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B7FD-0F71-47CE-A061-EE753B5B4EA0}"/>
              </a:ext>
            </a:extLst>
          </p:cNvPr>
          <p:cNvSpPr>
            <a:spLocks noGrp="1"/>
          </p:cNvSpPr>
          <p:nvPr>
            <p:ph type="title"/>
          </p:nvPr>
        </p:nvSpPr>
        <p:spPr/>
        <p:txBody>
          <a:bodyPr/>
          <a:lstStyle/>
          <a:p>
            <a:r>
              <a:rPr lang="en-US" dirty="0"/>
              <a:t> Generalized Lotka-Volterra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DA436C-C2FB-4E19-AFB3-2EFBF1CD044F}"/>
                  </a:ext>
                </a:extLst>
              </p:cNvPr>
              <p:cNvSpPr>
                <a:spLocks noGrp="1"/>
              </p:cNvSpPr>
              <p:nvPr>
                <p:ph idx="1"/>
              </p:nvPr>
            </p:nvSpPr>
            <p:spPr>
              <a:xfrm>
                <a:off x="838200" y="3717542"/>
                <a:ext cx="10515600" cy="2028421"/>
              </a:xfrm>
            </p:spPr>
            <p:txBody>
              <a:bodyPr>
                <a:noAutofit/>
              </a:bodyPr>
              <a:lstStyle/>
              <a:p>
                <a14:m>
                  <m:oMath xmlns:m="http://schemas.openxmlformats.org/officeDocument/2006/math">
                    <m:r>
                      <a:rPr lang="en-US" sz="1800" b="1" i="1" smtClean="0">
                        <a:latin typeface="Cambria Math" panose="02040503050406030204" pitchFamily="18" charset="0"/>
                      </a:rPr>
                      <m:t>𝒙</m:t>
                    </m:r>
                    <m:d>
                      <m:dPr>
                        <m:ctrlPr>
                          <a:rPr lang="en-US" sz="1800" b="1" i="1" smtClean="0">
                            <a:latin typeface="Cambria Math" panose="02040503050406030204" pitchFamily="18" charset="0"/>
                          </a:rPr>
                        </m:ctrlPr>
                      </m:dPr>
                      <m:e>
                        <m:r>
                          <a:rPr lang="en-US" sz="1800" b="1" i="1" smtClean="0">
                            <a:latin typeface="Cambria Math" panose="02040503050406030204" pitchFamily="18" charset="0"/>
                          </a:rPr>
                          <m:t>𝒕</m:t>
                        </m:r>
                      </m:e>
                    </m:d>
                    <m:r>
                      <a:rPr lang="en-US" sz="1800" b="1" i="1" smtClean="0">
                        <a:latin typeface="Cambria Math" panose="02040503050406030204" pitchFamily="18" charset="0"/>
                      </a:rPr>
                      <m:t> </m:t>
                    </m:r>
                    <m:r>
                      <a:rPr lang="en-US" sz="1800" b="0" i="1" smtClean="0">
                        <a:latin typeface="Cambria Math" panose="02040503050406030204" pitchFamily="18" charset="0"/>
                      </a:rPr>
                      <m:t>𝑖𝑠</m:t>
                    </m:r>
                    <m:r>
                      <a:rPr lang="en-US" sz="1800" b="0" i="1" smtClean="0">
                        <a:latin typeface="Cambria Math" panose="02040503050406030204" pitchFamily="18" charset="0"/>
                      </a:rPr>
                      <m:t> </m:t>
                    </m:r>
                    <m:r>
                      <a:rPr lang="en-US" sz="1800" b="0" i="1" smtClean="0">
                        <a:latin typeface="Cambria Math" panose="02040503050406030204" pitchFamily="18" charset="0"/>
                      </a:rPr>
                      <m:t>𝑎</m:t>
                    </m:r>
                    <m:r>
                      <a:rPr lang="en-US" sz="1800" b="0" i="1" smtClean="0">
                        <a:latin typeface="Cambria Math" panose="02040503050406030204" pitchFamily="18" charset="0"/>
                      </a:rPr>
                      <m:t> </m:t>
                    </m:r>
                    <m:r>
                      <a:rPr lang="en-US" sz="1800" b="0" i="1" smtClean="0">
                        <a:latin typeface="Cambria Math" panose="02040503050406030204" pitchFamily="18" charset="0"/>
                      </a:rPr>
                      <m:t>𝑙𝑒𝑛𝑔𝑡h</m:t>
                    </m:r>
                    <m:r>
                      <a:rPr lang="en-US" sz="1800" b="0" i="1" smtClean="0">
                        <a:latin typeface="Cambria Math" panose="02040503050406030204" pitchFamily="18" charset="0"/>
                      </a:rPr>
                      <m:t> </m:t>
                    </m:r>
                    <m:r>
                      <a:rPr lang="en-US" sz="1800" b="0" i="1" smtClean="0">
                        <a:latin typeface="Cambria Math" panose="02040503050406030204" pitchFamily="18" charset="0"/>
                      </a:rPr>
                      <m:t>𝑛</m:t>
                    </m:r>
                    <m:r>
                      <a:rPr lang="en-US" sz="1800" b="0" i="1" smtClean="0">
                        <a:latin typeface="Cambria Math" panose="02040503050406030204" pitchFamily="18" charset="0"/>
                      </a:rPr>
                      <m:t> </m:t>
                    </m:r>
                    <m:r>
                      <a:rPr lang="en-US" sz="1800" b="0" i="1" smtClean="0">
                        <a:latin typeface="Cambria Math" panose="02040503050406030204" pitchFamily="18" charset="0"/>
                      </a:rPr>
                      <m:t>𝑝𝑜𝑝𝑢𝑙𝑎𝑡𝑖𝑜𝑛</m:t>
                    </m:r>
                    <m:r>
                      <a:rPr lang="en-US" sz="1800" b="0" i="1" smtClean="0">
                        <a:latin typeface="Cambria Math" panose="02040503050406030204" pitchFamily="18" charset="0"/>
                      </a:rPr>
                      <m:t> </m:t>
                    </m:r>
                    <m:r>
                      <a:rPr lang="en-US" sz="1800" b="0" i="1" smtClean="0">
                        <a:latin typeface="Cambria Math" panose="02040503050406030204" pitchFamily="18" charset="0"/>
                      </a:rPr>
                      <m:t>𝑑𝑒𝑛𝑠𝑖𝑡𝑖𝑒𝑠</m:t>
                    </m:r>
                    <m:r>
                      <a:rPr lang="en-US" sz="1800" b="0" i="1" smtClean="0">
                        <a:latin typeface="Cambria Math" panose="02040503050406030204" pitchFamily="18" charset="0"/>
                      </a:rPr>
                      <m:t> </m:t>
                    </m:r>
                    <m:r>
                      <a:rPr lang="en-US" sz="1800" b="0" i="1" smtClean="0">
                        <a:latin typeface="Cambria Math" panose="02040503050406030204" pitchFamily="18" charset="0"/>
                      </a:rPr>
                      <m:t>𝑣𝑒𝑐𝑡𝑜𝑟</m:t>
                    </m:r>
                    <m:r>
                      <a:rPr lang="en-US" sz="1800" b="0" i="1" smtClean="0">
                        <a:latin typeface="Cambria Math" panose="02040503050406030204" pitchFamily="18" charset="0"/>
                      </a:rPr>
                      <m:t> </m:t>
                    </m:r>
                    <m:r>
                      <a:rPr lang="en-US" sz="1800" b="0" i="1" smtClean="0">
                        <a:latin typeface="Cambria Math" panose="02040503050406030204" pitchFamily="18" charset="0"/>
                      </a:rPr>
                      <m:t>𝑎𝑡</m:t>
                    </m:r>
                    <m:r>
                      <a:rPr lang="en-US" sz="1800" b="0" i="1" smtClean="0">
                        <a:latin typeface="Cambria Math" panose="02040503050406030204" pitchFamily="18" charset="0"/>
                      </a:rPr>
                      <m:t> </m:t>
                    </m:r>
                    <m:r>
                      <a:rPr lang="en-US" sz="1800" b="0" i="1" smtClean="0">
                        <a:latin typeface="Cambria Math" panose="02040503050406030204" pitchFamily="18" charset="0"/>
                      </a:rPr>
                      <m:t>𝑡𝑖𝑚𝑒</m:t>
                    </m:r>
                    <m:r>
                      <a:rPr lang="en-US" sz="1800" b="0" i="1" smtClean="0">
                        <a:latin typeface="Cambria Math" panose="02040503050406030204" pitchFamily="18" charset="0"/>
                      </a:rPr>
                      <m:t> </m:t>
                    </m:r>
                    <m:r>
                      <a:rPr lang="en-US" sz="1800" b="0" i="1" smtClean="0">
                        <a:latin typeface="Cambria Math" panose="02040503050406030204" pitchFamily="18" charset="0"/>
                      </a:rPr>
                      <m:t>𝑡</m:t>
                    </m:r>
                  </m:oMath>
                </a14:m>
                <a:endParaRPr lang="en-US" sz="1800" b="0" dirty="0"/>
              </a:p>
              <a:p>
                <a14:m>
                  <m:oMath xmlns:m="http://schemas.openxmlformats.org/officeDocument/2006/math">
                    <m:r>
                      <a:rPr lang="en-US" sz="1800" b="1" i="1" smtClean="0">
                        <a:latin typeface="Cambria Math" panose="02040503050406030204" pitchFamily="18" charset="0"/>
                      </a:rPr>
                      <m:t>𝒓</m:t>
                    </m:r>
                    <m:r>
                      <a:rPr lang="en-US" sz="1800" b="0" i="1" smtClean="0">
                        <a:latin typeface="Cambria Math" panose="02040503050406030204" pitchFamily="18" charset="0"/>
                      </a:rPr>
                      <m:t> </m:t>
                    </m:r>
                    <m:r>
                      <a:rPr lang="en-US" sz="1800" b="0" i="1" smtClean="0">
                        <a:latin typeface="Cambria Math" panose="02040503050406030204" pitchFamily="18" charset="0"/>
                      </a:rPr>
                      <m:t>𝑖𝑠</m:t>
                    </m:r>
                    <m:r>
                      <a:rPr lang="en-US" sz="1800" b="0" i="1" smtClean="0">
                        <a:latin typeface="Cambria Math" panose="02040503050406030204" pitchFamily="18" charset="0"/>
                      </a:rPr>
                      <m:t> </m:t>
                    </m:r>
                    <m:r>
                      <a:rPr lang="en-US" sz="1800" b="0" i="1" smtClean="0">
                        <a:latin typeface="Cambria Math" panose="02040503050406030204" pitchFamily="18" charset="0"/>
                      </a:rPr>
                      <m:t>𝑎</m:t>
                    </m:r>
                    <m:r>
                      <a:rPr lang="en-US" sz="1800" b="0" i="1" smtClean="0">
                        <a:latin typeface="Cambria Math" panose="02040503050406030204" pitchFamily="18" charset="0"/>
                      </a:rPr>
                      <m:t> </m:t>
                    </m:r>
                    <m:r>
                      <a:rPr lang="en-US" sz="1800" b="0" i="1" smtClean="0">
                        <a:latin typeface="Cambria Math" panose="02040503050406030204" pitchFamily="18" charset="0"/>
                      </a:rPr>
                      <m:t>𝑣𝑒𝑐𝑡𝑜𝑟</m:t>
                    </m:r>
                    <m:r>
                      <a:rPr lang="en-US" sz="1800" b="0" i="1" smtClean="0">
                        <a:latin typeface="Cambria Math" panose="02040503050406030204" pitchFamily="18" charset="0"/>
                      </a:rPr>
                      <m:t> </m:t>
                    </m:r>
                    <m:r>
                      <a:rPr lang="en-US" sz="1800" b="0" i="1" smtClean="0">
                        <a:latin typeface="Cambria Math" panose="02040503050406030204" pitchFamily="18" charset="0"/>
                      </a:rPr>
                      <m:t>𝑤h𝑖𝑐h</m:t>
                    </m:r>
                    <m:r>
                      <a:rPr lang="en-US" sz="1800" b="0" i="1" smtClean="0">
                        <a:latin typeface="Cambria Math" panose="02040503050406030204" pitchFamily="18" charset="0"/>
                      </a:rPr>
                      <m:t> </m:t>
                    </m:r>
                    <m:r>
                      <a:rPr lang="en-US" sz="1800" b="0" i="1" smtClean="0">
                        <a:latin typeface="Cambria Math" panose="02040503050406030204" pitchFamily="18" charset="0"/>
                      </a:rPr>
                      <m:t>𝑟𝑒𝑝𝑟𝑒𝑠𝑒𝑛𝑡𝑠</m:t>
                    </m:r>
                    <m:r>
                      <a:rPr lang="en-US" sz="1800" b="0" i="1" smtClean="0">
                        <a:latin typeface="Cambria Math" panose="02040503050406030204" pitchFamily="18" charset="0"/>
                      </a:rPr>
                      <m:t> </m:t>
                    </m:r>
                    <m:r>
                      <a:rPr lang="en-US" sz="1800" b="0" i="1" smtClean="0">
                        <a:latin typeface="Cambria Math" panose="02040503050406030204" pitchFamily="18" charset="0"/>
                      </a:rPr>
                      <m:t>𝑡h𝑒</m:t>
                    </m:r>
                    <m:r>
                      <a:rPr lang="en-US" sz="1800" b="0" i="1" smtClean="0">
                        <a:latin typeface="Cambria Math" panose="02040503050406030204" pitchFamily="18" charset="0"/>
                      </a:rPr>
                      <m:t> </m:t>
                    </m:r>
                    <m:r>
                      <a:rPr lang="en-US" sz="1800" b="0" i="1" smtClean="0">
                        <a:latin typeface="Cambria Math" panose="02040503050406030204" pitchFamily="18" charset="0"/>
                      </a:rPr>
                      <m:t>𝑔𝑟𝑜𝑤𝑡h</m:t>
                    </m:r>
                    <m:r>
                      <a:rPr lang="en-US" sz="1800" b="0" i="1" smtClean="0">
                        <a:latin typeface="Cambria Math" panose="02040503050406030204" pitchFamily="18" charset="0"/>
                      </a:rPr>
                      <m:t> </m:t>
                    </m:r>
                    <m:r>
                      <a:rPr lang="en-US" sz="1800" b="0" i="1" smtClean="0">
                        <a:latin typeface="Cambria Math" panose="02040503050406030204" pitchFamily="18" charset="0"/>
                      </a:rPr>
                      <m:t>𝑜𝑟</m:t>
                    </m:r>
                    <m:r>
                      <a:rPr lang="en-US" sz="1800" b="0" i="1" smtClean="0">
                        <a:latin typeface="Cambria Math" panose="02040503050406030204" pitchFamily="18" charset="0"/>
                      </a:rPr>
                      <m:t> </m:t>
                    </m:r>
                    <m:r>
                      <a:rPr lang="en-US" sz="1800" b="0" i="1" smtClean="0">
                        <a:latin typeface="Cambria Math" panose="02040503050406030204" pitchFamily="18" charset="0"/>
                      </a:rPr>
                      <m:t>𝑑𝑒𝑎𝑡h</m:t>
                    </m:r>
                    <m:r>
                      <a:rPr lang="en-US" sz="1800" b="0" i="1" smtClean="0">
                        <a:latin typeface="Cambria Math" panose="02040503050406030204" pitchFamily="18" charset="0"/>
                      </a:rPr>
                      <m:t> </m:t>
                    </m:r>
                    <m:r>
                      <a:rPr lang="en-US" sz="1800" b="0" i="1" smtClean="0">
                        <a:latin typeface="Cambria Math" panose="02040503050406030204" pitchFamily="18" charset="0"/>
                      </a:rPr>
                      <m:t>𝑟𝑎𝑡𝑒𝑠</m:t>
                    </m:r>
                    <m:r>
                      <a:rPr lang="en-US" sz="1800" b="0" i="1" smtClean="0">
                        <a:latin typeface="Cambria Math" panose="02040503050406030204" pitchFamily="18" charset="0"/>
                      </a:rPr>
                      <m:t> </m:t>
                    </m:r>
                    <m:r>
                      <a:rPr lang="en-US" sz="1800" b="0" i="1" smtClean="0">
                        <a:latin typeface="Cambria Math" panose="02040503050406030204" pitchFamily="18" charset="0"/>
                      </a:rPr>
                      <m:t>𝑤h𝑒𝑛</m:t>
                    </m:r>
                    <m:r>
                      <a:rPr lang="en-US" sz="1800" b="0" i="1" smtClean="0">
                        <a:latin typeface="Cambria Math" panose="02040503050406030204" pitchFamily="18" charset="0"/>
                      </a:rPr>
                      <m:t> </m:t>
                    </m:r>
                    <m:r>
                      <a:rPr lang="en-US" sz="1800" b="0" i="1" smtClean="0">
                        <a:latin typeface="Cambria Math" panose="02040503050406030204" pitchFamily="18" charset="0"/>
                      </a:rPr>
                      <m:t>𝑝𝑜𝑝𝑢𝑙𝑎𝑡𝑖𝑜𝑛</m:t>
                    </m:r>
                    <m:r>
                      <a:rPr lang="en-US" sz="1800" b="0" i="1" smtClean="0">
                        <a:latin typeface="Cambria Math" panose="02040503050406030204" pitchFamily="18" charset="0"/>
                      </a:rPr>
                      <m:t> </m:t>
                    </m:r>
                    <m:r>
                      <a:rPr lang="en-US" sz="1800" b="0" i="1" smtClean="0">
                        <a:latin typeface="Cambria Math" panose="02040503050406030204" pitchFamily="18" charset="0"/>
                      </a:rPr>
                      <m:t>𝑖</m:t>
                    </m:r>
                    <m:r>
                      <a:rPr lang="en-US" sz="1800" b="0" i="1" smtClean="0">
                        <a:latin typeface="Cambria Math" panose="02040503050406030204" pitchFamily="18" charset="0"/>
                      </a:rPr>
                      <m:t> </m:t>
                    </m:r>
                    <m:r>
                      <a:rPr lang="en-US" sz="1800" b="0" i="1" smtClean="0">
                        <a:latin typeface="Cambria Math" panose="02040503050406030204" pitchFamily="18" charset="0"/>
                      </a:rPr>
                      <m:t>𝑔𝑟𝑜𝑤𝑠</m:t>
                    </m:r>
                    <m:r>
                      <a:rPr lang="en-US" sz="1800" b="0" i="1" smtClean="0">
                        <a:latin typeface="Cambria Math" panose="02040503050406030204" pitchFamily="18" charset="0"/>
                      </a:rPr>
                      <m:t> </m:t>
                    </m:r>
                    <m:r>
                      <a:rPr lang="en-US" sz="1800" b="0" i="1" smtClean="0">
                        <a:latin typeface="Cambria Math" panose="02040503050406030204" pitchFamily="18" charset="0"/>
                      </a:rPr>
                      <m:t>𝑎𝑙𝑜𝑛𝑒</m:t>
                    </m:r>
                    <m:r>
                      <a:rPr lang="en-US" sz="1800" b="0" i="1" smtClean="0">
                        <a:latin typeface="Cambria Math" panose="02040503050406030204" pitchFamily="18" charset="0"/>
                      </a:rPr>
                      <m:t> </m:t>
                    </m:r>
                    <m:r>
                      <a:rPr lang="en-US" sz="1800" b="0" i="1" smtClean="0">
                        <a:latin typeface="Cambria Math" panose="02040503050406030204" pitchFamily="18" charset="0"/>
                      </a:rPr>
                      <m:t>𝑎𝑡</m:t>
                    </m:r>
                    <m:r>
                      <a:rPr lang="en-US" sz="1800" b="0" i="1" smtClean="0">
                        <a:latin typeface="Cambria Math" panose="02040503050406030204" pitchFamily="18" charset="0"/>
                      </a:rPr>
                      <m:t> </m:t>
                    </m:r>
                    <m:r>
                      <a:rPr lang="en-US" sz="1800" b="0" i="1" smtClean="0">
                        <a:latin typeface="Cambria Math" panose="02040503050406030204" pitchFamily="18" charset="0"/>
                      </a:rPr>
                      <m:t>𝑙𝑜𝑤</m:t>
                    </m:r>
                    <m:r>
                      <a:rPr lang="en-US" sz="1800" b="0" i="1" smtClean="0">
                        <a:latin typeface="Cambria Math" panose="02040503050406030204" pitchFamily="18" charset="0"/>
                      </a:rPr>
                      <m:t> </m:t>
                    </m:r>
                    <m:r>
                      <a:rPr lang="en-US" sz="1800" b="0" i="1" smtClean="0">
                        <a:latin typeface="Cambria Math" panose="02040503050406030204" pitchFamily="18" charset="0"/>
                      </a:rPr>
                      <m:t>𝑑𝑒𝑛𝑠𝑖𝑡𝑦</m:t>
                    </m:r>
                  </m:oMath>
                </a14:m>
                <a:endParaRPr lang="en-US" sz="1800" b="0" dirty="0"/>
              </a:p>
              <a:p>
                <a:r>
                  <a:rPr lang="en-US" sz="1800" b="1" dirty="0"/>
                  <a:t>A</a:t>
                </a:r>
                <a:r>
                  <a:rPr lang="en-US" sz="1800" dirty="0"/>
                  <a:t> represents an interaction matrix (Our hypotheses will target on reducing parameters of this matrix by applying information from phylogenetic tree)</a:t>
                </a:r>
              </a:p>
              <a:p>
                <a:r>
                  <a:rPr lang="en-US" sz="1800" b="1" dirty="0"/>
                  <a:t>D</a:t>
                </a:r>
                <a:r>
                  <a:rPr lang="en-US" sz="1800" dirty="0"/>
                  <a:t> represents the diagonal matrix.</a:t>
                </a:r>
              </a:p>
            </p:txBody>
          </p:sp>
        </mc:Choice>
        <mc:Fallback xmlns="">
          <p:sp>
            <p:nvSpPr>
              <p:cNvPr id="3" name="Content Placeholder 2">
                <a:extLst>
                  <a:ext uri="{FF2B5EF4-FFF2-40B4-BE49-F238E27FC236}">
                    <a16:creationId xmlns:a16="http://schemas.microsoft.com/office/drawing/2014/main" id="{C7DA436C-C2FB-4E19-AFB3-2EFBF1CD044F}"/>
                  </a:ext>
                </a:extLst>
              </p:cNvPr>
              <p:cNvSpPr>
                <a:spLocks noGrp="1" noRot="1" noChangeAspect="1" noMove="1" noResize="1" noEditPoints="1" noAdjustHandles="1" noChangeArrowheads="1" noChangeShapeType="1" noTextEdit="1"/>
              </p:cNvSpPr>
              <p:nvPr>
                <p:ph idx="1"/>
              </p:nvPr>
            </p:nvSpPr>
            <p:spPr>
              <a:xfrm>
                <a:off x="838200" y="3717542"/>
                <a:ext cx="10515600" cy="2028421"/>
              </a:xfrm>
              <a:blipFill>
                <a:blip r:embed="rId2"/>
                <a:stretch>
                  <a:fillRect l="-406" t="-2102" r="-44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9938ED7-482A-4FEA-A325-E20175C23C14}"/>
                  </a:ext>
                </a:extLst>
              </p:cNvPr>
              <p:cNvSpPr txBox="1"/>
              <p:nvPr/>
            </p:nvSpPr>
            <p:spPr>
              <a:xfrm>
                <a:off x="2815512" y="1787628"/>
                <a:ext cx="6560976" cy="1147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3600" i="1" smtClean="0">
                              <a:latin typeface="Cambria Math" panose="02040503050406030204" pitchFamily="18" charset="0"/>
                            </a:rPr>
                          </m:ctrlPr>
                        </m:fPr>
                        <m:num>
                          <m:r>
                            <a:rPr lang="en-US" sz="3600" b="0" i="1" smtClean="0">
                              <a:latin typeface="Cambria Math" panose="02040503050406030204" pitchFamily="18" charset="0"/>
                            </a:rPr>
                            <m:t>𝑑𝑥</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num>
                        <m:den>
                          <m:r>
                            <a:rPr lang="en-US" sz="3600" b="0" i="1" smtClean="0">
                              <a:latin typeface="Cambria Math" panose="02040503050406030204" pitchFamily="18" charset="0"/>
                            </a:rPr>
                            <m:t>𝑑𝑡</m:t>
                          </m:r>
                        </m:den>
                      </m:f>
                      <m:r>
                        <a:rPr lang="en-US" sz="3600" b="0" i="1" smtClean="0">
                          <a:latin typeface="Cambria Math" panose="02040503050406030204" pitchFamily="18" charset="0"/>
                        </a:rPr>
                        <m:t>=</m:t>
                      </m:r>
                      <m:r>
                        <a:rPr lang="en-US" sz="3600" b="0" i="1" smtClean="0">
                          <a:latin typeface="Cambria Math" panose="02040503050406030204" pitchFamily="18" charset="0"/>
                        </a:rPr>
                        <m:t>𝐷</m:t>
                      </m:r>
                      <m:r>
                        <a:rPr lang="en-US" sz="3600" b="0" i="1" smtClean="0">
                          <a:latin typeface="Cambria Math" panose="02040503050406030204" pitchFamily="18" charset="0"/>
                        </a:rPr>
                        <m:t>(</m:t>
                      </m:r>
                      <m:r>
                        <a:rPr lang="en-US" sz="3600" b="0" i="1" smtClean="0">
                          <a:latin typeface="Cambria Math" panose="02040503050406030204" pitchFamily="18" charset="0"/>
                        </a:rPr>
                        <m:t>𝑥</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r>
                        <a:rPr lang="en-US" sz="3600" b="0" i="1" smtClean="0">
                          <a:latin typeface="Cambria Math" panose="02040503050406030204" pitchFamily="18" charset="0"/>
                        </a:rPr>
                        <m:t>𝑟</m:t>
                      </m:r>
                      <m:r>
                        <a:rPr lang="en-US" sz="3600" b="0" i="1" smtClean="0">
                          <a:latin typeface="Cambria Math" panose="02040503050406030204" pitchFamily="18" charset="0"/>
                        </a:rPr>
                        <m:t>+</m:t>
                      </m:r>
                      <m:r>
                        <a:rPr lang="en-US" sz="3600" b="0" i="1" smtClean="0">
                          <a:latin typeface="Cambria Math" panose="02040503050406030204" pitchFamily="18" charset="0"/>
                        </a:rPr>
                        <m:t>𝐴𝑥</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A9938ED7-482A-4FEA-A325-E20175C23C14}"/>
                  </a:ext>
                </a:extLst>
              </p:cNvPr>
              <p:cNvSpPr txBox="1">
                <a:spLocks noRot="1" noChangeAspect="1" noMove="1" noResize="1" noEditPoints="1" noAdjustHandles="1" noChangeArrowheads="1" noChangeShapeType="1" noTextEdit="1"/>
              </p:cNvSpPr>
              <p:nvPr/>
            </p:nvSpPr>
            <p:spPr>
              <a:xfrm>
                <a:off x="2815512" y="1787628"/>
                <a:ext cx="6560976" cy="11475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3345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74E96-BF9E-4347-B2A3-1E303DE730E3}"/>
              </a:ext>
            </a:extLst>
          </p:cNvPr>
          <p:cNvSpPr>
            <a:spLocks noGrp="1"/>
          </p:cNvSpPr>
          <p:nvPr>
            <p:ph type="title"/>
          </p:nvPr>
        </p:nvSpPr>
        <p:spPr>
          <a:xfrm>
            <a:off x="459828" y="0"/>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Appendix – hypothesis 1 simulation</a:t>
            </a:r>
          </a:p>
        </p:txBody>
      </p:sp>
      <p:pic>
        <p:nvPicPr>
          <p:cNvPr id="5" name="Picture 4" descr="Chart, bar chart&#10;&#10;Description automatically generated">
            <a:extLst>
              <a:ext uri="{FF2B5EF4-FFF2-40B4-BE49-F238E27FC236}">
                <a16:creationId xmlns:a16="http://schemas.microsoft.com/office/drawing/2014/main" id="{183F41FD-2541-4077-A946-D56F102B86C4}"/>
              </a:ext>
            </a:extLst>
          </p:cNvPr>
          <p:cNvPicPr>
            <a:picLocks noChangeAspect="1"/>
          </p:cNvPicPr>
          <p:nvPr/>
        </p:nvPicPr>
        <p:blipFill>
          <a:blip r:embed="rId3"/>
          <a:stretch>
            <a:fillRect/>
          </a:stretch>
        </p:blipFill>
        <p:spPr>
          <a:xfrm>
            <a:off x="3048" y="1387379"/>
            <a:ext cx="12188952" cy="5285816"/>
          </a:xfrm>
          <a:prstGeom prst="rect">
            <a:avLst/>
          </a:prstGeom>
        </p:spPr>
      </p:pic>
    </p:spTree>
    <p:extLst>
      <p:ext uri="{BB962C8B-B14F-4D97-AF65-F5344CB8AC3E}">
        <p14:creationId xmlns:p14="http://schemas.microsoft.com/office/powerpoint/2010/main" val="2267813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0DE8D-5E9E-44ED-91DC-006D8C23B8E4}"/>
              </a:ext>
            </a:extLst>
          </p:cNvPr>
          <p:cNvSpPr>
            <a:spLocks noGrp="1"/>
          </p:cNvSpPr>
          <p:nvPr>
            <p:ph type="title"/>
          </p:nvPr>
        </p:nvSpPr>
        <p:spPr>
          <a:xfrm>
            <a:off x="407276" y="168377"/>
            <a:ext cx="10515600" cy="1325563"/>
          </a:xfrm>
        </p:spPr>
        <p:txBody>
          <a:bodyPr/>
          <a:lstStyle/>
          <a:p>
            <a:r>
              <a:rPr lang="en-US" sz="4400" kern="1200" dirty="0">
                <a:solidFill>
                  <a:schemeClr val="tx1"/>
                </a:solidFill>
                <a:latin typeface="+mj-lt"/>
                <a:ea typeface="+mj-ea"/>
                <a:cs typeface="+mj-cs"/>
              </a:rPr>
              <a:t>Appendix – hypothesis 2 simulation</a:t>
            </a:r>
            <a:endParaRPr lang="en-US" dirty="0"/>
          </a:p>
        </p:txBody>
      </p:sp>
      <p:pic>
        <p:nvPicPr>
          <p:cNvPr id="5" name="Picture 4">
            <a:extLst>
              <a:ext uri="{FF2B5EF4-FFF2-40B4-BE49-F238E27FC236}">
                <a16:creationId xmlns:a16="http://schemas.microsoft.com/office/drawing/2014/main" id="{37526904-0AE3-4B5A-956A-2826BCFCFB8F}"/>
              </a:ext>
            </a:extLst>
          </p:cNvPr>
          <p:cNvPicPr>
            <a:picLocks noChangeAspect="1"/>
          </p:cNvPicPr>
          <p:nvPr/>
        </p:nvPicPr>
        <p:blipFill>
          <a:blip r:embed="rId3"/>
          <a:stretch>
            <a:fillRect/>
          </a:stretch>
        </p:blipFill>
        <p:spPr>
          <a:xfrm>
            <a:off x="0" y="1493940"/>
            <a:ext cx="12192000" cy="5364060"/>
          </a:xfrm>
          <a:prstGeom prst="rect">
            <a:avLst/>
          </a:prstGeom>
        </p:spPr>
      </p:pic>
    </p:spTree>
    <p:extLst>
      <p:ext uri="{BB962C8B-B14F-4D97-AF65-F5344CB8AC3E}">
        <p14:creationId xmlns:p14="http://schemas.microsoft.com/office/powerpoint/2010/main" val="1542224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9B83-0D0C-418D-A838-A0F0E8FAA2C4}"/>
              </a:ext>
            </a:extLst>
          </p:cNvPr>
          <p:cNvSpPr>
            <a:spLocks noGrp="1"/>
          </p:cNvSpPr>
          <p:nvPr>
            <p:ph type="title"/>
          </p:nvPr>
        </p:nvSpPr>
        <p:spPr>
          <a:xfrm>
            <a:off x="428297" y="210513"/>
            <a:ext cx="10515600" cy="1325563"/>
          </a:xfrm>
        </p:spPr>
        <p:txBody>
          <a:bodyPr/>
          <a:lstStyle/>
          <a:p>
            <a:r>
              <a:rPr lang="en-US" sz="4400" kern="1200" dirty="0">
                <a:solidFill>
                  <a:schemeClr val="tx1"/>
                </a:solidFill>
                <a:latin typeface="+mj-lt"/>
                <a:ea typeface="+mj-ea"/>
                <a:cs typeface="+mj-cs"/>
              </a:rPr>
              <a:t>Appendix – hypothesis 3 simulation</a:t>
            </a:r>
            <a:endParaRPr lang="en-US" dirty="0"/>
          </a:p>
        </p:txBody>
      </p:sp>
      <p:pic>
        <p:nvPicPr>
          <p:cNvPr id="5" name="Picture 4">
            <a:extLst>
              <a:ext uri="{FF2B5EF4-FFF2-40B4-BE49-F238E27FC236}">
                <a16:creationId xmlns:a16="http://schemas.microsoft.com/office/drawing/2014/main" id="{C88FE6EA-780A-46AE-B055-CAE6FF23DF66}"/>
              </a:ext>
            </a:extLst>
          </p:cNvPr>
          <p:cNvPicPr>
            <a:picLocks noChangeAspect="1"/>
          </p:cNvPicPr>
          <p:nvPr/>
        </p:nvPicPr>
        <p:blipFill>
          <a:blip r:embed="rId3"/>
          <a:stretch>
            <a:fillRect/>
          </a:stretch>
        </p:blipFill>
        <p:spPr>
          <a:xfrm>
            <a:off x="1" y="1536076"/>
            <a:ext cx="12192000" cy="5321924"/>
          </a:xfrm>
          <a:prstGeom prst="rect">
            <a:avLst/>
          </a:prstGeom>
        </p:spPr>
      </p:pic>
    </p:spTree>
    <p:extLst>
      <p:ext uri="{BB962C8B-B14F-4D97-AF65-F5344CB8AC3E}">
        <p14:creationId xmlns:p14="http://schemas.microsoft.com/office/powerpoint/2010/main" val="114269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1F59-FC23-47D0-B6E4-68D42C842FE2}"/>
              </a:ext>
            </a:extLst>
          </p:cNvPr>
          <p:cNvSpPr>
            <a:spLocks noGrp="1"/>
          </p:cNvSpPr>
          <p:nvPr>
            <p:ph type="title"/>
          </p:nvPr>
        </p:nvSpPr>
        <p:spPr>
          <a:xfrm>
            <a:off x="407276" y="302063"/>
            <a:ext cx="10515600" cy="1325563"/>
          </a:xfrm>
        </p:spPr>
        <p:txBody>
          <a:bodyPr/>
          <a:lstStyle/>
          <a:p>
            <a:r>
              <a:rPr lang="en-US" sz="4400" kern="1200" dirty="0">
                <a:solidFill>
                  <a:schemeClr val="tx1"/>
                </a:solidFill>
                <a:latin typeface="+mj-lt"/>
                <a:ea typeface="+mj-ea"/>
                <a:cs typeface="+mj-cs"/>
              </a:rPr>
              <a:t>Appendix – hypothesis 4 simulation</a:t>
            </a:r>
            <a:endParaRPr lang="en-US" dirty="0"/>
          </a:p>
        </p:txBody>
      </p:sp>
      <p:pic>
        <p:nvPicPr>
          <p:cNvPr id="5" name="Picture 4">
            <a:extLst>
              <a:ext uri="{FF2B5EF4-FFF2-40B4-BE49-F238E27FC236}">
                <a16:creationId xmlns:a16="http://schemas.microsoft.com/office/drawing/2014/main" id="{3F41466F-28FF-415E-B8BB-7FDA628DB343}"/>
              </a:ext>
            </a:extLst>
          </p:cNvPr>
          <p:cNvPicPr>
            <a:picLocks noChangeAspect="1"/>
          </p:cNvPicPr>
          <p:nvPr/>
        </p:nvPicPr>
        <p:blipFill>
          <a:blip r:embed="rId3"/>
          <a:stretch>
            <a:fillRect/>
          </a:stretch>
        </p:blipFill>
        <p:spPr>
          <a:xfrm>
            <a:off x="0" y="1782576"/>
            <a:ext cx="12192000" cy="5075424"/>
          </a:xfrm>
          <a:prstGeom prst="rect">
            <a:avLst/>
          </a:prstGeom>
        </p:spPr>
      </p:pic>
    </p:spTree>
    <p:extLst>
      <p:ext uri="{BB962C8B-B14F-4D97-AF65-F5344CB8AC3E}">
        <p14:creationId xmlns:p14="http://schemas.microsoft.com/office/powerpoint/2010/main" val="116446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B80F-6CC3-4C51-A848-88088FA70A13}"/>
              </a:ext>
            </a:extLst>
          </p:cNvPr>
          <p:cNvSpPr>
            <a:spLocks noGrp="1"/>
          </p:cNvSpPr>
          <p:nvPr>
            <p:ph type="title"/>
          </p:nvPr>
        </p:nvSpPr>
        <p:spPr>
          <a:xfrm>
            <a:off x="838200" y="246185"/>
            <a:ext cx="10515600" cy="1325563"/>
          </a:xfrm>
        </p:spPr>
        <p:txBody>
          <a:bodyPr/>
          <a:lstStyle/>
          <a:p>
            <a:r>
              <a:rPr lang="en-US" dirty="0"/>
              <a:t>Supports of Hypotheses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0ED70D-527C-44C9-A1BF-2594F3B2082D}"/>
                  </a:ext>
                </a:extLst>
              </p:cNvPr>
              <p:cNvSpPr>
                <a:spLocks noGrp="1"/>
              </p:cNvSpPr>
              <p:nvPr>
                <p:ph idx="1"/>
              </p:nvPr>
            </p:nvSpPr>
            <p:spPr>
              <a:xfrm>
                <a:off x="838200" y="1571748"/>
                <a:ext cx="10515600" cy="4921127"/>
              </a:xfrm>
            </p:spPr>
            <p:txBody>
              <a:bodyPr>
                <a:normAutofit fontScale="92500" lnSpcReduction="10000"/>
              </a:bodyPr>
              <a:lstStyle/>
              <a:p>
                <a:r>
                  <a:rPr lang="en-US" dirty="0"/>
                  <a:t>We used idea from </a:t>
                </a:r>
                <a:r>
                  <a:rPr lang="en-US" dirty="0" err="1">
                    <a:effectLst/>
                  </a:rPr>
                  <a:t>Allesina</a:t>
                </a:r>
                <a:r>
                  <a:rPr lang="en-US" b="0" i="0" dirty="0">
                    <a:solidFill>
                      <a:srgbClr val="202124"/>
                    </a:solidFill>
                    <a:effectLst/>
                    <a:latin typeface="Roboto" panose="02000000000000000000" pitchFamily="2" charset="0"/>
                  </a:rPr>
                  <a:t> et al. (</a:t>
                </a:r>
                <a:r>
                  <a:rPr lang="en-US" dirty="0">
                    <a:effectLst/>
                  </a:rPr>
                  <a:t>2012</a:t>
                </a:r>
                <a:r>
                  <a:rPr lang="en-US" b="0" i="0" dirty="0">
                    <a:solidFill>
                      <a:srgbClr val="202124"/>
                    </a:solidFill>
                    <a:effectLst/>
                    <a:latin typeface="Roboto" panose="02000000000000000000" pitchFamily="2" charset="0"/>
                  </a:rPr>
                  <a:t>) </a:t>
                </a:r>
                <a:r>
                  <a:rPr lang="en-US" dirty="0">
                    <a:solidFill>
                      <a:srgbClr val="202124"/>
                    </a:solidFill>
                    <a:latin typeface="Roboto" panose="02000000000000000000" pitchFamily="2" charset="0"/>
                  </a:rPr>
                  <a:t>which assumes that </a:t>
                </a:r>
                <a:r>
                  <a:rPr lang="en-US" dirty="0" err="1">
                    <a:solidFill>
                      <a:srgbClr val="202124"/>
                    </a:solidFill>
                    <a:latin typeface="Roboto" panose="02000000000000000000" pitchFamily="2" charset="0"/>
                  </a:rPr>
                  <a:t>M</a:t>
                </a:r>
                <a:r>
                  <a:rPr lang="en-US" baseline="-25000" dirty="0" err="1">
                    <a:solidFill>
                      <a:srgbClr val="202124"/>
                    </a:solidFill>
                    <a:latin typeface="Roboto" panose="02000000000000000000" pitchFamily="2" charset="0"/>
                  </a:rPr>
                  <a:t>ij</a:t>
                </a:r>
                <a:r>
                  <a:rPr lang="en-US" dirty="0">
                    <a:solidFill>
                      <a:srgbClr val="202124"/>
                    </a:solidFill>
                    <a:latin typeface="Roboto" panose="02000000000000000000" pitchFamily="2" charset="0"/>
                  </a:rPr>
                  <a:t> in the community matrices M takes the value of a random variable X from normal distribution with mean = 0 and variance = </a:t>
                </a:r>
                <a14:m>
                  <m:oMath xmlns:m="http://schemas.openxmlformats.org/officeDocument/2006/math">
                    <m:sSup>
                      <m:sSupPr>
                        <m:ctrlPr>
                          <a:rPr lang="en-US" i="1" smtClean="0">
                            <a:solidFill>
                              <a:srgbClr val="202124"/>
                            </a:solidFill>
                            <a:latin typeface="Cambria Math" panose="02040503050406030204" pitchFamily="18" charset="0"/>
                          </a:rPr>
                        </m:ctrlPr>
                      </m:sSupPr>
                      <m:e>
                        <m:r>
                          <a:rPr lang="en-US" i="1" smtClean="0">
                            <a:solidFill>
                              <a:srgbClr val="202124"/>
                            </a:solidFill>
                            <a:latin typeface="Cambria Math" panose="02040503050406030204" pitchFamily="18" charset="0"/>
                            <a:ea typeface="Cambria Math" panose="02040503050406030204" pitchFamily="18" charset="0"/>
                          </a:rPr>
                          <m:t>𝜎</m:t>
                        </m:r>
                      </m:e>
                      <m:sup>
                        <m:r>
                          <a:rPr lang="en-US" b="0" i="1" smtClean="0">
                            <a:solidFill>
                              <a:srgbClr val="202124"/>
                            </a:solidFill>
                            <a:latin typeface="Cambria Math" panose="02040503050406030204" pitchFamily="18" charset="0"/>
                          </a:rPr>
                          <m:t>2</m:t>
                        </m:r>
                      </m:sup>
                    </m:sSup>
                  </m:oMath>
                </a14:m>
                <a:r>
                  <a:rPr lang="en-US" dirty="0"/>
                  <a:t>.</a:t>
                </a:r>
              </a:p>
              <a:p>
                <a:endParaRPr lang="en-US" dirty="0"/>
              </a:p>
              <a:p>
                <a:r>
                  <a:rPr lang="en-US" dirty="0"/>
                  <a:t>“The diagonal elements of the community matrix, representing self-regulation, are set to –d” (</a:t>
                </a:r>
                <a:r>
                  <a:rPr lang="en-US" dirty="0" err="1">
                    <a:effectLst/>
                  </a:rPr>
                  <a:t>Allesina</a:t>
                </a:r>
                <a:r>
                  <a:rPr lang="en-US" b="0" i="0" dirty="0">
                    <a:solidFill>
                      <a:srgbClr val="202124"/>
                    </a:solidFill>
                    <a:effectLst/>
                    <a:latin typeface="Roboto" panose="02000000000000000000" pitchFamily="2" charset="0"/>
                  </a:rPr>
                  <a:t> et al., </a:t>
                </a:r>
                <a:r>
                  <a:rPr lang="en-US" dirty="0">
                    <a:effectLst/>
                  </a:rPr>
                  <a:t>2012</a:t>
                </a:r>
                <a:r>
                  <a:rPr lang="en-US" dirty="0"/>
                  <a:t>). Stability criterion becomes:</a:t>
                </a:r>
              </a:p>
              <a:p>
                <a:pPr marL="0" indent="0">
                  <a:buNone/>
                </a:pPr>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𝑛𝐶</m:t>
                          </m:r>
                        </m:e>
                      </m:ra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𝜌</m:t>
                          </m:r>
                        </m:e>
                      </m:d>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𝑑</m:t>
                      </m:r>
                    </m:oMath>
                  </m:oMathPara>
                </a14:m>
                <a:endParaRPr lang="en-US" b="0" dirty="0">
                  <a:ea typeface="Cambria Math" panose="02040503050406030204" pitchFamily="18" charset="0"/>
                </a:endParaRPr>
              </a:p>
              <a:p>
                <a:pPr marL="0" indent="0">
                  <a:buNone/>
                </a:pPr>
                <a:endParaRPr lang="en-US" dirty="0"/>
              </a:p>
              <a:p>
                <a:r>
                  <a:rPr lang="en-US" dirty="0"/>
                  <a:t>There should exist a positive relationship between </a:t>
                </a:r>
                <a14:m>
                  <m:oMath xmlns:m="http://schemas.openxmlformats.org/officeDocument/2006/math">
                    <m:r>
                      <a:rPr lang="en-US" i="1" smtClean="0">
                        <a:solidFill>
                          <a:srgbClr val="202124"/>
                        </a:solidFill>
                        <a:latin typeface="Cambria Math" panose="02040503050406030204" pitchFamily="18" charset="0"/>
                        <a:ea typeface="Cambria Math" panose="02040503050406030204" pitchFamily="18" charset="0"/>
                      </a:rPr>
                      <m:t>𝜎</m:t>
                    </m:r>
                  </m:oMath>
                </a14:m>
                <a:r>
                  <a:rPr lang="en-US" dirty="0"/>
                  <a:t> and distance between two nodes in Phylogenetic tree (For exploration purpose, we used </a:t>
                </a:r>
                <a14:m>
                  <m:oMath xmlns:m="http://schemas.openxmlformats.org/officeDocument/2006/math">
                    <m:r>
                      <a:rPr lang="en-US" i="1">
                        <a:solidFill>
                          <a:srgbClr val="202124"/>
                        </a:solidFill>
                        <a:latin typeface="Cambria Math" panose="02040503050406030204" pitchFamily="18" charset="0"/>
                        <a:ea typeface="Cambria Math" panose="02040503050406030204" pitchFamily="18" charset="0"/>
                      </a:rPr>
                      <m:t>𝜎</m:t>
                    </m:r>
                  </m:oMath>
                </a14:m>
                <a:r>
                  <a:rPr lang="en-US" dirty="0"/>
                  <a:t> = distance).</a:t>
                </a:r>
              </a:p>
              <a:p>
                <a:pPr marL="0" indent="0">
                  <a:buNone/>
                </a:pPr>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810ED70D-527C-44C9-A1BF-2594F3B2082D}"/>
                  </a:ext>
                </a:extLst>
              </p:cNvPr>
              <p:cNvSpPr>
                <a:spLocks noGrp="1" noRot="1" noChangeAspect="1" noMove="1" noResize="1" noEditPoints="1" noAdjustHandles="1" noChangeArrowheads="1" noChangeShapeType="1" noTextEdit="1"/>
              </p:cNvSpPr>
              <p:nvPr>
                <p:ph idx="1"/>
              </p:nvPr>
            </p:nvSpPr>
            <p:spPr>
              <a:xfrm>
                <a:off x="838200" y="1571748"/>
                <a:ext cx="10515600" cy="4921127"/>
              </a:xfrm>
              <a:blipFill>
                <a:blip r:embed="rId3"/>
                <a:stretch>
                  <a:fillRect l="-928" t="-2602" r="-870"/>
                </a:stretch>
              </a:blipFill>
            </p:spPr>
            <p:txBody>
              <a:bodyPr/>
              <a:lstStyle/>
              <a:p>
                <a:r>
                  <a:rPr lang="en-US">
                    <a:noFill/>
                  </a:rPr>
                  <a:t> </a:t>
                </a:r>
              </a:p>
            </p:txBody>
          </p:sp>
        </mc:Fallback>
      </mc:AlternateContent>
    </p:spTree>
    <p:extLst>
      <p:ext uri="{BB962C8B-B14F-4D97-AF65-F5344CB8AC3E}">
        <p14:creationId xmlns:p14="http://schemas.microsoft.com/office/powerpoint/2010/main" val="319515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DE95-3E7B-4650-9166-39F2805AD826}"/>
              </a:ext>
            </a:extLst>
          </p:cNvPr>
          <p:cNvSpPr>
            <a:spLocks noGrp="1"/>
          </p:cNvSpPr>
          <p:nvPr>
            <p:ph type="title"/>
          </p:nvPr>
        </p:nvSpPr>
        <p:spPr>
          <a:xfrm>
            <a:off x="838200" y="23447"/>
            <a:ext cx="10515600" cy="1325563"/>
          </a:xfrm>
        </p:spPr>
        <p:txBody>
          <a:bodyPr/>
          <a:lstStyle/>
          <a:p>
            <a:r>
              <a:rPr lang="en-US" dirty="0"/>
              <a:t>Hypotheses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7E54F4-15F7-4C9A-8EB1-E145FF9EB7BA}"/>
                  </a:ext>
                </a:extLst>
              </p:cNvPr>
              <p:cNvSpPr>
                <a:spLocks noGrp="1"/>
              </p:cNvSpPr>
              <p:nvPr>
                <p:ph idx="1"/>
              </p:nvPr>
            </p:nvSpPr>
            <p:spPr>
              <a:xfrm>
                <a:off x="838200" y="1153938"/>
                <a:ext cx="10515600" cy="5485543"/>
              </a:xfrm>
            </p:spPr>
            <p:txBody>
              <a:bodyPr>
                <a:normAutofit fontScale="92500" lnSpcReduction="10000"/>
              </a:bodyPr>
              <a:lstStyle/>
              <a:p>
                <a:r>
                  <a:rPr lang="en-US" dirty="0"/>
                  <a:t>In the following parts, we use </a:t>
                </a:r>
                <a:r>
                  <a:rPr lang="en-US" b="1" dirty="0"/>
                  <a:t>A</a:t>
                </a:r>
                <a:r>
                  <a:rPr lang="en-US" dirty="0"/>
                  <a:t> to represent our interaction matrix.</a:t>
                </a:r>
              </a:p>
              <a:p>
                <a:endParaRPr lang="en-US" dirty="0"/>
              </a:p>
              <a:p>
                <a:r>
                  <a:rPr lang="en-US" dirty="0"/>
                  <a:t>Hypothesis 1 (interaction between leaves): The diagonal elements of this interaction matrix </a:t>
                </a:r>
                <a:r>
                  <a:rPr lang="en-US" b="1" dirty="0"/>
                  <a:t>A</a:t>
                </a:r>
                <a:r>
                  <a:rPr lang="en-US" dirty="0"/>
                  <a:t> are set to a negative constant while the off-diagonal elements of matrix A are generated from normal distribution whose </a:t>
                </a:r>
                <a:r>
                  <a:rPr lang="el-GR" dirty="0"/>
                  <a:t>μ</a:t>
                </a:r>
                <a:r>
                  <a:rPr lang="en-US" dirty="0"/>
                  <a:t> = 0 and </a:t>
                </a:r>
                <a:r>
                  <a:rPr lang="el-GR" dirty="0"/>
                  <a:t>σ</a:t>
                </a:r>
                <a:r>
                  <a:rPr lang="en-US" dirty="0"/>
                  <a:t> = distance between two leaves in Phylogenetic tree.</a:t>
                </a:r>
              </a:p>
              <a:p>
                <a:endParaRPr lang="en-US" dirty="0"/>
              </a:p>
              <a:p>
                <a:r>
                  <a:rPr lang="en-US" dirty="0"/>
                  <a:t>Hypothesis 2 (interaction between parents and their children): We create a sparse interaction matrix:</a:t>
                </a:r>
              </a:p>
              <a:p>
                <a:pPr lvl="1"/>
                <a:r>
                  <a:rPr lang="en-US" dirty="0"/>
                  <a:t>The diagonal elements of this interaction matrix A are negative constant. </a:t>
                </a:r>
              </a:p>
              <a:p>
                <a:pPr lvl="1"/>
                <a:r>
                  <a:rPr lang="en-US" dirty="0"/>
                  <a:t>As for off-diagonal elements: we only consider interaction between parents and their corresponding children. These values are generated from multivariate normal distribution whose mean = (0, 0)  and covariance = </a:t>
                </a:r>
                <a:endParaRPr lang="en-US" i="1" dirty="0">
                  <a:latin typeface="Cambria Math" panose="02040503050406030204" pitchFamily="18" charset="0"/>
                  <a:ea typeface="Cambria Math" panose="02040503050406030204" pitchFamily="18" charset="0"/>
                </a:endParaRPr>
              </a:p>
              <a:p>
                <a:pPr marL="457200" lvl="1" indent="0">
                  <a:buNone/>
                </a:pP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1</m:t>
                              </m:r>
                            </m:e>
                            <m:e>
                              <m:r>
                                <a:rPr lang="en-US" b="0" i="1" smtClean="0">
                                  <a:latin typeface="Cambria Math" panose="02040503050406030204" pitchFamily="18" charset="0"/>
                                  <a:ea typeface="Cambria Math" panose="02040503050406030204" pitchFamily="18" charset="0"/>
                                </a:rPr>
                                <m:t>𝜌</m:t>
                              </m:r>
                            </m:e>
                          </m:mr>
                          <m:mr>
                            <m:e>
                              <m:r>
                                <a:rPr lang="en-US" b="0" i="1" smtClean="0">
                                  <a:latin typeface="Cambria Math" panose="02040503050406030204" pitchFamily="18" charset="0"/>
                                  <a:ea typeface="Cambria Math" panose="02040503050406030204" pitchFamily="18" charset="0"/>
                                </a:rPr>
                                <m:t>𝜌</m:t>
                              </m:r>
                            </m:e>
                            <m:e>
                              <m:r>
                                <a:rPr lang="en-US" b="0" i="1" smtClean="0">
                                  <a:latin typeface="Cambria Math" panose="02040503050406030204" pitchFamily="18" charset="0"/>
                                  <a:ea typeface="Cambria Math" panose="02040503050406030204" pitchFamily="18" charset="0"/>
                                </a:rPr>
                                <m:t>1</m:t>
                              </m:r>
                            </m:e>
                          </m:mr>
                        </m:m>
                      </m:e>
                    </m:d>
                  </m:oMath>
                </a14:m>
                <a:r>
                  <a:rPr lang="en-US" dirty="0"/>
                  <a:t> </a:t>
                </a:r>
              </a:p>
              <a:p>
                <a:pPr lvl="1"/>
                <a:endParaRPr lang="en-US" dirty="0"/>
              </a:p>
            </p:txBody>
          </p:sp>
        </mc:Choice>
        <mc:Fallback xmlns="">
          <p:sp>
            <p:nvSpPr>
              <p:cNvPr id="3" name="Content Placeholder 2">
                <a:extLst>
                  <a:ext uri="{FF2B5EF4-FFF2-40B4-BE49-F238E27FC236}">
                    <a16:creationId xmlns:a16="http://schemas.microsoft.com/office/drawing/2014/main" id="{3D7E54F4-15F7-4C9A-8EB1-E145FF9EB7BA}"/>
                  </a:ext>
                </a:extLst>
              </p:cNvPr>
              <p:cNvSpPr>
                <a:spLocks noGrp="1" noRot="1" noChangeAspect="1" noMove="1" noResize="1" noEditPoints="1" noAdjustHandles="1" noChangeArrowheads="1" noChangeShapeType="1" noTextEdit="1"/>
              </p:cNvSpPr>
              <p:nvPr>
                <p:ph idx="1"/>
              </p:nvPr>
            </p:nvSpPr>
            <p:spPr>
              <a:xfrm>
                <a:off x="838200" y="1153938"/>
                <a:ext cx="10515600" cy="5485543"/>
              </a:xfrm>
              <a:blipFill>
                <a:blip r:embed="rId3"/>
                <a:stretch>
                  <a:fillRect l="-928" t="-2222" r="-1159"/>
                </a:stretch>
              </a:blipFill>
            </p:spPr>
            <p:txBody>
              <a:bodyPr/>
              <a:lstStyle/>
              <a:p>
                <a:r>
                  <a:rPr lang="en-US">
                    <a:noFill/>
                  </a:rPr>
                  <a:t> </a:t>
                </a:r>
              </a:p>
            </p:txBody>
          </p:sp>
        </mc:Fallback>
      </mc:AlternateContent>
    </p:spTree>
    <p:extLst>
      <p:ext uri="{BB962C8B-B14F-4D97-AF65-F5344CB8AC3E}">
        <p14:creationId xmlns:p14="http://schemas.microsoft.com/office/powerpoint/2010/main" val="428771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755A-7E39-4897-A9F7-CAA1F892A1CE}"/>
              </a:ext>
            </a:extLst>
          </p:cNvPr>
          <p:cNvSpPr>
            <a:spLocks noGrp="1"/>
          </p:cNvSpPr>
          <p:nvPr>
            <p:ph type="title"/>
          </p:nvPr>
        </p:nvSpPr>
        <p:spPr>
          <a:xfrm>
            <a:off x="838200" y="0"/>
            <a:ext cx="10515600" cy="1325563"/>
          </a:xfrm>
        </p:spPr>
        <p:txBody>
          <a:bodyPr/>
          <a:lstStyle/>
          <a:p>
            <a:r>
              <a:rPr lang="en-US" dirty="0"/>
              <a:t>Hypotheses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006BA9-C1DB-4F90-A42E-ABF5139773C2}"/>
                  </a:ext>
                </a:extLst>
              </p:cNvPr>
              <p:cNvSpPr>
                <a:spLocks noGrp="1"/>
              </p:cNvSpPr>
              <p:nvPr>
                <p:ph idx="1"/>
              </p:nvPr>
            </p:nvSpPr>
            <p:spPr>
              <a:xfrm>
                <a:off x="838200" y="1325563"/>
                <a:ext cx="10515600" cy="2672393"/>
              </a:xfrm>
            </p:spPr>
            <p:txBody>
              <a:bodyPr>
                <a:normAutofit/>
              </a:bodyPr>
              <a:lstStyle/>
              <a:p>
                <a:r>
                  <a:rPr lang="en-US" dirty="0"/>
                  <a:t>Hypothesis 3 (Interaction between clusters): Clustering leaves into different clusters and discussing intra-cluster interaction and inter-cluster interaction:</a:t>
                </a:r>
              </a:p>
              <a:p>
                <a:pPr lvl="1"/>
                <a:r>
                  <a:rPr lang="en-US" dirty="0"/>
                  <a:t>Intra-cluster interaction values are –d</a:t>
                </a:r>
              </a:p>
              <a:p>
                <a:pPr lvl="1"/>
                <a:r>
                  <a:rPr lang="en-US" dirty="0"/>
                  <a:t>Inter-cluster interaction values are from multivariate normal distribution whose mean = (0, 0) and covariance =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1</m:t>
                              </m:r>
                            </m:e>
                            <m:e>
                              <m:r>
                                <a:rPr lang="en-US" b="0" i="1" smtClean="0">
                                  <a:latin typeface="Cambria Math" panose="02040503050406030204" pitchFamily="18" charset="0"/>
                                  <a:ea typeface="Cambria Math" panose="02040503050406030204" pitchFamily="18" charset="0"/>
                                </a:rPr>
                                <m:t>𝜌</m:t>
                              </m:r>
                            </m:e>
                          </m:mr>
                          <m:mr>
                            <m:e>
                              <m:r>
                                <a:rPr lang="en-US" b="0" i="1" smtClean="0">
                                  <a:latin typeface="Cambria Math" panose="02040503050406030204" pitchFamily="18" charset="0"/>
                                  <a:ea typeface="Cambria Math" panose="02040503050406030204" pitchFamily="18" charset="0"/>
                                </a:rPr>
                                <m:t>𝜌</m:t>
                              </m:r>
                            </m:e>
                            <m:e>
                              <m:r>
                                <a:rPr lang="en-US" b="0" i="1" smtClean="0">
                                  <a:latin typeface="Cambria Math" panose="02040503050406030204" pitchFamily="18" charset="0"/>
                                  <a:ea typeface="Cambria Math" panose="02040503050406030204" pitchFamily="18" charset="0"/>
                                </a:rPr>
                                <m:t>1</m:t>
                              </m:r>
                            </m:e>
                          </m:mr>
                        </m:m>
                      </m:e>
                    </m:d>
                    <m:r>
                      <a:rPr lang="en-US" b="0" i="0" smtClean="0">
                        <a:latin typeface="Cambria Math" panose="02040503050406030204" pitchFamily="18" charset="0"/>
                        <a:ea typeface="Cambria Math" panose="02040503050406030204" pitchFamily="18" charset="0"/>
                      </a:rPr>
                      <m:t>.</m:t>
                    </m:r>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89006BA9-C1DB-4F90-A42E-ABF5139773C2}"/>
                  </a:ext>
                </a:extLst>
              </p:cNvPr>
              <p:cNvSpPr>
                <a:spLocks noGrp="1" noRot="1" noChangeAspect="1" noMove="1" noResize="1" noEditPoints="1" noAdjustHandles="1" noChangeArrowheads="1" noChangeShapeType="1" noTextEdit="1"/>
              </p:cNvSpPr>
              <p:nvPr>
                <p:ph idx="1"/>
              </p:nvPr>
            </p:nvSpPr>
            <p:spPr>
              <a:xfrm>
                <a:off x="838200" y="1325563"/>
                <a:ext cx="10515600" cy="2672393"/>
              </a:xfrm>
              <a:blipFill>
                <a:blip r:embed="rId3"/>
                <a:stretch>
                  <a:fillRect l="-1043" t="-364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F460483-4988-485E-9748-B09D657CA102}"/>
              </a:ext>
            </a:extLst>
          </p:cNvPr>
          <p:cNvSpPr txBox="1"/>
          <p:nvPr/>
        </p:nvSpPr>
        <p:spPr>
          <a:xfrm>
            <a:off x="838200" y="4296273"/>
            <a:ext cx="10117015"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Hypothesis 4 (interaction between leaves): The diagonal elements of interaction matrix A are negative constant while the off-diagonal elements are generated from normal distribution whose </a:t>
            </a:r>
            <a:r>
              <a:rPr lang="el-GR" sz="2800" dirty="0"/>
              <a:t>μ</a:t>
            </a:r>
            <a:r>
              <a:rPr lang="en-US" sz="2800" dirty="0"/>
              <a:t> = 0 and </a:t>
            </a:r>
            <a:r>
              <a:rPr lang="el-GR" sz="2800" dirty="0"/>
              <a:t>σ</a:t>
            </a:r>
            <a:r>
              <a:rPr lang="en-US" sz="2800" dirty="0"/>
              <a:t> = user-specified constant.</a:t>
            </a:r>
          </a:p>
        </p:txBody>
      </p:sp>
    </p:spTree>
    <p:extLst>
      <p:ext uri="{BB962C8B-B14F-4D97-AF65-F5344CB8AC3E}">
        <p14:creationId xmlns:p14="http://schemas.microsoft.com/office/powerpoint/2010/main" val="199030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149AB-A246-4EDA-A1CE-879F8D141392}"/>
              </a:ext>
            </a:extLst>
          </p:cNvPr>
          <p:cNvSpPr>
            <a:spLocks noGrp="1"/>
          </p:cNvSpPr>
          <p:nvPr>
            <p:ph type="title"/>
          </p:nvPr>
        </p:nvSpPr>
        <p:spPr>
          <a:xfrm>
            <a:off x="838200" y="0"/>
            <a:ext cx="10515600" cy="1325563"/>
          </a:xfrm>
        </p:spPr>
        <p:txBody>
          <a:bodyPr/>
          <a:lstStyle/>
          <a:p>
            <a:r>
              <a:rPr lang="en-US" dirty="0"/>
              <a:t>Parameters for demonstration</a:t>
            </a:r>
          </a:p>
        </p:txBody>
      </p:sp>
      <p:sp>
        <p:nvSpPr>
          <p:cNvPr id="3" name="Content Placeholder 2">
            <a:extLst>
              <a:ext uri="{FF2B5EF4-FFF2-40B4-BE49-F238E27FC236}">
                <a16:creationId xmlns:a16="http://schemas.microsoft.com/office/drawing/2014/main" id="{092DE11A-D718-4601-9C67-B30A2BF918C3}"/>
              </a:ext>
            </a:extLst>
          </p:cNvPr>
          <p:cNvSpPr>
            <a:spLocks noGrp="1"/>
          </p:cNvSpPr>
          <p:nvPr>
            <p:ph idx="1"/>
          </p:nvPr>
        </p:nvSpPr>
        <p:spPr>
          <a:xfrm>
            <a:off x="838200" y="1603249"/>
            <a:ext cx="10515600" cy="4748783"/>
          </a:xfrm>
        </p:spPr>
        <p:txBody>
          <a:bodyPr>
            <a:normAutofit/>
          </a:bodyPr>
          <a:lstStyle/>
          <a:p>
            <a:r>
              <a:rPr lang="en-US" dirty="0"/>
              <a:t>We mainly follow </a:t>
            </a:r>
            <a:r>
              <a:rPr lang="en-US" sz="2800" dirty="0" err="1">
                <a:effectLst/>
              </a:rPr>
              <a:t>Allesina</a:t>
            </a:r>
            <a:r>
              <a:rPr lang="en-US" sz="2800" b="0" i="0" dirty="0">
                <a:solidFill>
                  <a:srgbClr val="202124"/>
                </a:solidFill>
                <a:effectLst/>
              </a:rPr>
              <a:t> et al. (2012); however, we replace some of their specified values with values generated by our hypothesis.</a:t>
            </a:r>
            <a:endParaRPr lang="en-US" dirty="0"/>
          </a:p>
          <a:p>
            <a:pPr marL="0" indent="0">
              <a:buNone/>
            </a:pPr>
            <a:endParaRPr lang="en-US" dirty="0"/>
          </a:p>
          <a:p>
            <a:r>
              <a:rPr lang="en-US" dirty="0"/>
              <a:t>Randomly generated phylogenetic tree and populate it with 250 nodes.</a:t>
            </a:r>
          </a:p>
          <a:p>
            <a:endParaRPr lang="en-US" dirty="0"/>
          </a:p>
          <a:p>
            <a:r>
              <a:rPr lang="en-US" dirty="0"/>
              <a:t>Negative constant for diagonal value = -1 for hypothesis 1, 2, 4.</a:t>
            </a:r>
          </a:p>
          <a:p>
            <a:endParaRPr lang="en-US" dirty="0"/>
          </a:p>
          <a:p>
            <a:r>
              <a:rPr lang="en-US" dirty="0"/>
              <a:t>ρ = -0.5 for hypothesis 2 and 3.</a:t>
            </a:r>
          </a:p>
          <a:p>
            <a:pPr marL="0" indent="0">
              <a:buNone/>
            </a:pPr>
            <a:endParaRPr lang="en-US" dirty="0"/>
          </a:p>
        </p:txBody>
      </p:sp>
    </p:spTree>
    <p:extLst>
      <p:ext uri="{BB962C8B-B14F-4D97-AF65-F5344CB8AC3E}">
        <p14:creationId xmlns:p14="http://schemas.microsoft.com/office/powerpoint/2010/main" val="132408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C4364-725B-4A00-B13D-145E661B7637}"/>
              </a:ext>
            </a:extLst>
          </p:cNvPr>
          <p:cNvSpPr>
            <a:spLocks noGrp="1"/>
          </p:cNvSpPr>
          <p:nvPr>
            <p:ph type="title"/>
          </p:nvPr>
        </p:nvSpPr>
        <p:spPr>
          <a:xfrm>
            <a:off x="838200" y="253300"/>
            <a:ext cx="10515600" cy="1325563"/>
          </a:xfrm>
        </p:spPr>
        <p:txBody>
          <a:bodyPr/>
          <a:lstStyle/>
          <a:p>
            <a:r>
              <a:rPr lang="en-US" dirty="0"/>
              <a:t>Parameters for demonstration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DEF913-A1EE-44B8-A970-11257CF78D41}"/>
                  </a:ext>
                </a:extLst>
              </p:cNvPr>
              <p:cNvSpPr>
                <a:spLocks noGrp="1"/>
              </p:cNvSpPr>
              <p:nvPr>
                <p:ph idx="1"/>
              </p:nvPr>
            </p:nvSpPr>
            <p:spPr>
              <a:xfrm>
                <a:off x="838200" y="1767840"/>
                <a:ext cx="10515600" cy="3255264"/>
              </a:xfrm>
            </p:spPr>
            <p:txBody>
              <a:bodyPr>
                <a:normAutofit/>
              </a:bodyPr>
              <a:lstStyle/>
              <a:p>
                <a:r>
                  <a:rPr lang="en-US" dirty="0"/>
                  <a:t>For hypothesis 3: </a:t>
                </a:r>
              </a:p>
              <a:p>
                <a:pPr lvl="1"/>
                <a:r>
                  <a:rPr lang="en-US" dirty="0"/>
                  <a:t>Computation of d value: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𝑑𝑖𝑠𝑡𝑎𝑛𝑐𝑒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𝑃h𝑦𝑙𝑜𝑔𝑒𝑛𝑒𝑡𝑖𝑐</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𝑡𝑟𝑒𝑒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𝑐𝑙𝑢𝑠𝑡𝑒𝑟𝑠</m:t>
                    </m:r>
                  </m:oMath>
                </a14:m>
                <a:r>
                  <a:rPr lang="en-US" dirty="0"/>
                  <a:t>, C = 0.5, ρ = -0.5,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𝜎</m:t>
                    </m:r>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𝑛𝐶</m:t>
                        </m:r>
                      </m:e>
                    </m:ra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𝜌</m:t>
                        </m:r>
                      </m:e>
                    </m:d>
                    <m:r>
                      <a:rPr lang="en-US" b="0" i="1" smtClean="0">
                        <a:latin typeface="Cambria Math" panose="02040503050406030204" pitchFamily="18" charset="0"/>
                        <a:ea typeface="Cambria Math" panose="02040503050406030204" pitchFamily="18" charset="0"/>
                      </a:rPr>
                      <m:t>+1</m:t>
                    </m:r>
                  </m:oMath>
                </a14:m>
                <a:endParaRPr lang="en-US" dirty="0"/>
              </a:p>
              <a:p>
                <a:pPr lvl="1"/>
                <a:r>
                  <a:rPr lang="en-US" dirty="0"/>
                  <a:t>Depth used for clustering leaves = 4.42 (distance between leaves and root node / 4)</a:t>
                </a:r>
              </a:p>
              <a:p>
                <a:pPr lvl="1"/>
                <a:r>
                  <a:rPr lang="en-US" dirty="0"/>
                  <a:t>Intra-cluster distance is represented by distance between random pair</a:t>
                </a:r>
              </a:p>
              <a:p>
                <a:pPr lvl="1"/>
                <a:r>
                  <a:rPr lang="en-US" dirty="0"/>
                  <a:t>Inter-cluster distance is represented by distance between root nodes</a:t>
                </a:r>
              </a:p>
              <a:p>
                <a:pPr lvl="1"/>
                <a:r>
                  <a:rPr lang="en-US" dirty="0"/>
                  <a:t>Backup value for only one leaf in a cluster: -1 as before</a:t>
                </a:r>
              </a:p>
            </p:txBody>
          </p:sp>
        </mc:Choice>
        <mc:Fallback xmlns="">
          <p:sp>
            <p:nvSpPr>
              <p:cNvPr id="3" name="Content Placeholder 2">
                <a:extLst>
                  <a:ext uri="{FF2B5EF4-FFF2-40B4-BE49-F238E27FC236}">
                    <a16:creationId xmlns:a16="http://schemas.microsoft.com/office/drawing/2014/main" id="{F0DEF913-A1EE-44B8-A970-11257CF78D41}"/>
                  </a:ext>
                </a:extLst>
              </p:cNvPr>
              <p:cNvSpPr>
                <a:spLocks noGrp="1" noRot="1" noChangeAspect="1" noMove="1" noResize="1" noEditPoints="1" noAdjustHandles="1" noChangeArrowheads="1" noChangeShapeType="1" noTextEdit="1"/>
              </p:cNvSpPr>
              <p:nvPr>
                <p:ph idx="1"/>
              </p:nvPr>
            </p:nvSpPr>
            <p:spPr>
              <a:xfrm>
                <a:off x="838200" y="1767840"/>
                <a:ext cx="10515600" cy="3255264"/>
              </a:xfrm>
              <a:blipFill>
                <a:blip r:embed="rId2"/>
                <a:stretch>
                  <a:fillRect l="-1043" t="-2996" b="-37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60F23CC-2731-42F1-9737-5CDE260594F7}"/>
              </a:ext>
            </a:extLst>
          </p:cNvPr>
          <p:cNvSpPr txBox="1"/>
          <p:nvPr/>
        </p:nvSpPr>
        <p:spPr>
          <a:xfrm>
            <a:off x="838200" y="5212081"/>
            <a:ext cx="9717024" cy="892552"/>
          </a:xfrm>
          <a:prstGeom prst="rect">
            <a:avLst/>
          </a:prstGeom>
          <a:noFill/>
        </p:spPr>
        <p:txBody>
          <a:bodyPr wrap="square" rtlCol="0">
            <a:spAutoFit/>
          </a:bodyPr>
          <a:lstStyle/>
          <a:p>
            <a:pPr marL="285750" indent="-285750">
              <a:buFont typeface="Arial" panose="020B0604020202020204" pitchFamily="34" charset="0"/>
              <a:buChar char="•"/>
            </a:pPr>
            <a:r>
              <a:rPr lang="en-US" sz="2800" dirty="0"/>
              <a:t>For hypothesis 4:  </a:t>
            </a:r>
          </a:p>
          <a:p>
            <a:pPr marL="742950" lvl="1" indent="-285750">
              <a:buFont typeface="Arial" panose="020B0604020202020204" pitchFamily="34" charset="0"/>
              <a:buChar char="•"/>
            </a:pPr>
            <a:r>
              <a:rPr lang="en-US" sz="2400" dirty="0"/>
              <a:t>User-defined sigma: </a:t>
            </a:r>
            <a:r>
              <a:rPr lang="en-US" sz="2400" b="0" i="0" u="none" strike="noStrike" baseline="0" dirty="0">
                <a:latin typeface="AdvOT1ef757c0"/>
              </a:rPr>
              <a:t>0.5 (used by </a:t>
            </a:r>
            <a:r>
              <a:rPr lang="en-US" sz="2400" dirty="0" err="1">
                <a:effectLst/>
              </a:rPr>
              <a:t>Allesina</a:t>
            </a:r>
            <a:r>
              <a:rPr lang="en-US" sz="2400" b="0" i="0" dirty="0">
                <a:solidFill>
                  <a:srgbClr val="202124"/>
                </a:solidFill>
                <a:effectLst/>
                <a:latin typeface="Roboto" panose="02000000000000000000" pitchFamily="2" charset="0"/>
              </a:rPr>
              <a:t> et al. in their paper</a:t>
            </a:r>
            <a:r>
              <a:rPr lang="en-US" sz="2400" b="0" i="0" u="none" strike="noStrike" baseline="0" dirty="0">
                <a:latin typeface="AdvOT1ef757c0"/>
              </a:rPr>
              <a:t>)</a:t>
            </a:r>
            <a:endParaRPr lang="en-US" sz="2400" dirty="0"/>
          </a:p>
        </p:txBody>
      </p:sp>
    </p:spTree>
    <p:extLst>
      <p:ext uri="{BB962C8B-B14F-4D97-AF65-F5344CB8AC3E}">
        <p14:creationId xmlns:p14="http://schemas.microsoft.com/office/powerpoint/2010/main" val="55395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7A8E-364D-4DC8-9526-BC14A33C9382}"/>
              </a:ext>
            </a:extLst>
          </p:cNvPr>
          <p:cNvSpPr>
            <a:spLocks noGrp="1"/>
          </p:cNvSpPr>
          <p:nvPr>
            <p:ph type="title"/>
          </p:nvPr>
        </p:nvSpPr>
        <p:spPr/>
        <p:txBody>
          <a:bodyPr/>
          <a:lstStyle/>
          <a:p>
            <a:r>
              <a:rPr lang="en-US" dirty="0"/>
              <a:t>Criteria and Basic Sanity Checks</a:t>
            </a:r>
          </a:p>
        </p:txBody>
      </p:sp>
      <p:sp>
        <p:nvSpPr>
          <p:cNvPr id="3" name="Content Placeholder 2">
            <a:extLst>
              <a:ext uri="{FF2B5EF4-FFF2-40B4-BE49-F238E27FC236}">
                <a16:creationId xmlns:a16="http://schemas.microsoft.com/office/drawing/2014/main" id="{B1A0F092-8B80-4644-9B89-D071A2382F38}"/>
              </a:ext>
            </a:extLst>
          </p:cNvPr>
          <p:cNvSpPr>
            <a:spLocks noGrp="1"/>
          </p:cNvSpPr>
          <p:nvPr>
            <p:ph idx="1"/>
          </p:nvPr>
        </p:nvSpPr>
        <p:spPr>
          <a:xfrm>
            <a:off x="838200" y="2141537"/>
            <a:ext cx="10515600" cy="4351338"/>
          </a:xfrm>
        </p:spPr>
        <p:txBody>
          <a:bodyPr/>
          <a:lstStyle/>
          <a:p>
            <a:r>
              <a:rPr lang="en-US" dirty="0"/>
              <a:t>The generated interaction matrix should not break the simulation</a:t>
            </a:r>
          </a:p>
          <a:p>
            <a:endParaRPr lang="en-US" dirty="0"/>
          </a:p>
          <a:p>
            <a:r>
              <a:rPr lang="en-US" dirty="0"/>
              <a:t>There should not be too many species extinction or population explosion</a:t>
            </a:r>
          </a:p>
          <a:p>
            <a:pPr marL="0" indent="0">
              <a:buNone/>
            </a:pPr>
            <a:endParaRPr lang="en-US" dirty="0"/>
          </a:p>
          <a:p>
            <a:r>
              <a:rPr lang="en-US" dirty="0"/>
              <a:t>The simulation result should tend to be stable following the time.</a:t>
            </a:r>
          </a:p>
          <a:p>
            <a:endParaRPr lang="en-US" dirty="0"/>
          </a:p>
          <a:p>
            <a:endParaRPr lang="en-US" dirty="0"/>
          </a:p>
        </p:txBody>
      </p:sp>
    </p:spTree>
    <p:extLst>
      <p:ext uri="{BB962C8B-B14F-4D97-AF65-F5344CB8AC3E}">
        <p14:creationId xmlns:p14="http://schemas.microsoft.com/office/powerpoint/2010/main" val="4114557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1834</TotalTime>
  <Words>2085</Words>
  <Application>Microsoft Office PowerPoint</Application>
  <PresentationFormat>Widescreen</PresentationFormat>
  <Paragraphs>181</Paragraphs>
  <Slides>33</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AdvOT1ef757c0</vt:lpstr>
      <vt:lpstr>AdvOT7d6df7ab.I</vt:lpstr>
      <vt:lpstr>AdvP414BFB</vt:lpstr>
      <vt:lpstr>Arial</vt:lpstr>
      <vt:lpstr>Calibri</vt:lpstr>
      <vt:lpstr>Calibri Light</vt:lpstr>
      <vt:lpstr>Cambria Math</vt:lpstr>
      <vt:lpstr>Roboto</vt:lpstr>
      <vt:lpstr>Office Theme</vt:lpstr>
      <vt:lpstr>COMSE 6901 Spring 2022  Hypotheses of Applying Phylogenetic Tree to Reduce Interaction Matrix Parameters in Generalized Lotka-Volterra Model</vt:lpstr>
      <vt:lpstr>Introduction</vt:lpstr>
      <vt:lpstr> Generalized Lotka-Volterra model</vt:lpstr>
      <vt:lpstr>Supports of Hypotheses</vt:lpstr>
      <vt:lpstr>Hypotheses</vt:lpstr>
      <vt:lpstr>Hypotheses</vt:lpstr>
      <vt:lpstr>Parameters for demonstration</vt:lpstr>
      <vt:lpstr>Parameters for demonstration</vt:lpstr>
      <vt:lpstr>Criteria and Basic Sanity Checks</vt:lpstr>
      <vt:lpstr>Hypothesis 1</vt:lpstr>
      <vt:lpstr>PowerPoint Presentation</vt:lpstr>
      <vt:lpstr>PowerPoint Presentation</vt:lpstr>
      <vt:lpstr>PowerPoint Presentation</vt:lpstr>
      <vt:lpstr>Hypothesis 2</vt:lpstr>
      <vt:lpstr>PowerPoint Presentation</vt:lpstr>
      <vt:lpstr>PowerPoint Presentation</vt:lpstr>
      <vt:lpstr>PowerPoint Presentation</vt:lpstr>
      <vt:lpstr>Hypothesis 3</vt:lpstr>
      <vt:lpstr>PowerPoint Presentation</vt:lpstr>
      <vt:lpstr>PowerPoint Presentation</vt:lpstr>
      <vt:lpstr>PowerPoint Presentation</vt:lpstr>
      <vt:lpstr>Hypothesis 4</vt:lpstr>
      <vt:lpstr>PowerPoint Presentation</vt:lpstr>
      <vt:lpstr>PowerPoint Presentation</vt:lpstr>
      <vt:lpstr>PowerPoint Presentation</vt:lpstr>
      <vt:lpstr>Conclusion</vt:lpstr>
      <vt:lpstr>Future Work</vt:lpstr>
      <vt:lpstr>References</vt:lpstr>
      <vt:lpstr>Q &amp; A</vt:lpstr>
      <vt:lpstr>Appendix – hypothesis 1 simulation</vt:lpstr>
      <vt:lpstr>Appendix – hypothesis 2 simulation</vt:lpstr>
      <vt:lpstr>Appendix – hypothesis 3 simulation</vt:lpstr>
      <vt:lpstr>Appendix – hypothesis 4 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COMSE 6901 Spring 2022  Hypotheses of Reducing Generalized Lotka-Volterra Interaction Matrix Parameters with Phylogenetic Tree</dc:title>
  <dc:creator>李 昊骏</dc:creator>
  <cp:lastModifiedBy>李 昊骏</cp:lastModifiedBy>
  <cp:revision>143</cp:revision>
  <dcterms:created xsi:type="dcterms:W3CDTF">2022-04-24T20:44:26Z</dcterms:created>
  <dcterms:modified xsi:type="dcterms:W3CDTF">2022-09-22T06:23:58Z</dcterms:modified>
</cp:coreProperties>
</file>