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7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B60EF1-67B3-45F2-92B8-D730A7EDC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BD02EE-195F-4E13-9FA8-F2F54472B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BCE-72B0-4774-A2F8-FA9AEB20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6FB442-DC12-4347-A885-CF0113720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4EF5B6-C58C-4E9C-B2BF-1941F1CB0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06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3E8369-9443-43A1-B994-90271247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4FB1E2-6C77-4B18-BE92-2865BB569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374631-AF2C-4582-A501-BFB77D9F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F27D-EC78-4583-8D72-A48B1BBA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EAED2-75D0-450B-9D79-89B804561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42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EAF404-571A-40C3-9F04-D850E602E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04DFE1-ED27-4384-93E7-C796D41D3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91492B-DE7E-4EFD-9222-10F7CF9C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1CFFB-456D-4B30-9C0B-04B0B2AF4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631F61-B5A3-486E-A0EF-86D3AE8B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7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867683-90DE-48C7-8312-A18068DF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4537C-3C93-46A8-8E13-DB963B56F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CD4B-5784-49BB-83BD-192563926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FFE0D-D94D-400E-94B6-0CD9F92DB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DDD5C1-A2DF-4F38-AAA6-020762C50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55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DAF0C-14BC-4094-9471-BA1A14F73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567734-0E16-46D2-8167-AA8A2BFB8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850D0-955D-403F-858D-167850C9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56303-E260-4556-A693-E3A685374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01C939-F7F2-4565-86B7-705FD37D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886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96657-B10B-4471-989E-881A0717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53CF2A-402D-4FDA-980A-E3E52949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D83D54-586B-46C8-86BE-8E4FEA78A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A17165-9755-48BC-9E5D-3C584AF1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A9C4D6-416F-4FA9-99FD-A27B6C1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F36CA6-269A-45A9-8E3E-256BC6A0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2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2D189-78D8-4CE8-A253-D34A22D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0A6F7-DB78-42CB-ADBA-E2E2C3FF7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F08050-77C7-403E-B3DE-DED71AE3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B616F3-145E-4BD8-8D39-945C46E5D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0EEB79-F410-47F8-8E1A-4080CA9C5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6BA3BB-032B-42F6-ACA8-8BBFDF9C6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2D4D2C-FC07-4DE9-B02A-9DB7B12F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B979ED5-178D-4942-8341-A23A06B8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3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1EDB-20B9-4451-B6C4-96D8C28C0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F27AB3-E43F-4BA3-B897-9E850E83B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598276-BFB2-4313-9840-E0DF0ECC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C95D54-FCAD-4636-9148-3AE22C03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47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AF82DC-35C1-487D-8216-9C0E761BA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46FF48-4ACC-42B4-9AEA-6B03AE23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3526D-7660-425B-81BC-8EA9B55A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67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333D5C-FEF4-4968-83FA-210ED5F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E2601-79FC-4353-AEF6-FA9735F43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D90F7-A19E-487A-86FC-3F36E86FD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57429C-3331-4036-BBE5-1F0A97F5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D9A5E-29B5-47C2-84C3-5745A34F9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0C269E-B4D4-4E63-A53B-A65E2EB0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4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2DE77-062B-4B06-92A1-0B9EA75F4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58D7A7C-B4BE-49DC-AFC1-B973BDE1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1CB134-D70D-44D0-9360-91880E9CD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37A748-2AD6-410A-85DE-99E27260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4F38D2-6C64-4A22-B449-099520660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4C36F-6B05-45FA-9BEA-9F37ECA0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59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4A07929-E7FF-4456-AD84-D8DA33265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02E9CF-A99B-45FC-83BE-4EE579925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D57B26-6162-46A7-8873-4CE5B468C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A9E7A-FEBA-45B0-8977-95D85247166E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7E7655-A45E-43C9-9B81-53CD207DC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18CCC-F2AA-4068-97ED-DE95DC381A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228C-89E5-41CF-A711-255F966DB0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6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073">
            <a:extLst>
              <a:ext uri="{FF2B5EF4-FFF2-40B4-BE49-F238E27FC236}">
                <a16:creationId xmlns:a16="http://schemas.microsoft.com/office/drawing/2014/main" id="{AF45BD73-B87A-47D8-9D6A-97AECF08E9E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109382" y="2066552"/>
            <a:ext cx="9825318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altLang="zh-CN" sz="4400" b="1" dirty="0"/>
              <a:t>RNA-seq (pair-end) data analysis report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D5A1FB-BF25-4B08-AD3B-A7226AADAA7E}"/>
              </a:ext>
            </a:extLst>
          </p:cNvPr>
          <p:cNvSpPr txBox="1"/>
          <p:nvPr/>
        </p:nvSpPr>
        <p:spPr>
          <a:xfrm>
            <a:off x="8700247" y="6009963"/>
            <a:ext cx="3668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Analyze by Xu </a:t>
            </a:r>
            <a:r>
              <a:rPr lang="en-US" altLang="zh-CN" dirty="0" err="1"/>
              <a:t>Huijuan</a:t>
            </a:r>
            <a:endParaRPr lang="en-US" altLang="zh-CN" dirty="0"/>
          </a:p>
          <a:p>
            <a:r>
              <a:rPr lang="en-US" altLang="zh-CN" dirty="0"/>
              <a:t>Data from Wang </a:t>
            </a:r>
            <a:r>
              <a:rPr lang="en-US" altLang="zh-CN" dirty="0" err="1"/>
              <a:t>Dongpeng</a:t>
            </a:r>
            <a:r>
              <a:rPr lang="en-US" altLang="zh-CN" dirty="0"/>
              <a:t> lab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0E01904-5300-420C-A729-E7EF3880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43713"/>
              </p:ext>
            </p:extLst>
          </p:nvPr>
        </p:nvGraphicFramePr>
        <p:xfrm>
          <a:off x="1955742" y="1549290"/>
          <a:ext cx="8122827" cy="4582571"/>
        </p:xfrm>
        <a:graphic>
          <a:graphicData uri="http://schemas.openxmlformats.org/drawingml/2006/table">
            <a:tbl>
              <a:tblPr/>
              <a:tblGrid>
                <a:gridCol w="1033816">
                  <a:extLst>
                    <a:ext uri="{9D8B030D-6E8A-4147-A177-3AD203B41FA5}">
                      <a16:colId xmlns:a16="http://schemas.microsoft.com/office/drawing/2014/main" val="2132122759"/>
                    </a:ext>
                  </a:extLst>
                </a:gridCol>
                <a:gridCol w="845848">
                  <a:extLst>
                    <a:ext uri="{9D8B030D-6E8A-4147-A177-3AD203B41FA5}">
                      <a16:colId xmlns:a16="http://schemas.microsoft.com/office/drawing/2014/main" val="2075643542"/>
                    </a:ext>
                  </a:extLst>
                </a:gridCol>
                <a:gridCol w="1463452">
                  <a:extLst>
                    <a:ext uri="{9D8B030D-6E8A-4147-A177-3AD203B41FA5}">
                      <a16:colId xmlns:a16="http://schemas.microsoft.com/office/drawing/2014/main" val="699409296"/>
                    </a:ext>
                  </a:extLst>
                </a:gridCol>
                <a:gridCol w="1544007">
                  <a:extLst>
                    <a:ext uri="{9D8B030D-6E8A-4147-A177-3AD203B41FA5}">
                      <a16:colId xmlns:a16="http://schemas.microsoft.com/office/drawing/2014/main" val="1743894314"/>
                    </a:ext>
                  </a:extLst>
                </a:gridCol>
                <a:gridCol w="1772252">
                  <a:extLst>
                    <a:ext uri="{9D8B030D-6E8A-4147-A177-3AD203B41FA5}">
                      <a16:colId xmlns:a16="http://schemas.microsoft.com/office/drawing/2014/main" val="3019502961"/>
                    </a:ext>
                  </a:extLst>
                </a:gridCol>
                <a:gridCol w="1463452">
                  <a:extLst>
                    <a:ext uri="{9D8B030D-6E8A-4147-A177-3AD203B41FA5}">
                      <a16:colId xmlns:a16="http://schemas.microsoft.com/office/drawing/2014/main" val="2875918416"/>
                    </a:ext>
                  </a:extLst>
                </a:gridCol>
              </a:tblGrid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raw reads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filtered reads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unique mapped reads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removed duplicate reads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gene reads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203021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231_CO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32,439,863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32,426,950(0.9996)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26,514,838(0.8177)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22,531,454(0.8498)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11,073,969(0.4915)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00322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231_CO.rep1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13,375,834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13,372,018(0.9997)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10,803,327(0.8079)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9,075,762(0.8401)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4,704,178(0.5183)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7765458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231_CO.rep2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14,745,359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14,742,142(0.9998)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11,661,006(0.7910)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9,680,910(0.8302)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4,944,177(0.5107)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373884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231_CO.rep3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10,540,002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10,537,533(0.9998)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8,564,339(0.8127)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7,246,793(0.8462)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3,736,973(0.5157)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900519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231_MO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78,002,457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77,966,302(0.9995)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62,528,379(0.8020)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51,190,244(0.8187)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24,512,701(0.4789)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336901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231_MO.rep1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51,698,809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51,688,586(0.9998)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42,668,157(0.8255)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35,576,977(0.8338)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17,505,649(0.4920)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684350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231_MO.rep2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21,396,340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21,391,707(0.9998)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17,636,655(0.8245)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14,933,741(0.8467)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7,548,944(0.5055)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051784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231_MO.rep3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18,683,352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18,679,092(0.9998)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15,178,518(0.8126)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12,790,867(0.8427)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6,437,798(0.5033)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5828485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iN_CO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17,184,428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17,167,412(0.9990)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14,192,259(0.8267)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12,454,089(0.8775)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4,724,579(0.3794)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0353867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iN_CO.rep1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8,142,106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8,140,322(0.9998)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6,636,300(0.8152)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5,809,030(0.8753)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2,399,050(0.4130)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4220940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iN_CO.rep2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11,329,729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11,327,239(0.9998)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9,384,524(0.8285)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8,211,885(0.8750)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3,356,424(0.4087)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879655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iN_CO.rep3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14,423,124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14,420,151(0.9998)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11,844,755(0.8214)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10,327,647(0.8719)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4,145,034(0.4014)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035245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iN_MO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30,300,170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30,270,172(0.9990)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25,724,694(0.8498)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22,631,372(0.8798)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8,876,690(0.3922)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0531869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iN_MO.rep1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2,159,927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2,159,428(0.9998)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1,710,129(0.7919)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1,500,410(0.8774)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644,251(0.4294)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933931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iN_MO.rep2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4,612,948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4,611,911(0.9998)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3,564,215(0.7728)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3,055,149(0.8572)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1,303,885(0.4268)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48954"/>
                  </a:ext>
                </a:extLst>
              </a:tr>
              <a:tr h="269563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iN_MO.rep3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5,049,636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5,048,493(0.9998)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4,132,007(0.8185)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3,646,870(0.8826)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</a:rPr>
                        <a:t>1,558,827(0.4274)</a:t>
                      </a:r>
                    </a:p>
                  </a:txBody>
                  <a:tcPr marL="7017" marR="7017" marT="70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1351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D3EADCFC-E193-4D17-8822-7F14FE281156}"/>
              </a:ext>
            </a:extLst>
          </p:cNvPr>
          <p:cNvSpPr txBox="1"/>
          <p:nvPr/>
        </p:nvSpPr>
        <p:spPr>
          <a:xfrm>
            <a:off x="544607" y="495306"/>
            <a:ext cx="145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1</a:t>
            </a:r>
            <a:endParaRPr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AAF062-37FF-4608-88A5-F31F897EBF32}"/>
              </a:ext>
            </a:extLst>
          </p:cNvPr>
          <p:cNvSpPr txBox="1"/>
          <p:nvPr/>
        </p:nvSpPr>
        <p:spPr>
          <a:xfrm>
            <a:off x="2054037" y="495306"/>
            <a:ext cx="20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Data statistic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3953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EADCFC-E193-4D17-8822-7F14FE281156}"/>
              </a:ext>
            </a:extLst>
          </p:cNvPr>
          <p:cNvSpPr txBox="1"/>
          <p:nvPr/>
        </p:nvSpPr>
        <p:spPr>
          <a:xfrm>
            <a:off x="544607" y="495306"/>
            <a:ext cx="145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3</a:t>
            </a:r>
            <a:endParaRPr lang="zh-CN" altLang="en-US" sz="2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FB7719E-D90E-44E9-A37F-23F58256A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6" y="2195610"/>
            <a:ext cx="7300760" cy="36943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67E6270-4AD3-459F-A499-5439F9819968}"/>
              </a:ext>
            </a:extLst>
          </p:cNvPr>
          <p:cNvSpPr txBox="1"/>
          <p:nvPr/>
        </p:nvSpPr>
        <p:spPr>
          <a:xfrm>
            <a:off x="426943" y="1308478"/>
            <a:ext cx="2074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2) PCA plot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6740298-959A-46EF-9432-71D5FA159E20}"/>
              </a:ext>
            </a:extLst>
          </p:cNvPr>
          <p:cNvSpPr txBox="1"/>
          <p:nvPr/>
        </p:nvSpPr>
        <p:spPr>
          <a:xfrm>
            <a:off x="8150165" y="2161947"/>
            <a:ext cx="3226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Comments:</a:t>
            </a:r>
          </a:p>
          <a:p>
            <a:r>
              <a:rPr lang="en-US" altLang="zh-CN" sz="2000" dirty="0"/>
              <a:t>231_CO, 231_MO, </a:t>
            </a:r>
            <a:r>
              <a:rPr lang="en-US" altLang="zh-CN" sz="2000" dirty="0" err="1"/>
              <a:t>iN_MO</a:t>
            </a:r>
            <a:r>
              <a:rPr lang="en-US" altLang="zh-CN" sz="2000" dirty="0"/>
              <a:t> should be discarded.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6AD567-76C9-49E9-A0A8-BFB6C9126D14}"/>
              </a:ext>
            </a:extLst>
          </p:cNvPr>
          <p:cNvSpPr txBox="1"/>
          <p:nvPr/>
        </p:nvSpPr>
        <p:spPr>
          <a:xfrm>
            <a:off x="7778627" y="4042791"/>
            <a:ext cx="4454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So, reserved samples:</a:t>
            </a:r>
          </a:p>
          <a:p>
            <a:r>
              <a:rPr lang="en-US" altLang="zh-CN" dirty="0"/>
              <a:t>231_CO.rep1, 231_CO.rep1, 231_CO.rep1,</a:t>
            </a:r>
          </a:p>
          <a:p>
            <a:r>
              <a:rPr lang="en-US" altLang="zh-CN" dirty="0"/>
              <a:t>231_MO.rep1, 231_MO.rep2, 231_MO.rep2, </a:t>
            </a:r>
          </a:p>
          <a:p>
            <a:r>
              <a:rPr lang="en-US" altLang="zh-CN" dirty="0"/>
              <a:t>IN_CO.rep1, IN_CO.rep2, IN_CO.rep3, </a:t>
            </a:r>
          </a:p>
          <a:p>
            <a:r>
              <a:rPr lang="en-US" altLang="zh-CN" dirty="0"/>
              <a:t>IN_MO.rep1, IN_MO.rep2, IN_MO.rep3 </a:t>
            </a:r>
          </a:p>
        </p:txBody>
      </p:sp>
    </p:spTree>
    <p:extLst>
      <p:ext uri="{BB962C8B-B14F-4D97-AF65-F5344CB8AC3E}">
        <p14:creationId xmlns:p14="http://schemas.microsoft.com/office/powerpoint/2010/main" val="46788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EADCFC-E193-4D17-8822-7F14FE281156}"/>
              </a:ext>
            </a:extLst>
          </p:cNvPr>
          <p:cNvSpPr txBox="1"/>
          <p:nvPr/>
        </p:nvSpPr>
        <p:spPr>
          <a:xfrm>
            <a:off x="544607" y="495306"/>
            <a:ext cx="145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3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0E836F-2FC2-4BB3-BE3B-26D30A69B8A8}"/>
              </a:ext>
            </a:extLst>
          </p:cNvPr>
          <p:cNvSpPr txBox="1"/>
          <p:nvPr/>
        </p:nvSpPr>
        <p:spPr>
          <a:xfrm>
            <a:off x="426943" y="1308478"/>
            <a:ext cx="2423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4) volcano plot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6580DC7-6E12-44F8-A3D3-0D81F028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475" y="367183"/>
            <a:ext cx="3108264" cy="62383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4F2AADC-64A1-40F2-81A4-2EF602463C5A}"/>
              </a:ext>
            </a:extLst>
          </p:cNvPr>
          <p:cNvSpPr txBox="1"/>
          <p:nvPr/>
        </p:nvSpPr>
        <p:spPr>
          <a:xfrm>
            <a:off x="4846725" y="1308478"/>
            <a:ext cx="2889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5) DEG heatmap</a:t>
            </a:r>
            <a:endParaRPr lang="zh-CN" altLang="en-US" sz="24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6C06683-F6E3-4108-BA03-642436397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11" y="2121650"/>
            <a:ext cx="3418915" cy="332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15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3EADCFC-E193-4D17-8822-7F14FE281156}"/>
              </a:ext>
            </a:extLst>
          </p:cNvPr>
          <p:cNvSpPr txBox="1"/>
          <p:nvPr/>
        </p:nvSpPr>
        <p:spPr>
          <a:xfrm>
            <a:off x="544607" y="495306"/>
            <a:ext cx="1459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3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0E836F-2FC2-4BB3-BE3B-26D30A69B8A8}"/>
              </a:ext>
            </a:extLst>
          </p:cNvPr>
          <p:cNvSpPr txBox="1"/>
          <p:nvPr/>
        </p:nvSpPr>
        <p:spPr>
          <a:xfrm>
            <a:off x="426942" y="1308478"/>
            <a:ext cx="4434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6) DEG GO enrichment</a:t>
            </a:r>
            <a:endParaRPr lang="zh-CN" altLang="en-US" sz="2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4D94CBA-234D-44A3-80BA-ED95E64F0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111" y="750047"/>
            <a:ext cx="6106365" cy="28711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1734230-A418-4889-A1F8-54033EF05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82" y="3742200"/>
            <a:ext cx="7901618" cy="258464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AA4EBB-E406-490D-A98D-120BB3E2FCA9}"/>
              </a:ext>
            </a:extLst>
          </p:cNvPr>
          <p:cNvSpPr txBox="1"/>
          <p:nvPr/>
        </p:nvSpPr>
        <p:spPr>
          <a:xfrm>
            <a:off x="224211" y="3916788"/>
            <a:ext cx="322604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Comments:</a:t>
            </a:r>
          </a:p>
          <a:p>
            <a:r>
              <a:rPr lang="en-US" altLang="zh-CN" sz="2000" dirty="0"/>
              <a:t>DEG were enriched in only two GO pathways, while no significant results were found in the KEGG analysis.</a:t>
            </a:r>
          </a:p>
        </p:txBody>
      </p:sp>
    </p:spTree>
    <p:extLst>
      <p:ext uri="{BB962C8B-B14F-4D97-AF65-F5344CB8AC3E}">
        <p14:creationId xmlns:p14="http://schemas.microsoft.com/office/powerpoint/2010/main" val="91384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387</Words>
  <Application>Microsoft Office PowerPoint</Application>
  <PresentationFormat>宽屏</PresentationFormat>
  <Paragraphs>123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mato to</dc:creator>
  <cp:lastModifiedBy>mato to</cp:lastModifiedBy>
  <cp:revision>6</cp:revision>
  <dcterms:created xsi:type="dcterms:W3CDTF">2025-03-14T09:56:49Z</dcterms:created>
  <dcterms:modified xsi:type="dcterms:W3CDTF">2025-03-14T12:01:33Z</dcterms:modified>
</cp:coreProperties>
</file>