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8" r:id="rId4"/>
    <p:sldId id="274" r:id="rId5"/>
    <p:sldId id="276" r:id="rId6"/>
    <p:sldId id="287" r:id="rId7"/>
    <p:sldId id="27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8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4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8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3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4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3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9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2192000 w 12192000"/>
              <a:gd name="connsiteY1" fmla="*/ 6858000 h 6858000"/>
              <a:gd name="connsiteX2" fmla="*/ 0 w 12192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0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173480"/>
            <a:ext cx="12192000" cy="568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6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5CC-FD02-4A75-99C3-005B8D926E9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4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6760" y="2286000"/>
            <a:ext cx="749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4800" b="1" smtClean="0">
                <a:solidFill>
                  <a:schemeClr val="bg1"/>
                </a:solidFill>
              </a:rPr>
              <a:t>     Lovely </a:t>
            </a:r>
            <a:r>
              <a:rPr lang="en-CA" altLang="zh-CN" sz="4800" b="1" dirty="0" smtClean="0">
                <a:solidFill>
                  <a:schemeClr val="bg1"/>
                </a:solidFill>
              </a:rPr>
              <a:t>Pollen (Android Application)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46760" y="3977640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ynchli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4" y="2205789"/>
            <a:ext cx="868486" cy="86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2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5503" y="2648303"/>
            <a:ext cx="6900286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ym typeface="+mn-ea"/>
              </a:rPr>
              <a:t>1. High rate of vegetational cover</a:t>
            </a:r>
            <a:endParaRPr lang="en-CA" altLang="zh-CN" sz="2000" dirty="0">
              <a:sym typeface="+mn-ea"/>
            </a:endParaRPr>
          </a:p>
          <a:p>
            <a:endParaRPr lang="en-CA" altLang="zh-CN" sz="2000" b="1" dirty="0">
              <a:sym typeface="+mn-ea"/>
            </a:endParaRPr>
          </a:p>
          <a:p>
            <a:endParaRPr lang="en-CA" altLang="zh-CN" sz="2000" b="1" dirty="0">
              <a:sym typeface="+mn-ea"/>
            </a:endParaRPr>
          </a:p>
          <a:p>
            <a:r>
              <a:rPr lang="en-US" sz="2000" dirty="0"/>
              <a:t>2. Immigration effect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CA" altLang="zh-CN" sz="2000" dirty="0"/>
              <a:t>3. Species diversity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518160" y="325755"/>
            <a:ext cx="779950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Lovely Pollen——Background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8891" y="1894261"/>
            <a:ext cx="76580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sym typeface="+mn-ea"/>
              </a:rPr>
              <a:t>Causes of Pollen Allergy in North America</a:t>
            </a:r>
          </a:p>
        </p:txBody>
      </p:sp>
      <p:pic>
        <p:nvPicPr>
          <p:cNvPr id="1026" name="Picture 2" descr="Image result for causes of pollen allergy">
            <a:extLst>
              <a:ext uri="{FF2B5EF4-FFF2-40B4-BE49-F238E27FC236}">
                <a16:creationId xmlns:a16="http://schemas.microsoft.com/office/drawing/2014/main" xmlns="" id="{C7D909D7-80B6-45FF-AAAA-48AA91B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98" y="2648303"/>
            <a:ext cx="4529331" cy="270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958C2DE-01AE-4C22-B7E0-79C6663110BD}"/>
              </a:ext>
            </a:extLst>
          </p:cNvPr>
          <p:cNvSpPr txBox="1"/>
          <p:nvPr/>
        </p:nvSpPr>
        <p:spPr>
          <a:xfrm>
            <a:off x="6659598" y="5547360"/>
            <a:ext cx="4529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https://www.healthy-holistic-living.com/real-cause-seasonal-allergies-hint-pollen.html</a:t>
            </a:r>
          </a:p>
        </p:txBody>
      </p:sp>
    </p:spTree>
    <p:extLst>
      <p:ext uri="{BB962C8B-B14F-4D97-AF65-F5344CB8AC3E}">
        <p14:creationId xmlns:p14="http://schemas.microsoft.com/office/powerpoint/2010/main" val="38306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599" y="213360"/>
            <a:ext cx="10002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4000" b="1" dirty="0">
                <a:solidFill>
                  <a:schemeClr val="bg1"/>
                </a:solidFill>
              </a:rPr>
              <a:t>Lovely Pollen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CA" altLang="zh-CN" sz="4000" b="1" dirty="0">
                <a:solidFill>
                  <a:schemeClr val="bg1"/>
                </a:solidFill>
              </a:rPr>
              <a:t>– demo functions   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7564967" y="2032000"/>
            <a:ext cx="3276600" cy="1126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5" name="Group 52"/>
          <p:cNvGrpSpPr/>
          <p:nvPr/>
        </p:nvGrpSpPr>
        <p:grpSpPr>
          <a:xfrm>
            <a:off x="6438900" y="2032000"/>
            <a:ext cx="1430867" cy="1126067"/>
            <a:chOff x="4829175" y="1524000"/>
            <a:chExt cx="1073150" cy="844550"/>
          </a:xfrm>
        </p:grpSpPr>
        <p:sp>
          <p:nvSpPr>
            <p:cNvPr id="6" name="Rectangle 3"/>
            <p:cNvSpPr/>
            <p:nvPr/>
          </p:nvSpPr>
          <p:spPr>
            <a:xfrm>
              <a:off x="4829175" y="1524000"/>
              <a:ext cx="844550" cy="844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" name="Oval 5"/>
            <p:cNvSpPr/>
            <p:nvPr/>
          </p:nvSpPr>
          <p:spPr>
            <a:xfrm rot="5400000">
              <a:off x="5445125" y="1717675"/>
              <a:ext cx="457200" cy="457200"/>
            </a:xfrm>
            <a:prstGeom prst="ellipse">
              <a:avLst/>
            </a:prstGeom>
            <a:gradFill>
              <a:gsLst>
                <a:gs pos="49000">
                  <a:schemeClr val="accent2"/>
                </a:gs>
                <a:gs pos="51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001001" y="2143628"/>
            <a:ext cx="2819732" cy="697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accent2"/>
                </a:solidFill>
              </a:rPr>
              <a:t>Login</a:t>
            </a:r>
            <a:endParaRPr lang="en-US" sz="1600" b="1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CA" sz="133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target users are pollen allergy people.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 flipH="1">
            <a:off x="1350433" y="2032000"/>
            <a:ext cx="3276600" cy="1126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0" name="Group 51"/>
          <p:cNvGrpSpPr/>
          <p:nvPr/>
        </p:nvGrpSpPr>
        <p:grpSpPr>
          <a:xfrm>
            <a:off x="4322233" y="2032000"/>
            <a:ext cx="1430867" cy="1126067"/>
            <a:chOff x="3241675" y="1524000"/>
            <a:chExt cx="1073150" cy="844550"/>
          </a:xfrm>
        </p:grpSpPr>
        <p:sp>
          <p:nvSpPr>
            <p:cNvPr id="11" name="Rectangle 9"/>
            <p:cNvSpPr/>
            <p:nvPr/>
          </p:nvSpPr>
          <p:spPr>
            <a:xfrm flipH="1">
              <a:off x="3470275" y="1524000"/>
              <a:ext cx="844550" cy="844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" name="Oval 11"/>
            <p:cNvSpPr/>
            <p:nvPr/>
          </p:nvSpPr>
          <p:spPr>
            <a:xfrm rot="16200000" flipH="1">
              <a:off x="3241675" y="1717675"/>
              <a:ext cx="457200" cy="457200"/>
            </a:xfrm>
            <a:prstGeom prst="ellipse">
              <a:avLst/>
            </a:prstGeom>
            <a:gradFill>
              <a:gsLst>
                <a:gs pos="49000">
                  <a:schemeClr val="accent1"/>
                </a:gs>
                <a:gs pos="51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3" name="TextBox 12"/>
          <p:cNvSpPr txBox="1"/>
          <p:nvPr/>
        </p:nvSpPr>
        <p:spPr>
          <a:xfrm flipH="1">
            <a:off x="1371269" y="2143628"/>
            <a:ext cx="2819732" cy="9026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accent1"/>
                </a:solidFill>
              </a:rPr>
              <a:t>Observation in home</a:t>
            </a:r>
            <a:endParaRPr lang="en-US" sz="1600" b="1" dirty="0">
              <a:solidFill>
                <a:schemeClr val="accent1"/>
              </a:solidFill>
            </a:endParaRPr>
          </a:p>
          <a:p>
            <a:pPr algn="r">
              <a:spcBef>
                <a:spcPct val="20000"/>
              </a:spcBef>
              <a:defRPr/>
            </a:pPr>
            <a:r>
              <a:rPr 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People can use this app in home before they want to go outside. </a:t>
            </a:r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void high pollen density city.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109"/>
          <p:cNvSpPr>
            <a:spLocks noEditPoints="1"/>
          </p:cNvSpPr>
          <p:nvPr/>
        </p:nvSpPr>
        <p:spPr bwMode="auto">
          <a:xfrm>
            <a:off x="6658653" y="2328333"/>
            <a:ext cx="475211" cy="533400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60" y="61"/>
              </a:cxn>
              <a:cxn ang="0">
                <a:pos x="121" y="151"/>
              </a:cxn>
              <a:cxn ang="0">
                <a:pos x="181" y="61"/>
              </a:cxn>
              <a:cxn ang="0">
                <a:pos x="121" y="0"/>
              </a:cxn>
              <a:cxn ang="0">
                <a:pos x="242" y="212"/>
              </a:cxn>
              <a:cxn ang="0">
                <a:pos x="172" y="155"/>
              </a:cxn>
              <a:cxn ang="0">
                <a:pos x="121" y="182"/>
              </a:cxn>
              <a:cxn ang="0">
                <a:pos x="69" y="155"/>
              </a:cxn>
              <a:cxn ang="0">
                <a:pos x="0" y="212"/>
              </a:cxn>
              <a:cxn ang="0">
                <a:pos x="0" y="242"/>
              </a:cxn>
              <a:cxn ang="0">
                <a:pos x="30" y="272"/>
              </a:cxn>
              <a:cxn ang="0">
                <a:pos x="212" y="272"/>
              </a:cxn>
              <a:cxn ang="0">
                <a:pos x="242" y="242"/>
              </a:cxn>
              <a:cxn ang="0">
                <a:pos x="242" y="212"/>
              </a:cxn>
            </a:cxnLst>
            <a:rect l="0" t="0" r="r" b="b"/>
            <a:pathLst>
              <a:path w="242" h="272">
                <a:moveTo>
                  <a:pt x="121" y="0"/>
                </a:moveTo>
                <a:cubicBezTo>
                  <a:pt x="88" y="0"/>
                  <a:pt x="60" y="27"/>
                  <a:pt x="60" y="61"/>
                </a:cubicBezTo>
                <a:cubicBezTo>
                  <a:pt x="60" y="94"/>
                  <a:pt x="88" y="151"/>
                  <a:pt x="121" y="151"/>
                </a:cubicBezTo>
                <a:cubicBezTo>
                  <a:pt x="154" y="151"/>
                  <a:pt x="181" y="94"/>
                  <a:pt x="181" y="61"/>
                </a:cubicBezTo>
                <a:cubicBezTo>
                  <a:pt x="181" y="27"/>
                  <a:pt x="154" y="0"/>
                  <a:pt x="121" y="0"/>
                </a:cubicBezTo>
                <a:close/>
                <a:moveTo>
                  <a:pt x="242" y="212"/>
                </a:moveTo>
                <a:cubicBezTo>
                  <a:pt x="242" y="176"/>
                  <a:pt x="213" y="160"/>
                  <a:pt x="172" y="155"/>
                </a:cubicBezTo>
                <a:cubicBezTo>
                  <a:pt x="155" y="170"/>
                  <a:pt x="136" y="182"/>
                  <a:pt x="121" y="182"/>
                </a:cubicBezTo>
                <a:cubicBezTo>
                  <a:pt x="106" y="182"/>
                  <a:pt x="87" y="170"/>
                  <a:pt x="69" y="155"/>
                </a:cubicBezTo>
                <a:cubicBezTo>
                  <a:pt x="29" y="160"/>
                  <a:pt x="0" y="176"/>
                  <a:pt x="0" y="21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9"/>
                  <a:pt x="14" y="272"/>
                  <a:pt x="30" y="272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28" y="272"/>
                  <a:pt x="242" y="259"/>
                  <a:pt x="242" y="242"/>
                </a:cubicBezTo>
                <a:cubicBezTo>
                  <a:pt x="242" y="212"/>
                  <a:pt x="242" y="212"/>
                  <a:pt x="242" y="2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Freeform 147"/>
          <p:cNvSpPr>
            <a:spLocks noEditPoints="1"/>
          </p:cNvSpPr>
          <p:nvPr/>
        </p:nvSpPr>
        <p:spPr bwMode="auto">
          <a:xfrm>
            <a:off x="5015791" y="2321985"/>
            <a:ext cx="584909" cy="546100"/>
          </a:xfrm>
          <a:custGeom>
            <a:avLst/>
            <a:gdLst/>
            <a:ahLst/>
            <a:cxnLst>
              <a:cxn ang="0">
                <a:pos x="322" y="259"/>
              </a:cxn>
              <a:cxn ang="0">
                <a:pos x="176" y="259"/>
              </a:cxn>
              <a:cxn ang="0">
                <a:pos x="251" y="216"/>
              </a:cxn>
              <a:cxn ang="0">
                <a:pos x="322" y="259"/>
              </a:cxn>
              <a:cxn ang="0">
                <a:pos x="152" y="259"/>
              </a:cxn>
              <a:cxn ang="0">
                <a:pos x="249" y="324"/>
              </a:cxn>
              <a:cxn ang="0">
                <a:pos x="347" y="259"/>
              </a:cxn>
              <a:cxn ang="0">
                <a:pos x="249" y="194"/>
              </a:cxn>
              <a:cxn ang="0">
                <a:pos x="152" y="259"/>
              </a:cxn>
              <a:cxn ang="0">
                <a:pos x="238" y="238"/>
              </a:cxn>
              <a:cxn ang="0">
                <a:pos x="260" y="238"/>
              </a:cxn>
              <a:cxn ang="0">
                <a:pos x="260" y="259"/>
              </a:cxn>
              <a:cxn ang="0">
                <a:pos x="238" y="259"/>
              </a:cxn>
              <a:cxn ang="0">
                <a:pos x="238" y="238"/>
              </a:cxn>
              <a:cxn ang="0">
                <a:pos x="217" y="249"/>
              </a:cxn>
              <a:cxn ang="0">
                <a:pos x="249" y="281"/>
              </a:cxn>
              <a:cxn ang="0">
                <a:pos x="282" y="249"/>
              </a:cxn>
              <a:cxn ang="0">
                <a:pos x="249" y="216"/>
              </a:cxn>
              <a:cxn ang="0">
                <a:pos x="217" y="249"/>
              </a:cxn>
              <a:cxn ang="0">
                <a:pos x="173" y="0"/>
              </a:cxn>
              <a:cxn ang="0">
                <a:pos x="152" y="21"/>
              </a:cxn>
              <a:cxn ang="0">
                <a:pos x="0" y="173"/>
              </a:cxn>
              <a:cxn ang="0">
                <a:pos x="22" y="194"/>
              </a:cxn>
              <a:cxn ang="0">
                <a:pos x="44" y="173"/>
              </a:cxn>
              <a:cxn ang="0">
                <a:pos x="44" y="303"/>
              </a:cxn>
              <a:cxn ang="0">
                <a:pos x="153" y="303"/>
              </a:cxn>
              <a:cxn ang="0">
                <a:pos x="131" y="281"/>
              </a:cxn>
              <a:cxn ang="0">
                <a:pos x="64" y="281"/>
              </a:cxn>
              <a:cxn ang="0">
                <a:pos x="64" y="152"/>
              </a:cxn>
              <a:cxn ang="0">
                <a:pos x="72" y="145"/>
              </a:cxn>
              <a:cxn ang="0">
                <a:pos x="174" y="48"/>
              </a:cxn>
              <a:cxn ang="0">
                <a:pos x="280" y="149"/>
              </a:cxn>
              <a:cxn ang="0">
                <a:pos x="283" y="153"/>
              </a:cxn>
              <a:cxn ang="0">
                <a:pos x="283" y="159"/>
              </a:cxn>
              <a:cxn ang="0">
                <a:pos x="326" y="193"/>
              </a:cxn>
              <a:cxn ang="0">
                <a:pos x="347" y="173"/>
              </a:cxn>
              <a:cxn ang="0">
                <a:pos x="195" y="21"/>
              </a:cxn>
              <a:cxn ang="0">
                <a:pos x="173" y="0"/>
              </a:cxn>
              <a:cxn ang="0">
                <a:pos x="87" y="173"/>
              </a:cxn>
              <a:cxn ang="0">
                <a:pos x="87" y="238"/>
              </a:cxn>
              <a:cxn ang="0">
                <a:pos x="129" y="238"/>
              </a:cxn>
              <a:cxn ang="0">
                <a:pos x="127" y="228"/>
              </a:cxn>
              <a:cxn ang="0">
                <a:pos x="171" y="173"/>
              </a:cxn>
              <a:cxn ang="0">
                <a:pos x="87" y="173"/>
              </a:cxn>
            </a:cxnLst>
            <a:rect l="0" t="0" r="r" b="b"/>
            <a:pathLst>
              <a:path w="347" h="324">
                <a:moveTo>
                  <a:pt x="322" y="259"/>
                </a:moveTo>
                <a:cubicBezTo>
                  <a:pt x="275" y="318"/>
                  <a:pt x="225" y="319"/>
                  <a:pt x="176" y="259"/>
                </a:cubicBezTo>
                <a:cubicBezTo>
                  <a:pt x="200" y="230"/>
                  <a:pt x="226" y="216"/>
                  <a:pt x="251" y="216"/>
                </a:cubicBezTo>
                <a:cubicBezTo>
                  <a:pt x="275" y="215"/>
                  <a:pt x="298" y="229"/>
                  <a:pt x="322" y="259"/>
                </a:cubicBezTo>
                <a:close/>
                <a:moveTo>
                  <a:pt x="152" y="259"/>
                </a:moveTo>
                <a:cubicBezTo>
                  <a:pt x="152" y="259"/>
                  <a:pt x="195" y="324"/>
                  <a:pt x="249" y="324"/>
                </a:cubicBezTo>
                <a:cubicBezTo>
                  <a:pt x="303" y="324"/>
                  <a:pt x="347" y="259"/>
                  <a:pt x="347" y="259"/>
                </a:cubicBezTo>
                <a:cubicBezTo>
                  <a:pt x="347" y="259"/>
                  <a:pt x="303" y="194"/>
                  <a:pt x="249" y="194"/>
                </a:cubicBezTo>
                <a:cubicBezTo>
                  <a:pt x="195" y="194"/>
                  <a:pt x="152" y="259"/>
                  <a:pt x="152" y="259"/>
                </a:cubicBezTo>
                <a:close/>
                <a:moveTo>
                  <a:pt x="238" y="238"/>
                </a:moveTo>
                <a:cubicBezTo>
                  <a:pt x="260" y="238"/>
                  <a:pt x="260" y="238"/>
                  <a:pt x="260" y="238"/>
                </a:cubicBezTo>
                <a:cubicBezTo>
                  <a:pt x="260" y="259"/>
                  <a:pt x="260" y="259"/>
                  <a:pt x="260" y="259"/>
                </a:cubicBezTo>
                <a:cubicBezTo>
                  <a:pt x="238" y="259"/>
                  <a:pt x="238" y="259"/>
                  <a:pt x="238" y="259"/>
                </a:cubicBezTo>
                <a:cubicBezTo>
                  <a:pt x="238" y="238"/>
                  <a:pt x="238" y="238"/>
                  <a:pt x="238" y="238"/>
                </a:cubicBezTo>
                <a:close/>
                <a:moveTo>
                  <a:pt x="217" y="249"/>
                </a:moveTo>
                <a:cubicBezTo>
                  <a:pt x="217" y="266"/>
                  <a:pt x="231" y="281"/>
                  <a:pt x="249" y="281"/>
                </a:cubicBezTo>
                <a:cubicBezTo>
                  <a:pt x="267" y="281"/>
                  <a:pt x="282" y="266"/>
                  <a:pt x="282" y="249"/>
                </a:cubicBezTo>
                <a:cubicBezTo>
                  <a:pt x="282" y="231"/>
                  <a:pt x="267" y="216"/>
                  <a:pt x="249" y="216"/>
                </a:cubicBezTo>
                <a:cubicBezTo>
                  <a:pt x="231" y="216"/>
                  <a:pt x="217" y="231"/>
                  <a:pt x="217" y="249"/>
                </a:cubicBezTo>
                <a:close/>
                <a:moveTo>
                  <a:pt x="173" y="0"/>
                </a:moveTo>
                <a:cubicBezTo>
                  <a:pt x="152" y="21"/>
                  <a:pt x="152" y="21"/>
                  <a:pt x="152" y="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2" y="194"/>
                  <a:pt x="22" y="194"/>
                  <a:pt x="22" y="194"/>
                </a:cubicBezTo>
                <a:cubicBezTo>
                  <a:pt x="44" y="173"/>
                  <a:pt x="44" y="173"/>
                  <a:pt x="44" y="173"/>
                </a:cubicBezTo>
                <a:cubicBezTo>
                  <a:pt x="44" y="303"/>
                  <a:pt x="44" y="303"/>
                  <a:pt x="44" y="303"/>
                </a:cubicBezTo>
                <a:cubicBezTo>
                  <a:pt x="153" y="303"/>
                  <a:pt x="153" y="303"/>
                  <a:pt x="153" y="303"/>
                </a:cubicBezTo>
                <a:cubicBezTo>
                  <a:pt x="144" y="296"/>
                  <a:pt x="137" y="289"/>
                  <a:pt x="131" y="281"/>
                </a:cubicBezTo>
                <a:cubicBezTo>
                  <a:pt x="64" y="281"/>
                  <a:pt x="64" y="281"/>
                  <a:pt x="64" y="281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174" y="48"/>
                  <a:pt x="174" y="48"/>
                  <a:pt x="174" y="48"/>
                </a:cubicBezTo>
                <a:cubicBezTo>
                  <a:pt x="280" y="149"/>
                  <a:pt x="280" y="149"/>
                  <a:pt x="280" y="149"/>
                </a:cubicBezTo>
                <a:cubicBezTo>
                  <a:pt x="283" y="153"/>
                  <a:pt x="283" y="153"/>
                  <a:pt x="283" y="153"/>
                </a:cubicBezTo>
                <a:cubicBezTo>
                  <a:pt x="283" y="159"/>
                  <a:pt x="283" y="159"/>
                  <a:pt x="283" y="159"/>
                </a:cubicBezTo>
                <a:cubicBezTo>
                  <a:pt x="302" y="168"/>
                  <a:pt x="316" y="181"/>
                  <a:pt x="326" y="193"/>
                </a:cubicBezTo>
                <a:cubicBezTo>
                  <a:pt x="347" y="173"/>
                  <a:pt x="347" y="173"/>
                  <a:pt x="347" y="173"/>
                </a:cubicBezTo>
                <a:cubicBezTo>
                  <a:pt x="195" y="21"/>
                  <a:pt x="195" y="21"/>
                  <a:pt x="195" y="21"/>
                </a:cubicBezTo>
                <a:cubicBezTo>
                  <a:pt x="173" y="0"/>
                  <a:pt x="173" y="0"/>
                  <a:pt x="173" y="0"/>
                </a:cubicBezTo>
                <a:close/>
                <a:moveTo>
                  <a:pt x="87" y="173"/>
                </a:moveTo>
                <a:cubicBezTo>
                  <a:pt x="87" y="238"/>
                  <a:pt x="87" y="238"/>
                  <a:pt x="87" y="238"/>
                </a:cubicBezTo>
                <a:cubicBezTo>
                  <a:pt x="129" y="238"/>
                  <a:pt x="129" y="238"/>
                  <a:pt x="129" y="238"/>
                </a:cubicBezTo>
                <a:cubicBezTo>
                  <a:pt x="128" y="232"/>
                  <a:pt x="127" y="228"/>
                  <a:pt x="127" y="228"/>
                </a:cubicBezTo>
                <a:cubicBezTo>
                  <a:pt x="127" y="228"/>
                  <a:pt x="138" y="196"/>
                  <a:pt x="171" y="173"/>
                </a:cubicBezTo>
                <a:cubicBezTo>
                  <a:pt x="87" y="173"/>
                  <a:pt x="87" y="173"/>
                  <a:pt x="87" y="17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Rectangle 36"/>
          <p:cNvSpPr/>
          <p:nvPr/>
        </p:nvSpPr>
        <p:spPr>
          <a:xfrm flipH="1">
            <a:off x="1350433" y="3403600"/>
            <a:ext cx="3276600" cy="1126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2" name="Group 53"/>
          <p:cNvGrpSpPr/>
          <p:nvPr/>
        </p:nvGrpSpPr>
        <p:grpSpPr>
          <a:xfrm>
            <a:off x="4322233" y="3403600"/>
            <a:ext cx="1430867" cy="1126067"/>
            <a:chOff x="3241675" y="2552700"/>
            <a:chExt cx="1073150" cy="844550"/>
          </a:xfrm>
        </p:grpSpPr>
        <p:sp>
          <p:nvSpPr>
            <p:cNvPr id="23" name="Rectangle 35"/>
            <p:cNvSpPr/>
            <p:nvPr/>
          </p:nvSpPr>
          <p:spPr>
            <a:xfrm flipH="1">
              <a:off x="3470275" y="2552700"/>
              <a:ext cx="844550" cy="8445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4" name="Oval 37"/>
            <p:cNvSpPr/>
            <p:nvPr/>
          </p:nvSpPr>
          <p:spPr>
            <a:xfrm rot="16200000" flipH="1">
              <a:off x="3241675" y="2746375"/>
              <a:ext cx="457200" cy="457200"/>
            </a:xfrm>
            <a:prstGeom prst="ellipse">
              <a:avLst/>
            </a:prstGeom>
            <a:gradFill>
              <a:gsLst>
                <a:gs pos="49000">
                  <a:schemeClr val="accent3"/>
                </a:gs>
                <a:gs pos="51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25" name="TextBox 38"/>
          <p:cNvSpPr txBox="1"/>
          <p:nvPr/>
        </p:nvSpPr>
        <p:spPr>
          <a:xfrm flipH="1">
            <a:off x="1371269" y="3515228"/>
            <a:ext cx="2819732" cy="697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accent3"/>
                </a:solidFill>
              </a:rPr>
              <a:t>Get data in time</a:t>
            </a:r>
            <a:endParaRPr lang="en-US" sz="1600" b="1" dirty="0">
              <a:solidFill>
                <a:schemeClr val="accent3"/>
              </a:solidFill>
            </a:endParaRPr>
          </a:p>
          <a:p>
            <a:pPr algn="r">
              <a:spcBef>
                <a:spcPct val="20000"/>
              </a:spcBef>
              <a:defRPr/>
            </a:pPr>
            <a:r>
              <a:rPr 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Acquire the weather and pollen data in the meantime.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41"/>
          <p:cNvSpPr/>
          <p:nvPr/>
        </p:nvSpPr>
        <p:spPr>
          <a:xfrm>
            <a:off x="7564967" y="4775200"/>
            <a:ext cx="3276600" cy="1126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7" name="Group 56"/>
          <p:cNvGrpSpPr/>
          <p:nvPr/>
        </p:nvGrpSpPr>
        <p:grpSpPr>
          <a:xfrm>
            <a:off x="6438900" y="4775200"/>
            <a:ext cx="1430867" cy="1126067"/>
            <a:chOff x="4829175" y="3581400"/>
            <a:chExt cx="1073150" cy="844550"/>
          </a:xfrm>
        </p:grpSpPr>
        <p:sp>
          <p:nvSpPr>
            <p:cNvPr id="28" name="Rectangle 40"/>
            <p:cNvSpPr/>
            <p:nvPr/>
          </p:nvSpPr>
          <p:spPr>
            <a:xfrm>
              <a:off x="4829175" y="3581400"/>
              <a:ext cx="844550" cy="8445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9" name="Oval 42"/>
            <p:cNvSpPr/>
            <p:nvPr/>
          </p:nvSpPr>
          <p:spPr>
            <a:xfrm rot="5400000">
              <a:off x="5445125" y="3775075"/>
              <a:ext cx="457200" cy="457200"/>
            </a:xfrm>
            <a:prstGeom prst="ellipse">
              <a:avLst/>
            </a:prstGeom>
            <a:gradFill>
              <a:gsLst>
                <a:gs pos="49000">
                  <a:schemeClr val="accent6"/>
                </a:gs>
                <a:gs pos="51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30" name="TextBox 43"/>
          <p:cNvSpPr txBox="1"/>
          <p:nvPr/>
        </p:nvSpPr>
        <p:spPr>
          <a:xfrm>
            <a:off x="8001001" y="4886828"/>
            <a:ext cx="2819732" cy="94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CA" sz="1600" b="1" dirty="0" smtClean="0">
                <a:solidFill>
                  <a:schemeClr val="accent6"/>
                </a:solidFill>
              </a:rPr>
              <a:t>Lovely Pollen on Web Service</a:t>
            </a:r>
          </a:p>
          <a:p>
            <a:pPr>
              <a:spcBef>
                <a:spcPct val="20000"/>
              </a:spcBef>
              <a:defRPr/>
            </a:pPr>
            <a:r>
              <a:rPr 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are doing pollen forecast based on web and GIS.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48"/>
          <p:cNvSpPr/>
          <p:nvPr/>
        </p:nvSpPr>
        <p:spPr>
          <a:xfrm flipH="1">
            <a:off x="1350433" y="4775200"/>
            <a:ext cx="3276600" cy="1126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32" name="Group 55"/>
          <p:cNvGrpSpPr/>
          <p:nvPr/>
        </p:nvGrpSpPr>
        <p:grpSpPr>
          <a:xfrm>
            <a:off x="4322233" y="4775200"/>
            <a:ext cx="1430867" cy="1126067"/>
            <a:chOff x="3241675" y="3581400"/>
            <a:chExt cx="1073150" cy="844550"/>
          </a:xfrm>
        </p:grpSpPr>
        <p:sp>
          <p:nvSpPr>
            <p:cNvPr id="33" name="Rectangle 47"/>
            <p:cNvSpPr/>
            <p:nvPr/>
          </p:nvSpPr>
          <p:spPr>
            <a:xfrm flipH="1">
              <a:off x="3470275" y="3581400"/>
              <a:ext cx="844550" cy="8445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Oval 49"/>
            <p:cNvSpPr/>
            <p:nvPr/>
          </p:nvSpPr>
          <p:spPr>
            <a:xfrm rot="16200000" flipH="1">
              <a:off x="3241675" y="3775075"/>
              <a:ext cx="457200" cy="457200"/>
            </a:xfrm>
            <a:prstGeom prst="ellipse">
              <a:avLst/>
            </a:prstGeom>
            <a:gradFill>
              <a:gsLst>
                <a:gs pos="49000">
                  <a:schemeClr val="accent5"/>
                </a:gs>
                <a:gs pos="51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35" name="TextBox 50"/>
          <p:cNvSpPr txBox="1"/>
          <p:nvPr/>
        </p:nvSpPr>
        <p:spPr>
          <a:xfrm flipH="1">
            <a:off x="1371269" y="4886828"/>
            <a:ext cx="2819732" cy="9026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accent5"/>
                </a:solidFill>
              </a:rPr>
              <a:t>Users help users</a:t>
            </a:r>
          </a:p>
          <a:p>
            <a:pPr algn="r">
              <a:spcBef>
                <a:spcPct val="20000"/>
              </a:spcBef>
              <a:defRPr/>
            </a:pPr>
            <a:r>
              <a:rPr 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 can upload the local </a:t>
            </a:r>
            <a:r>
              <a:rPr 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</a:t>
            </a:r>
            <a:r>
              <a:rPr 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this app and help other people in the future.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22"/>
          <p:cNvGrpSpPr/>
          <p:nvPr/>
        </p:nvGrpSpPr>
        <p:grpSpPr>
          <a:xfrm>
            <a:off x="5041545" y="3699933"/>
            <a:ext cx="533400" cy="533400"/>
            <a:chOff x="5318123" y="1022350"/>
            <a:chExt cx="338138" cy="338138"/>
          </a:xfrm>
          <a:solidFill>
            <a:schemeClr val="bg1"/>
          </a:solidFill>
        </p:grpSpPr>
        <p:sp>
          <p:nvSpPr>
            <p:cNvPr id="37" name="Freeform 7"/>
            <p:cNvSpPr>
              <a:spLocks noEditPoints="1"/>
            </p:cNvSpPr>
            <p:nvPr/>
          </p:nvSpPr>
          <p:spPr bwMode="auto">
            <a:xfrm>
              <a:off x="5318123" y="1022350"/>
              <a:ext cx="338138" cy="338138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2" y="207"/>
                </a:cxn>
                <a:cxn ang="0">
                  <a:pos x="0" y="214"/>
                </a:cxn>
                <a:cxn ang="0">
                  <a:pos x="1" y="221"/>
                </a:cxn>
                <a:cxn ang="0">
                  <a:pos x="216" y="430"/>
                </a:cxn>
                <a:cxn ang="0">
                  <a:pos x="430" y="215"/>
                </a:cxn>
                <a:cxn ang="0">
                  <a:pos x="216" y="0"/>
                </a:cxn>
                <a:cxn ang="0">
                  <a:pos x="242" y="370"/>
                </a:cxn>
                <a:cxn ang="0">
                  <a:pos x="242" y="356"/>
                </a:cxn>
                <a:cxn ang="0">
                  <a:pos x="217" y="335"/>
                </a:cxn>
                <a:cxn ang="0">
                  <a:pos x="189" y="359"/>
                </a:cxn>
                <a:cxn ang="0">
                  <a:pos x="189" y="371"/>
                </a:cxn>
                <a:cxn ang="0">
                  <a:pos x="59" y="239"/>
                </a:cxn>
                <a:cxn ang="0">
                  <a:pos x="76" y="239"/>
                </a:cxn>
                <a:cxn ang="0">
                  <a:pos x="97" y="215"/>
                </a:cxn>
                <a:cxn ang="0">
                  <a:pos x="77" y="189"/>
                </a:cxn>
                <a:cxn ang="0">
                  <a:pos x="59" y="189"/>
                </a:cxn>
                <a:cxn ang="0">
                  <a:pos x="192" y="61"/>
                </a:cxn>
                <a:cxn ang="0">
                  <a:pos x="192" y="76"/>
                </a:cxn>
                <a:cxn ang="0">
                  <a:pos x="215" y="97"/>
                </a:cxn>
                <a:cxn ang="0">
                  <a:pos x="242" y="77"/>
                </a:cxn>
                <a:cxn ang="0">
                  <a:pos x="243" y="59"/>
                </a:cxn>
                <a:cxn ang="0">
                  <a:pos x="373" y="189"/>
                </a:cxn>
                <a:cxn ang="0">
                  <a:pos x="357" y="190"/>
                </a:cxn>
                <a:cxn ang="0">
                  <a:pos x="336" y="215"/>
                </a:cxn>
                <a:cxn ang="0">
                  <a:pos x="358" y="238"/>
                </a:cxn>
                <a:cxn ang="0">
                  <a:pos x="374" y="238"/>
                </a:cxn>
                <a:cxn ang="0">
                  <a:pos x="242" y="370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cubicBezTo>
                    <a:pt x="100" y="0"/>
                    <a:pt x="6" y="92"/>
                    <a:pt x="2" y="207"/>
                  </a:cubicBezTo>
                  <a:cubicBezTo>
                    <a:pt x="1" y="209"/>
                    <a:pt x="0" y="211"/>
                    <a:pt x="0" y="214"/>
                  </a:cubicBezTo>
                  <a:cubicBezTo>
                    <a:pt x="0" y="216"/>
                    <a:pt x="1" y="218"/>
                    <a:pt x="1" y="221"/>
                  </a:cubicBezTo>
                  <a:cubicBezTo>
                    <a:pt x="5" y="337"/>
                    <a:pt x="99" y="430"/>
                    <a:pt x="216" y="430"/>
                  </a:cubicBezTo>
                  <a:cubicBezTo>
                    <a:pt x="334" y="430"/>
                    <a:pt x="430" y="334"/>
                    <a:pt x="430" y="215"/>
                  </a:cubicBezTo>
                  <a:cubicBezTo>
                    <a:pt x="430" y="96"/>
                    <a:pt x="334" y="0"/>
                    <a:pt x="216" y="0"/>
                  </a:cubicBezTo>
                  <a:close/>
                  <a:moveTo>
                    <a:pt x="242" y="370"/>
                  </a:moveTo>
                  <a:cubicBezTo>
                    <a:pt x="242" y="356"/>
                    <a:pt x="242" y="356"/>
                    <a:pt x="242" y="356"/>
                  </a:cubicBezTo>
                  <a:cubicBezTo>
                    <a:pt x="240" y="344"/>
                    <a:pt x="229" y="335"/>
                    <a:pt x="217" y="335"/>
                  </a:cubicBezTo>
                  <a:cubicBezTo>
                    <a:pt x="205" y="335"/>
                    <a:pt x="190" y="342"/>
                    <a:pt x="189" y="359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34" y="361"/>
                    <a:pt x="69" y="314"/>
                    <a:pt x="59" y="239"/>
                  </a:cubicBezTo>
                  <a:cubicBezTo>
                    <a:pt x="76" y="239"/>
                    <a:pt x="76" y="239"/>
                    <a:pt x="76" y="239"/>
                  </a:cubicBezTo>
                  <a:cubicBezTo>
                    <a:pt x="88" y="239"/>
                    <a:pt x="97" y="227"/>
                    <a:pt x="97" y="215"/>
                  </a:cubicBezTo>
                  <a:cubicBezTo>
                    <a:pt x="97" y="203"/>
                    <a:pt x="89" y="189"/>
                    <a:pt x="77" y="18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69" y="115"/>
                    <a:pt x="144" y="61"/>
                    <a:pt x="192" y="61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87"/>
                    <a:pt x="203" y="96"/>
                    <a:pt x="215" y="97"/>
                  </a:cubicBezTo>
                  <a:cubicBezTo>
                    <a:pt x="230" y="98"/>
                    <a:pt x="242" y="89"/>
                    <a:pt x="242" y="77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319" y="73"/>
                    <a:pt x="367" y="135"/>
                    <a:pt x="373" y="189"/>
                  </a:cubicBezTo>
                  <a:cubicBezTo>
                    <a:pt x="357" y="190"/>
                    <a:pt x="357" y="190"/>
                    <a:pt x="357" y="190"/>
                  </a:cubicBezTo>
                  <a:cubicBezTo>
                    <a:pt x="345" y="190"/>
                    <a:pt x="336" y="203"/>
                    <a:pt x="336" y="215"/>
                  </a:cubicBezTo>
                  <a:cubicBezTo>
                    <a:pt x="336" y="227"/>
                    <a:pt x="346" y="238"/>
                    <a:pt x="358" y="238"/>
                  </a:cubicBezTo>
                  <a:cubicBezTo>
                    <a:pt x="374" y="238"/>
                    <a:pt x="374" y="238"/>
                    <a:pt x="374" y="238"/>
                  </a:cubicBezTo>
                  <a:cubicBezTo>
                    <a:pt x="364" y="312"/>
                    <a:pt x="303" y="358"/>
                    <a:pt x="242" y="3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5418136" y="1106488"/>
              <a:ext cx="157163" cy="117475"/>
            </a:xfrm>
            <a:custGeom>
              <a:avLst/>
              <a:gdLst/>
              <a:ahLst/>
              <a:cxnLst>
                <a:cxn ang="0">
                  <a:pos x="189" y="10"/>
                </a:cxn>
                <a:cxn ang="0">
                  <a:pos x="162" y="7"/>
                </a:cxn>
                <a:cxn ang="0">
                  <a:pos x="110" y="60"/>
                </a:cxn>
                <a:cxn ang="0">
                  <a:pos x="106" y="69"/>
                </a:cxn>
                <a:cxn ang="0">
                  <a:pos x="92" y="66"/>
                </a:cxn>
                <a:cxn ang="0">
                  <a:pos x="80" y="68"/>
                </a:cxn>
                <a:cxn ang="0">
                  <a:pos x="34" y="26"/>
                </a:cxn>
                <a:cxn ang="0">
                  <a:pos x="9" y="32"/>
                </a:cxn>
                <a:cxn ang="0">
                  <a:pos x="6" y="57"/>
                </a:cxn>
                <a:cxn ang="0">
                  <a:pos x="52" y="99"/>
                </a:cxn>
                <a:cxn ang="0">
                  <a:pos x="51" y="108"/>
                </a:cxn>
                <a:cxn ang="0">
                  <a:pos x="92" y="150"/>
                </a:cxn>
                <a:cxn ang="0">
                  <a:pos x="133" y="108"/>
                </a:cxn>
                <a:cxn ang="0">
                  <a:pos x="130" y="94"/>
                </a:cxn>
                <a:cxn ang="0">
                  <a:pos x="140" y="91"/>
                </a:cxn>
                <a:cxn ang="0">
                  <a:pos x="193" y="37"/>
                </a:cxn>
                <a:cxn ang="0">
                  <a:pos x="189" y="10"/>
                </a:cxn>
              </a:cxnLst>
              <a:rect l="0" t="0" r="r" b="b"/>
              <a:pathLst>
                <a:path w="199" h="150">
                  <a:moveTo>
                    <a:pt x="189" y="10"/>
                  </a:moveTo>
                  <a:cubicBezTo>
                    <a:pt x="181" y="2"/>
                    <a:pt x="169" y="0"/>
                    <a:pt x="162" y="7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7" y="62"/>
                    <a:pt x="106" y="65"/>
                    <a:pt x="106" y="69"/>
                  </a:cubicBezTo>
                  <a:cubicBezTo>
                    <a:pt x="102" y="67"/>
                    <a:pt x="97" y="66"/>
                    <a:pt x="92" y="66"/>
                  </a:cubicBezTo>
                  <a:cubicBezTo>
                    <a:pt x="88" y="66"/>
                    <a:pt x="84" y="67"/>
                    <a:pt x="80" y="68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28" y="21"/>
                    <a:pt x="16" y="23"/>
                    <a:pt x="9" y="32"/>
                  </a:cubicBezTo>
                  <a:cubicBezTo>
                    <a:pt x="1" y="40"/>
                    <a:pt x="0" y="52"/>
                    <a:pt x="6" y="5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102"/>
                    <a:pt x="51" y="105"/>
                    <a:pt x="51" y="108"/>
                  </a:cubicBezTo>
                  <a:cubicBezTo>
                    <a:pt x="51" y="131"/>
                    <a:pt x="69" y="150"/>
                    <a:pt x="92" y="150"/>
                  </a:cubicBezTo>
                  <a:cubicBezTo>
                    <a:pt x="114" y="150"/>
                    <a:pt x="133" y="131"/>
                    <a:pt x="133" y="108"/>
                  </a:cubicBezTo>
                  <a:cubicBezTo>
                    <a:pt x="133" y="103"/>
                    <a:pt x="132" y="99"/>
                    <a:pt x="130" y="94"/>
                  </a:cubicBezTo>
                  <a:cubicBezTo>
                    <a:pt x="134" y="94"/>
                    <a:pt x="138" y="93"/>
                    <a:pt x="140" y="91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9" y="31"/>
                    <a:pt x="198" y="19"/>
                    <a:pt x="189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9" name="Freeform 151"/>
          <p:cNvSpPr>
            <a:spLocks noEditPoints="1"/>
          </p:cNvSpPr>
          <p:nvPr/>
        </p:nvSpPr>
        <p:spPr bwMode="auto">
          <a:xfrm>
            <a:off x="6604001" y="3691207"/>
            <a:ext cx="584519" cy="550855"/>
          </a:xfrm>
          <a:custGeom>
            <a:avLst/>
            <a:gdLst/>
            <a:ahLst/>
            <a:cxnLst>
              <a:cxn ang="0">
                <a:pos x="385" y="41"/>
              </a:cxn>
              <a:cxn ang="0">
                <a:pos x="350" y="181"/>
              </a:cxn>
              <a:cxn ang="0">
                <a:pos x="332" y="193"/>
              </a:cxn>
              <a:cxn ang="0">
                <a:pos x="108" y="193"/>
              </a:cxn>
              <a:cxn ang="0">
                <a:pos x="116" y="239"/>
              </a:cxn>
              <a:cxn ang="0">
                <a:pos x="325" y="239"/>
              </a:cxn>
              <a:cxn ang="0">
                <a:pos x="340" y="255"/>
              </a:cxn>
              <a:cxn ang="0">
                <a:pos x="325" y="262"/>
              </a:cxn>
              <a:cxn ang="0">
                <a:pos x="116" y="262"/>
              </a:cxn>
              <a:cxn ang="0">
                <a:pos x="93" y="247"/>
              </a:cxn>
              <a:cxn ang="0">
                <a:pos x="51" y="24"/>
              </a:cxn>
              <a:cxn ang="0">
                <a:pos x="16" y="23"/>
              </a:cxn>
              <a:cxn ang="0">
                <a:pos x="0" y="12"/>
              </a:cxn>
              <a:cxn ang="0">
                <a:pos x="16" y="0"/>
              </a:cxn>
              <a:cxn ang="0">
                <a:pos x="62" y="0"/>
              </a:cxn>
              <a:cxn ang="0">
                <a:pos x="73" y="12"/>
              </a:cxn>
              <a:cxn ang="0">
                <a:pos x="77" y="23"/>
              </a:cxn>
              <a:cxn ang="0">
                <a:pos x="371" y="23"/>
              </a:cxn>
              <a:cxn ang="0">
                <a:pos x="386" y="36"/>
              </a:cxn>
              <a:cxn ang="0">
                <a:pos x="385" y="41"/>
              </a:cxn>
              <a:cxn ang="0">
                <a:pos x="104" y="169"/>
              </a:cxn>
              <a:cxn ang="0">
                <a:pos x="139" y="170"/>
              </a:cxn>
              <a:cxn ang="0">
                <a:pos x="139" y="46"/>
              </a:cxn>
              <a:cxn ang="0">
                <a:pos x="85" y="46"/>
              </a:cxn>
              <a:cxn ang="0">
                <a:pos x="104" y="169"/>
              </a:cxn>
              <a:cxn ang="0">
                <a:pos x="209" y="46"/>
              </a:cxn>
              <a:cxn ang="0">
                <a:pos x="155" y="46"/>
              </a:cxn>
              <a:cxn ang="0">
                <a:pos x="155" y="170"/>
              </a:cxn>
              <a:cxn ang="0">
                <a:pos x="209" y="170"/>
              </a:cxn>
              <a:cxn ang="0">
                <a:pos x="209" y="46"/>
              </a:cxn>
              <a:cxn ang="0">
                <a:pos x="278" y="46"/>
              </a:cxn>
              <a:cxn ang="0">
                <a:pos x="224" y="46"/>
              </a:cxn>
              <a:cxn ang="0">
                <a:pos x="224" y="170"/>
              </a:cxn>
              <a:cxn ang="0">
                <a:pos x="278" y="170"/>
              </a:cxn>
              <a:cxn ang="0">
                <a:pos x="278" y="46"/>
              </a:cxn>
              <a:cxn ang="0">
                <a:pos x="294" y="46"/>
              </a:cxn>
              <a:cxn ang="0">
                <a:pos x="294" y="170"/>
              </a:cxn>
              <a:cxn ang="0">
                <a:pos x="329" y="169"/>
              </a:cxn>
              <a:cxn ang="0">
                <a:pos x="355" y="46"/>
              </a:cxn>
              <a:cxn ang="0">
                <a:pos x="294" y="46"/>
              </a:cxn>
              <a:cxn ang="0">
                <a:pos x="133" y="290"/>
              </a:cxn>
              <a:cxn ang="0">
                <a:pos x="169" y="326"/>
              </a:cxn>
              <a:cxn ang="0">
                <a:pos x="133" y="363"/>
              </a:cxn>
              <a:cxn ang="0">
                <a:pos x="97" y="326"/>
              </a:cxn>
              <a:cxn ang="0">
                <a:pos x="133" y="290"/>
              </a:cxn>
              <a:cxn ang="0">
                <a:pos x="302" y="290"/>
              </a:cxn>
              <a:cxn ang="0">
                <a:pos x="338" y="326"/>
              </a:cxn>
              <a:cxn ang="0">
                <a:pos x="302" y="363"/>
              </a:cxn>
              <a:cxn ang="0">
                <a:pos x="265" y="326"/>
              </a:cxn>
              <a:cxn ang="0">
                <a:pos x="302" y="290"/>
              </a:cxn>
            </a:cxnLst>
            <a:rect l="0" t="0" r="r" b="b"/>
            <a:pathLst>
              <a:path w="386" h="363">
                <a:moveTo>
                  <a:pt x="385" y="41"/>
                </a:moveTo>
                <a:cubicBezTo>
                  <a:pt x="385" y="41"/>
                  <a:pt x="351" y="175"/>
                  <a:pt x="350" y="181"/>
                </a:cubicBezTo>
                <a:cubicBezTo>
                  <a:pt x="349" y="188"/>
                  <a:pt x="341" y="193"/>
                  <a:pt x="332" y="193"/>
                </a:cubicBezTo>
                <a:cubicBezTo>
                  <a:pt x="108" y="193"/>
                  <a:pt x="108" y="193"/>
                  <a:pt x="108" y="193"/>
                </a:cubicBezTo>
                <a:cubicBezTo>
                  <a:pt x="116" y="239"/>
                  <a:pt x="116" y="239"/>
                  <a:pt x="116" y="239"/>
                </a:cubicBezTo>
                <a:cubicBezTo>
                  <a:pt x="325" y="239"/>
                  <a:pt x="325" y="239"/>
                  <a:pt x="325" y="239"/>
                </a:cubicBezTo>
                <a:cubicBezTo>
                  <a:pt x="331" y="239"/>
                  <a:pt x="340" y="240"/>
                  <a:pt x="340" y="255"/>
                </a:cubicBezTo>
                <a:cubicBezTo>
                  <a:pt x="340" y="261"/>
                  <a:pt x="331" y="262"/>
                  <a:pt x="325" y="262"/>
                </a:cubicBezTo>
                <a:cubicBezTo>
                  <a:pt x="116" y="262"/>
                  <a:pt x="116" y="262"/>
                  <a:pt x="116" y="262"/>
                </a:cubicBezTo>
                <a:cubicBezTo>
                  <a:pt x="102" y="262"/>
                  <a:pt x="95" y="254"/>
                  <a:pt x="93" y="247"/>
                </a:cubicBezTo>
                <a:cubicBezTo>
                  <a:pt x="51" y="24"/>
                  <a:pt x="51" y="24"/>
                  <a:pt x="51" y="24"/>
                </a:cubicBezTo>
                <a:cubicBezTo>
                  <a:pt x="16" y="23"/>
                  <a:pt x="16" y="23"/>
                  <a:pt x="16" y="23"/>
                </a:cubicBezTo>
                <a:cubicBezTo>
                  <a:pt x="9" y="23"/>
                  <a:pt x="0" y="19"/>
                  <a:pt x="0" y="12"/>
                </a:cubicBezTo>
                <a:cubicBezTo>
                  <a:pt x="0" y="5"/>
                  <a:pt x="9" y="0"/>
                  <a:pt x="1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9" y="0"/>
                  <a:pt x="73" y="5"/>
                  <a:pt x="73" y="12"/>
                </a:cubicBezTo>
                <a:cubicBezTo>
                  <a:pt x="77" y="23"/>
                  <a:pt x="77" y="23"/>
                  <a:pt x="77" y="23"/>
                </a:cubicBezTo>
                <a:cubicBezTo>
                  <a:pt x="371" y="23"/>
                  <a:pt x="371" y="23"/>
                  <a:pt x="371" y="23"/>
                </a:cubicBezTo>
                <a:cubicBezTo>
                  <a:pt x="378" y="23"/>
                  <a:pt x="386" y="30"/>
                  <a:pt x="386" y="36"/>
                </a:cubicBezTo>
                <a:cubicBezTo>
                  <a:pt x="386" y="38"/>
                  <a:pt x="386" y="40"/>
                  <a:pt x="385" y="41"/>
                </a:cubicBezTo>
                <a:close/>
                <a:moveTo>
                  <a:pt x="104" y="169"/>
                </a:moveTo>
                <a:cubicBezTo>
                  <a:pt x="139" y="170"/>
                  <a:pt x="139" y="170"/>
                  <a:pt x="139" y="170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104" y="169"/>
                  <a:pt x="104" y="169"/>
                  <a:pt x="104" y="169"/>
                </a:cubicBezTo>
                <a:close/>
                <a:moveTo>
                  <a:pt x="209" y="46"/>
                </a:moveTo>
                <a:cubicBezTo>
                  <a:pt x="155" y="46"/>
                  <a:pt x="155" y="46"/>
                  <a:pt x="155" y="46"/>
                </a:cubicBezTo>
                <a:cubicBezTo>
                  <a:pt x="155" y="170"/>
                  <a:pt x="155" y="170"/>
                  <a:pt x="155" y="170"/>
                </a:cubicBezTo>
                <a:cubicBezTo>
                  <a:pt x="209" y="170"/>
                  <a:pt x="209" y="170"/>
                  <a:pt x="209" y="170"/>
                </a:cubicBezTo>
                <a:cubicBezTo>
                  <a:pt x="209" y="46"/>
                  <a:pt x="209" y="46"/>
                  <a:pt x="209" y="46"/>
                </a:cubicBezTo>
                <a:close/>
                <a:moveTo>
                  <a:pt x="278" y="46"/>
                </a:moveTo>
                <a:cubicBezTo>
                  <a:pt x="224" y="46"/>
                  <a:pt x="224" y="46"/>
                  <a:pt x="224" y="46"/>
                </a:cubicBezTo>
                <a:cubicBezTo>
                  <a:pt x="224" y="170"/>
                  <a:pt x="224" y="170"/>
                  <a:pt x="224" y="170"/>
                </a:cubicBezTo>
                <a:cubicBezTo>
                  <a:pt x="278" y="170"/>
                  <a:pt x="278" y="170"/>
                  <a:pt x="278" y="170"/>
                </a:cubicBezTo>
                <a:cubicBezTo>
                  <a:pt x="278" y="46"/>
                  <a:pt x="278" y="46"/>
                  <a:pt x="278" y="46"/>
                </a:cubicBezTo>
                <a:close/>
                <a:moveTo>
                  <a:pt x="294" y="46"/>
                </a:moveTo>
                <a:cubicBezTo>
                  <a:pt x="294" y="170"/>
                  <a:pt x="294" y="170"/>
                  <a:pt x="294" y="170"/>
                </a:cubicBezTo>
                <a:cubicBezTo>
                  <a:pt x="329" y="169"/>
                  <a:pt x="329" y="169"/>
                  <a:pt x="329" y="169"/>
                </a:cubicBezTo>
                <a:cubicBezTo>
                  <a:pt x="355" y="46"/>
                  <a:pt x="355" y="46"/>
                  <a:pt x="355" y="46"/>
                </a:cubicBezTo>
                <a:cubicBezTo>
                  <a:pt x="294" y="46"/>
                  <a:pt x="294" y="46"/>
                  <a:pt x="294" y="46"/>
                </a:cubicBezTo>
                <a:close/>
                <a:moveTo>
                  <a:pt x="133" y="290"/>
                </a:moveTo>
                <a:cubicBezTo>
                  <a:pt x="153" y="290"/>
                  <a:pt x="169" y="306"/>
                  <a:pt x="169" y="326"/>
                </a:cubicBezTo>
                <a:cubicBezTo>
                  <a:pt x="169" y="347"/>
                  <a:pt x="153" y="363"/>
                  <a:pt x="133" y="363"/>
                </a:cubicBezTo>
                <a:cubicBezTo>
                  <a:pt x="113" y="363"/>
                  <a:pt x="97" y="347"/>
                  <a:pt x="97" y="326"/>
                </a:cubicBezTo>
                <a:cubicBezTo>
                  <a:pt x="97" y="306"/>
                  <a:pt x="113" y="290"/>
                  <a:pt x="133" y="290"/>
                </a:cubicBezTo>
                <a:close/>
                <a:moveTo>
                  <a:pt x="302" y="290"/>
                </a:moveTo>
                <a:cubicBezTo>
                  <a:pt x="322" y="290"/>
                  <a:pt x="338" y="306"/>
                  <a:pt x="338" y="326"/>
                </a:cubicBezTo>
                <a:cubicBezTo>
                  <a:pt x="338" y="347"/>
                  <a:pt x="322" y="363"/>
                  <a:pt x="302" y="363"/>
                </a:cubicBezTo>
                <a:cubicBezTo>
                  <a:pt x="282" y="363"/>
                  <a:pt x="265" y="347"/>
                  <a:pt x="265" y="326"/>
                </a:cubicBezTo>
                <a:cubicBezTo>
                  <a:pt x="265" y="306"/>
                  <a:pt x="282" y="290"/>
                  <a:pt x="302" y="29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Freeform 136"/>
          <p:cNvSpPr>
            <a:spLocks noEditPoints="1"/>
          </p:cNvSpPr>
          <p:nvPr/>
        </p:nvSpPr>
        <p:spPr bwMode="auto">
          <a:xfrm>
            <a:off x="5047897" y="5077885"/>
            <a:ext cx="520700" cy="520700"/>
          </a:xfrm>
          <a:custGeom>
            <a:avLst/>
            <a:gdLst/>
            <a:ahLst/>
            <a:cxnLst>
              <a:cxn ang="0">
                <a:pos x="86" y="146"/>
              </a:cxn>
              <a:cxn ang="0">
                <a:pos x="86" y="113"/>
              </a:cxn>
              <a:cxn ang="0">
                <a:pos x="113" y="86"/>
              </a:cxn>
              <a:cxn ang="0">
                <a:pos x="146" y="86"/>
              </a:cxn>
              <a:cxn ang="0">
                <a:pos x="173" y="113"/>
              </a:cxn>
              <a:cxn ang="0">
                <a:pos x="173" y="146"/>
              </a:cxn>
              <a:cxn ang="0">
                <a:pos x="146" y="173"/>
              </a:cxn>
              <a:cxn ang="0">
                <a:pos x="113" y="173"/>
              </a:cxn>
              <a:cxn ang="0">
                <a:pos x="86" y="146"/>
              </a:cxn>
              <a:cxn ang="0">
                <a:pos x="45" y="151"/>
              </a:cxn>
              <a:cxn ang="0">
                <a:pos x="52" y="177"/>
              </a:cxn>
              <a:cxn ang="0">
                <a:pos x="18" y="212"/>
              </a:cxn>
              <a:cxn ang="0">
                <a:pos x="47" y="242"/>
              </a:cxn>
              <a:cxn ang="0">
                <a:pos x="82" y="207"/>
              </a:cxn>
              <a:cxn ang="0">
                <a:pos x="108" y="214"/>
              </a:cxn>
              <a:cxn ang="0">
                <a:pos x="108" y="216"/>
              </a:cxn>
              <a:cxn ang="0">
                <a:pos x="108" y="259"/>
              </a:cxn>
              <a:cxn ang="0">
                <a:pos x="151" y="259"/>
              </a:cxn>
              <a:cxn ang="0">
                <a:pos x="151" y="216"/>
              </a:cxn>
              <a:cxn ang="0">
                <a:pos x="151" y="214"/>
              </a:cxn>
              <a:cxn ang="0">
                <a:pos x="178" y="207"/>
              </a:cxn>
              <a:cxn ang="0">
                <a:pos x="212" y="242"/>
              </a:cxn>
              <a:cxn ang="0">
                <a:pos x="242" y="212"/>
              </a:cxn>
              <a:cxn ang="0">
                <a:pos x="207" y="177"/>
              </a:cxn>
              <a:cxn ang="0">
                <a:pos x="215" y="151"/>
              </a:cxn>
              <a:cxn ang="0">
                <a:pos x="238" y="151"/>
              </a:cxn>
              <a:cxn ang="0">
                <a:pos x="259" y="151"/>
              </a:cxn>
              <a:cxn ang="0">
                <a:pos x="259" y="108"/>
              </a:cxn>
              <a:cxn ang="0">
                <a:pos x="238" y="108"/>
              </a:cxn>
              <a:cxn ang="0">
                <a:pos x="215" y="108"/>
              </a:cxn>
              <a:cxn ang="0">
                <a:pos x="207" y="81"/>
              </a:cxn>
              <a:cxn ang="0">
                <a:pos x="242" y="47"/>
              </a:cxn>
              <a:cxn ang="0">
                <a:pos x="212" y="17"/>
              </a:cxn>
              <a:cxn ang="0">
                <a:pos x="178" y="52"/>
              </a:cxn>
              <a:cxn ang="0">
                <a:pos x="151" y="44"/>
              </a:cxn>
              <a:cxn ang="0">
                <a:pos x="151" y="43"/>
              </a:cxn>
              <a:cxn ang="0">
                <a:pos x="151" y="0"/>
              </a:cxn>
              <a:cxn ang="0">
                <a:pos x="108" y="0"/>
              </a:cxn>
              <a:cxn ang="0">
                <a:pos x="108" y="43"/>
              </a:cxn>
              <a:cxn ang="0">
                <a:pos x="108" y="44"/>
              </a:cxn>
              <a:cxn ang="0">
                <a:pos x="82" y="52"/>
              </a:cxn>
              <a:cxn ang="0">
                <a:pos x="47" y="17"/>
              </a:cxn>
              <a:cxn ang="0">
                <a:pos x="18" y="47"/>
              </a:cxn>
              <a:cxn ang="0">
                <a:pos x="52" y="81"/>
              </a:cxn>
              <a:cxn ang="0">
                <a:pos x="45" y="108"/>
              </a:cxn>
              <a:cxn ang="0">
                <a:pos x="0" y="108"/>
              </a:cxn>
              <a:cxn ang="0">
                <a:pos x="0" y="151"/>
              </a:cxn>
              <a:cxn ang="0">
                <a:pos x="45" y="151"/>
              </a:cxn>
            </a:cxnLst>
            <a:rect l="0" t="0" r="r" b="b"/>
            <a:pathLst>
              <a:path w="259" h="259">
                <a:moveTo>
                  <a:pt x="86" y="146"/>
                </a:moveTo>
                <a:cubicBezTo>
                  <a:pt x="86" y="113"/>
                  <a:pt x="86" y="113"/>
                  <a:pt x="86" y="113"/>
                </a:cubicBezTo>
                <a:cubicBezTo>
                  <a:pt x="113" y="86"/>
                  <a:pt x="113" y="86"/>
                  <a:pt x="113" y="86"/>
                </a:cubicBezTo>
                <a:cubicBezTo>
                  <a:pt x="146" y="86"/>
                  <a:pt x="146" y="86"/>
                  <a:pt x="146" y="86"/>
                </a:cubicBezTo>
                <a:cubicBezTo>
                  <a:pt x="173" y="113"/>
                  <a:pt x="173" y="113"/>
                  <a:pt x="173" y="113"/>
                </a:cubicBezTo>
                <a:cubicBezTo>
                  <a:pt x="173" y="146"/>
                  <a:pt x="173" y="146"/>
                  <a:pt x="173" y="146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13" y="173"/>
                  <a:pt x="113" y="173"/>
                  <a:pt x="113" y="173"/>
                </a:cubicBezTo>
                <a:cubicBezTo>
                  <a:pt x="86" y="146"/>
                  <a:pt x="86" y="146"/>
                  <a:pt x="86" y="146"/>
                </a:cubicBezTo>
                <a:close/>
                <a:moveTo>
                  <a:pt x="45" y="151"/>
                </a:moveTo>
                <a:cubicBezTo>
                  <a:pt x="46" y="161"/>
                  <a:pt x="48" y="170"/>
                  <a:pt x="52" y="177"/>
                </a:cubicBezTo>
                <a:cubicBezTo>
                  <a:pt x="18" y="212"/>
                  <a:pt x="18" y="212"/>
                  <a:pt x="18" y="212"/>
                </a:cubicBezTo>
                <a:cubicBezTo>
                  <a:pt x="47" y="242"/>
                  <a:pt x="47" y="242"/>
                  <a:pt x="47" y="242"/>
                </a:cubicBezTo>
                <a:cubicBezTo>
                  <a:pt x="82" y="207"/>
                  <a:pt x="82" y="207"/>
                  <a:pt x="82" y="207"/>
                </a:cubicBezTo>
                <a:cubicBezTo>
                  <a:pt x="89" y="211"/>
                  <a:pt x="98" y="213"/>
                  <a:pt x="108" y="214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108" y="259"/>
                  <a:pt x="108" y="259"/>
                  <a:pt x="108" y="259"/>
                </a:cubicBezTo>
                <a:cubicBezTo>
                  <a:pt x="151" y="259"/>
                  <a:pt x="151" y="259"/>
                  <a:pt x="151" y="259"/>
                </a:cubicBezTo>
                <a:cubicBezTo>
                  <a:pt x="151" y="216"/>
                  <a:pt x="151" y="216"/>
                  <a:pt x="151" y="216"/>
                </a:cubicBezTo>
                <a:cubicBezTo>
                  <a:pt x="151" y="214"/>
                  <a:pt x="151" y="214"/>
                  <a:pt x="151" y="214"/>
                </a:cubicBezTo>
                <a:cubicBezTo>
                  <a:pt x="161" y="213"/>
                  <a:pt x="170" y="211"/>
                  <a:pt x="178" y="207"/>
                </a:cubicBezTo>
                <a:cubicBezTo>
                  <a:pt x="212" y="242"/>
                  <a:pt x="212" y="242"/>
                  <a:pt x="212" y="242"/>
                </a:cubicBezTo>
                <a:cubicBezTo>
                  <a:pt x="242" y="212"/>
                  <a:pt x="242" y="212"/>
                  <a:pt x="242" y="212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211" y="170"/>
                  <a:pt x="213" y="161"/>
                  <a:pt x="215" y="151"/>
                </a:cubicBezTo>
                <a:cubicBezTo>
                  <a:pt x="238" y="151"/>
                  <a:pt x="238" y="151"/>
                  <a:pt x="238" y="151"/>
                </a:cubicBezTo>
                <a:cubicBezTo>
                  <a:pt x="259" y="151"/>
                  <a:pt x="259" y="151"/>
                  <a:pt x="259" y="151"/>
                </a:cubicBezTo>
                <a:cubicBezTo>
                  <a:pt x="259" y="108"/>
                  <a:pt x="259" y="108"/>
                  <a:pt x="259" y="108"/>
                </a:cubicBezTo>
                <a:cubicBezTo>
                  <a:pt x="238" y="108"/>
                  <a:pt x="238" y="108"/>
                  <a:pt x="238" y="108"/>
                </a:cubicBezTo>
                <a:cubicBezTo>
                  <a:pt x="215" y="108"/>
                  <a:pt x="215" y="108"/>
                  <a:pt x="215" y="108"/>
                </a:cubicBezTo>
                <a:cubicBezTo>
                  <a:pt x="213" y="98"/>
                  <a:pt x="211" y="89"/>
                  <a:pt x="207" y="81"/>
                </a:cubicBezTo>
                <a:cubicBezTo>
                  <a:pt x="242" y="47"/>
                  <a:pt x="242" y="47"/>
                  <a:pt x="242" y="47"/>
                </a:cubicBezTo>
                <a:cubicBezTo>
                  <a:pt x="212" y="17"/>
                  <a:pt x="212" y="17"/>
                  <a:pt x="212" y="17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70" y="48"/>
                  <a:pt x="161" y="46"/>
                  <a:pt x="151" y="44"/>
                </a:cubicBezTo>
                <a:cubicBezTo>
                  <a:pt x="151" y="43"/>
                  <a:pt x="151" y="43"/>
                  <a:pt x="151" y="43"/>
                </a:cubicBezTo>
                <a:cubicBezTo>
                  <a:pt x="151" y="0"/>
                  <a:pt x="151" y="0"/>
                  <a:pt x="151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98" y="46"/>
                  <a:pt x="89" y="48"/>
                  <a:pt x="82" y="52"/>
                </a:cubicBezTo>
                <a:cubicBezTo>
                  <a:pt x="47" y="17"/>
                  <a:pt x="47" y="17"/>
                  <a:pt x="47" y="17"/>
                </a:cubicBezTo>
                <a:cubicBezTo>
                  <a:pt x="18" y="47"/>
                  <a:pt x="18" y="47"/>
                  <a:pt x="18" y="47"/>
                </a:cubicBezTo>
                <a:cubicBezTo>
                  <a:pt x="52" y="81"/>
                  <a:pt x="52" y="81"/>
                  <a:pt x="52" y="81"/>
                </a:cubicBezTo>
                <a:cubicBezTo>
                  <a:pt x="48" y="89"/>
                  <a:pt x="46" y="98"/>
                  <a:pt x="45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51"/>
                  <a:pt x="0" y="151"/>
                  <a:pt x="0" y="151"/>
                </a:cubicBezTo>
                <a:cubicBezTo>
                  <a:pt x="45" y="151"/>
                  <a:pt x="45" y="151"/>
                  <a:pt x="45" y="1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1" name="Freeform 118"/>
          <p:cNvSpPr>
            <a:spLocks noEditPoints="1"/>
          </p:cNvSpPr>
          <p:nvPr/>
        </p:nvSpPr>
        <p:spPr bwMode="auto">
          <a:xfrm>
            <a:off x="6642259" y="5024787"/>
            <a:ext cx="508000" cy="626893"/>
          </a:xfrm>
          <a:custGeom>
            <a:avLst/>
            <a:gdLst/>
            <a:ahLst/>
            <a:cxnLst>
              <a:cxn ang="0">
                <a:pos x="209" y="208"/>
              </a:cxn>
              <a:cxn ang="0">
                <a:pos x="164" y="339"/>
              </a:cxn>
              <a:cxn ang="0">
                <a:pos x="154" y="337"/>
              </a:cxn>
              <a:cxn ang="0">
                <a:pos x="148" y="276"/>
              </a:cxn>
              <a:cxn ang="0">
                <a:pos x="123" y="278"/>
              </a:cxn>
              <a:cxn ang="0">
                <a:pos x="101" y="285"/>
              </a:cxn>
              <a:cxn ang="0">
                <a:pos x="92" y="292"/>
              </a:cxn>
              <a:cxn ang="0">
                <a:pos x="80" y="285"/>
              </a:cxn>
              <a:cxn ang="0">
                <a:pos x="82" y="274"/>
              </a:cxn>
              <a:cxn ang="0">
                <a:pos x="77" y="250"/>
              </a:cxn>
              <a:cxn ang="0">
                <a:pos x="66" y="228"/>
              </a:cxn>
              <a:cxn ang="0">
                <a:pos x="10" y="254"/>
              </a:cxn>
              <a:cxn ang="0">
                <a:pos x="3" y="247"/>
              </a:cxn>
              <a:cxn ang="0">
                <a:pos x="95" y="141"/>
              </a:cxn>
              <a:cxn ang="0">
                <a:pos x="252" y="0"/>
              </a:cxn>
              <a:cxn ang="0">
                <a:pos x="209" y="208"/>
              </a:cxn>
              <a:cxn ang="0">
                <a:pos x="142" y="146"/>
              </a:cxn>
              <a:cxn ang="0">
                <a:pos x="106" y="255"/>
              </a:cxn>
              <a:cxn ang="0">
                <a:pos x="183" y="170"/>
              </a:cxn>
              <a:cxn ang="0">
                <a:pos x="219" y="61"/>
              </a:cxn>
              <a:cxn ang="0">
                <a:pos x="142" y="146"/>
              </a:cxn>
            </a:cxnLst>
            <a:rect l="0" t="0" r="r" b="b"/>
            <a:pathLst>
              <a:path w="282" h="347">
                <a:moveTo>
                  <a:pt x="209" y="208"/>
                </a:moveTo>
                <a:cubicBezTo>
                  <a:pt x="229" y="262"/>
                  <a:pt x="194" y="308"/>
                  <a:pt x="164" y="339"/>
                </a:cubicBezTo>
                <a:cubicBezTo>
                  <a:pt x="157" y="347"/>
                  <a:pt x="155" y="346"/>
                  <a:pt x="154" y="337"/>
                </a:cubicBezTo>
                <a:cubicBezTo>
                  <a:pt x="151" y="301"/>
                  <a:pt x="148" y="276"/>
                  <a:pt x="148" y="276"/>
                </a:cubicBezTo>
                <a:cubicBezTo>
                  <a:pt x="148" y="276"/>
                  <a:pt x="136" y="285"/>
                  <a:pt x="123" y="278"/>
                </a:cubicBezTo>
                <a:cubicBezTo>
                  <a:pt x="119" y="286"/>
                  <a:pt x="108" y="289"/>
                  <a:pt x="101" y="285"/>
                </a:cubicBezTo>
                <a:cubicBezTo>
                  <a:pt x="98" y="287"/>
                  <a:pt x="95" y="289"/>
                  <a:pt x="92" y="292"/>
                </a:cubicBezTo>
                <a:cubicBezTo>
                  <a:pt x="80" y="305"/>
                  <a:pt x="76" y="303"/>
                  <a:pt x="80" y="285"/>
                </a:cubicBezTo>
                <a:cubicBezTo>
                  <a:pt x="81" y="281"/>
                  <a:pt x="81" y="277"/>
                  <a:pt x="82" y="274"/>
                </a:cubicBezTo>
                <a:cubicBezTo>
                  <a:pt x="74" y="270"/>
                  <a:pt x="72" y="258"/>
                  <a:pt x="77" y="250"/>
                </a:cubicBezTo>
                <a:cubicBezTo>
                  <a:pt x="65" y="242"/>
                  <a:pt x="66" y="228"/>
                  <a:pt x="66" y="228"/>
                </a:cubicBezTo>
                <a:cubicBezTo>
                  <a:pt x="66" y="228"/>
                  <a:pt x="43" y="238"/>
                  <a:pt x="10" y="254"/>
                </a:cubicBezTo>
                <a:cubicBezTo>
                  <a:pt x="2" y="258"/>
                  <a:pt x="0" y="256"/>
                  <a:pt x="3" y="247"/>
                </a:cubicBezTo>
                <a:cubicBezTo>
                  <a:pt x="16" y="205"/>
                  <a:pt x="38" y="151"/>
                  <a:pt x="95" y="141"/>
                </a:cubicBezTo>
                <a:cubicBezTo>
                  <a:pt x="155" y="23"/>
                  <a:pt x="252" y="0"/>
                  <a:pt x="252" y="0"/>
                </a:cubicBezTo>
                <a:cubicBezTo>
                  <a:pt x="252" y="0"/>
                  <a:pt x="282" y="96"/>
                  <a:pt x="209" y="208"/>
                </a:cubicBezTo>
                <a:close/>
                <a:moveTo>
                  <a:pt x="142" y="146"/>
                </a:moveTo>
                <a:cubicBezTo>
                  <a:pt x="111" y="200"/>
                  <a:pt x="106" y="255"/>
                  <a:pt x="106" y="255"/>
                </a:cubicBezTo>
                <a:cubicBezTo>
                  <a:pt x="106" y="255"/>
                  <a:pt x="152" y="223"/>
                  <a:pt x="183" y="170"/>
                </a:cubicBezTo>
                <a:cubicBezTo>
                  <a:pt x="214" y="116"/>
                  <a:pt x="219" y="61"/>
                  <a:pt x="219" y="61"/>
                </a:cubicBezTo>
                <a:cubicBezTo>
                  <a:pt x="219" y="61"/>
                  <a:pt x="173" y="92"/>
                  <a:pt x="142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" name="TextBox 1"/>
          <p:cNvSpPr txBox="1"/>
          <p:nvPr/>
        </p:nvSpPr>
        <p:spPr>
          <a:xfrm>
            <a:off x="401052" y="1451811"/>
            <a:ext cx="16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/>
              <a:t>We have: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9185" y="4479701"/>
            <a:ext cx="16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 smtClean="0"/>
              <a:t>We will have: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6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 1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" y="1195070"/>
            <a:ext cx="6967855" cy="5429250"/>
          </a:xfrm>
          <a:prstGeom prst="rect">
            <a:avLst/>
          </a:prstGeom>
        </p:spPr>
      </p:pic>
      <p:sp>
        <p:nvSpPr>
          <p:cNvPr id="165" name="文本框 164"/>
          <p:cNvSpPr txBox="1"/>
          <p:nvPr/>
        </p:nvSpPr>
        <p:spPr>
          <a:xfrm>
            <a:off x="7400290" y="1740535"/>
            <a:ext cx="44075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What ArcGIS can do?</a:t>
            </a:r>
          </a:p>
          <a:p>
            <a:endParaRPr lang="en-US" altLang="zh-CN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/>
              <a:t> Geospacial Analysis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Density Analysis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415290" y="354965"/>
            <a:ext cx="739584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Lovely Pollen——Next to do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1510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4525" y="3244850"/>
            <a:ext cx="3282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Lovely Polle——Next to do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160" y="325755"/>
            <a:ext cx="739584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Lovely Pollen</a:t>
            </a:r>
            <a:r>
              <a:rPr lang="en-US" altLang="zh-CN" sz="4000" b="1" dirty="0" smtClean="0">
                <a:solidFill>
                  <a:schemeClr val="bg1"/>
                </a:solidFill>
                <a:sym typeface="+mn-ea"/>
              </a:rPr>
              <a:t>——Next to do</a:t>
            </a:r>
            <a:endParaRPr lang="en-US" altLang="zh-CN" sz="4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8710" y="1784350"/>
            <a:ext cx="343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Demo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032510"/>
            <a:ext cx="10851248" cy="59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Looking Foreward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1075" y="1848485"/>
            <a:ext cx="8818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Using more professional data source in </a:t>
            </a:r>
            <a:r>
              <a:rPr lang="en-US" altLang="zh-CN" sz="3600" dirty="0" smtClean="0">
                <a:latin typeface="Times New Roman" panose="02020603050405020304" charset="0"/>
                <a:cs typeface="Times New Roman" panose="02020603050405020304" charset="0"/>
              </a:rPr>
              <a:t>commerce.</a:t>
            </a:r>
            <a:endParaRPr lang="en-US" alt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altLang="zh-CN" sz="3600" dirty="0" smtClean="0">
                <a:latin typeface="Times New Roman" panose="02020603050405020304" charset="0"/>
                <a:cs typeface="Times New Roman" panose="02020603050405020304" charset="0"/>
              </a:rPr>
              <a:t>Clients’ communication platform for sharing tips, helping each other.</a:t>
            </a:r>
            <a:endParaRPr lang="en-US" alt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Using tremendous scale of data to </a:t>
            </a:r>
            <a:r>
              <a:rPr lang="en-US" altLang="zh-CN" sz="3600" dirty="0" smtClean="0">
                <a:latin typeface="Times New Roman" panose="02020603050405020304" charset="0"/>
                <a:cs typeface="Times New Roman" panose="02020603050405020304" charset="0"/>
              </a:rPr>
              <a:t>build 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a mathematical model for pollen forecast.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                            ...... </a:t>
            </a:r>
            <a:r>
              <a:rPr lang="en-US" altLang="zh-CN" sz="3600" dirty="0" smtClean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3600" smtClean="0">
                <a:latin typeface="Times New Roman" panose="02020603050405020304" charset="0"/>
                <a:cs typeface="Times New Roman" panose="02020603050405020304" charset="0"/>
              </a:rPr>
              <a:t>to be continued)</a:t>
            </a:r>
            <a:endParaRPr lang="en-US" altLang="zh-CN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663440"/>
            <a:ext cx="12192000" cy="21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21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705725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THANK YOU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umei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132F63"/>
      </a:accent1>
      <a:accent2>
        <a:srgbClr val="15AA96"/>
      </a:accent2>
      <a:accent3>
        <a:srgbClr val="9BB955"/>
      </a:accent3>
      <a:accent4>
        <a:srgbClr val="F29C13"/>
      </a:accent4>
      <a:accent5>
        <a:srgbClr val="BF392E"/>
      </a:accent5>
      <a:accent6>
        <a:srgbClr val="613246"/>
      </a:accent6>
      <a:hlink>
        <a:srgbClr val="FFFFFF"/>
      </a:hlink>
      <a:folHlink>
        <a:srgbClr val="8C8C8C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204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</dc:creator>
  <cp:lastModifiedBy>Allen</cp:lastModifiedBy>
  <cp:revision>64</cp:revision>
  <dcterms:created xsi:type="dcterms:W3CDTF">2015-06-07T09:01:06Z</dcterms:created>
  <dcterms:modified xsi:type="dcterms:W3CDTF">2018-11-30T04:19:47Z</dcterms:modified>
</cp:coreProperties>
</file>