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8.jpg" ContentType="image/jpeg"/>
  <Override PartName="/ppt/media/image2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9" r:id="rId4"/>
    <p:sldId id="264" r:id="rId5"/>
    <p:sldId id="287" r:id="rId6"/>
    <p:sldId id="260" r:id="rId7"/>
    <p:sldId id="265" r:id="rId8"/>
    <p:sldId id="261" r:id="rId9"/>
    <p:sldId id="266" r:id="rId10"/>
    <p:sldId id="288" r:id="rId11"/>
    <p:sldId id="268" r:id="rId12"/>
    <p:sldId id="289" r:id="rId13"/>
    <p:sldId id="269" r:id="rId14"/>
    <p:sldId id="270" r:id="rId15"/>
    <p:sldId id="290" r:id="rId16"/>
    <p:sldId id="272" r:id="rId17"/>
    <p:sldId id="284" r:id="rId18"/>
    <p:sldId id="271" r:id="rId19"/>
    <p:sldId id="276" r:id="rId20"/>
    <p:sldId id="273" r:id="rId21"/>
    <p:sldId id="275" r:id="rId22"/>
    <p:sldId id="291" r:id="rId23"/>
    <p:sldId id="278" r:id="rId24"/>
    <p:sldId id="285" r:id="rId25"/>
    <p:sldId id="279" r:id="rId26"/>
    <p:sldId id="281" r:id="rId27"/>
    <p:sldId id="283" r:id="rId28"/>
    <p:sldId id="280" r:id="rId29"/>
    <p:sldId id="282" r:id="rId30"/>
    <p:sldId id="286"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70" autoAdjust="0"/>
  </p:normalViewPr>
  <p:slideViewPr>
    <p:cSldViewPr snapToGrid="0">
      <p:cViewPr varScale="1">
        <p:scale>
          <a:sx n="109" d="100"/>
          <a:sy n="109" d="100"/>
        </p:scale>
        <p:origin x="63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D01FD-453F-4B17-8CF6-A9E68FBFEA95}"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E77C8E-1459-4FD7-B54A-CE3810CCEB13}" type="slidenum">
              <a:rPr lang="zh-CN" altLang="en-US" smtClean="0"/>
              <a:t>‹#›</a:t>
            </a:fld>
            <a:endParaRPr lang="zh-CN" altLang="en-US"/>
          </a:p>
        </p:txBody>
      </p:sp>
    </p:spTree>
    <p:extLst>
      <p:ext uri="{BB962C8B-B14F-4D97-AF65-F5344CB8AC3E}">
        <p14:creationId xmlns:p14="http://schemas.microsoft.com/office/powerpoint/2010/main" val="18031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205B5-CD6D-4C97-A5E3-BF88A04286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598DF2-A58E-440B-87EF-F094BB4B6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82E4D3-352B-46DD-AF8E-E57D0F275531}"/>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5" name="页脚占位符 4">
            <a:extLst>
              <a:ext uri="{FF2B5EF4-FFF2-40B4-BE49-F238E27FC236}">
                <a16:creationId xmlns:a16="http://schemas.microsoft.com/office/drawing/2014/main" id="{A782CDDC-EE6E-443F-8DC5-9DB0DD5E32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6B916A-DCD5-4988-9B6E-A0C2B2710EFE}"/>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12697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5B2E6-E7B0-4063-B551-9A728779944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AAD3F0-7FE1-4134-8BA9-F786C6932DA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D9F050-8FA8-400D-B961-B182CF8D373A}"/>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5" name="页脚占位符 4">
            <a:extLst>
              <a:ext uri="{FF2B5EF4-FFF2-40B4-BE49-F238E27FC236}">
                <a16:creationId xmlns:a16="http://schemas.microsoft.com/office/drawing/2014/main" id="{D0839163-52A1-45FA-8C91-51B13B34D9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95C663-AD47-43A8-85DC-700C9679461C}"/>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133660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7040A5-CA3D-4B55-A95B-AF4F11DD8B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0460D44-EBAB-411C-9BDF-6D634762F5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4DDB4B-8102-4A1B-8F91-0ABFD70F71EB}"/>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5" name="页脚占位符 4">
            <a:extLst>
              <a:ext uri="{FF2B5EF4-FFF2-40B4-BE49-F238E27FC236}">
                <a16:creationId xmlns:a16="http://schemas.microsoft.com/office/drawing/2014/main" id="{DF74DF0A-8BBF-4E29-987B-87151E03D0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838986-F25E-4F8B-B29F-B00A0D312B9C}"/>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297737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ED05C-23AC-4147-A83B-8F4EDC04E3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E48FF2-15D6-4452-B4C9-38E2F83D19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E6890D-82A5-4287-83D0-65FE74A08F3F}"/>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5" name="页脚占位符 4">
            <a:extLst>
              <a:ext uri="{FF2B5EF4-FFF2-40B4-BE49-F238E27FC236}">
                <a16:creationId xmlns:a16="http://schemas.microsoft.com/office/drawing/2014/main" id="{09506ABC-901F-46FB-893D-DC5FB31F69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7C3DC2-024C-4491-9BE4-E99AA2C60971}"/>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1911485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D1FC7-0AFA-445E-8ADE-B60E682F6D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17233C-6573-4BCA-B9DE-DEB03D6F82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6E8226-042C-4D8C-96F0-3687AE6EC869}"/>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5" name="页脚占位符 4">
            <a:extLst>
              <a:ext uri="{FF2B5EF4-FFF2-40B4-BE49-F238E27FC236}">
                <a16:creationId xmlns:a16="http://schemas.microsoft.com/office/drawing/2014/main" id="{969974D6-DEC0-4B0F-BB5C-759EFE0581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55175E-784D-4EAA-8240-E643D146BC1F}"/>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34497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89922-DC4E-42D3-976E-3AAF98DFCD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23DB6F-FA6A-4822-ABCC-BA9F46C12A6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E9E45D-DEEE-4CA9-9CB8-D51CB550F7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7F8B60-66F4-4E18-B781-075FEE945909}"/>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6" name="页脚占位符 5">
            <a:extLst>
              <a:ext uri="{FF2B5EF4-FFF2-40B4-BE49-F238E27FC236}">
                <a16:creationId xmlns:a16="http://schemas.microsoft.com/office/drawing/2014/main" id="{590C8845-BF97-45A1-818D-5A64C6631A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A9BA25-A13C-4710-8D11-2B1517C2127F}"/>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351450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4EF19-6E7B-4147-B809-671CAFC4A4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532043-C9A2-4307-8E9E-362AE7D4C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9C1FA69-344F-481D-BFEE-2D19E486C6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339128-55CA-4627-A994-DE5121EF0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47722B-387C-4F76-8959-DA0E92FFE5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497E00-27D4-4039-AD8A-2CDE761EFEA2}"/>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8" name="页脚占位符 7">
            <a:extLst>
              <a:ext uri="{FF2B5EF4-FFF2-40B4-BE49-F238E27FC236}">
                <a16:creationId xmlns:a16="http://schemas.microsoft.com/office/drawing/2014/main" id="{0ACEE2D3-7619-4801-AC16-D95F7ABD15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4CA83B-2B2B-42F7-ACED-F1C3CC0E2714}"/>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134696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AFF48-CB42-4B73-8C0F-53B6BA381F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69C695-8908-436C-9E2A-D9ED7487B664}"/>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4" name="页脚占位符 3">
            <a:extLst>
              <a:ext uri="{FF2B5EF4-FFF2-40B4-BE49-F238E27FC236}">
                <a16:creationId xmlns:a16="http://schemas.microsoft.com/office/drawing/2014/main" id="{163A569B-BCFE-4AF6-8F77-7E19BF0092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C2A411-E851-4FF7-A473-2C8A6B8A4AA6}"/>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60361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8FAF08-15FE-4241-A105-1197045B65F3}"/>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3" name="页脚占位符 2">
            <a:extLst>
              <a:ext uri="{FF2B5EF4-FFF2-40B4-BE49-F238E27FC236}">
                <a16:creationId xmlns:a16="http://schemas.microsoft.com/office/drawing/2014/main" id="{F4D6D5DE-F7FD-4BD1-88A5-2E9A437A25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44B681-4503-4A79-AA39-ACBE53626398}"/>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231067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5A893-7438-4008-8860-F494BC0793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67B2A2-3AD5-480D-BCF4-A6E49E38B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32F967-6873-4E9B-9078-316E43A67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F4152C-559D-4B40-A113-484BC74270F0}"/>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6" name="页脚占位符 5">
            <a:extLst>
              <a:ext uri="{FF2B5EF4-FFF2-40B4-BE49-F238E27FC236}">
                <a16:creationId xmlns:a16="http://schemas.microsoft.com/office/drawing/2014/main" id="{E1082146-8CD0-4AC8-8FA3-F1ED4623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2E3E63-5AD7-4C31-829C-40510C239914}"/>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301560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D3480-48C8-4350-A0A1-5544218801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4149B2-1E2D-4BC2-905F-B3A557E38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E0DC7D6-0A5B-44C3-B801-086DA05D9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85EB7C-AFCC-48EF-B0C1-40B95D9BD860}"/>
              </a:ext>
            </a:extLst>
          </p:cNvPr>
          <p:cNvSpPr>
            <a:spLocks noGrp="1"/>
          </p:cNvSpPr>
          <p:nvPr>
            <p:ph type="dt" sz="half" idx="10"/>
          </p:nvPr>
        </p:nvSpPr>
        <p:spPr/>
        <p:txBody>
          <a:bodyPr/>
          <a:lstStyle/>
          <a:p>
            <a:fld id="{6097A592-5D49-4B95-9D2D-E3C6478513E0}" type="datetimeFigureOut">
              <a:rPr lang="zh-CN" altLang="en-US" smtClean="0"/>
              <a:t>2020/12/23</a:t>
            </a:fld>
            <a:endParaRPr lang="zh-CN" altLang="en-US"/>
          </a:p>
        </p:txBody>
      </p:sp>
      <p:sp>
        <p:nvSpPr>
          <p:cNvPr id="6" name="页脚占位符 5">
            <a:extLst>
              <a:ext uri="{FF2B5EF4-FFF2-40B4-BE49-F238E27FC236}">
                <a16:creationId xmlns:a16="http://schemas.microsoft.com/office/drawing/2014/main" id="{29C9D9CC-CF7C-4882-99DB-9790D70AD1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464E57-9E3F-445D-AFC1-1703B3CB0B74}"/>
              </a:ext>
            </a:extLst>
          </p:cNvPr>
          <p:cNvSpPr>
            <a:spLocks noGrp="1"/>
          </p:cNvSpPr>
          <p:nvPr>
            <p:ph type="sldNum" sz="quarter" idx="12"/>
          </p:nvPr>
        </p:nvSpPr>
        <p:spPr/>
        <p:txBody>
          <a:body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293193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415E92-32FF-4F7C-8796-ACAF758C2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347A5E-715D-4317-B437-E60FB59A7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4682A5-5001-49A3-A488-18F5EF49C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7A592-5D49-4B95-9D2D-E3C6478513E0}" type="datetimeFigureOut">
              <a:rPr lang="zh-CN" altLang="en-US" smtClean="0"/>
              <a:t>2020/12/23</a:t>
            </a:fld>
            <a:endParaRPr lang="zh-CN" altLang="en-US"/>
          </a:p>
        </p:txBody>
      </p:sp>
      <p:sp>
        <p:nvSpPr>
          <p:cNvPr id="5" name="页脚占位符 4">
            <a:extLst>
              <a:ext uri="{FF2B5EF4-FFF2-40B4-BE49-F238E27FC236}">
                <a16:creationId xmlns:a16="http://schemas.microsoft.com/office/drawing/2014/main" id="{0FECC010-7EE7-4608-A063-7342AE872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B0707F-C4AB-4C9F-B434-A6CFECDE2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A52D3-5C30-46AC-8F16-75CDB59A5E31}" type="slidenum">
              <a:rPr lang="zh-CN" altLang="en-US" smtClean="0"/>
              <a:t>‹#›</a:t>
            </a:fld>
            <a:endParaRPr lang="zh-CN" altLang="en-US"/>
          </a:p>
        </p:txBody>
      </p:sp>
    </p:spTree>
    <p:extLst>
      <p:ext uri="{BB962C8B-B14F-4D97-AF65-F5344CB8AC3E}">
        <p14:creationId xmlns:p14="http://schemas.microsoft.com/office/powerpoint/2010/main" val="105973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3.jpeg"/><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9.jp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DBF4EF2-314B-46D2-9B90-B00CF75317A0}"/>
              </a:ext>
            </a:extLst>
          </p:cNvPr>
          <p:cNvSpPr txBox="1"/>
          <p:nvPr/>
        </p:nvSpPr>
        <p:spPr>
          <a:xfrm>
            <a:off x="4721264" y="2721114"/>
            <a:ext cx="2749471" cy="707886"/>
          </a:xfrm>
          <a:prstGeom prst="rect">
            <a:avLst/>
          </a:prstGeom>
          <a:noFill/>
        </p:spPr>
        <p:txBody>
          <a:bodyPr wrap="none" rtlCol="0">
            <a:spAutoFit/>
          </a:bodyPr>
          <a:lstStyle/>
          <a:p>
            <a:r>
              <a:rPr lang="zh-CN" altLang="en-US" sz="4000" dirty="0"/>
              <a:t>贝叶斯网络</a:t>
            </a:r>
          </a:p>
        </p:txBody>
      </p:sp>
    </p:spTree>
    <p:extLst>
      <p:ext uri="{BB962C8B-B14F-4D97-AF65-F5344CB8AC3E}">
        <p14:creationId xmlns:p14="http://schemas.microsoft.com/office/powerpoint/2010/main" val="158509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a:extLst>
              <a:ext uri="{FF2B5EF4-FFF2-40B4-BE49-F238E27FC236}">
                <a16:creationId xmlns:a16="http://schemas.microsoft.com/office/drawing/2014/main" id="{3DDB0B38-50DE-4B3F-AD46-B7BDA2F79051}"/>
              </a:ext>
            </a:extLst>
          </p:cNvPr>
          <p:cNvGrpSpPr/>
          <p:nvPr/>
        </p:nvGrpSpPr>
        <p:grpSpPr>
          <a:xfrm>
            <a:off x="7007089" y="1468719"/>
            <a:ext cx="5176735" cy="3762299"/>
            <a:chOff x="7015265" y="1279751"/>
            <a:chExt cx="5176735" cy="3762299"/>
          </a:xfrm>
        </p:grpSpPr>
        <p:sp>
          <p:nvSpPr>
            <p:cNvPr id="16" name="object 2">
              <a:extLst>
                <a:ext uri="{FF2B5EF4-FFF2-40B4-BE49-F238E27FC236}">
                  <a16:creationId xmlns:a16="http://schemas.microsoft.com/office/drawing/2014/main" id="{028793FD-FD4A-4BE2-AD91-F6D8CBD24919}"/>
                </a:ext>
              </a:extLst>
            </p:cNvPr>
            <p:cNvSpPr/>
            <p:nvPr/>
          </p:nvSpPr>
          <p:spPr>
            <a:xfrm>
              <a:off x="7015265" y="1279751"/>
              <a:ext cx="5176735" cy="3762299"/>
            </a:xfrm>
            <a:prstGeom prst="rect">
              <a:avLst/>
            </a:prstGeom>
            <a:blipFill>
              <a:blip r:embed="rId5" cstate="print"/>
              <a:stretch>
                <a:fillRect/>
              </a:stretch>
            </a:blipFill>
          </p:spPr>
          <p:txBody>
            <a:bodyPr wrap="square" lIns="0" tIns="0" rIns="0" bIns="0" rtlCol="0"/>
            <a:lstStyle/>
            <a:p>
              <a:endParaRPr/>
            </a:p>
          </p:txBody>
        </p:sp>
        <p:sp>
          <p:nvSpPr>
            <p:cNvPr id="17" name="椭圆 16">
              <a:extLst>
                <a:ext uri="{FF2B5EF4-FFF2-40B4-BE49-F238E27FC236}">
                  <a16:creationId xmlns:a16="http://schemas.microsoft.com/office/drawing/2014/main" id="{1C1D403B-5F71-4AB3-8B41-C90B09E1D893}"/>
                </a:ext>
              </a:extLst>
            </p:cNvPr>
            <p:cNvSpPr/>
            <p:nvPr/>
          </p:nvSpPr>
          <p:spPr>
            <a:xfrm>
              <a:off x="8491036" y="2083750"/>
              <a:ext cx="1066201"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氨基</a:t>
              </a:r>
            </a:p>
          </p:txBody>
        </p:sp>
        <p:sp>
          <p:nvSpPr>
            <p:cNvPr id="18" name="椭圆 17">
              <a:extLst>
                <a:ext uri="{FF2B5EF4-FFF2-40B4-BE49-F238E27FC236}">
                  <a16:creationId xmlns:a16="http://schemas.microsoft.com/office/drawing/2014/main" id="{4ABAC300-D8B4-44CA-86AE-F6F59A3D03F9}"/>
                </a:ext>
              </a:extLst>
            </p:cNvPr>
            <p:cNvSpPr/>
            <p:nvPr/>
          </p:nvSpPr>
          <p:spPr>
            <a:xfrm>
              <a:off x="9891943" y="2091082"/>
              <a:ext cx="1066201" cy="2916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苯环</a:t>
              </a:r>
            </a:p>
          </p:txBody>
        </p:sp>
        <p:sp>
          <p:nvSpPr>
            <p:cNvPr id="19" name="椭圆 18">
              <a:extLst>
                <a:ext uri="{FF2B5EF4-FFF2-40B4-BE49-F238E27FC236}">
                  <a16:creationId xmlns:a16="http://schemas.microsoft.com/office/drawing/2014/main" id="{1FB5D4BA-31AD-4EDD-8467-5BD5959DB72A}"/>
                </a:ext>
              </a:extLst>
            </p:cNvPr>
            <p:cNvSpPr/>
            <p:nvPr/>
          </p:nvSpPr>
          <p:spPr>
            <a:xfrm>
              <a:off x="9197351" y="2751954"/>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活性</a:t>
              </a:r>
            </a:p>
          </p:txBody>
        </p:sp>
        <p:sp>
          <p:nvSpPr>
            <p:cNvPr id="20" name="椭圆 19">
              <a:extLst>
                <a:ext uri="{FF2B5EF4-FFF2-40B4-BE49-F238E27FC236}">
                  <a16:creationId xmlns:a16="http://schemas.microsoft.com/office/drawing/2014/main" id="{1EEDF19D-BB0B-49DE-940D-603ADC5630FE}"/>
                </a:ext>
              </a:extLst>
            </p:cNvPr>
            <p:cNvSpPr/>
            <p:nvPr/>
          </p:nvSpPr>
          <p:spPr>
            <a:xfrm>
              <a:off x="10568354" y="2744622"/>
              <a:ext cx="1132819"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毒性</a:t>
              </a:r>
            </a:p>
          </p:txBody>
        </p:sp>
        <p:sp>
          <p:nvSpPr>
            <p:cNvPr id="21" name="椭圆 20">
              <a:extLst>
                <a:ext uri="{FF2B5EF4-FFF2-40B4-BE49-F238E27FC236}">
                  <a16:creationId xmlns:a16="http://schemas.microsoft.com/office/drawing/2014/main" id="{72ECC257-ECD3-4FE6-9182-803E6C2D4402}"/>
                </a:ext>
              </a:extLst>
            </p:cNvPr>
            <p:cNvSpPr/>
            <p:nvPr/>
          </p:nvSpPr>
          <p:spPr>
            <a:xfrm>
              <a:off x="9197351" y="3429000"/>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成药</a:t>
              </a:r>
            </a:p>
          </p:txBody>
        </p:sp>
      </p:grpSp>
      <p:sp>
        <p:nvSpPr>
          <p:cNvPr id="23" name="文本框 22">
            <a:extLst>
              <a:ext uri="{FF2B5EF4-FFF2-40B4-BE49-F238E27FC236}">
                <a16:creationId xmlns:a16="http://schemas.microsoft.com/office/drawing/2014/main" id="{FDD63EEA-26F3-403C-A822-7512B9149DD7}"/>
              </a:ext>
            </a:extLst>
          </p:cNvPr>
          <p:cNvSpPr txBox="1"/>
          <p:nvPr/>
        </p:nvSpPr>
        <p:spPr>
          <a:xfrm>
            <a:off x="186579" y="155498"/>
            <a:ext cx="4745906"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预测</a:t>
            </a:r>
          </a:p>
        </p:txBody>
      </p:sp>
      <p:sp>
        <p:nvSpPr>
          <p:cNvPr id="2" name="文本框 1">
            <a:extLst>
              <a:ext uri="{FF2B5EF4-FFF2-40B4-BE49-F238E27FC236}">
                <a16:creationId xmlns:a16="http://schemas.microsoft.com/office/drawing/2014/main" id="{5DAD0E55-29E2-4335-9C13-48565C0D0686}"/>
              </a:ext>
            </a:extLst>
          </p:cNvPr>
          <p:cNvSpPr txBox="1"/>
          <p:nvPr/>
        </p:nvSpPr>
        <p:spPr>
          <a:xfrm>
            <a:off x="1824688" y="5882967"/>
            <a:ext cx="1762021" cy="461665"/>
          </a:xfrm>
          <a:prstGeom prst="rect">
            <a:avLst/>
          </a:prstGeom>
          <a:noFill/>
        </p:spPr>
        <p:txBody>
          <a:bodyPr wrap="none" rtlCol="0">
            <a:spAutoFit/>
          </a:bodyPr>
          <a:lstStyle/>
          <a:p>
            <a:pPr marL="342900" indent="-342900">
              <a:buFont typeface="Wingdings" panose="05000000000000000000" pitchFamily="2" charset="2"/>
              <a:buChar char="u"/>
            </a:pPr>
            <a:r>
              <a:rPr lang="zh-CN" altLang="en-US" sz="2400" dirty="0">
                <a:solidFill>
                  <a:schemeClr val="accent1"/>
                </a:solidFill>
              </a:rPr>
              <a:t>自上而下</a:t>
            </a:r>
          </a:p>
        </p:txBody>
      </p:sp>
      <p:sp>
        <p:nvSpPr>
          <p:cNvPr id="3" name="文本框 2">
            <a:extLst>
              <a:ext uri="{FF2B5EF4-FFF2-40B4-BE49-F238E27FC236}">
                <a16:creationId xmlns:a16="http://schemas.microsoft.com/office/drawing/2014/main" id="{3B7534A1-83AD-4457-9461-994A53A3558A}"/>
              </a:ext>
            </a:extLst>
          </p:cNvPr>
          <p:cNvSpPr txBox="1"/>
          <p:nvPr/>
        </p:nvSpPr>
        <p:spPr>
          <a:xfrm>
            <a:off x="589948" y="1333649"/>
            <a:ext cx="6417141" cy="369332"/>
          </a:xfrm>
          <a:prstGeom prst="rect">
            <a:avLst/>
          </a:prstGeom>
          <a:noFill/>
        </p:spPr>
        <p:txBody>
          <a:bodyPr wrap="none" rtlCol="0">
            <a:spAutoFit/>
          </a:bodyPr>
          <a:lstStyle/>
          <a:p>
            <a:r>
              <a:rPr lang="zh-CN" altLang="en-US" dirty="0"/>
              <a:t>一个分子有氨基，有苯环，对靶标高亲和力，能成药的概率？</a:t>
            </a:r>
          </a:p>
        </p:txBody>
      </p:sp>
      <p:sp>
        <p:nvSpPr>
          <p:cNvPr id="4" name="文本框 3">
            <a:extLst>
              <a:ext uri="{FF2B5EF4-FFF2-40B4-BE49-F238E27FC236}">
                <a16:creationId xmlns:a16="http://schemas.microsoft.com/office/drawing/2014/main" id="{8303D270-D473-4CAF-949C-AC5420C71AFE}"/>
              </a:ext>
            </a:extLst>
          </p:cNvPr>
          <p:cNvSpPr txBox="1"/>
          <p:nvPr/>
        </p:nvSpPr>
        <p:spPr>
          <a:xfrm>
            <a:off x="871983" y="1799240"/>
            <a:ext cx="760144" cy="369332"/>
          </a:xfrm>
          <a:prstGeom prst="rect">
            <a:avLst/>
          </a:prstGeom>
          <a:noFill/>
        </p:spPr>
        <p:txBody>
          <a:bodyPr wrap="none" rtlCol="0">
            <a:spAutoFit/>
          </a:bodyPr>
          <a:lstStyle/>
          <a:p>
            <a:r>
              <a:rPr lang="en-US" altLang="zh-CN" dirty="0"/>
              <a:t>P=0.9</a:t>
            </a:r>
            <a:endParaRPr lang="zh-CN" altLang="en-US" dirty="0"/>
          </a:p>
        </p:txBody>
      </p:sp>
      <p:sp>
        <p:nvSpPr>
          <p:cNvPr id="24" name="文本框 23">
            <a:extLst>
              <a:ext uri="{FF2B5EF4-FFF2-40B4-BE49-F238E27FC236}">
                <a16:creationId xmlns:a16="http://schemas.microsoft.com/office/drawing/2014/main" id="{F27AF81F-C3FD-41A0-B96B-5185768273ED}"/>
              </a:ext>
            </a:extLst>
          </p:cNvPr>
          <p:cNvSpPr txBox="1"/>
          <p:nvPr/>
        </p:nvSpPr>
        <p:spPr>
          <a:xfrm>
            <a:off x="570218" y="2493675"/>
            <a:ext cx="6097464" cy="369332"/>
          </a:xfrm>
          <a:prstGeom prst="rect">
            <a:avLst/>
          </a:prstGeom>
          <a:noFill/>
        </p:spPr>
        <p:txBody>
          <a:bodyPr wrap="square">
            <a:spAutoFit/>
          </a:bodyPr>
          <a:lstStyle/>
          <a:p>
            <a:r>
              <a:rPr lang="zh-CN" altLang="en-US" dirty="0"/>
              <a:t>一个分子有氨基，有苯环，能成药的概率？</a:t>
            </a:r>
          </a:p>
        </p:txBody>
      </p:sp>
      <p:sp>
        <p:nvSpPr>
          <p:cNvPr id="6" name="文本框 5">
            <a:extLst>
              <a:ext uri="{FF2B5EF4-FFF2-40B4-BE49-F238E27FC236}">
                <a16:creationId xmlns:a16="http://schemas.microsoft.com/office/drawing/2014/main" id="{2A9CB26F-4838-473A-89B9-6ED67970942A}"/>
              </a:ext>
            </a:extLst>
          </p:cNvPr>
          <p:cNvSpPr txBox="1"/>
          <p:nvPr/>
        </p:nvSpPr>
        <p:spPr>
          <a:xfrm>
            <a:off x="796361" y="3151873"/>
            <a:ext cx="3818674" cy="369332"/>
          </a:xfrm>
          <a:prstGeom prst="rect">
            <a:avLst/>
          </a:prstGeom>
          <a:noFill/>
        </p:spPr>
        <p:txBody>
          <a:bodyPr wrap="none" rtlCol="0">
            <a:spAutoFit/>
          </a:bodyPr>
          <a:lstStyle/>
          <a:p>
            <a:r>
              <a:rPr lang="en-US" altLang="zh-CN" dirty="0"/>
              <a:t>P=0.5×0.9+0.3×0.6+0.2×0.01=0.632</a:t>
            </a:r>
            <a:endParaRPr lang="zh-CN" altLang="en-US" dirty="0"/>
          </a:p>
        </p:txBody>
      </p:sp>
      <p:sp>
        <p:nvSpPr>
          <p:cNvPr id="27" name="文本框 26">
            <a:extLst>
              <a:ext uri="{FF2B5EF4-FFF2-40B4-BE49-F238E27FC236}">
                <a16:creationId xmlns:a16="http://schemas.microsoft.com/office/drawing/2014/main" id="{C260E3E2-6625-4290-B2C8-0D31D161BEE1}"/>
              </a:ext>
            </a:extLst>
          </p:cNvPr>
          <p:cNvSpPr txBox="1"/>
          <p:nvPr/>
        </p:nvSpPr>
        <p:spPr>
          <a:xfrm>
            <a:off x="589948" y="3992629"/>
            <a:ext cx="6097464" cy="369332"/>
          </a:xfrm>
          <a:prstGeom prst="rect">
            <a:avLst/>
          </a:prstGeom>
          <a:noFill/>
        </p:spPr>
        <p:txBody>
          <a:bodyPr wrap="square">
            <a:spAutoFit/>
          </a:bodyPr>
          <a:lstStyle/>
          <a:p>
            <a:r>
              <a:rPr lang="zh-CN" altLang="en-US" dirty="0"/>
              <a:t>一个分子有氨基，能成药的概率？</a:t>
            </a:r>
          </a:p>
        </p:txBody>
      </p:sp>
      <p:sp>
        <p:nvSpPr>
          <p:cNvPr id="28" name="文本框 27">
            <a:extLst>
              <a:ext uri="{FF2B5EF4-FFF2-40B4-BE49-F238E27FC236}">
                <a16:creationId xmlns:a16="http://schemas.microsoft.com/office/drawing/2014/main" id="{4A207D27-3751-4961-88E3-71863C0B590D}"/>
              </a:ext>
            </a:extLst>
          </p:cNvPr>
          <p:cNvSpPr txBox="1"/>
          <p:nvPr/>
        </p:nvSpPr>
        <p:spPr>
          <a:xfrm>
            <a:off x="690798" y="4704250"/>
            <a:ext cx="7756513" cy="646331"/>
          </a:xfrm>
          <a:prstGeom prst="rect">
            <a:avLst/>
          </a:prstGeom>
          <a:noFill/>
        </p:spPr>
        <p:txBody>
          <a:bodyPr wrap="square" rtlCol="0">
            <a:spAutoFit/>
          </a:bodyPr>
          <a:lstStyle/>
          <a:p>
            <a:r>
              <a:rPr lang="en-US" altLang="zh-CN" dirty="0"/>
              <a:t>P=0.7×(0.05×0.9+0.25×0.6+0.7×0.01</a:t>
            </a:r>
            <a:r>
              <a:rPr lang="zh-CN" altLang="en-US" dirty="0"/>
              <a:t>）</a:t>
            </a:r>
            <a:r>
              <a:rPr lang="en-US" altLang="zh-CN" dirty="0"/>
              <a:t>+0.3×(0.5×0.9+0.3×0.6+0.2×0.01</a:t>
            </a:r>
            <a:r>
              <a:rPr lang="zh-CN" altLang="en-US" dirty="0"/>
              <a:t>）</a:t>
            </a:r>
            <a:endParaRPr lang="en-US" altLang="zh-CN" dirty="0"/>
          </a:p>
          <a:p>
            <a:r>
              <a:rPr lang="en-US" altLang="zh-CN" dirty="0"/>
              <a:t>=0.1414+0.1896=0.331</a:t>
            </a:r>
            <a:endParaRPr lang="zh-CN" altLang="en-US" dirty="0"/>
          </a:p>
        </p:txBody>
      </p:sp>
    </p:spTree>
    <p:extLst>
      <p:ext uri="{BB962C8B-B14F-4D97-AF65-F5344CB8AC3E}">
        <p14:creationId xmlns:p14="http://schemas.microsoft.com/office/powerpoint/2010/main" val="2751716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A816B454-D3E3-4E82-B339-C39A22854B7F}"/>
              </a:ext>
            </a:extLst>
          </p:cNvPr>
          <p:cNvSpPr txBox="1"/>
          <p:nvPr/>
        </p:nvSpPr>
        <p:spPr>
          <a:xfrm>
            <a:off x="2067143" y="722674"/>
            <a:ext cx="7996288" cy="5940088"/>
          </a:xfrm>
          <a:prstGeom prst="rect">
            <a:avLst/>
          </a:prstGeom>
          <a:noFill/>
        </p:spPr>
        <p:txBody>
          <a:bodyPr wrap="square">
            <a:spAutoFit/>
          </a:bodyPr>
          <a:lstStyle/>
          <a:p>
            <a:r>
              <a:rPr lang="zh-CN" altLang="en-US" sz="2000" dirty="0"/>
              <a:t>输入:给定贝叶斯网络B（包括网络结构m个节点以及某些节点间的连线、原因节点到中间节点的条件概率或联合条件概率)，给定若干个结果节点发生与否的事实向量F(或者称为证据向量);给定待诊断的某个节点t。</a:t>
            </a:r>
            <a:endParaRPr lang="en-US" altLang="zh-CN" sz="2000" dirty="0"/>
          </a:p>
          <a:p>
            <a:endParaRPr lang="en-US" altLang="zh-CN" sz="2000" dirty="0"/>
          </a:p>
          <a:p>
            <a:r>
              <a:rPr lang="zh-CN" altLang="en-US" sz="2000" dirty="0"/>
              <a:t>输出:节点t发生的概率。</a:t>
            </a:r>
            <a:endParaRPr lang="en-US" altLang="zh-CN" sz="2000" dirty="0"/>
          </a:p>
          <a:p>
            <a:endParaRPr lang="en-US" altLang="zh-CN" sz="2000" dirty="0"/>
          </a:p>
          <a:p>
            <a:r>
              <a:rPr lang="zh-CN" altLang="en-US" sz="2000" dirty="0"/>
              <a:t>(1）把证据向量输入到贝叶斯网络B中;</a:t>
            </a:r>
            <a:endParaRPr lang="en-US" altLang="zh-CN" sz="2000" dirty="0"/>
          </a:p>
          <a:p>
            <a:endParaRPr lang="en-US" altLang="zh-CN" sz="2000" dirty="0"/>
          </a:p>
          <a:p>
            <a:r>
              <a:rPr lang="zh-CN" altLang="en-US" sz="2000" dirty="0"/>
              <a:t>(2）对于B中的每一个没处理过的节点n，如果它具有发生的事实（证据），则标记它为已经处理过;否则继续下面的步骤;</a:t>
            </a:r>
            <a:endParaRPr lang="en-US" altLang="zh-CN" sz="2000" dirty="0"/>
          </a:p>
          <a:p>
            <a:endParaRPr lang="en-US" altLang="zh-CN" sz="2000" dirty="0"/>
          </a:p>
          <a:p>
            <a:r>
              <a:rPr lang="zh-CN" altLang="en-US" sz="2000" dirty="0"/>
              <a:t>(3）如果它的所有</a:t>
            </a:r>
            <a:r>
              <a:rPr lang="zh-CN" altLang="en-US" sz="2000" dirty="0">
                <a:solidFill>
                  <a:schemeClr val="accent1"/>
                </a:solidFill>
              </a:rPr>
              <a:t>子节点</a:t>
            </a:r>
            <a:r>
              <a:rPr lang="zh-CN" altLang="en-US" sz="2000" dirty="0"/>
              <a:t>中有一个没有处理过，则不处理这个节点;否则继续下面的步骤;</a:t>
            </a:r>
            <a:endParaRPr lang="en-US" altLang="zh-CN" sz="2000" dirty="0"/>
          </a:p>
          <a:p>
            <a:endParaRPr lang="en-US" altLang="zh-CN" sz="2000" dirty="0"/>
          </a:p>
          <a:p>
            <a:r>
              <a:rPr lang="zh-CN" altLang="en-US" sz="2000" dirty="0"/>
              <a:t>(4)根据节点n所有子节点的概率以及条件概率或联合条件概率，根据条件概率公式,计算节点n的概率分布，并把节点n标记为已处理;</a:t>
            </a:r>
            <a:endParaRPr lang="en-US" altLang="zh-CN" sz="2000" dirty="0"/>
          </a:p>
          <a:p>
            <a:endParaRPr lang="en-US" altLang="zh-CN" sz="2000" dirty="0"/>
          </a:p>
          <a:p>
            <a:r>
              <a:rPr lang="zh-CN" altLang="en-US" sz="2000" dirty="0"/>
              <a:t>(5）重复步骤（2）-(4）共m次。此时，原因节点t的概率分布就是它的发生/不发生的概率。算法结束。</a:t>
            </a:r>
          </a:p>
        </p:txBody>
      </p:sp>
      <p:sp>
        <p:nvSpPr>
          <p:cNvPr id="13" name="文本框 12">
            <a:extLst>
              <a:ext uri="{FF2B5EF4-FFF2-40B4-BE49-F238E27FC236}">
                <a16:creationId xmlns:a16="http://schemas.microsoft.com/office/drawing/2014/main" id="{046C46C3-3E62-46CF-8EC2-DA7ABAE5BC11}"/>
              </a:ext>
            </a:extLst>
          </p:cNvPr>
          <p:cNvSpPr txBox="1"/>
          <p:nvPr/>
        </p:nvSpPr>
        <p:spPr>
          <a:xfrm>
            <a:off x="186579" y="155498"/>
            <a:ext cx="4745906"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诊断</a:t>
            </a:r>
          </a:p>
        </p:txBody>
      </p:sp>
    </p:spTree>
    <p:extLst>
      <p:ext uri="{BB962C8B-B14F-4D97-AF65-F5344CB8AC3E}">
        <p14:creationId xmlns:p14="http://schemas.microsoft.com/office/powerpoint/2010/main" val="271828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a:extLst>
              <a:ext uri="{FF2B5EF4-FFF2-40B4-BE49-F238E27FC236}">
                <a16:creationId xmlns:a16="http://schemas.microsoft.com/office/drawing/2014/main" id="{3DDB0B38-50DE-4B3F-AD46-B7BDA2F79051}"/>
              </a:ext>
            </a:extLst>
          </p:cNvPr>
          <p:cNvGrpSpPr/>
          <p:nvPr/>
        </p:nvGrpSpPr>
        <p:grpSpPr>
          <a:xfrm>
            <a:off x="7007089" y="1468719"/>
            <a:ext cx="5176735" cy="3762299"/>
            <a:chOff x="7015265" y="1279751"/>
            <a:chExt cx="5176735" cy="3762299"/>
          </a:xfrm>
        </p:grpSpPr>
        <p:sp>
          <p:nvSpPr>
            <p:cNvPr id="16" name="object 2">
              <a:extLst>
                <a:ext uri="{FF2B5EF4-FFF2-40B4-BE49-F238E27FC236}">
                  <a16:creationId xmlns:a16="http://schemas.microsoft.com/office/drawing/2014/main" id="{028793FD-FD4A-4BE2-AD91-F6D8CBD24919}"/>
                </a:ext>
              </a:extLst>
            </p:cNvPr>
            <p:cNvSpPr/>
            <p:nvPr/>
          </p:nvSpPr>
          <p:spPr>
            <a:xfrm>
              <a:off x="7015265" y="1279751"/>
              <a:ext cx="5176735" cy="3762299"/>
            </a:xfrm>
            <a:prstGeom prst="rect">
              <a:avLst/>
            </a:prstGeom>
            <a:blipFill>
              <a:blip r:embed="rId5" cstate="print"/>
              <a:stretch>
                <a:fillRect/>
              </a:stretch>
            </a:blipFill>
          </p:spPr>
          <p:txBody>
            <a:bodyPr wrap="square" lIns="0" tIns="0" rIns="0" bIns="0" rtlCol="0"/>
            <a:lstStyle/>
            <a:p>
              <a:endParaRPr/>
            </a:p>
          </p:txBody>
        </p:sp>
        <p:sp>
          <p:nvSpPr>
            <p:cNvPr id="17" name="椭圆 16">
              <a:extLst>
                <a:ext uri="{FF2B5EF4-FFF2-40B4-BE49-F238E27FC236}">
                  <a16:creationId xmlns:a16="http://schemas.microsoft.com/office/drawing/2014/main" id="{1C1D403B-5F71-4AB3-8B41-C90B09E1D893}"/>
                </a:ext>
              </a:extLst>
            </p:cNvPr>
            <p:cNvSpPr/>
            <p:nvPr/>
          </p:nvSpPr>
          <p:spPr>
            <a:xfrm>
              <a:off x="8491036" y="2083750"/>
              <a:ext cx="1066201"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氨基</a:t>
              </a:r>
            </a:p>
          </p:txBody>
        </p:sp>
        <p:sp>
          <p:nvSpPr>
            <p:cNvPr id="18" name="椭圆 17">
              <a:extLst>
                <a:ext uri="{FF2B5EF4-FFF2-40B4-BE49-F238E27FC236}">
                  <a16:creationId xmlns:a16="http://schemas.microsoft.com/office/drawing/2014/main" id="{4ABAC300-D8B4-44CA-86AE-F6F59A3D03F9}"/>
                </a:ext>
              </a:extLst>
            </p:cNvPr>
            <p:cNvSpPr/>
            <p:nvPr/>
          </p:nvSpPr>
          <p:spPr>
            <a:xfrm>
              <a:off x="9891943" y="2091082"/>
              <a:ext cx="1066201" cy="2916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苯环</a:t>
              </a:r>
            </a:p>
          </p:txBody>
        </p:sp>
        <p:sp>
          <p:nvSpPr>
            <p:cNvPr id="19" name="椭圆 18">
              <a:extLst>
                <a:ext uri="{FF2B5EF4-FFF2-40B4-BE49-F238E27FC236}">
                  <a16:creationId xmlns:a16="http://schemas.microsoft.com/office/drawing/2014/main" id="{1FB5D4BA-31AD-4EDD-8467-5BD5959DB72A}"/>
                </a:ext>
              </a:extLst>
            </p:cNvPr>
            <p:cNvSpPr/>
            <p:nvPr/>
          </p:nvSpPr>
          <p:spPr>
            <a:xfrm>
              <a:off x="9197351" y="2751954"/>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活性</a:t>
              </a:r>
            </a:p>
          </p:txBody>
        </p:sp>
        <p:sp>
          <p:nvSpPr>
            <p:cNvPr id="20" name="椭圆 19">
              <a:extLst>
                <a:ext uri="{FF2B5EF4-FFF2-40B4-BE49-F238E27FC236}">
                  <a16:creationId xmlns:a16="http://schemas.microsoft.com/office/drawing/2014/main" id="{1EEDF19D-BB0B-49DE-940D-603ADC5630FE}"/>
                </a:ext>
              </a:extLst>
            </p:cNvPr>
            <p:cNvSpPr/>
            <p:nvPr/>
          </p:nvSpPr>
          <p:spPr>
            <a:xfrm>
              <a:off x="10568354" y="2744622"/>
              <a:ext cx="1132819"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毒性</a:t>
              </a:r>
            </a:p>
          </p:txBody>
        </p:sp>
        <p:sp>
          <p:nvSpPr>
            <p:cNvPr id="21" name="椭圆 20">
              <a:extLst>
                <a:ext uri="{FF2B5EF4-FFF2-40B4-BE49-F238E27FC236}">
                  <a16:creationId xmlns:a16="http://schemas.microsoft.com/office/drawing/2014/main" id="{72ECC257-ECD3-4FE6-9182-803E6C2D4402}"/>
                </a:ext>
              </a:extLst>
            </p:cNvPr>
            <p:cNvSpPr/>
            <p:nvPr/>
          </p:nvSpPr>
          <p:spPr>
            <a:xfrm>
              <a:off x="9197351" y="3429000"/>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成药</a:t>
              </a:r>
            </a:p>
          </p:txBody>
        </p:sp>
      </p:grpSp>
      <p:sp>
        <p:nvSpPr>
          <p:cNvPr id="23" name="文本框 22">
            <a:extLst>
              <a:ext uri="{FF2B5EF4-FFF2-40B4-BE49-F238E27FC236}">
                <a16:creationId xmlns:a16="http://schemas.microsoft.com/office/drawing/2014/main" id="{FDD63EEA-26F3-403C-A822-7512B9149DD7}"/>
              </a:ext>
            </a:extLst>
          </p:cNvPr>
          <p:cNvSpPr txBox="1"/>
          <p:nvPr/>
        </p:nvSpPr>
        <p:spPr>
          <a:xfrm>
            <a:off x="186579" y="155498"/>
            <a:ext cx="4745906"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诊断</a:t>
            </a:r>
          </a:p>
        </p:txBody>
      </p:sp>
      <p:sp>
        <p:nvSpPr>
          <p:cNvPr id="2" name="文本框 1">
            <a:extLst>
              <a:ext uri="{FF2B5EF4-FFF2-40B4-BE49-F238E27FC236}">
                <a16:creationId xmlns:a16="http://schemas.microsoft.com/office/drawing/2014/main" id="{5DAD0E55-29E2-4335-9C13-48565C0D0686}"/>
              </a:ext>
            </a:extLst>
          </p:cNvPr>
          <p:cNvSpPr txBox="1"/>
          <p:nvPr/>
        </p:nvSpPr>
        <p:spPr>
          <a:xfrm>
            <a:off x="8414201" y="6152252"/>
            <a:ext cx="1762021" cy="461665"/>
          </a:xfrm>
          <a:prstGeom prst="rect">
            <a:avLst/>
          </a:prstGeom>
          <a:noFill/>
        </p:spPr>
        <p:txBody>
          <a:bodyPr wrap="none" rtlCol="0">
            <a:spAutoFit/>
          </a:bodyPr>
          <a:lstStyle/>
          <a:p>
            <a:pPr marL="342900" indent="-342900">
              <a:buFont typeface="Wingdings" panose="05000000000000000000" pitchFamily="2" charset="2"/>
              <a:buChar char="u"/>
            </a:pPr>
            <a:r>
              <a:rPr lang="zh-CN" altLang="en-US" sz="2400" dirty="0">
                <a:solidFill>
                  <a:schemeClr val="accent1"/>
                </a:solidFill>
              </a:rPr>
              <a:t>自下而上</a:t>
            </a:r>
          </a:p>
        </p:txBody>
      </p:sp>
      <p:sp>
        <p:nvSpPr>
          <p:cNvPr id="3" name="文本框 2">
            <a:extLst>
              <a:ext uri="{FF2B5EF4-FFF2-40B4-BE49-F238E27FC236}">
                <a16:creationId xmlns:a16="http://schemas.microsoft.com/office/drawing/2014/main" id="{3B7534A1-83AD-4457-9461-994A53A3558A}"/>
              </a:ext>
            </a:extLst>
          </p:cNvPr>
          <p:cNvSpPr txBox="1"/>
          <p:nvPr/>
        </p:nvSpPr>
        <p:spPr>
          <a:xfrm>
            <a:off x="440479" y="996848"/>
            <a:ext cx="3877985" cy="369332"/>
          </a:xfrm>
          <a:prstGeom prst="rect">
            <a:avLst/>
          </a:prstGeom>
          <a:noFill/>
        </p:spPr>
        <p:txBody>
          <a:bodyPr wrap="none" rtlCol="0">
            <a:spAutoFit/>
          </a:bodyPr>
          <a:lstStyle/>
          <a:p>
            <a:r>
              <a:rPr lang="zh-CN" altLang="en-US" dirty="0"/>
              <a:t>一个分子有毒性，求有苯环的概率？</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8BC4C29-DBED-490A-A68C-F914F252346D}"/>
                  </a:ext>
                </a:extLst>
              </p:cNvPr>
              <p:cNvSpPr txBox="1"/>
              <p:nvPr/>
            </p:nvSpPr>
            <p:spPr>
              <a:xfrm>
                <a:off x="440479" y="2251900"/>
                <a:ext cx="2710294" cy="369332"/>
              </a:xfrm>
              <a:prstGeom prst="rect">
                <a:avLst/>
              </a:prstGeom>
              <a:noFill/>
            </p:spPr>
            <p:txBody>
              <a:bodyPr wrap="none" rtlCol="0">
                <a:spAutoFit/>
              </a:bodyPr>
              <a:lstStyle/>
              <a:p>
                <a:r>
                  <a:rPr lang="zh-CN" altLang="en-US" dirty="0"/>
                  <a:t>即求：</a:t>
                </a:r>
                <a14:m>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ⅈ=</m:t>
                        </m:r>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e>
                        </m:d>
                        <m:r>
                          <a:rPr lang="zh-CN" altLang="en-US" i="1">
                            <a:latin typeface="Cambria Math" panose="02040503050406030204" pitchFamily="18" charset="0"/>
                          </a:rPr>
                          <m:t>𝑠</m:t>
                        </m:r>
                        <m:r>
                          <a:rPr lang="zh-CN" altLang="en-US" i="0">
                            <a:latin typeface="Cambria Math" panose="02040503050406030204" pitchFamily="18" charset="0"/>
                          </a:rPr>
                          <m:t>=1</m:t>
                        </m:r>
                      </m:e>
                    </m:d>
                  </m:oMath>
                </a14:m>
                <a:r>
                  <a:rPr lang="en-US" altLang="zh-CN" dirty="0"/>
                  <a:t>=</a:t>
                </a:r>
                <a:r>
                  <a:rPr lang="zh-CN" altLang="en-US" dirty="0"/>
                  <a:t>？</a:t>
                </a:r>
              </a:p>
            </p:txBody>
          </p:sp>
        </mc:Choice>
        <mc:Fallback xmlns="">
          <p:sp>
            <p:nvSpPr>
              <p:cNvPr id="5" name="文本框 4">
                <a:extLst>
                  <a:ext uri="{FF2B5EF4-FFF2-40B4-BE49-F238E27FC236}">
                    <a16:creationId xmlns:a16="http://schemas.microsoft.com/office/drawing/2014/main" id="{18BC4C29-DBED-490A-A68C-F914F252346D}"/>
                  </a:ext>
                </a:extLst>
              </p:cNvPr>
              <p:cNvSpPr txBox="1">
                <a:spLocks noRot="1" noChangeAspect="1" noMove="1" noResize="1" noEditPoints="1" noAdjustHandles="1" noChangeArrowheads="1" noChangeShapeType="1" noTextEdit="1"/>
              </p:cNvSpPr>
              <p:nvPr/>
            </p:nvSpPr>
            <p:spPr>
              <a:xfrm>
                <a:off x="440479" y="2251900"/>
                <a:ext cx="2710294" cy="369332"/>
              </a:xfrm>
              <a:prstGeom prst="rect">
                <a:avLst/>
              </a:prstGeom>
              <a:blipFill>
                <a:blip r:embed="rId6"/>
                <a:stretch>
                  <a:fillRect l="-1798" t="-119672" r="-1348"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5EE280F-15AF-4B70-9B94-FA83BC50AD46}"/>
                  </a:ext>
                </a:extLst>
              </p:cNvPr>
              <p:cNvSpPr txBox="1"/>
              <p:nvPr/>
            </p:nvSpPr>
            <p:spPr>
              <a:xfrm>
                <a:off x="6014506" y="114911"/>
                <a:ext cx="3280706"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𝐴</m:t>
                              </m:r>
                            </m:e>
                          </m:d>
                          <m:r>
                            <a:rPr lang="zh-CN" altLang="en-US" sz="2400" i="1">
                              <a:latin typeface="Cambria Math" panose="02040503050406030204" pitchFamily="18" charset="0"/>
                            </a:rPr>
                            <m:t>𝐵</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𝐵</m:t>
                                  </m:r>
                                </m:e>
                              </m:d>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𝐴</m:t>
                              </m:r>
                            </m:e>
                          </m:d>
                        </m:num>
                        <m:den>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𝐵</m:t>
                              </m:r>
                            </m:e>
                          </m:d>
                        </m:den>
                      </m:f>
                    </m:oMath>
                  </m:oMathPara>
                </a14:m>
                <a:endParaRPr lang="zh-CN" altLang="en-US" dirty="0"/>
              </a:p>
            </p:txBody>
          </p:sp>
        </mc:Choice>
        <mc:Fallback xmlns="">
          <p:sp>
            <p:nvSpPr>
              <p:cNvPr id="25" name="文本框 24">
                <a:extLst>
                  <a:ext uri="{FF2B5EF4-FFF2-40B4-BE49-F238E27FC236}">
                    <a16:creationId xmlns:a16="http://schemas.microsoft.com/office/drawing/2014/main" id="{55EE280F-15AF-4B70-9B94-FA83BC50AD46}"/>
                  </a:ext>
                </a:extLst>
              </p:cNvPr>
              <p:cNvSpPr txBox="1">
                <a:spLocks noRot="1" noChangeAspect="1" noMove="1" noResize="1" noEditPoints="1" noAdjustHandles="1" noChangeArrowheads="1" noChangeShapeType="1" noTextEdit="1"/>
              </p:cNvSpPr>
              <p:nvPr/>
            </p:nvSpPr>
            <p:spPr>
              <a:xfrm>
                <a:off x="6014506" y="114911"/>
                <a:ext cx="3280706" cy="76899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EB8E46C-CDE4-44F1-95DA-DBFABD2F564C}"/>
                  </a:ext>
                </a:extLst>
              </p:cNvPr>
              <p:cNvSpPr txBox="1"/>
              <p:nvPr/>
            </p:nvSpPr>
            <p:spPr>
              <a:xfrm>
                <a:off x="440479" y="1389241"/>
                <a:ext cx="3858877" cy="923330"/>
              </a:xfrm>
              <a:prstGeom prst="rect">
                <a:avLst/>
              </a:prstGeom>
              <a:noFill/>
            </p:spPr>
            <p:txBody>
              <a:bodyPr wrap="none" rtlCol="0">
                <a:spAutoFit/>
              </a:bodyPr>
              <a:lstStyle/>
              <a:p>
                <a:r>
                  <a:rPr lang="zh-CN" altLang="en-US" dirty="0"/>
                  <a:t>已知：</a:t>
                </a:r>
                <a14:m>
                  <m:oMath xmlns:m="http://schemas.openxmlformats.org/officeDocument/2006/math">
                    <m:r>
                      <a:rPr lang="zh-CN" altLang="en-US" i="1" dirty="0">
                        <a:latin typeface="Cambria Math" panose="02040503050406030204" pitchFamily="18" charset="0"/>
                      </a:rPr>
                      <m:t>𝑃</m:t>
                    </m:r>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ⅈ=0</m:t>
                        </m:r>
                      </m:e>
                    </m:d>
                    <m:r>
                      <a:rPr lang="zh-CN" altLang="en-US" dirty="0">
                        <a:latin typeface="Cambria Math" panose="02040503050406030204" pitchFamily="18" charset="0"/>
                      </a:rPr>
                      <m:t>=0.7</m:t>
                    </m:r>
                    <m:r>
                      <a:rPr lang="en-US" altLang="zh-CN" b="0" i="1" dirty="0" smtClean="0">
                        <a:latin typeface="Cambria Math" panose="02040503050406030204" pitchFamily="18" charset="0"/>
                      </a:rPr>
                      <m:t>  </m:t>
                    </m:r>
                    <m:r>
                      <a:rPr lang="zh-CN" altLang="en-US" i="1" dirty="0">
                        <a:latin typeface="Cambria Math" panose="02040503050406030204" pitchFamily="18" charset="0"/>
                      </a:rPr>
                      <m:t>𝑃</m:t>
                    </m:r>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ⅈ=</m:t>
                        </m:r>
                        <m:r>
                          <a:rPr lang="en-US" altLang="zh-CN" i="1" dirty="0">
                            <a:latin typeface="Cambria Math" panose="02040503050406030204" pitchFamily="18" charset="0"/>
                          </a:rPr>
                          <m:t>1</m:t>
                        </m:r>
                      </m:e>
                    </m:d>
                    <m:r>
                      <a:rPr lang="zh-CN" altLang="en-US" dirty="0">
                        <a:latin typeface="Cambria Math" panose="02040503050406030204" pitchFamily="18" charset="0"/>
                      </a:rPr>
                      <m:t>=0.</m:t>
                    </m:r>
                    <m:r>
                      <a:rPr lang="en-US" altLang="zh-CN" i="1" dirty="0">
                        <a:latin typeface="Cambria Math" panose="02040503050406030204" pitchFamily="18" charset="0"/>
                      </a:rPr>
                      <m:t>3</m:t>
                    </m:r>
                  </m:oMath>
                </a14:m>
                <a:endParaRPr lang="en-US" altLang="zh-CN" dirty="0"/>
              </a:p>
              <a:p>
                <a:r>
                  <a:rPr lang="en-US" altLang="zh-CN" dirty="0"/>
                  <a:t>           </a:t>
                </a:r>
                <a14:m>
                  <m:oMath xmlns:m="http://schemas.openxmlformats.org/officeDocument/2006/math">
                    <m:r>
                      <a:rPr lang="zh-CN" altLang="en-US" i="1" smtClean="0">
                        <a:latin typeface="Cambria Math" panose="02040503050406030204" pitchFamily="18" charset="0"/>
                      </a:rPr>
                      <m:t>𝑃</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𝑠</m:t>
                        </m:r>
                        <m:r>
                          <a:rPr lang="zh-CN" altLang="en-US" i="0" smtClean="0">
                            <a:latin typeface="Cambria Math" panose="02040503050406030204" pitchFamily="18" charset="0"/>
                          </a:rPr>
                          <m:t>=</m:t>
                        </m:r>
                        <m:d>
                          <m:dPr>
                            <m:begChr m:val=""/>
                            <m:endChr m:val="|"/>
                            <m:ctrlPr>
                              <a:rPr lang="zh-CN" altLang="en-US" i="1" smtClean="0">
                                <a:solidFill>
                                  <a:srgbClr val="836967"/>
                                </a:solidFill>
                                <a:latin typeface="Cambria Math" panose="02040503050406030204" pitchFamily="18" charset="0"/>
                              </a:rPr>
                            </m:ctrlPr>
                          </m:dPr>
                          <m:e>
                            <m:r>
                              <a:rPr lang="zh-CN" altLang="en-US" i="0" smtClean="0">
                                <a:latin typeface="Cambria Math" panose="02040503050406030204" pitchFamily="18" charset="0"/>
                              </a:rPr>
                              <m:t>1</m:t>
                            </m:r>
                          </m:e>
                        </m:d>
                        <m:r>
                          <a:rPr lang="zh-CN" altLang="en-US" i="0" smtClean="0">
                            <a:latin typeface="Cambria Math" panose="02040503050406030204" pitchFamily="18" charset="0"/>
                          </a:rPr>
                          <m:t>ⅈ=0</m:t>
                        </m:r>
                      </m:e>
                    </m:d>
                    <m:r>
                      <a:rPr lang="zh-CN" altLang="en-US" i="0" smtClean="0">
                        <a:latin typeface="Cambria Math" panose="02040503050406030204" pitchFamily="18" charset="0"/>
                      </a:rPr>
                      <m:t>=0.05</m:t>
                    </m:r>
                  </m:oMath>
                </a14:m>
                <a:r>
                  <a:rPr lang="zh-CN" altLang="en-US" dirty="0"/>
                  <a:t> </a:t>
                </a:r>
                <a:endParaRPr lang="en-US" altLang="zh-CN" dirty="0"/>
              </a:p>
              <a:p>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𝑃</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𝑠</m:t>
                        </m:r>
                        <m:r>
                          <a:rPr lang="zh-CN" altLang="en-US" i="0" smtClean="0">
                            <a:latin typeface="Cambria Math" panose="02040503050406030204" pitchFamily="18" charset="0"/>
                          </a:rPr>
                          <m:t>=</m:t>
                        </m:r>
                        <m:d>
                          <m:dPr>
                            <m:begChr m:val=""/>
                            <m:endChr m:val="|"/>
                            <m:ctrlPr>
                              <a:rPr lang="zh-CN" altLang="en-US" i="1" smtClean="0">
                                <a:solidFill>
                                  <a:srgbClr val="836967"/>
                                </a:solidFill>
                                <a:latin typeface="Cambria Math" panose="02040503050406030204" pitchFamily="18" charset="0"/>
                              </a:rPr>
                            </m:ctrlPr>
                          </m:dPr>
                          <m:e>
                            <m:r>
                              <a:rPr lang="zh-CN" altLang="en-US" i="0" smtClean="0">
                                <a:latin typeface="Cambria Math" panose="02040503050406030204" pitchFamily="18" charset="0"/>
                              </a:rPr>
                              <m:t>1</m:t>
                            </m:r>
                          </m:e>
                        </m:d>
                        <m:r>
                          <a:rPr lang="zh-CN" altLang="en-US" i="0" smtClean="0">
                            <a:latin typeface="Cambria Math" panose="02040503050406030204" pitchFamily="18" charset="0"/>
                          </a:rPr>
                          <m:t>ⅈ=</m:t>
                        </m:r>
                        <m:r>
                          <a:rPr lang="en-US" altLang="zh-CN" i="1">
                            <a:latin typeface="Cambria Math" panose="02040503050406030204" pitchFamily="18" charset="0"/>
                          </a:rPr>
                          <m:t>1</m:t>
                        </m:r>
                      </m:e>
                    </m:d>
                    <m:r>
                      <a:rPr lang="zh-CN" altLang="en-US" i="0" smtClean="0">
                        <a:latin typeface="Cambria Math" panose="02040503050406030204" pitchFamily="18" charset="0"/>
                      </a:rPr>
                      <m:t>=0.</m:t>
                    </m:r>
                    <m:r>
                      <a:rPr lang="en-US" altLang="zh-CN" i="1">
                        <a:latin typeface="Cambria Math" panose="02040503050406030204" pitchFamily="18" charset="0"/>
                      </a:rPr>
                      <m:t>8</m:t>
                    </m:r>
                  </m:oMath>
                </a14:m>
                <a:endParaRPr lang="en-US" altLang="zh-CN" dirty="0"/>
              </a:p>
            </p:txBody>
          </p:sp>
        </mc:Choice>
        <mc:Fallback xmlns="">
          <p:sp>
            <p:nvSpPr>
              <p:cNvPr id="8" name="文本框 7">
                <a:extLst>
                  <a:ext uri="{FF2B5EF4-FFF2-40B4-BE49-F238E27FC236}">
                    <a16:creationId xmlns:a16="http://schemas.microsoft.com/office/drawing/2014/main" id="{DEB8E46C-CDE4-44F1-95DA-DBFABD2F564C}"/>
                  </a:ext>
                </a:extLst>
              </p:cNvPr>
              <p:cNvSpPr txBox="1">
                <a:spLocks noRot="1" noChangeAspect="1" noMove="1" noResize="1" noEditPoints="1" noAdjustHandles="1" noChangeArrowheads="1" noChangeShapeType="1" noTextEdit="1"/>
              </p:cNvSpPr>
              <p:nvPr/>
            </p:nvSpPr>
            <p:spPr>
              <a:xfrm>
                <a:off x="440479" y="1389241"/>
                <a:ext cx="3858877" cy="923330"/>
              </a:xfrm>
              <a:prstGeom prst="rect">
                <a:avLst/>
              </a:prstGeom>
              <a:blipFill>
                <a:blip r:embed="rId8"/>
                <a:stretch>
                  <a:fillRect l="-1264" t="-18543" b="-741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F443FC3-CB25-4A51-BDE7-8752DD2428F2}"/>
                  </a:ext>
                </a:extLst>
              </p:cNvPr>
              <p:cNvSpPr txBox="1"/>
              <p:nvPr/>
            </p:nvSpPr>
            <p:spPr>
              <a:xfrm>
                <a:off x="449853" y="2748363"/>
                <a:ext cx="6097464" cy="680699"/>
              </a:xfrm>
              <a:prstGeom prst="rect">
                <a:avLst/>
              </a:prstGeom>
              <a:noFill/>
            </p:spPr>
            <p:txBody>
              <a:bodyPr wrap="square">
                <a:spAutoFit/>
              </a:bodyPr>
              <a:lstStyle/>
              <a:p>
                <a14:m>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ⅈ=</m:t>
                        </m:r>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e>
                        </m:d>
                        <m:r>
                          <a:rPr lang="zh-CN" altLang="en-US" i="1">
                            <a:latin typeface="Cambria Math" panose="02040503050406030204" pitchFamily="18" charset="0"/>
                          </a:rPr>
                          <m:t>𝑠</m:t>
                        </m:r>
                        <m:r>
                          <a:rPr lang="zh-CN" altLang="en-US" i="0">
                            <a:latin typeface="Cambria Math" panose="02040503050406030204" pitchFamily="18" charset="0"/>
                          </a:rPr>
                          <m:t>=1</m:t>
                        </m:r>
                      </m:e>
                    </m:d>
                  </m:oMath>
                </a14:m>
                <a:r>
                  <a:rPr lang="en-US" altLang="zh-CN" dirty="0"/>
                  <a:t>=</a:t>
                </a:r>
                <a14:m>
                  <m:oMath xmlns:m="http://schemas.openxmlformats.org/officeDocument/2006/math">
                    <m:f>
                      <m:fPr>
                        <m:ctrlPr>
                          <a:rPr lang="zh-CN" altLang="en-US" sz="2400" i="1" dirty="0" smtClean="0">
                            <a:solidFill>
                              <a:srgbClr val="836967"/>
                            </a:solidFill>
                            <a:latin typeface="Cambria Math" panose="02040503050406030204" pitchFamily="18" charset="0"/>
                          </a:rPr>
                        </m:ctrlPr>
                      </m:fPr>
                      <m:num>
                        <m:r>
                          <a:rPr lang="zh-CN" altLang="en-US" sz="2400" i="1" dirty="0">
                            <a:latin typeface="Cambria Math" panose="02040503050406030204" pitchFamily="18" charset="0"/>
                          </a:rPr>
                          <m:t>𝑃</m:t>
                        </m:r>
                        <m:d>
                          <m:dPr>
                            <m:ctrlPr>
                              <a:rPr lang="zh-CN" altLang="en-US" sz="2400" i="1" dirty="0">
                                <a:solidFill>
                                  <a:srgbClr val="836967"/>
                                </a:solidFill>
                                <a:latin typeface="Cambria Math" panose="02040503050406030204" pitchFamily="18" charset="0"/>
                              </a:rPr>
                            </m:ctrlPr>
                          </m:dPr>
                          <m:e>
                            <m:r>
                              <a:rPr lang="zh-CN" altLang="en-US" sz="2400" i="1" dirty="0">
                                <a:latin typeface="Cambria Math" panose="02040503050406030204" pitchFamily="18" charset="0"/>
                              </a:rPr>
                              <m:t>𝑠</m:t>
                            </m:r>
                            <m:r>
                              <a:rPr lang="zh-CN" altLang="en-US" sz="2400" i="0" dirty="0">
                                <a:latin typeface="Cambria Math" panose="02040503050406030204" pitchFamily="18" charset="0"/>
                              </a:rPr>
                              <m:t>=</m:t>
                            </m:r>
                            <m:d>
                              <m:dPr>
                                <m:begChr m:val=""/>
                                <m:endChr m:val="|"/>
                                <m:ctrlPr>
                                  <a:rPr lang="zh-CN" altLang="en-US" sz="2400" i="1" dirty="0">
                                    <a:solidFill>
                                      <a:srgbClr val="836967"/>
                                    </a:solidFill>
                                    <a:latin typeface="Cambria Math" panose="02040503050406030204" pitchFamily="18" charset="0"/>
                                  </a:rPr>
                                </m:ctrlPr>
                              </m:dPr>
                              <m:e>
                                <m:r>
                                  <a:rPr lang="zh-CN" altLang="en-US" sz="2400" i="0" dirty="0">
                                    <a:latin typeface="Cambria Math" panose="02040503050406030204" pitchFamily="18" charset="0"/>
                                  </a:rPr>
                                  <m:t>1</m:t>
                                </m:r>
                              </m:e>
                            </m:d>
                            <m:r>
                              <a:rPr lang="zh-CN" altLang="en-US" sz="2400" i="1" dirty="0">
                                <a:latin typeface="Cambria Math" panose="02040503050406030204" pitchFamily="18" charset="0"/>
                              </a:rPr>
                              <m:t>𝑖</m:t>
                            </m:r>
                            <m:r>
                              <a:rPr lang="zh-CN" altLang="en-US" sz="2400" i="0" dirty="0">
                                <a:latin typeface="Cambria Math" panose="02040503050406030204" pitchFamily="18" charset="0"/>
                              </a:rPr>
                              <m:t>=1</m:t>
                            </m:r>
                          </m:e>
                        </m:d>
                        <m:r>
                          <a:rPr lang="zh-CN" altLang="en-US" sz="2400" i="0" dirty="0">
                            <a:latin typeface="Cambria Math" panose="02040503050406030204" pitchFamily="18" charset="0"/>
                          </a:rPr>
                          <m:t>⋅</m:t>
                        </m:r>
                        <m:r>
                          <a:rPr lang="zh-CN" altLang="en-US" sz="2400" i="1" dirty="0">
                            <a:latin typeface="Cambria Math" panose="02040503050406030204" pitchFamily="18" charset="0"/>
                          </a:rPr>
                          <m:t>𝑃</m:t>
                        </m:r>
                        <m:d>
                          <m:dPr>
                            <m:ctrlPr>
                              <a:rPr lang="zh-CN" altLang="en-US" sz="2400" i="1" dirty="0">
                                <a:solidFill>
                                  <a:srgbClr val="836967"/>
                                </a:solidFill>
                                <a:latin typeface="Cambria Math" panose="02040503050406030204" pitchFamily="18" charset="0"/>
                              </a:rPr>
                            </m:ctrlPr>
                          </m:dPr>
                          <m:e>
                            <m:r>
                              <a:rPr lang="zh-CN" altLang="en-US" sz="2400" i="0" dirty="0">
                                <a:latin typeface="Cambria Math" panose="02040503050406030204" pitchFamily="18" charset="0"/>
                              </a:rPr>
                              <m:t>ⅈ=1</m:t>
                            </m:r>
                          </m:e>
                        </m:d>
                      </m:num>
                      <m:den>
                        <m:r>
                          <a:rPr lang="zh-CN" altLang="en-US" sz="2400" i="1" dirty="0">
                            <a:latin typeface="Cambria Math" panose="02040503050406030204" pitchFamily="18" charset="0"/>
                          </a:rPr>
                          <m:t>𝑃</m:t>
                        </m:r>
                        <m:d>
                          <m:dPr>
                            <m:ctrlPr>
                              <a:rPr lang="zh-CN" altLang="en-US" sz="2400" i="1" dirty="0">
                                <a:solidFill>
                                  <a:srgbClr val="836967"/>
                                </a:solidFill>
                                <a:latin typeface="Cambria Math" panose="02040503050406030204" pitchFamily="18" charset="0"/>
                              </a:rPr>
                            </m:ctrlPr>
                          </m:dPr>
                          <m:e>
                            <m:r>
                              <a:rPr lang="zh-CN" altLang="en-US" sz="2400" i="1" dirty="0">
                                <a:latin typeface="Cambria Math" panose="02040503050406030204" pitchFamily="18" charset="0"/>
                              </a:rPr>
                              <m:t>𝑠</m:t>
                            </m:r>
                            <m:r>
                              <a:rPr lang="zh-CN" altLang="en-US" sz="2400" i="0" dirty="0">
                                <a:latin typeface="Cambria Math" panose="02040503050406030204" pitchFamily="18" charset="0"/>
                              </a:rPr>
                              <m:t>=1</m:t>
                            </m:r>
                          </m:e>
                        </m:d>
                      </m:den>
                    </m:f>
                  </m:oMath>
                </a14:m>
                <a:endParaRPr lang="zh-CN" altLang="en-US" dirty="0"/>
              </a:p>
            </p:txBody>
          </p:sp>
        </mc:Choice>
        <mc:Fallback xmlns="">
          <p:sp>
            <p:nvSpPr>
              <p:cNvPr id="29" name="文本框 28">
                <a:extLst>
                  <a:ext uri="{FF2B5EF4-FFF2-40B4-BE49-F238E27FC236}">
                    <a16:creationId xmlns:a16="http://schemas.microsoft.com/office/drawing/2014/main" id="{2F443FC3-CB25-4A51-BDE7-8752DD2428F2}"/>
                  </a:ext>
                </a:extLst>
              </p:cNvPr>
              <p:cNvSpPr txBox="1">
                <a:spLocks noRot="1" noChangeAspect="1" noMove="1" noResize="1" noEditPoints="1" noAdjustHandles="1" noChangeArrowheads="1" noChangeShapeType="1" noTextEdit="1"/>
              </p:cNvSpPr>
              <p:nvPr/>
            </p:nvSpPr>
            <p:spPr>
              <a:xfrm>
                <a:off x="449853" y="2748363"/>
                <a:ext cx="6097464" cy="68069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F0FDC6E3-B2CA-4947-9F3C-45A95197165B}"/>
                  </a:ext>
                </a:extLst>
              </p:cNvPr>
              <p:cNvSpPr txBox="1"/>
              <p:nvPr/>
            </p:nvSpPr>
            <p:spPr>
              <a:xfrm>
                <a:off x="399408" y="3556193"/>
                <a:ext cx="2143536" cy="369332"/>
              </a:xfrm>
              <a:prstGeom prst="rect">
                <a:avLst/>
              </a:prstGeom>
              <a:noFill/>
            </p:spPr>
            <p:txBody>
              <a:bodyPr wrap="none" rtlCol="0">
                <a:spAutoFit/>
              </a:bodyPr>
              <a:lstStyle/>
              <a:p>
                <a:r>
                  <a:rPr lang="zh-CN" altLang="en-US" dirty="0"/>
                  <a:t>即求：</a:t>
                </a:r>
                <a14:m>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=1</m:t>
                        </m:r>
                      </m:e>
                    </m:d>
                  </m:oMath>
                </a14:m>
                <a:r>
                  <a:rPr lang="en-US" altLang="zh-CN" dirty="0"/>
                  <a:t>=</a:t>
                </a:r>
                <a:r>
                  <a:rPr lang="zh-CN" altLang="en-US" dirty="0"/>
                  <a:t>？</a:t>
                </a:r>
              </a:p>
            </p:txBody>
          </p:sp>
        </mc:Choice>
        <mc:Fallback xmlns="">
          <p:sp>
            <p:nvSpPr>
              <p:cNvPr id="30" name="文本框 29">
                <a:extLst>
                  <a:ext uri="{FF2B5EF4-FFF2-40B4-BE49-F238E27FC236}">
                    <a16:creationId xmlns:a16="http://schemas.microsoft.com/office/drawing/2014/main" id="{F0FDC6E3-B2CA-4947-9F3C-45A95197165B}"/>
                  </a:ext>
                </a:extLst>
              </p:cNvPr>
              <p:cNvSpPr txBox="1">
                <a:spLocks noRot="1" noChangeAspect="1" noMove="1" noResize="1" noEditPoints="1" noAdjustHandles="1" noChangeArrowheads="1" noChangeShapeType="1" noTextEdit="1"/>
              </p:cNvSpPr>
              <p:nvPr/>
            </p:nvSpPr>
            <p:spPr>
              <a:xfrm>
                <a:off x="399408" y="3556193"/>
                <a:ext cx="2143536" cy="369332"/>
              </a:xfrm>
              <a:prstGeom prst="rect">
                <a:avLst/>
              </a:prstGeom>
              <a:blipFill>
                <a:blip r:embed="rId10"/>
                <a:stretch>
                  <a:fillRect l="-2564" t="-8197" r="-1994"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C37D4E2-934F-4030-8A6B-BDC48BC2F15D}"/>
                  </a:ext>
                </a:extLst>
              </p:cNvPr>
              <p:cNvSpPr txBox="1"/>
              <p:nvPr/>
            </p:nvSpPr>
            <p:spPr>
              <a:xfrm>
                <a:off x="440479" y="3944546"/>
                <a:ext cx="6097464" cy="680699"/>
              </a:xfrm>
              <a:prstGeom prst="rect">
                <a:avLst/>
              </a:prstGeom>
              <a:noFill/>
            </p:spPr>
            <p:txBody>
              <a:bodyPr wrap="square">
                <a:spAutoFit/>
              </a:bodyPr>
              <a:lstStyle/>
              <a:p>
                <a14:m>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ⅈ=</m:t>
                        </m:r>
                        <m:d>
                          <m:dPr>
                            <m:begChr m:val=""/>
                            <m:endChr m:val="|"/>
                            <m:ctrlPr>
                              <a:rPr lang="zh-CN" altLang="en-US" i="1">
                                <a:solidFill>
                                  <a:srgbClr val="836967"/>
                                </a:solidFill>
                                <a:latin typeface="Cambria Math" panose="02040503050406030204" pitchFamily="18" charset="0"/>
                              </a:rPr>
                            </m:ctrlPr>
                          </m:dPr>
                          <m:e>
                            <m:r>
                              <a:rPr lang="en-US" altLang="zh-CN" i="1" smtClean="0">
                                <a:solidFill>
                                  <a:schemeClr val="tx1"/>
                                </a:solidFill>
                                <a:latin typeface="Cambria Math" panose="02040503050406030204" pitchFamily="18" charset="0"/>
                              </a:rPr>
                              <m:t>0</m:t>
                            </m:r>
                          </m:e>
                        </m:d>
                        <m:r>
                          <a:rPr lang="zh-CN" altLang="en-US" i="1">
                            <a:latin typeface="Cambria Math" panose="02040503050406030204" pitchFamily="18" charset="0"/>
                          </a:rPr>
                          <m:t>𝑠</m:t>
                        </m:r>
                        <m:r>
                          <a:rPr lang="zh-CN" altLang="en-US" i="0">
                            <a:latin typeface="Cambria Math" panose="02040503050406030204" pitchFamily="18" charset="0"/>
                          </a:rPr>
                          <m:t>=1</m:t>
                        </m:r>
                      </m:e>
                    </m:d>
                  </m:oMath>
                </a14:m>
                <a:r>
                  <a:rPr lang="en-US" altLang="zh-CN" dirty="0"/>
                  <a:t>=</a:t>
                </a:r>
                <a14:m>
                  <m:oMath xmlns:m="http://schemas.openxmlformats.org/officeDocument/2006/math">
                    <m:f>
                      <m:fPr>
                        <m:ctrlPr>
                          <a:rPr lang="zh-CN" altLang="en-US" sz="2400" i="1" dirty="0" smtClean="0">
                            <a:solidFill>
                              <a:srgbClr val="836967"/>
                            </a:solidFill>
                            <a:latin typeface="Cambria Math" panose="02040503050406030204" pitchFamily="18" charset="0"/>
                          </a:rPr>
                        </m:ctrlPr>
                      </m:fPr>
                      <m:num>
                        <m:r>
                          <a:rPr lang="zh-CN" altLang="en-US" sz="2400" i="1" dirty="0">
                            <a:latin typeface="Cambria Math" panose="02040503050406030204" pitchFamily="18" charset="0"/>
                          </a:rPr>
                          <m:t>𝑃</m:t>
                        </m:r>
                        <m:d>
                          <m:dPr>
                            <m:ctrlPr>
                              <a:rPr lang="zh-CN" altLang="en-US" sz="2400" i="1" dirty="0">
                                <a:solidFill>
                                  <a:srgbClr val="836967"/>
                                </a:solidFill>
                                <a:latin typeface="Cambria Math" panose="02040503050406030204" pitchFamily="18" charset="0"/>
                              </a:rPr>
                            </m:ctrlPr>
                          </m:dPr>
                          <m:e>
                            <m:r>
                              <a:rPr lang="zh-CN" altLang="en-US" sz="2400" i="1" dirty="0">
                                <a:latin typeface="Cambria Math" panose="02040503050406030204" pitchFamily="18" charset="0"/>
                              </a:rPr>
                              <m:t>𝑠</m:t>
                            </m:r>
                            <m:r>
                              <a:rPr lang="zh-CN" altLang="en-US" sz="2400" i="0" dirty="0">
                                <a:latin typeface="Cambria Math" panose="02040503050406030204" pitchFamily="18" charset="0"/>
                              </a:rPr>
                              <m:t>=</m:t>
                            </m:r>
                            <m:d>
                              <m:dPr>
                                <m:begChr m:val=""/>
                                <m:endChr m:val="|"/>
                                <m:ctrlPr>
                                  <a:rPr lang="zh-CN" altLang="en-US" sz="2400" i="1" dirty="0">
                                    <a:solidFill>
                                      <a:srgbClr val="836967"/>
                                    </a:solidFill>
                                    <a:latin typeface="Cambria Math" panose="02040503050406030204" pitchFamily="18" charset="0"/>
                                  </a:rPr>
                                </m:ctrlPr>
                              </m:dPr>
                              <m:e>
                                <m:r>
                                  <a:rPr lang="zh-CN" altLang="en-US" sz="2400" i="0" dirty="0">
                                    <a:latin typeface="Cambria Math" panose="02040503050406030204" pitchFamily="18" charset="0"/>
                                  </a:rPr>
                                  <m:t>1</m:t>
                                </m:r>
                              </m:e>
                            </m:d>
                            <m:r>
                              <a:rPr lang="zh-CN" altLang="en-US" sz="2400" i="1" dirty="0">
                                <a:latin typeface="Cambria Math" panose="02040503050406030204" pitchFamily="18" charset="0"/>
                              </a:rPr>
                              <m:t>𝑖</m:t>
                            </m:r>
                            <m:r>
                              <a:rPr lang="zh-CN" altLang="en-US" sz="2400" i="0" dirty="0">
                                <a:latin typeface="Cambria Math" panose="02040503050406030204" pitchFamily="18" charset="0"/>
                              </a:rPr>
                              <m:t>=</m:t>
                            </m:r>
                            <m:r>
                              <a:rPr lang="en-US" altLang="zh-CN" sz="2400" i="1" dirty="0">
                                <a:latin typeface="Cambria Math" panose="02040503050406030204" pitchFamily="18" charset="0"/>
                              </a:rPr>
                              <m:t>0</m:t>
                            </m:r>
                          </m:e>
                        </m:d>
                        <m:r>
                          <a:rPr lang="zh-CN" altLang="en-US" sz="2400" i="0" dirty="0">
                            <a:latin typeface="Cambria Math" panose="02040503050406030204" pitchFamily="18" charset="0"/>
                          </a:rPr>
                          <m:t>⋅</m:t>
                        </m:r>
                        <m:r>
                          <a:rPr lang="zh-CN" altLang="en-US" sz="2400" i="1" dirty="0">
                            <a:latin typeface="Cambria Math" panose="02040503050406030204" pitchFamily="18" charset="0"/>
                          </a:rPr>
                          <m:t>𝑃</m:t>
                        </m:r>
                        <m:d>
                          <m:dPr>
                            <m:ctrlPr>
                              <a:rPr lang="zh-CN" altLang="en-US" sz="2400" i="1" dirty="0">
                                <a:solidFill>
                                  <a:srgbClr val="836967"/>
                                </a:solidFill>
                                <a:latin typeface="Cambria Math" panose="02040503050406030204" pitchFamily="18" charset="0"/>
                              </a:rPr>
                            </m:ctrlPr>
                          </m:dPr>
                          <m:e>
                            <m:r>
                              <a:rPr lang="zh-CN" altLang="en-US" sz="2400" i="0" dirty="0">
                                <a:latin typeface="Cambria Math" panose="02040503050406030204" pitchFamily="18" charset="0"/>
                              </a:rPr>
                              <m:t>ⅈ=</m:t>
                            </m:r>
                            <m:r>
                              <a:rPr lang="en-US" altLang="zh-CN" sz="2400" i="1" dirty="0">
                                <a:latin typeface="Cambria Math" panose="02040503050406030204" pitchFamily="18" charset="0"/>
                              </a:rPr>
                              <m:t>0</m:t>
                            </m:r>
                          </m:e>
                        </m:d>
                      </m:num>
                      <m:den>
                        <m:r>
                          <a:rPr lang="zh-CN" altLang="en-US" sz="2400" i="1" dirty="0">
                            <a:latin typeface="Cambria Math" panose="02040503050406030204" pitchFamily="18" charset="0"/>
                          </a:rPr>
                          <m:t>𝑃</m:t>
                        </m:r>
                        <m:d>
                          <m:dPr>
                            <m:ctrlPr>
                              <a:rPr lang="zh-CN" altLang="en-US" sz="2400" i="1" dirty="0">
                                <a:solidFill>
                                  <a:srgbClr val="836967"/>
                                </a:solidFill>
                                <a:latin typeface="Cambria Math" panose="02040503050406030204" pitchFamily="18" charset="0"/>
                              </a:rPr>
                            </m:ctrlPr>
                          </m:dPr>
                          <m:e>
                            <m:r>
                              <a:rPr lang="zh-CN" altLang="en-US" sz="2400" i="1" dirty="0">
                                <a:latin typeface="Cambria Math" panose="02040503050406030204" pitchFamily="18" charset="0"/>
                              </a:rPr>
                              <m:t>𝑠</m:t>
                            </m:r>
                            <m:r>
                              <a:rPr lang="zh-CN" altLang="en-US" sz="2400" i="0" dirty="0">
                                <a:latin typeface="Cambria Math" panose="02040503050406030204" pitchFamily="18" charset="0"/>
                              </a:rPr>
                              <m:t>=1</m:t>
                            </m:r>
                          </m:e>
                        </m:d>
                      </m:den>
                    </m:f>
                  </m:oMath>
                </a14:m>
                <a:endParaRPr lang="zh-CN" altLang="en-US" dirty="0"/>
              </a:p>
            </p:txBody>
          </p:sp>
        </mc:Choice>
        <mc:Fallback xmlns="">
          <p:sp>
            <p:nvSpPr>
              <p:cNvPr id="31" name="文本框 30">
                <a:extLst>
                  <a:ext uri="{FF2B5EF4-FFF2-40B4-BE49-F238E27FC236}">
                    <a16:creationId xmlns:a16="http://schemas.microsoft.com/office/drawing/2014/main" id="{9C37D4E2-934F-4030-8A6B-BDC48BC2F15D}"/>
                  </a:ext>
                </a:extLst>
              </p:cNvPr>
              <p:cNvSpPr txBox="1">
                <a:spLocks noRot="1" noChangeAspect="1" noMove="1" noResize="1" noEditPoints="1" noAdjustHandles="1" noChangeArrowheads="1" noChangeShapeType="1" noTextEdit="1"/>
              </p:cNvSpPr>
              <p:nvPr/>
            </p:nvSpPr>
            <p:spPr>
              <a:xfrm>
                <a:off x="440479" y="3944546"/>
                <a:ext cx="6097464" cy="68069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42AF9413-E2E9-467D-8CAB-5C42B655BC79}"/>
                  </a:ext>
                </a:extLst>
              </p:cNvPr>
              <p:cNvSpPr txBox="1"/>
              <p:nvPr/>
            </p:nvSpPr>
            <p:spPr>
              <a:xfrm>
                <a:off x="399408" y="4759617"/>
                <a:ext cx="6097464" cy="369332"/>
              </a:xfrm>
              <a:prstGeom prst="rect">
                <a:avLst/>
              </a:prstGeom>
              <a:noFill/>
            </p:spPr>
            <p:txBody>
              <a:bodyPr wrap="square">
                <a:spAutoFit/>
              </a:bodyPr>
              <a:lstStyle/>
              <a:p>
                <a14:m>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ⅈ=</m:t>
                        </m:r>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e>
                        </m:d>
                        <m:r>
                          <a:rPr lang="zh-CN" altLang="en-US" i="1">
                            <a:latin typeface="Cambria Math" panose="02040503050406030204" pitchFamily="18" charset="0"/>
                          </a:rPr>
                          <m:t>𝑠</m:t>
                        </m:r>
                        <m:r>
                          <a:rPr lang="zh-CN" altLang="en-US" i="0">
                            <a:latin typeface="Cambria Math" panose="02040503050406030204" pitchFamily="18" charset="0"/>
                          </a:rPr>
                          <m:t>=1</m:t>
                        </m:r>
                      </m:e>
                    </m:d>
                  </m:oMath>
                </a14:m>
                <a:r>
                  <a:rPr lang="en-US" altLang="zh-CN" dirty="0"/>
                  <a:t>+</a:t>
                </a:r>
                <a14:m>
                  <m:oMath xmlns:m="http://schemas.openxmlformats.org/officeDocument/2006/math">
                    <m:r>
                      <a:rPr lang="zh-CN" altLang="en-US" i="1">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a:latin typeface="Cambria Math" panose="02040503050406030204" pitchFamily="18" charset="0"/>
                          </a:rPr>
                          <m:t>ⅈ=</m:t>
                        </m:r>
                        <m:d>
                          <m:dPr>
                            <m:begChr m:val=""/>
                            <m:endChr m:val="|"/>
                            <m:ctrlPr>
                              <a:rPr lang="zh-CN" altLang="en-US" i="1">
                                <a:solidFill>
                                  <a:srgbClr val="836967"/>
                                </a:solidFill>
                                <a:latin typeface="Cambria Math" panose="02040503050406030204" pitchFamily="18" charset="0"/>
                              </a:rPr>
                            </m:ctrlPr>
                          </m:dPr>
                          <m:e>
                            <m:r>
                              <a:rPr lang="en-US" altLang="zh-CN" i="1">
                                <a:latin typeface="Cambria Math" panose="02040503050406030204" pitchFamily="18" charset="0"/>
                              </a:rPr>
                              <m:t>0</m:t>
                            </m:r>
                          </m:e>
                        </m:d>
                        <m:r>
                          <a:rPr lang="zh-CN" altLang="en-US" i="1">
                            <a:latin typeface="Cambria Math" panose="02040503050406030204" pitchFamily="18" charset="0"/>
                          </a:rPr>
                          <m:t>𝑠</m:t>
                        </m:r>
                        <m:r>
                          <a:rPr lang="zh-CN" altLang="en-US">
                            <a:latin typeface="Cambria Math" panose="02040503050406030204" pitchFamily="18" charset="0"/>
                          </a:rPr>
                          <m:t>=1</m:t>
                        </m:r>
                      </m:e>
                    </m:d>
                  </m:oMath>
                </a14:m>
                <a:r>
                  <a:rPr lang="en-US" altLang="zh-CN" dirty="0"/>
                  <a:t>=1</a:t>
                </a:r>
                <a:endParaRPr lang="zh-CN" altLang="en-US" dirty="0"/>
              </a:p>
            </p:txBody>
          </p:sp>
        </mc:Choice>
        <mc:Fallback xmlns="">
          <p:sp>
            <p:nvSpPr>
              <p:cNvPr id="32" name="文本框 31">
                <a:extLst>
                  <a:ext uri="{FF2B5EF4-FFF2-40B4-BE49-F238E27FC236}">
                    <a16:creationId xmlns:a16="http://schemas.microsoft.com/office/drawing/2014/main" id="{42AF9413-E2E9-467D-8CAB-5C42B655BC79}"/>
                  </a:ext>
                </a:extLst>
              </p:cNvPr>
              <p:cNvSpPr txBox="1">
                <a:spLocks noRot="1" noChangeAspect="1" noMove="1" noResize="1" noEditPoints="1" noAdjustHandles="1" noChangeArrowheads="1" noChangeShapeType="1" noTextEdit="1"/>
              </p:cNvSpPr>
              <p:nvPr/>
            </p:nvSpPr>
            <p:spPr>
              <a:xfrm>
                <a:off x="399408" y="4759617"/>
                <a:ext cx="6097464" cy="369332"/>
              </a:xfrm>
              <a:prstGeom prst="rect">
                <a:avLst/>
              </a:prstGeom>
              <a:blipFill>
                <a:blip r:embed="rId12"/>
                <a:stretch>
                  <a:fillRect t="-121667"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BFD6CCDC-A0E4-49E3-AA72-B64C7C78C791}"/>
                  </a:ext>
                </a:extLst>
              </p:cNvPr>
              <p:cNvSpPr txBox="1"/>
              <p:nvPr/>
            </p:nvSpPr>
            <p:spPr>
              <a:xfrm>
                <a:off x="399407" y="5160463"/>
                <a:ext cx="7012507" cy="369332"/>
              </a:xfrm>
              <a:prstGeom prst="rect">
                <a:avLst/>
              </a:prstGeom>
              <a:noFill/>
            </p:spPr>
            <p:txBody>
              <a:bodyPr wrap="square">
                <a:spAutoFit/>
              </a:bodyPr>
              <a:lstStyle/>
              <a:p>
                <a14:m>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=1</m:t>
                        </m:r>
                      </m:e>
                    </m:d>
                  </m:oMath>
                </a14:m>
                <a:r>
                  <a:rPr lang="en-US" altLang="zh-CN" dirty="0"/>
                  <a:t>=</a:t>
                </a:r>
                <a14:m>
                  <m:oMath xmlns:m="http://schemas.openxmlformats.org/officeDocument/2006/math">
                    <m:r>
                      <a:rPr lang="zh-CN" altLang="en-US" i="1" dirty="0">
                        <a:latin typeface="Cambria Math" panose="02040503050406030204" pitchFamily="18" charset="0"/>
                      </a:rPr>
                      <m:t>𝑃</m:t>
                    </m:r>
                    <m:d>
                      <m:dPr>
                        <m:ctrlPr>
                          <a:rPr lang="zh-CN" altLang="en-US" i="1" dirty="0">
                            <a:solidFill>
                              <a:srgbClr val="836967"/>
                            </a:solidFill>
                            <a:latin typeface="Cambria Math" panose="02040503050406030204" pitchFamily="18" charset="0"/>
                          </a:rPr>
                        </m:ctrlPr>
                      </m:dPr>
                      <m:e>
                        <m:r>
                          <a:rPr lang="zh-CN" altLang="en-US" i="1" dirty="0">
                            <a:latin typeface="Cambria Math" panose="02040503050406030204" pitchFamily="18" charset="0"/>
                          </a:rPr>
                          <m:t>𝑠</m:t>
                        </m:r>
                        <m:r>
                          <a:rPr lang="zh-CN" altLang="en-US" dirty="0">
                            <a:latin typeface="Cambria Math" panose="02040503050406030204" pitchFamily="18" charset="0"/>
                          </a:rPr>
                          <m:t>=</m:t>
                        </m:r>
                        <m:d>
                          <m:dPr>
                            <m:begChr m:val=""/>
                            <m:endChr m:val="|"/>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e>
                        </m:d>
                        <m:r>
                          <a:rPr lang="zh-CN" altLang="en-US" i="1" dirty="0">
                            <a:latin typeface="Cambria Math" panose="02040503050406030204" pitchFamily="18" charset="0"/>
                          </a:rPr>
                          <m:t>𝑖</m:t>
                        </m:r>
                        <m:r>
                          <a:rPr lang="zh-CN" altLang="en-US" dirty="0">
                            <a:latin typeface="Cambria Math" panose="02040503050406030204" pitchFamily="18" charset="0"/>
                          </a:rPr>
                          <m:t>=1</m:t>
                        </m:r>
                      </m:e>
                    </m:d>
                    <m:r>
                      <a:rPr lang="zh-CN" altLang="en-US" dirty="0">
                        <a:latin typeface="Cambria Math" panose="02040503050406030204" pitchFamily="18" charset="0"/>
                      </a:rPr>
                      <m:t>⋅</m:t>
                    </m:r>
                    <m:r>
                      <a:rPr lang="zh-CN" altLang="en-US" i="1" dirty="0">
                        <a:latin typeface="Cambria Math" panose="02040503050406030204" pitchFamily="18" charset="0"/>
                      </a:rPr>
                      <m:t>𝑃</m:t>
                    </m:r>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ⅈ=1</m:t>
                        </m:r>
                      </m:e>
                    </m:d>
                  </m:oMath>
                </a14:m>
                <a:r>
                  <a:rPr lang="en-US" altLang="zh-CN" dirty="0"/>
                  <a:t>+</a:t>
                </a:r>
                <a14:m>
                  <m:oMath xmlns:m="http://schemas.openxmlformats.org/officeDocument/2006/math">
                    <m:r>
                      <a:rPr lang="zh-CN" altLang="en-US" i="1" dirty="0">
                        <a:latin typeface="Cambria Math" panose="02040503050406030204" pitchFamily="18" charset="0"/>
                      </a:rPr>
                      <m:t>𝑃</m:t>
                    </m:r>
                    <m:d>
                      <m:dPr>
                        <m:ctrlPr>
                          <a:rPr lang="zh-CN" altLang="en-US" i="1" dirty="0">
                            <a:solidFill>
                              <a:srgbClr val="836967"/>
                            </a:solidFill>
                            <a:latin typeface="Cambria Math" panose="02040503050406030204" pitchFamily="18" charset="0"/>
                          </a:rPr>
                        </m:ctrlPr>
                      </m:dPr>
                      <m:e>
                        <m:r>
                          <a:rPr lang="zh-CN" altLang="en-US" i="1" dirty="0">
                            <a:latin typeface="Cambria Math" panose="02040503050406030204" pitchFamily="18" charset="0"/>
                          </a:rPr>
                          <m:t>𝑠</m:t>
                        </m:r>
                        <m:r>
                          <a:rPr lang="zh-CN" altLang="en-US" dirty="0">
                            <a:latin typeface="Cambria Math" panose="02040503050406030204" pitchFamily="18" charset="0"/>
                          </a:rPr>
                          <m:t>=</m:t>
                        </m:r>
                        <m:d>
                          <m:dPr>
                            <m:begChr m:val=""/>
                            <m:endChr m:val="|"/>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1</m:t>
                            </m:r>
                          </m:e>
                        </m:d>
                        <m:r>
                          <a:rPr lang="zh-CN" altLang="en-US" i="1" dirty="0">
                            <a:latin typeface="Cambria Math" panose="02040503050406030204" pitchFamily="18" charset="0"/>
                          </a:rPr>
                          <m:t>𝑖</m:t>
                        </m:r>
                        <m:r>
                          <a:rPr lang="zh-CN" altLang="en-US" dirty="0">
                            <a:latin typeface="Cambria Math" panose="02040503050406030204" pitchFamily="18" charset="0"/>
                          </a:rPr>
                          <m:t>=</m:t>
                        </m:r>
                        <m:r>
                          <a:rPr lang="en-US" altLang="zh-CN" i="1" dirty="0">
                            <a:latin typeface="Cambria Math" panose="02040503050406030204" pitchFamily="18" charset="0"/>
                          </a:rPr>
                          <m:t>0</m:t>
                        </m:r>
                      </m:e>
                    </m:d>
                    <m:r>
                      <a:rPr lang="zh-CN" altLang="en-US" dirty="0">
                        <a:latin typeface="Cambria Math" panose="02040503050406030204" pitchFamily="18" charset="0"/>
                      </a:rPr>
                      <m:t>⋅</m:t>
                    </m:r>
                    <m:r>
                      <a:rPr lang="zh-CN" altLang="en-US" i="1" dirty="0">
                        <a:latin typeface="Cambria Math" panose="02040503050406030204" pitchFamily="18" charset="0"/>
                      </a:rPr>
                      <m:t>𝑃</m:t>
                    </m:r>
                    <m:d>
                      <m:dPr>
                        <m:ctrlPr>
                          <a:rPr lang="zh-CN" altLang="en-US" i="1" dirty="0">
                            <a:solidFill>
                              <a:srgbClr val="836967"/>
                            </a:solidFill>
                            <a:latin typeface="Cambria Math" panose="02040503050406030204" pitchFamily="18" charset="0"/>
                          </a:rPr>
                        </m:ctrlPr>
                      </m:dPr>
                      <m:e>
                        <m:r>
                          <a:rPr lang="zh-CN" altLang="en-US" dirty="0">
                            <a:latin typeface="Cambria Math" panose="02040503050406030204" pitchFamily="18" charset="0"/>
                          </a:rPr>
                          <m:t>ⅈ=</m:t>
                        </m:r>
                        <m:r>
                          <a:rPr lang="en-US" altLang="zh-CN" i="1" dirty="0">
                            <a:latin typeface="Cambria Math" panose="02040503050406030204" pitchFamily="18" charset="0"/>
                          </a:rPr>
                          <m:t>0</m:t>
                        </m:r>
                      </m:e>
                    </m:d>
                  </m:oMath>
                </a14:m>
                <a:r>
                  <a:rPr lang="en-US" altLang="zh-CN" dirty="0"/>
                  <a:t>=0.275</a:t>
                </a:r>
                <a:endParaRPr lang="zh-CN" altLang="en-US" dirty="0"/>
              </a:p>
            </p:txBody>
          </p:sp>
        </mc:Choice>
        <mc:Fallback xmlns="">
          <p:sp>
            <p:nvSpPr>
              <p:cNvPr id="34" name="文本框 33">
                <a:extLst>
                  <a:ext uri="{FF2B5EF4-FFF2-40B4-BE49-F238E27FC236}">
                    <a16:creationId xmlns:a16="http://schemas.microsoft.com/office/drawing/2014/main" id="{BFD6CCDC-A0E4-49E3-AA72-B64C7C78C791}"/>
                  </a:ext>
                </a:extLst>
              </p:cNvPr>
              <p:cNvSpPr txBox="1">
                <a:spLocks noRot="1" noChangeAspect="1" noMove="1" noResize="1" noEditPoints="1" noAdjustHandles="1" noChangeArrowheads="1" noChangeShapeType="1" noTextEdit="1"/>
              </p:cNvSpPr>
              <p:nvPr/>
            </p:nvSpPr>
            <p:spPr>
              <a:xfrm>
                <a:off x="399407" y="5160463"/>
                <a:ext cx="7012507" cy="369332"/>
              </a:xfrm>
              <a:prstGeom prst="rect">
                <a:avLst/>
              </a:prstGeom>
              <a:blipFill>
                <a:blip r:embed="rId13"/>
                <a:stretch>
                  <a:fillRect t="-121667"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804946D4-1CE7-41A3-A528-07922EBD2517}"/>
                  </a:ext>
                </a:extLst>
              </p:cNvPr>
              <p:cNvSpPr txBox="1"/>
              <p:nvPr/>
            </p:nvSpPr>
            <p:spPr>
              <a:xfrm>
                <a:off x="399407" y="5581047"/>
                <a:ext cx="6097464" cy="485774"/>
              </a:xfrm>
              <a:prstGeom prst="rect">
                <a:avLst/>
              </a:prstGeom>
              <a:noFill/>
            </p:spPr>
            <p:txBody>
              <a:bodyPr wrap="square">
                <a:spAutoFit/>
              </a:bodyPr>
              <a:lstStyle/>
              <a:p>
                <a14:m>
                  <m:oMath xmlns:m="http://schemas.openxmlformats.org/officeDocument/2006/math">
                    <m:r>
                      <a:rPr lang="zh-CN" altLang="en-US" i="1" smtClean="0">
                        <a:latin typeface="Cambria Math" panose="02040503050406030204" pitchFamily="18" charset="0"/>
                      </a:rPr>
                      <m:t>𝑃</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ⅈ=</m:t>
                        </m:r>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e>
                        </m:d>
                        <m:r>
                          <a:rPr lang="zh-CN" altLang="en-US" i="1">
                            <a:latin typeface="Cambria Math" panose="02040503050406030204" pitchFamily="18" charset="0"/>
                          </a:rPr>
                          <m:t>𝑠</m:t>
                        </m:r>
                        <m:r>
                          <a:rPr lang="zh-CN" altLang="en-US" i="0">
                            <a:latin typeface="Cambria Math" panose="02040503050406030204" pitchFamily="18" charset="0"/>
                          </a:rPr>
                          <m:t>=1</m:t>
                        </m:r>
                      </m:e>
                    </m:d>
                  </m:oMath>
                </a14:m>
                <a:r>
                  <a:rPr lang="en-US" altLang="zh-CN" dirty="0"/>
                  <a:t>=</a:t>
                </a:r>
                <a14:m>
                  <m:oMath xmlns:m="http://schemas.openxmlformats.org/officeDocument/2006/math">
                    <m:f>
                      <m:fPr>
                        <m:ctrlPr>
                          <a:rPr lang="zh-CN" altLang="en-US" i="1" dirty="0" smtClean="0">
                            <a:solidFill>
                              <a:srgbClr val="836967"/>
                            </a:solidFill>
                            <a:latin typeface="Cambria Math" panose="02040503050406030204" pitchFamily="18" charset="0"/>
                          </a:rPr>
                        </m:ctrlPr>
                      </m:fPr>
                      <m:num>
                        <m:r>
                          <a:rPr lang="zh-CN" altLang="en-US" dirty="0">
                            <a:latin typeface="Cambria Math" panose="02040503050406030204" pitchFamily="18" charset="0"/>
                          </a:rPr>
                          <m:t>0.8</m:t>
                        </m:r>
                        <m:r>
                          <a:rPr lang="zh-CN" altLang="en-US" i="0" dirty="0">
                            <a:latin typeface="Cambria Math" panose="02040503050406030204" pitchFamily="18" charset="0"/>
                          </a:rPr>
                          <m:t>×0.3</m:t>
                        </m:r>
                      </m:num>
                      <m:den>
                        <m:r>
                          <a:rPr lang="zh-CN" altLang="en-US" i="0" dirty="0">
                            <a:latin typeface="Cambria Math" panose="02040503050406030204" pitchFamily="18" charset="0"/>
                          </a:rPr>
                          <m:t>0.275</m:t>
                        </m:r>
                      </m:den>
                    </m:f>
                    <m:r>
                      <a:rPr lang="en-US" altLang="zh-CN" i="1" dirty="0">
                        <a:latin typeface="Cambria Math" panose="02040503050406030204" pitchFamily="18" charset="0"/>
                      </a:rPr>
                      <m:t>=</m:t>
                    </m:r>
                  </m:oMath>
                </a14:m>
                <a:r>
                  <a:rPr lang="en-US" altLang="zh-CN" dirty="0"/>
                  <a:t>0.8727</a:t>
                </a:r>
                <a:endParaRPr lang="zh-CN" altLang="en-US" dirty="0"/>
              </a:p>
            </p:txBody>
          </p:sp>
        </mc:Choice>
        <mc:Fallback xmlns="">
          <p:sp>
            <p:nvSpPr>
              <p:cNvPr id="36" name="文本框 35">
                <a:extLst>
                  <a:ext uri="{FF2B5EF4-FFF2-40B4-BE49-F238E27FC236}">
                    <a16:creationId xmlns:a16="http://schemas.microsoft.com/office/drawing/2014/main" id="{804946D4-1CE7-41A3-A528-07922EBD2517}"/>
                  </a:ext>
                </a:extLst>
              </p:cNvPr>
              <p:cNvSpPr txBox="1">
                <a:spLocks noRot="1" noChangeAspect="1" noMove="1" noResize="1" noEditPoints="1" noAdjustHandles="1" noChangeArrowheads="1" noChangeShapeType="1" noTextEdit="1"/>
              </p:cNvSpPr>
              <p:nvPr/>
            </p:nvSpPr>
            <p:spPr>
              <a:xfrm>
                <a:off x="399407" y="5581047"/>
                <a:ext cx="6097464" cy="485774"/>
              </a:xfrm>
              <a:prstGeom prst="rect">
                <a:avLst/>
              </a:prstGeom>
              <a:blipFill>
                <a:blip r:embed="rId14"/>
                <a:stretch>
                  <a:fillRect t="-79747" b="-1316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813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7AFB9765-CD8A-456A-9A9A-6E73806E172F}"/>
              </a:ext>
            </a:extLst>
          </p:cNvPr>
          <p:cNvSpPr txBox="1"/>
          <p:nvPr/>
        </p:nvSpPr>
        <p:spPr>
          <a:xfrm>
            <a:off x="331366" y="1545637"/>
            <a:ext cx="5664987" cy="3785652"/>
          </a:xfrm>
          <a:prstGeom prst="rect">
            <a:avLst/>
          </a:prstGeom>
          <a:noFill/>
        </p:spPr>
        <p:txBody>
          <a:bodyPr wrap="square">
            <a:spAutoFit/>
          </a:bodyPr>
          <a:lstStyle/>
          <a:p>
            <a:r>
              <a:rPr lang="zh-CN" altLang="en-US" sz="2000" dirty="0"/>
              <a:t>利用贝叶斯网络进行单纯的预测或进行单纯的诊断的情况时比较少的,一般情况下需要综合使用预测和诊断的功能。</a:t>
            </a:r>
            <a:endParaRPr lang="en-US" altLang="zh-CN" sz="2000" dirty="0"/>
          </a:p>
          <a:p>
            <a:endParaRPr lang="en-US" altLang="zh-CN" sz="2000" dirty="0"/>
          </a:p>
          <a:p>
            <a:r>
              <a:rPr lang="zh-CN" altLang="en-US" sz="2000" dirty="0"/>
              <a:t>综合使用预测和诊断的功能时,预测和诊断的使用没有先后顺序。</a:t>
            </a:r>
            <a:endParaRPr lang="en-US" altLang="zh-CN" sz="2000" dirty="0"/>
          </a:p>
          <a:p>
            <a:endParaRPr lang="en-US" altLang="zh-CN" sz="2000" dirty="0"/>
          </a:p>
          <a:p>
            <a:r>
              <a:rPr lang="zh-CN" altLang="en-US" sz="2000" dirty="0"/>
              <a:t>把已知发生/不发生事件作为证据，向整个网络扩散。</a:t>
            </a:r>
            <a:endParaRPr lang="en-US" altLang="zh-CN" sz="2000" dirty="0"/>
          </a:p>
          <a:p>
            <a:endParaRPr lang="en-US" altLang="zh-CN" sz="2000" dirty="0"/>
          </a:p>
          <a:p>
            <a:r>
              <a:rPr lang="zh-CN" altLang="en-US" sz="2000" dirty="0"/>
              <a:t>通过证据，可以把网络的规模逐渐减小,以获得需要节点的概率信息。</a:t>
            </a:r>
          </a:p>
        </p:txBody>
      </p:sp>
      <p:sp>
        <p:nvSpPr>
          <p:cNvPr id="13" name="文本框 12">
            <a:extLst>
              <a:ext uri="{FF2B5EF4-FFF2-40B4-BE49-F238E27FC236}">
                <a16:creationId xmlns:a16="http://schemas.microsoft.com/office/drawing/2014/main" id="{13B52FAF-60C7-4C4C-B971-6E1CFA4DEC22}"/>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贝叶斯网络诊断和预测的</a:t>
            </a:r>
            <a:r>
              <a:rPr lang="zh-CN" altLang="en-US" sz="2800" b="1" dirty="0">
                <a:solidFill>
                  <a:schemeClr val="accent1"/>
                </a:solidFill>
                <a:latin typeface="楷体" panose="02010609060101010101" pitchFamily="49" charset="-122"/>
                <a:ea typeface="楷体" panose="02010609060101010101" pitchFamily="49" charset="-122"/>
              </a:rPr>
              <a:t>综合模型</a:t>
            </a:r>
          </a:p>
        </p:txBody>
      </p:sp>
      <p:grpSp>
        <p:nvGrpSpPr>
          <p:cNvPr id="14" name="组合 13">
            <a:extLst>
              <a:ext uri="{FF2B5EF4-FFF2-40B4-BE49-F238E27FC236}">
                <a16:creationId xmlns:a16="http://schemas.microsoft.com/office/drawing/2014/main" id="{EAB26C09-EFD4-4DE9-85EC-1FDA5CBE83E8}"/>
              </a:ext>
            </a:extLst>
          </p:cNvPr>
          <p:cNvGrpSpPr/>
          <p:nvPr/>
        </p:nvGrpSpPr>
        <p:grpSpPr>
          <a:xfrm>
            <a:off x="6402718" y="1196349"/>
            <a:ext cx="5176735" cy="3762299"/>
            <a:chOff x="7015265" y="1279751"/>
            <a:chExt cx="5176735" cy="3762299"/>
          </a:xfrm>
        </p:grpSpPr>
        <p:sp>
          <p:nvSpPr>
            <p:cNvPr id="16" name="object 2">
              <a:extLst>
                <a:ext uri="{FF2B5EF4-FFF2-40B4-BE49-F238E27FC236}">
                  <a16:creationId xmlns:a16="http://schemas.microsoft.com/office/drawing/2014/main" id="{D8E9CD2D-7639-48B2-BECA-10B36773130F}"/>
                </a:ext>
              </a:extLst>
            </p:cNvPr>
            <p:cNvSpPr/>
            <p:nvPr/>
          </p:nvSpPr>
          <p:spPr>
            <a:xfrm>
              <a:off x="7015265" y="1279751"/>
              <a:ext cx="5176735" cy="3762299"/>
            </a:xfrm>
            <a:prstGeom prst="rect">
              <a:avLst/>
            </a:prstGeom>
            <a:blipFill>
              <a:blip r:embed="rId5" cstate="print"/>
              <a:stretch>
                <a:fillRect/>
              </a:stretch>
            </a:blipFill>
          </p:spPr>
          <p:txBody>
            <a:bodyPr wrap="square" lIns="0" tIns="0" rIns="0" bIns="0" rtlCol="0"/>
            <a:lstStyle/>
            <a:p>
              <a:endParaRPr/>
            </a:p>
          </p:txBody>
        </p:sp>
        <p:sp>
          <p:nvSpPr>
            <p:cNvPr id="17" name="椭圆 16">
              <a:extLst>
                <a:ext uri="{FF2B5EF4-FFF2-40B4-BE49-F238E27FC236}">
                  <a16:creationId xmlns:a16="http://schemas.microsoft.com/office/drawing/2014/main" id="{15A61C05-D1DD-41BB-AB8A-9FF6906CA349}"/>
                </a:ext>
              </a:extLst>
            </p:cNvPr>
            <p:cNvSpPr/>
            <p:nvPr/>
          </p:nvSpPr>
          <p:spPr>
            <a:xfrm>
              <a:off x="8491036" y="2083750"/>
              <a:ext cx="1066201"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氨基</a:t>
              </a:r>
            </a:p>
          </p:txBody>
        </p:sp>
        <p:sp>
          <p:nvSpPr>
            <p:cNvPr id="18" name="椭圆 17">
              <a:extLst>
                <a:ext uri="{FF2B5EF4-FFF2-40B4-BE49-F238E27FC236}">
                  <a16:creationId xmlns:a16="http://schemas.microsoft.com/office/drawing/2014/main" id="{E9359580-CD9D-40D8-865F-B679FEF6046F}"/>
                </a:ext>
              </a:extLst>
            </p:cNvPr>
            <p:cNvSpPr/>
            <p:nvPr/>
          </p:nvSpPr>
          <p:spPr>
            <a:xfrm>
              <a:off x="9891943" y="2091082"/>
              <a:ext cx="1066201" cy="2916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苯环</a:t>
              </a:r>
            </a:p>
          </p:txBody>
        </p:sp>
        <p:sp>
          <p:nvSpPr>
            <p:cNvPr id="19" name="椭圆 18">
              <a:extLst>
                <a:ext uri="{FF2B5EF4-FFF2-40B4-BE49-F238E27FC236}">
                  <a16:creationId xmlns:a16="http://schemas.microsoft.com/office/drawing/2014/main" id="{EE3F1806-999F-4285-8C0D-E65438EDF4B6}"/>
                </a:ext>
              </a:extLst>
            </p:cNvPr>
            <p:cNvSpPr/>
            <p:nvPr/>
          </p:nvSpPr>
          <p:spPr>
            <a:xfrm>
              <a:off x="9197351" y="2751954"/>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活性</a:t>
              </a:r>
            </a:p>
          </p:txBody>
        </p:sp>
        <p:sp>
          <p:nvSpPr>
            <p:cNvPr id="20" name="椭圆 19">
              <a:extLst>
                <a:ext uri="{FF2B5EF4-FFF2-40B4-BE49-F238E27FC236}">
                  <a16:creationId xmlns:a16="http://schemas.microsoft.com/office/drawing/2014/main" id="{236A27EB-E007-4D85-B30D-48034F81DA09}"/>
                </a:ext>
              </a:extLst>
            </p:cNvPr>
            <p:cNvSpPr/>
            <p:nvPr/>
          </p:nvSpPr>
          <p:spPr>
            <a:xfrm>
              <a:off x="10568354" y="2744622"/>
              <a:ext cx="1132819"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毒性</a:t>
              </a:r>
            </a:p>
          </p:txBody>
        </p:sp>
        <p:sp>
          <p:nvSpPr>
            <p:cNvPr id="21" name="椭圆 20">
              <a:extLst>
                <a:ext uri="{FF2B5EF4-FFF2-40B4-BE49-F238E27FC236}">
                  <a16:creationId xmlns:a16="http://schemas.microsoft.com/office/drawing/2014/main" id="{ABF439CF-76E5-49EB-B079-A278F9DBBC7C}"/>
                </a:ext>
              </a:extLst>
            </p:cNvPr>
            <p:cNvSpPr/>
            <p:nvPr/>
          </p:nvSpPr>
          <p:spPr>
            <a:xfrm>
              <a:off x="9197351" y="3429000"/>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成药</a:t>
              </a:r>
            </a:p>
          </p:txBody>
        </p:sp>
      </p:grpSp>
      <p:pic>
        <p:nvPicPr>
          <p:cNvPr id="5" name="图片 4">
            <a:extLst>
              <a:ext uri="{FF2B5EF4-FFF2-40B4-BE49-F238E27FC236}">
                <a16:creationId xmlns:a16="http://schemas.microsoft.com/office/drawing/2014/main" id="{614A13AB-B566-4DCE-B276-A96B5C7C2BA1}"/>
              </a:ext>
            </a:extLst>
          </p:cNvPr>
          <p:cNvPicPr>
            <a:picLocks noChangeAspect="1"/>
          </p:cNvPicPr>
          <p:nvPr/>
        </p:nvPicPr>
        <p:blipFill>
          <a:blip r:embed="rId6"/>
          <a:stretch>
            <a:fillRect/>
          </a:stretch>
        </p:blipFill>
        <p:spPr>
          <a:xfrm>
            <a:off x="6209120" y="4242725"/>
            <a:ext cx="2123810" cy="2342857"/>
          </a:xfrm>
          <a:prstGeom prst="rect">
            <a:avLst/>
          </a:prstGeom>
        </p:spPr>
      </p:pic>
      <p:pic>
        <p:nvPicPr>
          <p:cNvPr id="8" name="图片 7">
            <a:extLst>
              <a:ext uri="{FF2B5EF4-FFF2-40B4-BE49-F238E27FC236}">
                <a16:creationId xmlns:a16="http://schemas.microsoft.com/office/drawing/2014/main" id="{30632C2A-A9CB-4B4D-B8E4-40C69F16978E}"/>
              </a:ext>
            </a:extLst>
          </p:cNvPr>
          <p:cNvPicPr>
            <a:picLocks noChangeAspect="1"/>
          </p:cNvPicPr>
          <p:nvPr/>
        </p:nvPicPr>
        <p:blipFill>
          <a:blip r:embed="rId7"/>
          <a:stretch>
            <a:fillRect/>
          </a:stretch>
        </p:blipFill>
        <p:spPr>
          <a:xfrm>
            <a:off x="1754555" y="5687501"/>
            <a:ext cx="3190476" cy="619048"/>
          </a:xfrm>
          <a:prstGeom prst="rect">
            <a:avLst/>
          </a:prstGeom>
        </p:spPr>
      </p:pic>
      <p:cxnSp>
        <p:nvCxnSpPr>
          <p:cNvPr id="24" name="直接箭头连接符 23">
            <a:extLst>
              <a:ext uri="{FF2B5EF4-FFF2-40B4-BE49-F238E27FC236}">
                <a16:creationId xmlns:a16="http://schemas.microsoft.com/office/drawing/2014/main" id="{9D0EEAF5-006B-4936-B72A-DBE56B63D1ED}"/>
              </a:ext>
            </a:extLst>
          </p:cNvPr>
          <p:cNvCxnSpPr/>
          <p:nvPr/>
        </p:nvCxnSpPr>
        <p:spPr>
          <a:xfrm>
            <a:off x="5064369" y="5997025"/>
            <a:ext cx="9319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66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ABA3EE95-5E8A-4E1B-8918-ED6A745460C3}"/>
              </a:ext>
            </a:extLst>
          </p:cNvPr>
          <p:cNvSpPr txBox="1"/>
          <p:nvPr/>
        </p:nvSpPr>
        <p:spPr>
          <a:xfrm>
            <a:off x="1541965" y="4298630"/>
            <a:ext cx="6097464" cy="2031325"/>
          </a:xfrm>
          <a:prstGeom prst="rect">
            <a:avLst/>
          </a:prstGeom>
          <a:noFill/>
        </p:spPr>
        <p:txBody>
          <a:bodyPr wrap="square">
            <a:spAutoFit/>
          </a:bodyPr>
          <a:lstStyle/>
          <a:p>
            <a:r>
              <a:rPr lang="zh-CN" altLang="en-US" dirty="0"/>
              <a:t>把实际问题的事件抽象为结点。结点必须有明确的意义，状态在概率意义上是完备和互斥的。建立两个或多个节点之间的连线。</a:t>
            </a:r>
            <a:endParaRPr lang="en-US" altLang="zh-CN" dirty="0"/>
          </a:p>
          <a:p>
            <a:endParaRPr lang="en-US" altLang="zh-CN" dirty="0"/>
          </a:p>
          <a:p>
            <a:r>
              <a:rPr lang="zh-CN" altLang="en-US" dirty="0"/>
              <a:t>有明确的因果关系或相关关系的节点之间可以建立连线，否则尽量不建立连线。任意两个结点之间的连线，必须防止环的出现。</a:t>
            </a:r>
          </a:p>
        </p:txBody>
      </p:sp>
      <p:sp>
        <p:nvSpPr>
          <p:cNvPr id="13" name="文本框 12">
            <a:extLst>
              <a:ext uri="{FF2B5EF4-FFF2-40B4-BE49-F238E27FC236}">
                <a16:creationId xmlns:a16="http://schemas.microsoft.com/office/drawing/2014/main" id="{944CED03-0386-46E9-ABE3-4717EE064341}"/>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学习</a:t>
            </a:r>
          </a:p>
        </p:txBody>
      </p:sp>
      <p:sp>
        <p:nvSpPr>
          <p:cNvPr id="14" name="文本框 13">
            <a:extLst>
              <a:ext uri="{FF2B5EF4-FFF2-40B4-BE49-F238E27FC236}">
                <a16:creationId xmlns:a16="http://schemas.microsoft.com/office/drawing/2014/main" id="{59D64B24-509E-4F42-9A6A-EEB1E283C465}"/>
              </a:ext>
            </a:extLst>
          </p:cNvPr>
          <p:cNvSpPr txBox="1"/>
          <p:nvPr/>
        </p:nvSpPr>
        <p:spPr>
          <a:xfrm>
            <a:off x="2406892" y="1565003"/>
            <a:ext cx="6772275" cy="461665"/>
          </a:xfrm>
          <a:prstGeom prst="rect">
            <a:avLst/>
          </a:prstGeom>
          <a:noFill/>
        </p:spPr>
        <p:txBody>
          <a:bodyPr wrap="square">
            <a:spAutoFit/>
          </a:bodyPr>
          <a:lstStyle/>
          <a:p>
            <a:r>
              <a:rPr lang="zh-CN" altLang="en-US" sz="2400" dirty="0"/>
              <a:t>贝叶斯网络由</a:t>
            </a:r>
            <a:r>
              <a:rPr lang="zh-CN" altLang="en-US" sz="2400" dirty="0">
                <a:solidFill>
                  <a:schemeClr val="accent1"/>
                </a:solidFill>
              </a:rPr>
              <a:t>网络结构</a:t>
            </a:r>
            <a:r>
              <a:rPr lang="zh-CN" altLang="en-US" sz="2400" dirty="0"/>
              <a:t>和</a:t>
            </a:r>
            <a:r>
              <a:rPr lang="zh-CN" altLang="en-US" sz="2400" dirty="0">
                <a:solidFill>
                  <a:schemeClr val="accent1"/>
                </a:solidFill>
              </a:rPr>
              <a:t>条件概率表</a:t>
            </a:r>
            <a:r>
              <a:rPr lang="zh-CN" altLang="en-US" sz="2400" dirty="0"/>
              <a:t>两部分组成。</a:t>
            </a:r>
            <a:endParaRPr lang="en-US" altLang="zh-CN" sz="2400" dirty="0"/>
          </a:p>
        </p:txBody>
      </p:sp>
      <p:cxnSp>
        <p:nvCxnSpPr>
          <p:cNvPr id="6" name="直接箭头连接符 5">
            <a:extLst>
              <a:ext uri="{FF2B5EF4-FFF2-40B4-BE49-F238E27FC236}">
                <a16:creationId xmlns:a16="http://schemas.microsoft.com/office/drawing/2014/main" id="{A2AF6C06-B395-417F-8708-18E8B8F6CF3A}"/>
              </a:ext>
            </a:extLst>
          </p:cNvPr>
          <p:cNvCxnSpPr/>
          <p:nvPr/>
        </p:nvCxnSpPr>
        <p:spPr>
          <a:xfrm>
            <a:off x="4835769" y="2026668"/>
            <a:ext cx="0" cy="1085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71186E91-2291-4B86-9BF7-01889A422530}"/>
              </a:ext>
            </a:extLst>
          </p:cNvPr>
          <p:cNvSpPr txBox="1"/>
          <p:nvPr/>
        </p:nvSpPr>
        <p:spPr>
          <a:xfrm>
            <a:off x="3812225" y="3324255"/>
            <a:ext cx="1800493" cy="369332"/>
          </a:xfrm>
          <a:prstGeom prst="rect">
            <a:avLst/>
          </a:prstGeom>
          <a:noFill/>
        </p:spPr>
        <p:txBody>
          <a:bodyPr wrap="none" rtlCol="0">
            <a:spAutoFit/>
          </a:bodyPr>
          <a:lstStyle/>
          <a:p>
            <a:r>
              <a:rPr lang="zh-CN" altLang="en-US" dirty="0"/>
              <a:t>贝叶斯结构学习</a:t>
            </a:r>
          </a:p>
        </p:txBody>
      </p:sp>
      <p:cxnSp>
        <p:nvCxnSpPr>
          <p:cNvPr id="18" name="直接箭头连接符 17">
            <a:extLst>
              <a:ext uri="{FF2B5EF4-FFF2-40B4-BE49-F238E27FC236}">
                <a16:creationId xmlns:a16="http://schemas.microsoft.com/office/drawing/2014/main" id="{5BE41937-7F44-48B6-B73B-AD26567E7505}"/>
              </a:ext>
            </a:extLst>
          </p:cNvPr>
          <p:cNvCxnSpPr/>
          <p:nvPr/>
        </p:nvCxnSpPr>
        <p:spPr>
          <a:xfrm>
            <a:off x="6790592" y="2026668"/>
            <a:ext cx="0" cy="1085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BD95DE7C-824A-4ADC-A1FF-83598F102ED3}"/>
              </a:ext>
            </a:extLst>
          </p:cNvPr>
          <p:cNvSpPr txBox="1"/>
          <p:nvPr/>
        </p:nvSpPr>
        <p:spPr>
          <a:xfrm>
            <a:off x="6106842" y="3324255"/>
            <a:ext cx="1830950" cy="369332"/>
          </a:xfrm>
          <a:prstGeom prst="rect">
            <a:avLst/>
          </a:prstGeom>
          <a:noFill/>
        </p:spPr>
        <p:txBody>
          <a:bodyPr wrap="none" rtlCol="0">
            <a:spAutoFit/>
          </a:bodyPr>
          <a:lstStyle/>
          <a:p>
            <a:r>
              <a:rPr lang="zh-CN" altLang="en-US" dirty="0"/>
              <a:t>贝叶斯参数学习</a:t>
            </a:r>
          </a:p>
        </p:txBody>
      </p:sp>
    </p:spTree>
    <p:extLst>
      <p:ext uri="{BB962C8B-B14F-4D97-AF65-F5344CB8AC3E}">
        <p14:creationId xmlns:p14="http://schemas.microsoft.com/office/powerpoint/2010/main" val="350316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7994F840-D827-4BAB-BEFF-3F787DBBD3D3}"/>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结构</a:t>
            </a:r>
            <a:r>
              <a:rPr lang="zh-CN" altLang="en-US" sz="2800" b="1" dirty="0">
                <a:latin typeface="楷体" panose="02010609060101010101" pitchFamily="49" charset="-122"/>
                <a:ea typeface="楷体" panose="02010609060101010101" pitchFamily="49" charset="-122"/>
              </a:rPr>
              <a:t>学习</a:t>
            </a:r>
          </a:p>
        </p:txBody>
      </p:sp>
      <p:sp>
        <p:nvSpPr>
          <p:cNvPr id="17" name="文本框 16">
            <a:extLst>
              <a:ext uri="{FF2B5EF4-FFF2-40B4-BE49-F238E27FC236}">
                <a16:creationId xmlns:a16="http://schemas.microsoft.com/office/drawing/2014/main" id="{20CE0E30-20C0-4F6A-A36B-7F20736E8AE4}"/>
              </a:ext>
            </a:extLst>
          </p:cNvPr>
          <p:cNvSpPr txBox="1"/>
          <p:nvPr/>
        </p:nvSpPr>
        <p:spPr>
          <a:xfrm>
            <a:off x="2561586" y="1182231"/>
            <a:ext cx="6869534" cy="2246769"/>
          </a:xfrm>
          <a:prstGeom prst="rect">
            <a:avLst/>
          </a:prstGeom>
          <a:noFill/>
        </p:spPr>
        <p:txBody>
          <a:bodyPr wrap="square">
            <a:spAutoFit/>
          </a:bodyPr>
          <a:lstStyle/>
          <a:p>
            <a:pPr marL="285750" indent="-285750">
              <a:buFont typeface="Wingdings" panose="05000000000000000000" pitchFamily="2" charset="2"/>
              <a:buChar char="u"/>
            </a:pPr>
            <a:r>
              <a:rPr lang="zh-CN" altLang="en-US" sz="2000" dirty="0"/>
              <a:t>把实际问题的事件抽象为</a:t>
            </a:r>
            <a:r>
              <a:rPr lang="zh-CN" altLang="en-US" sz="2000" dirty="0">
                <a:solidFill>
                  <a:schemeClr val="accent1"/>
                </a:solidFill>
              </a:rPr>
              <a:t>结点</a:t>
            </a:r>
            <a:r>
              <a:rPr lang="zh-CN" altLang="en-US" sz="2000" dirty="0"/>
              <a:t>。结点必须有明确的意义，状态在概率意义上是完备和互斥的。建立两个或多个节点之间的</a:t>
            </a:r>
            <a:r>
              <a:rPr lang="zh-CN" altLang="en-US" sz="2000" dirty="0">
                <a:solidFill>
                  <a:schemeClr val="accent1"/>
                </a:solidFill>
              </a:rPr>
              <a:t>连线</a:t>
            </a:r>
            <a:r>
              <a:rPr lang="zh-CN" altLang="en-US" sz="2000" dirty="0"/>
              <a:t>。</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有明确的</a:t>
            </a:r>
            <a:r>
              <a:rPr lang="zh-CN" altLang="en-US" sz="2000" dirty="0">
                <a:solidFill>
                  <a:schemeClr val="accent1"/>
                </a:solidFill>
              </a:rPr>
              <a:t>因果关系</a:t>
            </a:r>
            <a:r>
              <a:rPr lang="zh-CN" altLang="en-US" sz="2000" dirty="0"/>
              <a:t>或相关关系的节点之间可以建立连线，否则尽量不建立连线。任意两个结点之间的连线，必须防止环的出现（</a:t>
            </a:r>
            <a:r>
              <a:rPr lang="zh-CN" altLang="en-US" sz="2000" dirty="0">
                <a:solidFill>
                  <a:schemeClr val="accent1"/>
                </a:solidFill>
              </a:rPr>
              <a:t>无环</a:t>
            </a:r>
            <a:r>
              <a:rPr lang="zh-CN" altLang="en-US" sz="2000" dirty="0"/>
              <a:t>）。</a:t>
            </a:r>
          </a:p>
        </p:txBody>
      </p:sp>
      <p:sp>
        <p:nvSpPr>
          <p:cNvPr id="2" name="文本框 1">
            <a:extLst>
              <a:ext uri="{FF2B5EF4-FFF2-40B4-BE49-F238E27FC236}">
                <a16:creationId xmlns:a16="http://schemas.microsoft.com/office/drawing/2014/main" id="{75570EE3-0185-48B1-8F57-121F1A51615B}"/>
              </a:ext>
            </a:extLst>
          </p:cNvPr>
          <p:cNvSpPr txBox="1"/>
          <p:nvPr/>
        </p:nvSpPr>
        <p:spPr>
          <a:xfrm>
            <a:off x="2989385" y="4191333"/>
            <a:ext cx="1107996" cy="369332"/>
          </a:xfrm>
          <a:prstGeom prst="rect">
            <a:avLst/>
          </a:prstGeom>
          <a:noFill/>
        </p:spPr>
        <p:txBody>
          <a:bodyPr wrap="none" rtlCol="0">
            <a:spAutoFit/>
          </a:bodyPr>
          <a:lstStyle/>
          <a:p>
            <a:r>
              <a:rPr lang="zh-CN" altLang="en-US" dirty="0"/>
              <a:t>专家学习</a:t>
            </a:r>
          </a:p>
        </p:txBody>
      </p:sp>
      <p:sp>
        <p:nvSpPr>
          <p:cNvPr id="18" name="文本框 17">
            <a:extLst>
              <a:ext uri="{FF2B5EF4-FFF2-40B4-BE49-F238E27FC236}">
                <a16:creationId xmlns:a16="http://schemas.microsoft.com/office/drawing/2014/main" id="{140F9865-1228-4BCA-A929-EC14E2652E80}"/>
              </a:ext>
            </a:extLst>
          </p:cNvPr>
          <p:cNvSpPr txBox="1"/>
          <p:nvPr/>
        </p:nvSpPr>
        <p:spPr>
          <a:xfrm>
            <a:off x="2989385" y="4782536"/>
            <a:ext cx="1606530" cy="369332"/>
          </a:xfrm>
          <a:prstGeom prst="rect">
            <a:avLst/>
          </a:prstGeom>
          <a:noFill/>
        </p:spPr>
        <p:txBody>
          <a:bodyPr wrap="none" rtlCol="0">
            <a:spAutoFit/>
          </a:bodyPr>
          <a:lstStyle/>
          <a:p>
            <a:r>
              <a:rPr lang="zh-CN" altLang="en-US" dirty="0"/>
              <a:t>从数据中学习</a:t>
            </a:r>
          </a:p>
        </p:txBody>
      </p:sp>
      <p:sp>
        <p:nvSpPr>
          <p:cNvPr id="8" name="文本框 7">
            <a:extLst>
              <a:ext uri="{FF2B5EF4-FFF2-40B4-BE49-F238E27FC236}">
                <a16:creationId xmlns:a16="http://schemas.microsoft.com/office/drawing/2014/main" id="{C7E88CDB-E5FC-472F-A6E2-6A182DFE94A8}"/>
              </a:ext>
            </a:extLst>
          </p:cNvPr>
          <p:cNvSpPr txBox="1"/>
          <p:nvPr/>
        </p:nvSpPr>
        <p:spPr>
          <a:xfrm>
            <a:off x="1696033" y="4454678"/>
            <a:ext cx="1107996" cy="369332"/>
          </a:xfrm>
          <a:prstGeom prst="rect">
            <a:avLst/>
          </a:prstGeom>
          <a:noFill/>
        </p:spPr>
        <p:txBody>
          <a:bodyPr wrap="none" rtlCol="0">
            <a:spAutoFit/>
          </a:bodyPr>
          <a:lstStyle/>
          <a:p>
            <a:r>
              <a:rPr lang="zh-CN" altLang="en-US" dirty="0"/>
              <a:t>结构学习</a:t>
            </a:r>
          </a:p>
        </p:txBody>
      </p:sp>
      <p:sp>
        <p:nvSpPr>
          <p:cNvPr id="10" name="左大括号 9">
            <a:extLst>
              <a:ext uri="{FF2B5EF4-FFF2-40B4-BE49-F238E27FC236}">
                <a16:creationId xmlns:a16="http://schemas.microsoft.com/office/drawing/2014/main" id="{2565A71D-E2AF-4EB9-88DC-310E704CD70F}"/>
              </a:ext>
            </a:extLst>
          </p:cNvPr>
          <p:cNvSpPr/>
          <p:nvPr/>
        </p:nvSpPr>
        <p:spPr>
          <a:xfrm>
            <a:off x="2804030" y="4299438"/>
            <a:ext cx="143152" cy="7033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左大括号 11">
            <a:extLst>
              <a:ext uri="{FF2B5EF4-FFF2-40B4-BE49-F238E27FC236}">
                <a16:creationId xmlns:a16="http://schemas.microsoft.com/office/drawing/2014/main" id="{EB8EAC81-1645-40E5-84CB-7A7B98915BD5}"/>
              </a:ext>
            </a:extLst>
          </p:cNvPr>
          <p:cNvSpPr/>
          <p:nvPr/>
        </p:nvSpPr>
        <p:spPr>
          <a:xfrm>
            <a:off x="4607521" y="4567156"/>
            <a:ext cx="143153" cy="80009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54AD898-FFCF-4F35-AFEC-29A4EEC5477C}"/>
              </a:ext>
            </a:extLst>
          </p:cNvPr>
          <p:cNvSpPr txBox="1"/>
          <p:nvPr/>
        </p:nvSpPr>
        <p:spPr>
          <a:xfrm>
            <a:off x="4864075" y="4413204"/>
            <a:ext cx="646331" cy="369332"/>
          </a:xfrm>
          <a:prstGeom prst="rect">
            <a:avLst/>
          </a:prstGeom>
          <a:noFill/>
        </p:spPr>
        <p:txBody>
          <a:bodyPr wrap="none" rtlCol="0">
            <a:spAutoFit/>
          </a:bodyPr>
          <a:lstStyle/>
          <a:p>
            <a:r>
              <a:rPr lang="zh-CN" altLang="en-US" dirty="0"/>
              <a:t>结构</a:t>
            </a:r>
          </a:p>
        </p:txBody>
      </p:sp>
      <p:sp>
        <p:nvSpPr>
          <p:cNvPr id="19" name="文本框 18">
            <a:extLst>
              <a:ext uri="{FF2B5EF4-FFF2-40B4-BE49-F238E27FC236}">
                <a16:creationId xmlns:a16="http://schemas.microsoft.com/office/drawing/2014/main" id="{AE4DF4A9-FA2F-4487-B9D5-4D218B960F9D}"/>
              </a:ext>
            </a:extLst>
          </p:cNvPr>
          <p:cNvSpPr txBox="1"/>
          <p:nvPr/>
        </p:nvSpPr>
        <p:spPr>
          <a:xfrm>
            <a:off x="4883201" y="5124560"/>
            <a:ext cx="646331" cy="369332"/>
          </a:xfrm>
          <a:prstGeom prst="rect">
            <a:avLst/>
          </a:prstGeom>
          <a:noFill/>
        </p:spPr>
        <p:txBody>
          <a:bodyPr wrap="none" rtlCol="0">
            <a:spAutoFit/>
          </a:bodyPr>
          <a:lstStyle/>
          <a:p>
            <a:r>
              <a:rPr lang="zh-CN" altLang="en-US" dirty="0"/>
              <a:t>评分</a:t>
            </a:r>
          </a:p>
        </p:txBody>
      </p:sp>
    </p:spTree>
    <p:extLst>
      <p:ext uri="{BB962C8B-B14F-4D97-AF65-F5344CB8AC3E}">
        <p14:creationId xmlns:p14="http://schemas.microsoft.com/office/powerpoint/2010/main" val="198313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F47F13FA-804F-4A4C-A970-C19345DE0230}"/>
              </a:ext>
            </a:extLst>
          </p:cNvPr>
          <p:cNvSpPr txBox="1"/>
          <p:nvPr/>
        </p:nvSpPr>
        <p:spPr>
          <a:xfrm>
            <a:off x="186578" y="111537"/>
            <a:ext cx="2908313"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结构</a:t>
            </a:r>
            <a:r>
              <a:rPr lang="zh-CN" altLang="en-US" sz="2800" b="1" dirty="0">
                <a:latin typeface="楷体" panose="02010609060101010101" pitchFamily="49" charset="-122"/>
                <a:ea typeface="楷体" panose="02010609060101010101" pitchFamily="49" charset="-122"/>
              </a:rPr>
              <a:t>学习</a:t>
            </a:r>
          </a:p>
        </p:txBody>
      </p:sp>
      <p:sp>
        <p:nvSpPr>
          <p:cNvPr id="2" name="椭圆 1">
            <a:extLst>
              <a:ext uri="{FF2B5EF4-FFF2-40B4-BE49-F238E27FC236}">
                <a16:creationId xmlns:a16="http://schemas.microsoft.com/office/drawing/2014/main" id="{B6E2D23D-F8B2-4163-A982-CD510F6F7B44}"/>
              </a:ext>
            </a:extLst>
          </p:cNvPr>
          <p:cNvSpPr/>
          <p:nvPr/>
        </p:nvSpPr>
        <p:spPr>
          <a:xfrm>
            <a:off x="1967145" y="1661742"/>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B</a:t>
            </a:r>
            <a:endParaRPr lang="zh-CN" altLang="en-US" sz="1200" dirty="0"/>
          </a:p>
        </p:txBody>
      </p:sp>
      <p:sp>
        <p:nvSpPr>
          <p:cNvPr id="12" name="椭圆 11">
            <a:extLst>
              <a:ext uri="{FF2B5EF4-FFF2-40B4-BE49-F238E27FC236}">
                <a16:creationId xmlns:a16="http://schemas.microsoft.com/office/drawing/2014/main" id="{4C10514D-2CB5-42A0-B80F-96052BED71BA}"/>
              </a:ext>
            </a:extLst>
          </p:cNvPr>
          <p:cNvSpPr/>
          <p:nvPr/>
        </p:nvSpPr>
        <p:spPr>
          <a:xfrm>
            <a:off x="2302827" y="1099036"/>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a:t>
            </a:r>
            <a:endParaRPr lang="zh-CN" altLang="en-US" sz="1200" dirty="0"/>
          </a:p>
        </p:txBody>
      </p:sp>
      <p:sp>
        <p:nvSpPr>
          <p:cNvPr id="13" name="椭圆 12">
            <a:extLst>
              <a:ext uri="{FF2B5EF4-FFF2-40B4-BE49-F238E27FC236}">
                <a16:creationId xmlns:a16="http://schemas.microsoft.com/office/drawing/2014/main" id="{794DB733-3F8A-40A3-90B9-274CF7C25B0C}"/>
              </a:ext>
            </a:extLst>
          </p:cNvPr>
          <p:cNvSpPr/>
          <p:nvPr/>
        </p:nvSpPr>
        <p:spPr>
          <a:xfrm>
            <a:off x="2633786" y="1644159"/>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C</a:t>
            </a:r>
            <a:endParaRPr lang="zh-CN" altLang="en-US" sz="1200" dirty="0"/>
          </a:p>
        </p:txBody>
      </p:sp>
      <p:sp>
        <p:nvSpPr>
          <p:cNvPr id="14" name="椭圆 13">
            <a:extLst>
              <a:ext uri="{FF2B5EF4-FFF2-40B4-BE49-F238E27FC236}">
                <a16:creationId xmlns:a16="http://schemas.microsoft.com/office/drawing/2014/main" id="{C0A00E5F-41EF-4695-A5E5-FE50C569CB24}"/>
              </a:ext>
            </a:extLst>
          </p:cNvPr>
          <p:cNvSpPr/>
          <p:nvPr/>
        </p:nvSpPr>
        <p:spPr>
          <a:xfrm>
            <a:off x="4369970" y="1132377"/>
            <a:ext cx="246184" cy="2707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B</a:t>
            </a:r>
            <a:endParaRPr lang="zh-CN" altLang="en-US" sz="1200" dirty="0"/>
          </a:p>
        </p:txBody>
      </p:sp>
      <p:sp>
        <p:nvSpPr>
          <p:cNvPr id="16" name="椭圆 15">
            <a:extLst>
              <a:ext uri="{FF2B5EF4-FFF2-40B4-BE49-F238E27FC236}">
                <a16:creationId xmlns:a16="http://schemas.microsoft.com/office/drawing/2014/main" id="{5FCE4A0B-F2FF-440A-86B2-857BC5B26C65}"/>
              </a:ext>
            </a:extLst>
          </p:cNvPr>
          <p:cNvSpPr/>
          <p:nvPr/>
        </p:nvSpPr>
        <p:spPr>
          <a:xfrm>
            <a:off x="3765282" y="1141173"/>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a:t>
            </a:r>
            <a:endParaRPr lang="zh-CN" altLang="en-US" sz="1200" dirty="0"/>
          </a:p>
        </p:txBody>
      </p:sp>
      <p:sp>
        <p:nvSpPr>
          <p:cNvPr id="17" name="椭圆 16">
            <a:extLst>
              <a:ext uri="{FF2B5EF4-FFF2-40B4-BE49-F238E27FC236}">
                <a16:creationId xmlns:a16="http://schemas.microsoft.com/office/drawing/2014/main" id="{20D685EA-75FF-4758-BDF4-FD9E4AEB1BC6}"/>
              </a:ext>
            </a:extLst>
          </p:cNvPr>
          <p:cNvSpPr/>
          <p:nvPr/>
        </p:nvSpPr>
        <p:spPr>
          <a:xfrm>
            <a:off x="4067327" y="1643225"/>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C</a:t>
            </a:r>
            <a:endParaRPr lang="zh-CN" altLang="en-US" sz="1200" dirty="0"/>
          </a:p>
        </p:txBody>
      </p:sp>
      <p:sp>
        <p:nvSpPr>
          <p:cNvPr id="18" name="椭圆 17">
            <a:extLst>
              <a:ext uri="{FF2B5EF4-FFF2-40B4-BE49-F238E27FC236}">
                <a16:creationId xmlns:a16="http://schemas.microsoft.com/office/drawing/2014/main" id="{74A060E1-0F58-4D53-A48A-BF61DC1646E5}"/>
              </a:ext>
            </a:extLst>
          </p:cNvPr>
          <p:cNvSpPr/>
          <p:nvPr/>
        </p:nvSpPr>
        <p:spPr>
          <a:xfrm>
            <a:off x="5586241" y="1131443"/>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B</a:t>
            </a:r>
            <a:endParaRPr lang="zh-CN" altLang="en-US" sz="1200" dirty="0"/>
          </a:p>
        </p:txBody>
      </p:sp>
      <p:sp>
        <p:nvSpPr>
          <p:cNvPr id="19" name="椭圆 18">
            <a:extLst>
              <a:ext uri="{FF2B5EF4-FFF2-40B4-BE49-F238E27FC236}">
                <a16:creationId xmlns:a16="http://schemas.microsoft.com/office/drawing/2014/main" id="{ECB756ED-6A3C-41C3-A141-7630EC245BE5}"/>
              </a:ext>
            </a:extLst>
          </p:cNvPr>
          <p:cNvSpPr/>
          <p:nvPr/>
        </p:nvSpPr>
        <p:spPr>
          <a:xfrm>
            <a:off x="5254684" y="1643224"/>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a:t>
            </a:r>
            <a:endParaRPr lang="zh-CN" altLang="en-US" sz="1200" dirty="0"/>
          </a:p>
        </p:txBody>
      </p:sp>
      <p:sp>
        <p:nvSpPr>
          <p:cNvPr id="20" name="椭圆 19">
            <a:extLst>
              <a:ext uri="{FF2B5EF4-FFF2-40B4-BE49-F238E27FC236}">
                <a16:creationId xmlns:a16="http://schemas.microsoft.com/office/drawing/2014/main" id="{05C0AA44-9D44-4B13-B500-DF85E13FC5C2}"/>
              </a:ext>
            </a:extLst>
          </p:cNvPr>
          <p:cNvSpPr/>
          <p:nvPr/>
        </p:nvSpPr>
        <p:spPr>
          <a:xfrm>
            <a:off x="5994016" y="1643224"/>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C</a:t>
            </a:r>
            <a:endParaRPr lang="zh-CN" altLang="en-US" sz="1200" dirty="0"/>
          </a:p>
        </p:txBody>
      </p:sp>
      <p:cxnSp>
        <p:nvCxnSpPr>
          <p:cNvPr id="4" name="直接箭头连接符 3">
            <a:extLst>
              <a:ext uri="{FF2B5EF4-FFF2-40B4-BE49-F238E27FC236}">
                <a16:creationId xmlns:a16="http://schemas.microsoft.com/office/drawing/2014/main" id="{FBB014DF-77AB-4877-B40E-BD1A96A9C3BE}"/>
              </a:ext>
            </a:extLst>
          </p:cNvPr>
          <p:cNvCxnSpPr>
            <a:cxnSpLocks/>
          </p:cNvCxnSpPr>
          <p:nvPr/>
        </p:nvCxnSpPr>
        <p:spPr>
          <a:xfrm flipH="1">
            <a:off x="2114428" y="1334596"/>
            <a:ext cx="248643" cy="352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048DFD8A-5BC1-4857-9643-E5CB4BA144AD}"/>
              </a:ext>
            </a:extLst>
          </p:cNvPr>
          <p:cNvCxnSpPr>
            <a:cxnSpLocks/>
          </p:cNvCxnSpPr>
          <p:nvPr/>
        </p:nvCxnSpPr>
        <p:spPr>
          <a:xfrm>
            <a:off x="2484044" y="1334596"/>
            <a:ext cx="243920" cy="335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42A62152-48B2-4E08-A7C3-0346D2D676B5}"/>
              </a:ext>
            </a:extLst>
          </p:cNvPr>
          <p:cNvCxnSpPr>
            <a:stCxn id="16" idx="4"/>
            <a:endCxn id="17" idx="1"/>
          </p:cNvCxnSpPr>
          <p:nvPr/>
        </p:nvCxnSpPr>
        <p:spPr>
          <a:xfrm>
            <a:off x="3888374" y="1387338"/>
            <a:ext cx="215006" cy="291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2B6DCE2F-3910-496E-99BB-3AFE587B2B61}"/>
              </a:ext>
            </a:extLst>
          </p:cNvPr>
          <p:cNvCxnSpPr>
            <a:stCxn id="14" idx="4"/>
            <a:endCxn id="17" idx="7"/>
          </p:cNvCxnSpPr>
          <p:nvPr/>
        </p:nvCxnSpPr>
        <p:spPr>
          <a:xfrm flipH="1">
            <a:off x="4277458" y="1403093"/>
            <a:ext cx="215604" cy="276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42DB3F9F-96DB-4920-8981-800D1A6DE595}"/>
              </a:ext>
            </a:extLst>
          </p:cNvPr>
          <p:cNvCxnSpPr>
            <a:stCxn id="19" idx="0"/>
            <a:endCxn id="18" idx="3"/>
          </p:cNvCxnSpPr>
          <p:nvPr/>
        </p:nvCxnSpPr>
        <p:spPr>
          <a:xfrm flipV="1">
            <a:off x="5377776" y="1341558"/>
            <a:ext cx="244518" cy="301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4" name="直接箭头连接符 1023">
            <a:extLst>
              <a:ext uri="{FF2B5EF4-FFF2-40B4-BE49-F238E27FC236}">
                <a16:creationId xmlns:a16="http://schemas.microsoft.com/office/drawing/2014/main" id="{AA545F0D-8744-4FCA-9E97-5C4A787E0F0F}"/>
              </a:ext>
            </a:extLst>
          </p:cNvPr>
          <p:cNvCxnSpPr>
            <a:stCxn id="18" idx="5"/>
            <a:endCxn id="20" idx="0"/>
          </p:cNvCxnSpPr>
          <p:nvPr/>
        </p:nvCxnSpPr>
        <p:spPr>
          <a:xfrm>
            <a:off x="5796372" y="1341558"/>
            <a:ext cx="320736" cy="301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A939F46D-ACAE-4DA8-9807-3E75F54219CF}"/>
              </a:ext>
            </a:extLst>
          </p:cNvPr>
          <p:cNvSpPr/>
          <p:nvPr/>
        </p:nvSpPr>
        <p:spPr>
          <a:xfrm>
            <a:off x="1962899" y="3422727"/>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B</a:t>
            </a:r>
            <a:endParaRPr lang="zh-CN" altLang="en-US" sz="1200" dirty="0"/>
          </a:p>
        </p:txBody>
      </p:sp>
      <p:sp>
        <p:nvSpPr>
          <p:cNvPr id="36" name="椭圆 35">
            <a:extLst>
              <a:ext uri="{FF2B5EF4-FFF2-40B4-BE49-F238E27FC236}">
                <a16:creationId xmlns:a16="http://schemas.microsoft.com/office/drawing/2014/main" id="{2B2E53BD-5676-480F-ABB3-ABB0C3CE9618}"/>
              </a:ext>
            </a:extLst>
          </p:cNvPr>
          <p:cNvSpPr/>
          <p:nvPr/>
        </p:nvSpPr>
        <p:spPr>
          <a:xfrm>
            <a:off x="2298581" y="2860021"/>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a:t>
            </a:r>
            <a:endParaRPr lang="zh-CN" altLang="en-US" sz="1200" dirty="0"/>
          </a:p>
        </p:txBody>
      </p:sp>
      <p:sp>
        <p:nvSpPr>
          <p:cNvPr id="37" name="椭圆 36">
            <a:extLst>
              <a:ext uri="{FF2B5EF4-FFF2-40B4-BE49-F238E27FC236}">
                <a16:creationId xmlns:a16="http://schemas.microsoft.com/office/drawing/2014/main" id="{B58AB21F-00DD-44E5-8933-1E5697186476}"/>
              </a:ext>
            </a:extLst>
          </p:cNvPr>
          <p:cNvSpPr/>
          <p:nvPr/>
        </p:nvSpPr>
        <p:spPr>
          <a:xfrm>
            <a:off x="2629540" y="3405144"/>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C</a:t>
            </a:r>
            <a:endParaRPr lang="zh-CN" altLang="en-US" sz="1200" dirty="0"/>
          </a:p>
        </p:txBody>
      </p:sp>
      <p:cxnSp>
        <p:nvCxnSpPr>
          <p:cNvPr id="38" name="直接箭头连接符 37">
            <a:extLst>
              <a:ext uri="{FF2B5EF4-FFF2-40B4-BE49-F238E27FC236}">
                <a16:creationId xmlns:a16="http://schemas.microsoft.com/office/drawing/2014/main" id="{DB42549A-BBAD-4670-8EFE-95BD0F1F3B16}"/>
              </a:ext>
            </a:extLst>
          </p:cNvPr>
          <p:cNvCxnSpPr>
            <a:cxnSpLocks/>
          </p:cNvCxnSpPr>
          <p:nvPr/>
        </p:nvCxnSpPr>
        <p:spPr>
          <a:xfrm flipH="1">
            <a:off x="2110182" y="3095581"/>
            <a:ext cx="248643" cy="352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9D6E450A-B11D-41EA-960A-708812D1A655}"/>
              </a:ext>
            </a:extLst>
          </p:cNvPr>
          <p:cNvCxnSpPr>
            <a:cxnSpLocks/>
          </p:cNvCxnSpPr>
          <p:nvPr/>
        </p:nvCxnSpPr>
        <p:spPr>
          <a:xfrm>
            <a:off x="2479798" y="3095581"/>
            <a:ext cx="243920" cy="335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椭圆 39">
            <a:extLst>
              <a:ext uri="{FF2B5EF4-FFF2-40B4-BE49-F238E27FC236}">
                <a16:creationId xmlns:a16="http://schemas.microsoft.com/office/drawing/2014/main" id="{E0B4D3DA-F0BE-4C7E-862C-912F34FB6942}"/>
              </a:ext>
            </a:extLst>
          </p:cNvPr>
          <p:cNvSpPr/>
          <p:nvPr/>
        </p:nvSpPr>
        <p:spPr>
          <a:xfrm>
            <a:off x="2281909" y="3909845"/>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D</a:t>
            </a:r>
            <a:endParaRPr lang="zh-CN" altLang="en-US" sz="1200" dirty="0"/>
          </a:p>
        </p:txBody>
      </p:sp>
      <p:cxnSp>
        <p:nvCxnSpPr>
          <p:cNvPr id="1028" name="直接箭头连接符 1027">
            <a:extLst>
              <a:ext uri="{FF2B5EF4-FFF2-40B4-BE49-F238E27FC236}">
                <a16:creationId xmlns:a16="http://schemas.microsoft.com/office/drawing/2014/main" id="{90C16368-4F0F-4FA5-95DB-922B9831F3FF}"/>
              </a:ext>
            </a:extLst>
          </p:cNvPr>
          <p:cNvCxnSpPr>
            <a:stCxn id="35" idx="4"/>
            <a:endCxn id="40" idx="1"/>
          </p:cNvCxnSpPr>
          <p:nvPr/>
        </p:nvCxnSpPr>
        <p:spPr>
          <a:xfrm>
            <a:off x="2085991" y="3668892"/>
            <a:ext cx="231971" cy="277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椭圆 42">
            <a:extLst>
              <a:ext uri="{FF2B5EF4-FFF2-40B4-BE49-F238E27FC236}">
                <a16:creationId xmlns:a16="http://schemas.microsoft.com/office/drawing/2014/main" id="{7D2A8374-D980-4057-8434-D70A976D7FDE}"/>
              </a:ext>
            </a:extLst>
          </p:cNvPr>
          <p:cNvSpPr/>
          <p:nvPr/>
        </p:nvSpPr>
        <p:spPr>
          <a:xfrm>
            <a:off x="3675784" y="3391942"/>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B</a:t>
            </a:r>
            <a:endParaRPr lang="zh-CN" altLang="en-US" sz="1200" dirty="0"/>
          </a:p>
        </p:txBody>
      </p:sp>
      <p:sp>
        <p:nvSpPr>
          <p:cNvPr id="44" name="椭圆 43">
            <a:extLst>
              <a:ext uri="{FF2B5EF4-FFF2-40B4-BE49-F238E27FC236}">
                <a16:creationId xmlns:a16="http://schemas.microsoft.com/office/drawing/2014/main" id="{54CD726C-E5F4-4E0B-A119-E1A25C43D53C}"/>
              </a:ext>
            </a:extLst>
          </p:cNvPr>
          <p:cNvSpPr/>
          <p:nvPr/>
        </p:nvSpPr>
        <p:spPr>
          <a:xfrm>
            <a:off x="4011466" y="2829236"/>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a:t>
            </a:r>
            <a:endParaRPr lang="zh-CN" altLang="en-US" sz="1200" dirty="0"/>
          </a:p>
        </p:txBody>
      </p:sp>
      <p:sp>
        <p:nvSpPr>
          <p:cNvPr id="45" name="椭圆 44">
            <a:extLst>
              <a:ext uri="{FF2B5EF4-FFF2-40B4-BE49-F238E27FC236}">
                <a16:creationId xmlns:a16="http://schemas.microsoft.com/office/drawing/2014/main" id="{99AA66E8-E794-4B8C-A506-0583F9DB13C9}"/>
              </a:ext>
            </a:extLst>
          </p:cNvPr>
          <p:cNvSpPr/>
          <p:nvPr/>
        </p:nvSpPr>
        <p:spPr>
          <a:xfrm>
            <a:off x="4342425" y="3374359"/>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C</a:t>
            </a:r>
            <a:endParaRPr lang="zh-CN" altLang="en-US" sz="1200" dirty="0"/>
          </a:p>
        </p:txBody>
      </p:sp>
      <p:cxnSp>
        <p:nvCxnSpPr>
          <p:cNvPr id="46" name="直接箭头连接符 45">
            <a:extLst>
              <a:ext uri="{FF2B5EF4-FFF2-40B4-BE49-F238E27FC236}">
                <a16:creationId xmlns:a16="http://schemas.microsoft.com/office/drawing/2014/main" id="{F3D36D8C-B6BB-4257-96D8-35F328645694}"/>
              </a:ext>
            </a:extLst>
          </p:cNvPr>
          <p:cNvCxnSpPr>
            <a:cxnSpLocks/>
          </p:cNvCxnSpPr>
          <p:nvPr/>
        </p:nvCxnSpPr>
        <p:spPr>
          <a:xfrm flipH="1">
            <a:off x="3823067" y="3064796"/>
            <a:ext cx="248643" cy="352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F3F56C3-C2CE-4EAB-98C3-B1B88FD88D83}"/>
              </a:ext>
            </a:extLst>
          </p:cNvPr>
          <p:cNvCxnSpPr>
            <a:cxnSpLocks/>
          </p:cNvCxnSpPr>
          <p:nvPr/>
        </p:nvCxnSpPr>
        <p:spPr>
          <a:xfrm>
            <a:off x="4192683" y="3064796"/>
            <a:ext cx="243920" cy="335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椭圆 47">
            <a:extLst>
              <a:ext uri="{FF2B5EF4-FFF2-40B4-BE49-F238E27FC236}">
                <a16:creationId xmlns:a16="http://schemas.microsoft.com/office/drawing/2014/main" id="{651B7268-590E-4440-A199-18C45EE0B559}"/>
              </a:ext>
            </a:extLst>
          </p:cNvPr>
          <p:cNvSpPr/>
          <p:nvPr/>
        </p:nvSpPr>
        <p:spPr>
          <a:xfrm>
            <a:off x="3994794" y="3879060"/>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D</a:t>
            </a:r>
            <a:endParaRPr lang="zh-CN" altLang="en-US" sz="1200" dirty="0"/>
          </a:p>
        </p:txBody>
      </p:sp>
      <p:cxnSp>
        <p:nvCxnSpPr>
          <p:cNvPr id="49" name="直接箭头连接符 48">
            <a:extLst>
              <a:ext uri="{FF2B5EF4-FFF2-40B4-BE49-F238E27FC236}">
                <a16:creationId xmlns:a16="http://schemas.microsoft.com/office/drawing/2014/main" id="{51110BD0-8A9D-4334-86F6-469E172912B9}"/>
              </a:ext>
            </a:extLst>
          </p:cNvPr>
          <p:cNvCxnSpPr>
            <a:stCxn id="43" idx="4"/>
            <a:endCxn id="48" idx="1"/>
          </p:cNvCxnSpPr>
          <p:nvPr/>
        </p:nvCxnSpPr>
        <p:spPr>
          <a:xfrm>
            <a:off x="3798876" y="3638107"/>
            <a:ext cx="231971" cy="277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0" name="直接箭头连接符 1029">
            <a:extLst>
              <a:ext uri="{FF2B5EF4-FFF2-40B4-BE49-F238E27FC236}">
                <a16:creationId xmlns:a16="http://schemas.microsoft.com/office/drawing/2014/main" id="{64331BE1-87FB-44D7-AF1B-A6AC1A8C237E}"/>
              </a:ext>
            </a:extLst>
          </p:cNvPr>
          <p:cNvCxnSpPr>
            <a:stCxn id="45" idx="4"/>
            <a:endCxn id="48" idx="7"/>
          </p:cNvCxnSpPr>
          <p:nvPr/>
        </p:nvCxnSpPr>
        <p:spPr>
          <a:xfrm flipH="1">
            <a:off x="4204925" y="3620524"/>
            <a:ext cx="260592" cy="294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椭圆 51">
            <a:extLst>
              <a:ext uri="{FF2B5EF4-FFF2-40B4-BE49-F238E27FC236}">
                <a16:creationId xmlns:a16="http://schemas.microsoft.com/office/drawing/2014/main" id="{F72C776F-D57E-441F-B5A5-3F7EB479BB44}"/>
              </a:ext>
            </a:extLst>
          </p:cNvPr>
          <p:cNvSpPr/>
          <p:nvPr/>
        </p:nvSpPr>
        <p:spPr>
          <a:xfrm>
            <a:off x="5254684" y="3387183"/>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B</a:t>
            </a:r>
            <a:endParaRPr lang="zh-CN" altLang="en-US" sz="1200" dirty="0"/>
          </a:p>
        </p:txBody>
      </p:sp>
      <p:sp>
        <p:nvSpPr>
          <p:cNvPr id="53" name="椭圆 52">
            <a:extLst>
              <a:ext uri="{FF2B5EF4-FFF2-40B4-BE49-F238E27FC236}">
                <a16:creationId xmlns:a16="http://schemas.microsoft.com/office/drawing/2014/main" id="{2DCD8581-5CFF-4869-8A19-F1A3DCB20A28}"/>
              </a:ext>
            </a:extLst>
          </p:cNvPr>
          <p:cNvSpPr/>
          <p:nvPr/>
        </p:nvSpPr>
        <p:spPr>
          <a:xfrm>
            <a:off x="5590366" y="2824477"/>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A</a:t>
            </a:r>
            <a:endParaRPr lang="zh-CN" altLang="en-US" sz="1200" dirty="0"/>
          </a:p>
        </p:txBody>
      </p:sp>
      <p:sp>
        <p:nvSpPr>
          <p:cNvPr id="54" name="椭圆 53">
            <a:extLst>
              <a:ext uri="{FF2B5EF4-FFF2-40B4-BE49-F238E27FC236}">
                <a16:creationId xmlns:a16="http://schemas.microsoft.com/office/drawing/2014/main" id="{6B2E5011-44E3-4A5D-8E30-747482D19060}"/>
              </a:ext>
            </a:extLst>
          </p:cNvPr>
          <p:cNvSpPr/>
          <p:nvPr/>
        </p:nvSpPr>
        <p:spPr>
          <a:xfrm>
            <a:off x="5921325" y="3369600"/>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C</a:t>
            </a:r>
            <a:endParaRPr lang="zh-CN" altLang="en-US" sz="1200" dirty="0"/>
          </a:p>
        </p:txBody>
      </p:sp>
      <p:cxnSp>
        <p:nvCxnSpPr>
          <p:cNvPr id="55" name="直接箭头连接符 54">
            <a:extLst>
              <a:ext uri="{FF2B5EF4-FFF2-40B4-BE49-F238E27FC236}">
                <a16:creationId xmlns:a16="http://schemas.microsoft.com/office/drawing/2014/main" id="{5FFD1F5F-B0ED-48C6-8097-8C07FFD569D1}"/>
              </a:ext>
            </a:extLst>
          </p:cNvPr>
          <p:cNvCxnSpPr>
            <a:cxnSpLocks/>
          </p:cNvCxnSpPr>
          <p:nvPr/>
        </p:nvCxnSpPr>
        <p:spPr>
          <a:xfrm flipH="1">
            <a:off x="5401967" y="3060037"/>
            <a:ext cx="248643" cy="352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11E5C079-AB9E-451E-9086-9AD39F5E59D6}"/>
              </a:ext>
            </a:extLst>
          </p:cNvPr>
          <p:cNvCxnSpPr>
            <a:cxnSpLocks/>
          </p:cNvCxnSpPr>
          <p:nvPr/>
        </p:nvCxnSpPr>
        <p:spPr>
          <a:xfrm>
            <a:off x="5771583" y="3060037"/>
            <a:ext cx="243920" cy="335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椭圆 56">
            <a:extLst>
              <a:ext uri="{FF2B5EF4-FFF2-40B4-BE49-F238E27FC236}">
                <a16:creationId xmlns:a16="http://schemas.microsoft.com/office/drawing/2014/main" id="{CD48A4B4-C26A-46A8-B02A-103D6D6CBC1F}"/>
              </a:ext>
            </a:extLst>
          </p:cNvPr>
          <p:cNvSpPr/>
          <p:nvPr/>
        </p:nvSpPr>
        <p:spPr>
          <a:xfrm>
            <a:off x="5573694" y="3874301"/>
            <a:ext cx="246184" cy="2461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t>D</a:t>
            </a:r>
            <a:endParaRPr lang="zh-CN" altLang="en-US" sz="1200" dirty="0"/>
          </a:p>
        </p:txBody>
      </p:sp>
      <p:cxnSp>
        <p:nvCxnSpPr>
          <p:cNvPr id="58" name="直接箭头连接符 57">
            <a:extLst>
              <a:ext uri="{FF2B5EF4-FFF2-40B4-BE49-F238E27FC236}">
                <a16:creationId xmlns:a16="http://schemas.microsoft.com/office/drawing/2014/main" id="{97CDFF69-3A94-4D51-9497-9457D219FC49}"/>
              </a:ext>
            </a:extLst>
          </p:cNvPr>
          <p:cNvCxnSpPr>
            <a:stCxn id="52" idx="4"/>
            <a:endCxn id="57" idx="1"/>
          </p:cNvCxnSpPr>
          <p:nvPr/>
        </p:nvCxnSpPr>
        <p:spPr>
          <a:xfrm>
            <a:off x="5377776" y="3633348"/>
            <a:ext cx="231971" cy="277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802E74A4-711D-4F49-84BC-43AC9FCCB294}"/>
              </a:ext>
            </a:extLst>
          </p:cNvPr>
          <p:cNvCxnSpPr>
            <a:stCxn id="54" idx="4"/>
            <a:endCxn id="57" idx="7"/>
          </p:cNvCxnSpPr>
          <p:nvPr/>
        </p:nvCxnSpPr>
        <p:spPr>
          <a:xfrm flipH="1">
            <a:off x="5783825" y="3615765"/>
            <a:ext cx="260592" cy="294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2" name="直接箭头连接符 1031">
            <a:extLst>
              <a:ext uri="{FF2B5EF4-FFF2-40B4-BE49-F238E27FC236}">
                <a16:creationId xmlns:a16="http://schemas.microsoft.com/office/drawing/2014/main" id="{0BD97527-AAD1-4D3C-B71B-DCAF7A937B93}"/>
              </a:ext>
            </a:extLst>
          </p:cNvPr>
          <p:cNvCxnSpPr>
            <a:cxnSpLocks/>
            <a:endCxn id="54" idx="2"/>
          </p:cNvCxnSpPr>
          <p:nvPr/>
        </p:nvCxnSpPr>
        <p:spPr>
          <a:xfrm flipV="1">
            <a:off x="5488160" y="3492683"/>
            <a:ext cx="433165" cy="11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6" name="直接箭头连接符 1035">
            <a:extLst>
              <a:ext uri="{FF2B5EF4-FFF2-40B4-BE49-F238E27FC236}">
                <a16:creationId xmlns:a16="http://schemas.microsoft.com/office/drawing/2014/main" id="{07F5649D-0EC9-4D8F-B3F4-0767318B4EB3}"/>
              </a:ext>
            </a:extLst>
          </p:cNvPr>
          <p:cNvCxnSpPr/>
          <p:nvPr/>
        </p:nvCxnSpPr>
        <p:spPr>
          <a:xfrm>
            <a:off x="2421673" y="2066192"/>
            <a:ext cx="0" cy="659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8" name="直接箭头连接符 1037">
            <a:extLst>
              <a:ext uri="{FF2B5EF4-FFF2-40B4-BE49-F238E27FC236}">
                <a16:creationId xmlns:a16="http://schemas.microsoft.com/office/drawing/2014/main" id="{5D82EA9A-7988-4F5C-8E84-B7D70DC3351F}"/>
              </a:ext>
            </a:extLst>
          </p:cNvPr>
          <p:cNvCxnSpPr/>
          <p:nvPr/>
        </p:nvCxnSpPr>
        <p:spPr>
          <a:xfrm>
            <a:off x="2601758" y="2039233"/>
            <a:ext cx="1271076" cy="70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0" name="直接箭头连接符 1039">
            <a:extLst>
              <a:ext uri="{FF2B5EF4-FFF2-40B4-BE49-F238E27FC236}">
                <a16:creationId xmlns:a16="http://schemas.microsoft.com/office/drawing/2014/main" id="{FA19200B-4FF7-4409-8525-A0F2BC903C64}"/>
              </a:ext>
            </a:extLst>
          </p:cNvPr>
          <p:cNvCxnSpPr/>
          <p:nvPr/>
        </p:nvCxnSpPr>
        <p:spPr>
          <a:xfrm>
            <a:off x="3018144" y="1926304"/>
            <a:ext cx="2393269" cy="929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1" name="文本框 1040">
            <a:extLst>
              <a:ext uri="{FF2B5EF4-FFF2-40B4-BE49-F238E27FC236}">
                <a16:creationId xmlns:a16="http://schemas.microsoft.com/office/drawing/2014/main" id="{C62CE05F-FA45-4CCF-A7F0-CE8C5B43D788}"/>
              </a:ext>
            </a:extLst>
          </p:cNvPr>
          <p:cNvSpPr txBox="1"/>
          <p:nvPr/>
        </p:nvSpPr>
        <p:spPr>
          <a:xfrm>
            <a:off x="6575111" y="3319065"/>
            <a:ext cx="670376" cy="369332"/>
          </a:xfrm>
          <a:prstGeom prst="rect">
            <a:avLst/>
          </a:prstGeom>
          <a:noFill/>
        </p:spPr>
        <p:txBody>
          <a:bodyPr wrap="none" rtlCol="0">
            <a:spAutoFit/>
          </a:bodyPr>
          <a:lstStyle/>
          <a:p>
            <a:r>
              <a:rPr lang="en-US" altLang="zh-CN" dirty="0"/>
              <a:t>………</a:t>
            </a:r>
            <a:endParaRPr lang="zh-CN" altLang="en-US" dirty="0"/>
          </a:p>
        </p:txBody>
      </p:sp>
      <p:sp>
        <p:nvSpPr>
          <p:cNvPr id="71" name="文本框 70">
            <a:extLst>
              <a:ext uri="{FF2B5EF4-FFF2-40B4-BE49-F238E27FC236}">
                <a16:creationId xmlns:a16="http://schemas.microsoft.com/office/drawing/2014/main" id="{F2839FA0-F366-4807-B943-1EDE137B8081}"/>
              </a:ext>
            </a:extLst>
          </p:cNvPr>
          <p:cNvSpPr txBox="1"/>
          <p:nvPr/>
        </p:nvSpPr>
        <p:spPr>
          <a:xfrm>
            <a:off x="6575111" y="1377608"/>
            <a:ext cx="670376" cy="369332"/>
          </a:xfrm>
          <a:prstGeom prst="rect">
            <a:avLst/>
          </a:prstGeom>
          <a:noFill/>
        </p:spPr>
        <p:txBody>
          <a:bodyPr wrap="none" rtlCol="0">
            <a:spAutoFit/>
          </a:bodyPr>
          <a:lstStyle/>
          <a:p>
            <a:r>
              <a:rPr lang="en-US" altLang="zh-CN" dirty="0"/>
              <a:t>………</a:t>
            </a:r>
            <a:endParaRPr lang="zh-CN" altLang="en-US" dirty="0"/>
          </a:p>
        </p:txBody>
      </p:sp>
      <p:sp>
        <p:nvSpPr>
          <p:cNvPr id="1042" name="文本框 1041">
            <a:extLst>
              <a:ext uri="{FF2B5EF4-FFF2-40B4-BE49-F238E27FC236}">
                <a16:creationId xmlns:a16="http://schemas.microsoft.com/office/drawing/2014/main" id="{F6C7C0E8-862C-449B-81D3-403846D9590D}"/>
              </a:ext>
            </a:extLst>
          </p:cNvPr>
          <p:cNvSpPr txBox="1"/>
          <p:nvPr/>
        </p:nvSpPr>
        <p:spPr>
          <a:xfrm>
            <a:off x="8528764" y="1916009"/>
            <a:ext cx="2729310" cy="1200329"/>
          </a:xfrm>
          <a:prstGeom prst="rect">
            <a:avLst/>
          </a:prstGeom>
          <a:noFill/>
        </p:spPr>
        <p:txBody>
          <a:bodyPr wrap="square" rtlCol="0">
            <a:spAutoFit/>
          </a:bodyPr>
          <a:lstStyle/>
          <a:p>
            <a:r>
              <a:rPr lang="en-US" altLang="zh-CN" dirty="0"/>
              <a:t>NP</a:t>
            </a:r>
            <a:r>
              <a:rPr lang="zh-CN" altLang="en-US" dirty="0"/>
              <a:t>类问题：</a:t>
            </a:r>
            <a:r>
              <a:rPr lang="zh-CN" altLang="en-US" b="0" i="0" dirty="0">
                <a:solidFill>
                  <a:srgbClr val="333333"/>
                </a:solidFill>
                <a:effectLst/>
                <a:latin typeface="arial" panose="020B0604020202020204" pitchFamily="34" charset="0"/>
              </a:rPr>
              <a:t>所有的非确定性多项式时间可解的判定问题（世界七大数学难题之一）</a:t>
            </a:r>
            <a:endParaRPr lang="zh-CN" altLang="en-US" dirty="0"/>
          </a:p>
        </p:txBody>
      </p:sp>
      <p:sp>
        <p:nvSpPr>
          <p:cNvPr id="74" name="文本框 73">
            <a:extLst>
              <a:ext uri="{FF2B5EF4-FFF2-40B4-BE49-F238E27FC236}">
                <a16:creationId xmlns:a16="http://schemas.microsoft.com/office/drawing/2014/main" id="{10E4360F-F98E-4BF1-AAFB-47C530FF757A}"/>
              </a:ext>
            </a:extLst>
          </p:cNvPr>
          <p:cNvSpPr txBox="1"/>
          <p:nvPr/>
        </p:nvSpPr>
        <p:spPr>
          <a:xfrm>
            <a:off x="846850" y="5662110"/>
            <a:ext cx="8815667" cy="369332"/>
          </a:xfrm>
          <a:prstGeom prst="rect">
            <a:avLst/>
          </a:prstGeom>
          <a:noFill/>
        </p:spPr>
        <p:txBody>
          <a:bodyPr wrap="square">
            <a:spAutoFit/>
          </a:bodyPr>
          <a:lstStyle/>
          <a:p>
            <a:r>
              <a:rPr lang="zh-CN" altLang="en-US" dirty="0"/>
              <a:t>常用的搜索算法有K2算法，</a:t>
            </a:r>
            <a:r>
              <a:rPr lang="zh-CN" altLang="en-US" dirty="0">
                <a:solidFill>
                  <a:schemeClr val="accent1"/>
                </a:solidFill>
              </a:rPr>
              <a:t>爬山法（贪婪法)</a:t>
            </a:r>
            <a:r>
              <a:rPr lang="zh-CN" altLang="en-US" dirty="0"/>
              <a:t>、模拟退火算法、演化算法以及抽样算法。</a:t>
            </a:r>
          </a:p>
        </p:txBody>
      </p:sp>
      <p:sp>
        <p:nvSpPr>
          <p:cNvPr id="1044" name="左大括号 1043">
            <a:extLst>
              <a:ext uri="{FF2B5EF4-FFF2-40B4-BE49-F238E27FC236}">
                <a16:creationId xmlns:a16="http://schemas.microsoft.com/office/drawing/2014/main" id="{2BE8B24E-3BC4-4273-8078-D63DF6FABABB}"/>
              </a:ext>
            </a:extLst>
          </p:cNvPr>
          <p:cNvSpPr/>
          <p:nvPr/>
        </p:nvSpPr>
        <p:spPr>
          <a:xfrm rot="16200000">
            <a:off x="4397083" y="2009303"/>
            <a:ext cx="307450" cy="5175818"/>
          </a:xfrm>
          <a:prstGeom prst="leftBrace">
            <a:avLst>
              <a:gd name="adj1" fmla="val 60056"/>
              <a:gd name="adj2" fmla="val 49318"/>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45" name="文本框 1044">
            <a:extLst>
              <a:ext uri="{FF2B5EF4-FFF2-40B4-BE49-F238E27FC236}">
                <a16:creationId xmlns:a16="http://schemas.microsoft.com/office/drawing/2014/main" id="{AE29564C-61A6-4903-952F-28E3BB77E441}"/>
              </a:ext>
            </a:extLst>
          </p:cNvPr>
          <p:cNvSpPr txBox="1"/>
          <p:nvPr/>
        </p:nvSpPr>
        <p:spPr>
          <a:xfrm>
            <a:off x="3994794" y="4839133"/>
            <a:ext cx="1146468" cy="369332"/>
          </a:xfrm>
          <a:prstGeom prst="rect">
            <a:avLst/>
          </a:prstGeom>
          <a:noFill/>
        </p:spPr>
        <p:txBody>
          <a:bodyPr wrap="none" rtlCol="0">
            <a:spAutoFit/>
          </a:bodyPr>
          <a:lstStyle/>
          <a:p>
            <a:r>
              <a:rPr lang="zh-CN" altLang="en-US" dirty="0"/>
              <a:t>结构搜索</a:t>
            </a:r>
          </a:p>
        </p:txBody>
      </p:sp>
    </p:spTree>
    <p:extLst>
      <p:ext uri="{BB962C8B-B14F-4D97-AF65-F5344CB8AC3E}">
        <p14:creationId xmlns:p14="http://schemas.microsoft.com/office/powerpoint/2010/main" val="388559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0CE6B16-A482-4C29-BA0B-85A127288602}"/>
              </a:ext>
            </a:extLst>
          </p:cNvPr>
          <p:cNvSpPr txBox="1"/>
          <p:nvPr/>
        </p:nvSpPr>
        <p:spPr>
          <a:xfrm>
            <a:off x="186578" y="111537"/>
            <a:ext cx="2908313"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结构</a:t>
            </a:r>
            <a:r>
              <a:rPr lang="zh-CN" altLang="en-US" sz="2800" b="1" dirty="0">
                <a:latin typeface="楷体" panose="02010609060101010101" pitchFamily="49" charset="-122"/>
                <a:ea typeface="楷体" panose="02010609060101010101" pitchFamily="49" charset="-122"/>
              </a:rPr>
              <a:t>学习</a:t>
            </a:r>
          </a:p>
        </p:txBody>
      </p:sp>
      <p:sp>
        <p:nvSpPr>
          <p:cNvPr id="12" name="文本框 11">
            <a:extLst>
              <a:ext uri="{FF2B5EF4-FFF2-40B4-BE49-F238E27FC236}">
                <a16:creationId xmlns:a16="http://schemas.microsoft.com/office/drawing/2014/main" id="{41BADC9B-5153-4149-A145-57859EEED7D4}"/>
              </a:ext>
            </a:extLst>
          </p:cNvPr>
          <p:cNvSpPr txBox="1"/>
          <p:nvPr/>
        </p:nvSpPr>
        <p:spPr>
          <a:xfrm>
            <a:off x="4906567" y="583714"/>
            <a:ext cx="1403106" cy="461665"/>
          </a:xfrm>
          <a:prstGeom prst="rect">
            <a:avLst/>
          </a:prstGeom>
          <a:noFill/>
        </p:spPr>
        <p:txBody>
          <a:bodyPr wrap="square">
            <a:spAutoFit/>
          </a:bodyPr>
          <a:lstStyle/>
          <a:p>
            <a:r>
              <a:rPr lang="zh-CN" altLang="en-US" sz="2400" b="0" i="0" dirty="0">
                <a:solidFill>
                  <a:srgbClr val="333333"/>
                </a:solidFill>
                <a:effectLst/>
                <a:latin typeface="arial" panose="020B0604020202020204" pitchFamily="34" charset="0"/>
              </a:rPr>
              <a:t>爬山算法</a:t>
            </a:r>
            <a:endParaRPr lang="zh-CN" altLang="en-US" sz="2400" dirty="0"/>
          </a:p>
        </p:txBody>
      </p:sp>
      <p:sp>
        <p:nvSpPr>
          <p:cNvPr id="13" name="文本框 12">
            <a:extLst>
              <a:ext uri="{FF2B5EF4-FFF2-40B4-BE49-F238E27FC236}">
                <a16:creationId xmlns:a16="http://schemas.microsoft.com/office/drawing/2014/main" id="{D71A16BD-B413-41AC-AC3A-67E3EDE087C2}"/>
              </a:ext>
            </a:extLst>
          </p:cNvPr>
          <p:cNvSpPr txBox="1"/>
          <p:nvPr/>
        </p:nvSpPr>
        <p:spPr>
          <a:xfrm>
            <a:off x="946826" y="1344932"/>
            <a:ext cx="9322587" cy="1323439"/>
          </a:xfrm>
          <a:prstGeom prst="rect">
            <a:avLst/>
          </a:prstGeom>
          <a:noFill/>
        </p:spPr>
        <p:txBody>
          <a:bodyPr wrap="square">
            <a:spAutoFit/>
          </a:bodyPr>
          <a:lstStyle/>
          <a:p>
            <a:r>
              <a:rPr lang="zh-CN" altLang="en-US" sz="2000" b="0" i="0" dirty="0">
                <a:solidFill>
                  <a:srgbClr val="333333"/>
                </a:solidFill>
                <a:effectLst/>
                <a:latin typeface="arial" panose="020B0604020202020204" pitchFamily="34" charset="0"/>
              </a:rPr>
              <a:t>爬山算法是一种</a:t>
            </a:r>
            <a:r>
              <a:rPr lang="zh-CN" altLang="en-US" sz="2000" b="0" i="0" dirty="0">
                <a:solidFill>
                  <a:schemeClr val="accent1"/>
                </a:solidFill>
                <a:effectLst/>
                <a:latin typeface="arial" panose="020B0604020202020204" pitchFamily="34" charset="0"/>
              </a:rPr>
              <a:t>局部择优</a:t>
            </a:r>
            <a:r>
              <a:rPr lang="zh-CN" altLang="en-US" sz="2000" b="0" i="0" dirty="0">
                <a:solidFill>
                  <a:srgbClr val="333333"/>
                </a:solidFill>
                <a:effectLst/>
                <a:latin typeface="arial" panose="020B0604020202020204" pitchFamily="34" charset="0"/>
              </a:rPr>
              <a:t>的方法</a:t>
            </a:r>
            <a:endParaRPr lang="en-US" altLang="zh-CN" sz="2000" b="0" i="0" dirty="0">
              <a:solidFill>
                <a:srgbClr val="333333"/>
              </a:solidFill>
              <a:effectLst/>
              <a:latin typeface="arial" panose="020B0604020202020204" pitchFamily="34" charset="0"/>
            </a:endParaRPr>
          </a:p>
          <a:p>
            <a:r>
              <a:rPr lang="zh-CN" altLang="en-US" sz="2000" b="0" i="0" dirty="0">
                <a:solidFill>
                  <a:srgbClr val="333333"/>
                </a:solidFill>
                <a:effectLst/>
                <a:latin typeface="arial" panose="020B0604020202020204" pitchFamily="34" charset="0"/>
              </a:rPr>
              <a:t>从当前的节点开始，和周围的邻居节点的值进行比较。 如果当前节点是最大的，那么返回当前节点，作为最大值</a:t>
            </a:r>
            <a:r>
              <a:rPr lang="en-US" altLang="zh-CN" sz="2000" b="0" i="0" dirty="0">
                <a:solidFill>
                  <a:srgbClr val="333333"/>
                </a:solidFill>
                <a:effectLst/>
                <a:latin typeface="arial" panose="020B0604020202020204" pitchFamily="34" charset="0"/>
              </a:rPr>
              <a:t>(</a:t>
            </a:r>
            <a:r>
              <a:rPr lang="zh-CN" altLang="en-US" sz="2000" b="0" i="0" dirty="0">
                <a:solidFill>
                  <a:srgbClr val="333333"/>
                </a:solidFill>
                <a:effectLst/>
                <a:latin typeface="arial" panose="020B0604020202020204" pitchFamily="34" charset="0"/>
              </a:rPr>
              <a:t>既山峰最高点</a:t>
            </a:r>
            <a:r>
              <a:rPr lang="en-US" altLang="zh-CN" sz="2000" b="0" i="0" dirty="0">
                <a:solidFill>
                  <a:srgbClr val="333333"/>
                </a:solidFill>
                <a:effectLst/>
                <a:latin typeface="arial" panose="020B0604020202020204" pitchFamily="34" charset="0"/>
              </a:rPr>
              <a:t>)</a:t>
            </a:r>
            <a:r>
              <a:rPr lang="zh-CN" altLang="en-US" sz="2000" b="0" i="0" dirty="0">
                <a:solidFill>
                  <a:srgbClr val="333333"/>
                </a:solidFill>
                <a:effectLst/>
                <a:latin typeface="arial" panose="020B0604020202020204" pitchFamily="34" charset="0"/>
              </a:rPr>
              <a:t>；反之就用最高的邻居节点来，替换当前节点，从而实现向山峰的高处攀爬的目的。如此循环直到达到最高点。</a:t>
            </a:r>
            <a:endParaRPr lang="zh-CN" altLang="en-US" sz="2000" dirty="0"/>
          </a:p>
        </p:txBody>
      </p:sp>
      <p:pic>
        <p:nvPicPr>
          <p:cNvPr id="11266" name="Picture 2">
            <a:extLst>
              <a:ext uri="{FF2B5EF4-FFF2-40B4-BE49-F238E27FC236}">
                <a16:creationId xmlns:a16="http://schemas.microsoft.com/office/drawing/2014/main" id="{CB6D11A0-F466-46D9-8EB6-E2D212CFEE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891" y="2975497"/>
            <a:ext cx="4737401" cy="315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56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53787"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C39CD1B-9B65-49B0-B5BE-82B1C6F81825}"/>
              </a:ext>
            </a:extLst>
          </p:cNvPr>
          <p:cNvSpPr txBox="1"/>
          <p:nvPr/>
        </p:nvSpPr>
        <p:spPr>
          <a:xfrm>
            <a:off x="4821875" y="2156044"/>
            <a:ext cx="1415772" cy="461665"/>
          </a:xfrm>
          <a:prstGeom prst="rect">
            <a:avLst/>
          </a:prstGeom>
          <a:noFill/>
        </p:spPr>
        <p:txBody>
          <a:bodyPr wrap="none" rtlCol="0">
            <a:spAutoFit/>
          </a:bodyPr>
          <a:lstStyle/>
          <a:p>
            <a:r>
              <a:rPr lang="zh-CN" altLang="en-US" sz="2400" dirty="0"/>
              <a:t>评分函数</a:t>
            </a:r>
          </a:p>
        </p:txBody>
      </p:sp>
      <p:sp>
        <p:nvSpPr>
          <p:cNvPr id="6" name="文本框 5">
            <a:extLst>
              <a:ext uri="{FF2B5EF4-FFF2-40B4-BE49-F238E27FC236}">
                <a16:creationId xmlns:a16="http://schemas.microsoft.com/office/drawing/2014/main" id="{126E40C6-7F2A-4E37-BF50-E0CBCA8984D1}"/>
              </a:ext>
            </a:extLst>
          </p:cNvPr>
          <p:cNvSpPr txBox="1"/>
          <p:nvPr/>
        </p:nvSpPr>
        <p:spPr>
          <a:xfrm>
            <a:off x="3120167" y="3106186"/>
            <a:ext cx="2545890" cy="369332"/>
          </a:xfrm>
          <a:prstGeom prst="rect">
            <a:avLst/>
          </a:prstGeom>
          <a:noFill/>
        </p:spPr>
        <p:txBody>
          <a:bodyPr wrap="none" rtlCol="0">
            <a:spAutoFit/>
          </a:bodyPr>
          <a:lstStyle/>
          <a:p>
            <a:r>
              <a:rPr lang="zh-CN" altLang="en-US" dirty="0"/>
              <a:t>基于贝叶斯的评分函数</a:t>
            </a:r>
          </a:p>
        </p:txBody>
      </p:sp>
      <p:sp>
        <p:nvSpPr>
          <p:cNvPr id="14" name="文本框 13">
            <a:extLst>
              <a:ext uri="{FF2B5EF4-FFF2-40B4-BE49-F238E27FC236}">
                <a16:creationId xmlns:a16="http://schemas.microsoft.com/office/drawing/2014/main" id="{45EF74CE-FC92-463D-9ED1-47F15CD872DC}"/>
              </a:ext>
            </a:extLst>
          </p:cNvPr>
          <p:cNvSpPr txBox="1"/>
          <p:nvPr/>
        </p:nvSpPr>
        <p:spPr>
          <a:xfrm>
            <a:off x="5723725" y="3106186"/>
            <a:ext cx="2566728" cy="369332"/>
          </a:xfrm>
          <a:prstGeom prst="rect">
            <a:avLst/>
          </a:prstGeom>
          <a:noFill/>
        </p:spPr>
        <p:txBody>
          <a:bodyPr wrap="none" rtlCol="0">
            <a:spAutoFit/>
          </a:bodyPr>
          <a:lstStyle/>
          <a:p>
            <a:r>
              <a:rPr lang="zh-CN" altLang="en-US" dirty="0"/>
              <a:t>基于信息论的评分函数</a:t>
            </a:r>
          </a:p>
        </p:txBody>
      </p:sp>
      <p:sp>
        <p:nvSpPr>
          <p:cNvPr id="16" name="文本框 15">
            <a:extLst>
              <a:ext uri="{FF2B5EF4-FFF2-40B4-BE49-F238E27FC236}">
                <a16:creationId xmlns:a16="http://schemas.microsoft.com/office/drawing/2014/main" id="{7994F840-D827-4BAB-BEFF-3F787DBBD3D3}"/>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结构</a:t>
            </a:r>
            <a:r>
              <a:rPr lang="zh-CN" altLang="en-US" sz="2800" b="1" dirty="0">
                <a:latin typeface="楷体" panose="02010609060101010101" pitchFamily="49" charset="-122"/>
                <a:ea typeface="楷体" panose="02010609060101010101" pitchFamily="49" charset="-122"/>
              </a:rPr>
              <a:t>学习</a:t>
            </a:r>
          </a:p>
        </p:txBody>
      </p:sp>
      <p:sp>
        <p:nvSpPr>
          <p:cNvPr id="8" name="文本框 7">
            <a:extLst>
              <a:ext uri="{FF2B5EF4-FFF2-40B4-BE49-F238E27FC236}">
                <a16:creationId xmlns:a16="http://schemas.microsoft.com/office/drawing/2014/main" id="{D97BA7B6-DE74-431F-B759-05804462CD9F}"/>
              </a:ext>
            </a:extLst>
          </p:cNvPr>
          <p:cNvSpPr txBox="1"/>
          <p:nvPr/>
        </p:nvSpPr>
        <p:spPr>
          <a:xfrm>
            <a:off x="4052434" y="1079155"/>
            <a:ext cx="2954655" cy="461665"/>
          </a:xfrm>
          <a:prstGeom prst="rect">
            <a:avLst/>
          </a:prstGeom>
          <a:noFill/>
        </p:spPr>
        <p:txBody>
          <a:bodyPr wrap="none" rtlCol="0">
            <a:spAutoFit/>
          </a:bodyPr>
          <a:lstStyle/>
          <a:p>
            <a:r>
              <a:rPr lang="zh-CN" altLang="en-US" sz="2400" dirty="0"/>
              <a:t>如何判断结构好坏？</a:t>
            </a:r>
          </a:p>
        </p:txBody>
      </p:sp>
      <p:cxnSp>
        <p:nvCxnSpPr>
          <p:cNvPr id="12" name="直接箭头连接符 11">
            <a:extLst>
              <a:ext uri="{FF2B5EF4-FFF2-40B4-BE49-F238E27FC236}">
                <a16:creationId xmlns:a16="http://schemas.microsoft.com/office/drawing/2014/main" id="{E4BCB14C-1264-4CB5-A16D-8BAE8A175DFA}"/>
              </a:ext>
            </a:extLst>
          </p:cNvPr>
          <p:cNvCxnSpPr>
            <a:stCxn id="8" idx="2"/>
            <a:endCxn id="4" idx="0"/>
          </p:cNvCxnSpPr>
          <p:nvPr/>
        </p:nvCxnSpPr>
        <p:spPr>
          <a:xfrm flipH="1">
            <a:off x="5529761" y="1540820"/>
            <a:ext cx="1" cy="615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E2F0D4B4-0B75-422B-B8CB-2CE9151B34B9}"/>
              </a:ext>
            </a:extLst>
          </p:cNvPr>
          <p:cNvSpPr txBox="1"/>
          <p:nvPr/>
        </p:nvSpPr>
        <p:spPr>
          <a:xfrm>
            <a:off x="2947621" y="4183075"/>
            <a:ext cx="2718436" cy="369332"/>
          </a:xfrm>
          <a:prstGeom prst="rect">
            <a:avLst/>
          </a:prstGeom>
          <a:noFill/>
        </p:spPr>
        <p:txBody>
          <a:bodyPr wrap="square">
            <a:spAutoFit/>
          </a:bodyPr>
          <a:lstStyle/>
          <a:p>
            <a:r>
              <a:rPr lang="en-US" altLang="zh-CN" b="0" i="0" dirty="0">
                <a:solidFill>
                  <a:srgbClr val="4D4D4D"/>
                </a:solidFill>
                <a:effectLst/>
                <a:latin typeface="-apple-system"/>
              </a:rPr>
              <a:t>K2</a:t>
            </a:r>
            <a:r>
              <a:rPr lang="zh-CN" altLang="en-US" b="0" i="0" dirty="0">
                <a:solidFill>
                  <a:srgbClr val="4D4D4D"/>
                </a:solidFill>
                <a:effectLst/>
                <a:latin typeface="-apple-system"/>
              </a:rPr>
              <a:t>评分  </a:t>
            </a:r>
            <a:r>
              <a:rPr lang="en-US" altLang="zh-CN" b="0" i="0" dirty="0">
                <a:solidFill>
                  <a:srgbClr val="4D4D4D"/>
                </a:solidFill>
                <a:effectLst/>
                <a:latin typeface="-apple-system"/>
              </a:rPr>
              <a:t>BD</a:t>
            </a:r>
            <a:r>
              <a:rPr lang="zh-CN" altLang="en-US" b="0" i="0" dirty="0">
                <a:solidFill>
                  <a:srgbClr val="4D4D4D"/>
                </a:solidFill>
                <a:effectLst/>
                <a:latin typeface="-apple-system"/>
              </a:rPr>
              <a:t>评分  </a:t>
            </a:r>
            <a:r>
              <a:rPr lang="en-US" altLang="zh-CN" b="0" i="0" dirty="0" err="1">
                <a:solidFill>
                  <a:srgbClr val="4D4D4D"/>
                </a:solidFill>
                <a:effectLst/>
                <a:latin typeface="-apple-system"/>
              </a:rPr>
              <a:t>BDe</a:t>
            </a:r>
            <a:r>
              <a:rPr lang="zh-CN" altLang="en-US" b="0" i="0" dirty="0">
                <a:solidFill>
                  <a:srgbClr val="4D4D4D"/>
                </a:solidFill>
                <a:effectLst/>
                <a:latin typeface="-apple-system"/>
              </a:rPr>
              <a:t>评分</a:t>
            </a:r>
            <a:endParaRPr lang="zh-CN" altLang="en-US" dirty="0"/>
          </a:p>
        </p:txBody>
      </p:sp>
      <p:cxnSp>
        <p:nvCxnSpPr>
          <p:cNvPr id="18" name="直接箭头连接符 17">
            <a:extLst>
              <a:ext uri="{FF2B5EF4-FFF2-40B4-BE49-F238E27FC236}">
                <a16:creationId xmlns:a16="http://schemas.microsoft.com/office/drawing/2014/main" id="{C014952F-C682-4695-BA77-6B0FB6703AF3}"/>
              </a:ext>
            </a:extLst>
          </p:cNvPr>
          <p:cNvCxnSpPr/>
          <p:nvPr/>
        </p:nvCxnSpPr>
        <p:spPr>
          <a:xfrm flipH="1">
            <a:off x="4580792" y="2617709"/>
            <a:ext cx="659423" cy="488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40FB45F2-B0B0-40C2-9119-5A2054301DE0}"/>
              </a:ext>
            </a:extLst>
          </p:cNvPr>
          <p:cNvCxnSpPr/>
          <p:nvPr/>
        </p:nvCxnSpPr>
        <p:spPr>
          <a:xfrm>
            <a:off x="5838092" y="2617709"/>
            <a:ext cx="791308" cy="488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4C25C349-C875-4A88-9839-03787071D5D5}"/>
              </a:ext>
            </a:extLst>
          </p:cNvPr>
          <p:cNvCxnSpPr/>
          <p:nvPr/>
        </p:nvCxnSpPr>
        <p:spPr>
          <a:xfrm>
            <a:off x="4237892" y="3475518"/>
            <a:ext cx="0" cy="53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53DB422A-B3E2-4DBB-A1A6-C1031678E11F}"/>
              </a:ext>
            </a:extLst>
          </p:cNvPr>
          <p:cNvSpPr txBox="1"/>
          <p:nvPr/>
        </p:nvSpPr>
        <p:spPr>
          <a:xfrm>
            <a:off x="5837399" y="4183075"/>
            <a:ext cx="3508051" cy="369332"/>
          </a:xfrm>
          <a:prstGeom prst="rect">
            <a:avLst/>
          </a:prstGeom>
          <a:noFill/>
        </p:spPr>
        <p:txBody>
          <a:bodyPr wrap="square">
            <a:spAutoFit/>
          </a:bodyPr>
          <a:lstStyle/>
          <a:p>
            <a:r>
              <a:rPr lang="en-US" altLang="zh-CN" dirty="0">
                <a:solidFill>
                  <a:srgbClr val="4D4D4D"/>
                </a:solidFill>
                <a:latin typeface="-apple-system"/>
              </a:rPr>
              <a:t>MDL</a:t>
            </a:r>
            <a:r>
              <a:rPr lang="zh-CN" altLang="en-US" b="0" i="0" dirty="0">
                <a:solidFill>
                  <a:srgbClr val="4D4D4D"/>
                </a:solidFill>
                <a:effectLst/>
                <a:latin typeface="-apple-system"/>
              </a:rPr>
              <a:t>评分  </a:t>
            </a:r>
            <a:r>
              <a:rPr lang="en-US" altLang="zh-CN" b="0" i="0" dirty="0">
                <a:solidFill>
                  <a:srgbClr val="4D4D4D"/>
                </a:solidFill>
                <a:effectLst/>
                <a:latin typeface="-apple-system"/>
              </a:rPr>
              <a:t>BIC</a:t>
            </a:r>
            <a:r>
              <a:rPr lang="zh-CN" altLang="en-US" b="0" i="0" dirty="0">
                <a:solidFill>
                  <a:srgbClr val="4D4D4D"/>
                </a:solidFill>
                <a:effectLst/>
                <a:latin typeface="-apple-system"/>
              </a:rPr>
              <a:t>评分  </a:t>
            </a:r>
            <a:r>
              <a:rPr lang="en-US" altLang="zh-CN" dirty="0">
                <a:solidFill>
                  <a:srgbClr val="4D4D4D"/>
                </a:solidFill>
                <a:latin typeface="-apple-system"/>
              </a:rPr>
              <a:t>AIC</a:t>
            </a:r>
            <a:r>
              <a:rPr lang="zh-CN" altLang="en-US" b="0" i="0" dirty="0">
                <a:solidFill>
                  <a:srgbClr val="4D4D4D"/>
                </a:solidFill>
                <a:effectLst/>
                <a:latin typeface="-apple-system"/>
              </a:rPr>
              <a:t>评分</a:t>
            </a:r>
            <a:endParaRPr lang="zh-CN" altLang="en-US" dirty="0"/>
          </a:p>
        </p:txBody>
      </p:sp>
      <p:cxnSp>
        <p:nvCxnSpPr>
          <p:cNvPr id="28" name="直接箭头连接符 27">
            <a:extLst>
              <a:ext uri="{FF2B5EF4-FFF2-40B4-BE49-F238E27FC236}">
                <a16:creationId xmlns:a16="http://schemas.microsoft.com/office/drawing/2014/main" id="{8B38AEF2-04B9-4A06-8CBE-24DA5FD14A19}"/>
              </a:ext>
            </a:extLst>
          </p:cNvPr>
          <p:cNvCxnSpPr>
            <a:cxnSpLocks/>
          </p:cNvCxnSpPr>
          <p:nvPr/>
        </p:nvCxnSpPr>
        <p:spPr>
          <a:xfrm>
            <a:off x="6884377" y="3475518"/>
            <a:ext cx="0" cy="53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7725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AFE55B21-238D-4F14-B0E5-3DE751336D5F}"/>
              </a:ext>
            </a:extLst>
          </p:cNvPr>
          <p:cNvPicPr>
            <a:picLocks noChangeAspect="1"/>
          </p:cNvPicPr>
          <p:nvPr/>
        </p:nvPicPr>
        <p:blipFill>
          <a:blip r:embed="rId5"/>
          <a:stretch>
            <a:fillRect/>
          </a:stretch>
        </p:blipFill>
        <p:spPr>
          <a:xfrm>
            <a:off x="2142758" y="1576251"/>
            <a:ext cx="7707190" cy="3059869"/>
          </a:xfrm>
          <a:prstGeom prst="rect">
            <a:avLst/>
          </a:prstGeom>
        </p:spPr>
      </p:pic>
      <p:sp>
        <p:nvSpPr>
          <p:cNvPr id="10" name="文本框 9">
            <a:extLst>
              <a:ext uri="{FF2B5EF4-FFF2-40B4-BE49-F238E27FC236}">
                <a16:creationId xmlns:a16="http://schemas.microsoft.com/office/drawing/2014/main" id="{E4F38EF8-E2B5-4235-AD0F-C99D27ADD136}"/>
              </a:ext>
            </a:extLst>
          </p:cNvPr>
          <p:cNvSpPr txBox="1"/>
          <p:nvPr/>
        </p:nvSpPr>
        <p:spPr>
          <a:xfrm>
            <a:off x="1248509" y="964449"/>
            <a:ext cx="3877985" cy="369332"/>
          </a:xfrm>
          <a:prstGeom prst="rect">
            <a:avLst/>
          </a:prstGeom>
          <a:noFill/>
        </p:spPr>
        <p:txBody>
          <a:bodyPr wrap="none" rtlCol="0">
            <a:spAutoFit/>
          </a:bodyPr>
          <a:lstStyle/>
          <a:p>
            <a:r>
              <a:rPr lang="zh-CN" altLang="en-US" dirty="0"/>
              <a:t>基于贝叶斯的评分函数的基本原理：</a:t>
            </a:r>
          </a:p>
        </p:txBody>
      </p:sp>
      <p:sp>
        <p:nvSpPr>
          <p:cNvPr id="13" name="文本框 12">
            <a:extLst>
              <a:ext uri="{FF2B5EF4-FFF2-40B4-BE49-F238E27FC236}">
                <a16:creationId xmlns:a16="http://schemas.microsoft.com/office/drawing/2014/main" id="{4CB34115-E004-4C41-8CC2-A8FB89764E06}"/>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结构</a:t>
            </a:r>
            <a:r>
              <a:rPr lang="zh-CN" altLang="en-US" sz="2800" b="1" dirty="0">
                <a:latin typeface="楷体" panose="02010609060101010101" pitchFamily="49" charset="-122"/>
                <a:ea typeface="楷体" panose="02010609060101010101" pitchFamily="49" charset="-122"/>
              </a:rPr>
              <a:t>学习</a:t>
            </a:r>
          </a:p>
        </p:txBody>
      </p:sp>
      <p:sp>
        <p:nvSpPr>
          <p:cNvPr id="4" name="文本框 3">
            <a:extLst>
              <a:ext uri="{FF2B5EF4-FFF2-40B4-BE49-F238E27FC236}">
                <a16:creationId xmlns:a16="http://schemas.microsoft.com/office/drawing/2014/main" id="{8A269D5D-BD38-43E6-B7DE-C8DE0D1BFBF6}"/>
              </a:ext>
            </a:extLst>
          </p:cNvPr>
          <p:cNvSpPr txBox="1"/>
          <p:nvPr/>
        </p:nvSpPr>
        <p:spPr>
          <a:xfrm>
            <a:off x="4044462" y="5464775"/>
            <a:ext cx="3185487" cy="369332"/>
          </a:xfrm>
          <a:prstGeom prst="rect">
            <a:avLst/>
          </a:prstGeom>
          <a:noFill/>
        </p:spPr>
        <p:txBody>
          <a:bodyPr wrap="none" rtlCol="0">
            <a:spAutoFit/>
          </a:bodyPr>
          <a:lstStyle/>
          <a:p>
            <a:r>
              <a:rPr lang="zh-CN" altLang="en-US" dirty="0"/>
              <a:t>即得到任意两节点之间的评分</a:t>
            </a:r>
          </a:p>
        </p:txBody>
      </p:sp>
    </p:spTree>
    <p:extLst>
      <p:ext uri="{BB962C8B-B14F-4D97-AF65-F5344CB8AC3E}">
        <p14:creationId xmlns:p14="http://schemas.microsoft.com/office/powerpoint/2010/main" val="273184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994C4FC2-8197-47B1-975A-8B6F81D7EBD5}"/>
              </a:ext>
            </a:extLst>
          </p:cNvPr>
          <p:cNvSpPr txBox="1"/>
          <p:nvPr/>
        </p:nvSpPr>
        <p:spPr>
          <a:xfrm>
            <a:off x="999582" y="1644589"/>
            <a:ext cx="1800493" cy="369332"/>
          </a:xfrm>
          <a:prstGeom prst="rect">
            <a:avLst/>
          </a:prstGeom>
          <a:noFill/>
        </p:spPr>
        <p:txBody>
          <a:bodyPr wrap="none" rtlCol="0">
            <a:spAutoFit/>
          </a:bodyPr>
          <a:lstStyle/>
          <a:p>
            <a:r>
              <a:rPr lang="zh-CN" altLang="en-US" dirty="0"/>
              <a:t>条件概率公式：</a:t>
            </a:r>
          </a:p>
        </p:txBody>
      </p:sp>
      <p:pic>
        <p:nvPicPr>
          <p:cNvPr id="16" name="图片 15">
            <a:extLst>
              <a:ext uri="{FF2B5EF4-FFF2-40B4-BE49-F238E27FC236}">
                <a16:creationId xmlns:a16="http://schemas.microsoft.com/office/drawing/2014/main" id="{55E83BA7-3BD1-41CD-BCBF-EA40BD521A83}"/>
              </a:ext>
            </a:extLst>
          </p:cNvPr>
          <p:cNvPicPr>
            <a:picLocks noChangeAspect="1"/>
          </p:cNvPicPr>
          <p:nvPr/>
        </p:nvPicPr>
        <p:blipFill>
          <a:blip r:embed="rId5"/>
          <a:stretch>
            <a:fillRect/>
          </a:stretch>
        </p:blipFill>
        <p:spPr>
          <a:xfrm>
            <a:off x="2734975" y="1414969"/>
            <a:ext cx="2314286" cy="828571"/>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200D4B-3D1B-448D-A4C9-11FC23A5DB16}"/>
                  </a:ext>
                </a:extLst>
              </p:cNvPr>
              <p:cNvSpPr txBox="1"/>
              <p:nvPr/>
            </p:nvSpPr>
            <p:spPr>
              <a:xfrm>
                <a:off x="2734975" y="3406271"/>
                <a:ext cx="3280706"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𝐴</m:t>
                              </m:r>
                            </m:e>
                          </m:d>
                          <m:r>
                            <a:rPr lang="zh-CN" altLang="en-US" sz="2400" i="1">
                              <a:latin typeface="Cambria Math" panose="02040503050406030204" pitchFamily="18" charset="0"/>
                            </a:rPr>
                            <m:t>𝐵</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𝐵</m:t>
                                  </m:r>
                                </m:e>
                              </m:d>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𝐴</m:t>
                              </m:r>
                            </m:e>
                          </m:d>
                        </m:num>
                        <m:den>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𝐵</m:t>
                              </m:r>
                            </m:e>
                          </m:d>
                        </m:den>
                      </m:f>
                    </m:oMath>
                  </m:oMathPara>
                </a14:m>
                <a:endParaRPr lang="zh-CN" altLang="en-US" dirty="0"/>
              </a:p>
            </p:txBody>
          </p:sp>
        </mc:Choice>
        <mc:Fallback xmlns="">
          <p:sp>
            <p:nvSpPr>
              <p:cNvPr id="17" name="文本框 16">
                <a:extLst>
                  <a:ext uri="{FF2B5EF4-FFF2-40B4-BE49-F238E27FC236}">
                    <a16:creationId xmlns:a16="http://schemas.microsoft.com/office/drawing/2014/main" id="{5C200D4B-3D1B-448D-A4C9-11FC23A5DB16}"/>
                  </a:ext>
                </a:extLst>
              </p:cNvPr>
              <p:cNvSpPr txBox="1">
                <a:spLocks noRot="1" noChangeAspect="1" noMove="1" noResize="1" noEditPoints="1" noAdjustHandles="1" noChangeArrowheads="1" noChangeShapeType="1" noTextEdit="1"/>
              </p:cNvSpPr>
              <p:nvPr/>
            </p:nvSpPr>
            <p:spPr>
              <a:xfrm>
                <a:off x="2734975" y="3406271"/>
                <a:ext cx="3280706" cy="768993"/>
              </a:xfrm>
              <a:prstGeom prst="rect">
                <a:avLst/>
              </a:prstGeom>
              <a:blipFill>
                <a:blip r:embed="rId6"/>
                <a:stretch>
                  <a:fillRect/>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9860C525-C42D-4634-A344-C8A8AA4BDDC9}"/>
              </a:ext>
            </a:extLst>
          </p:cNvPr>
          <p:cNvCxnSpPr/>
          <p:nvPr/>
        </p:nvCxnSpPr>
        <p:spPr>
          <a:xfrm>
            <a:off x="6474920" y="3865532"/>
            <a:ext cx="11034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BAF98B49-0A09-4566-81B0-C721783CB0D7}"/>
              </a:ext>
            </a:extLst>
          </p:cNvPr>
          <p:cNvSpPr txBox="1"/>
          <p:nvPr/>
        </p:nvSpPr>
        <p:spPr>
          <a:xfrm>
            <a:off x="7903217" y="3680866"/>
            <a:ext cx="1338828" cy="369332"/>
          </a:xfrm>
          <a:prstGeom prst="rect">
            <a:avLst/>
          </a:prstGeom>
          <a:noFill/>
        </p:spPr>
        <p:txBody>
          <a:bodyPr wrap="none" rtlCol="0">
            <a:spAutoFit/>
          </a:bodyPr>
          <a:lstStyle/>
          <a:p>
            <a:r>
              <a:rPr lang="zh-CN" altLang="en-US" dirty="0"/>
              <a:t>贝叶斯定理</a:t>
            </a:r>
          </a:p>
        </p:txBody>
      </p:sp>
      <p:cxnSp>
        <p:nvCxnSpPr>
          <p:cNvPr id="5" name="直接箭头连接符 4">
            <a:extLst>
              <a:ext uri="{FF2B5EF4-FFF2-40B4-BE49-F238E27FC236}">
                <a16:creationId xmlns:a16="http://schemas.microsoft.com/office/drawing/2014/main" id="{6A6EBB81-229C-498B-AED6-ABD43CC7D1FC}"/>
              </a:ext>
            </a:extLst>
          </p:cNvPr>
          <p:cNvCxnSpPr>
            <a:cxnSpLocks/>
            <a:stCxn id="16" idx="2"/>
          </p:cNvCxnSpPr>
          <p:nvPr/>
        </p:nvCxnSpPr>
        <p:spPr>
          <a:xfrm>
            <a:off x="3892118" y="2243540"/>
            <a:ext cx="0" cy="981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C66B2DF0-E53B-4CB1-8B8B-224DBEF2E577}"/>
              </a:ext>
            </a:extLst>
          </p:cNvPr>
          <p:cNvSpPr txBox="1"/>
          <p:nvPr/>
        </p:nvSpPr>
        <p:spPr>
          <a:xfrm>
            <a:off x="186579" y="155498"/>
            <a:ext cx="2710771"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概率基础</a:t>
            </a:r>
          </a:p>
        </p:txBody>
      </p:sp>
    </p:spTree>
    <p:extLst>
      <p:ext uri="{BB962C8B-B14F-4D97-AF65-F5344CB8AC3E}">
        <p14:creationId xmlns:p14="http://schemas.microsoft.com/office/powerpoint/2010/main" val="60959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435E681-AB7C-4075-B696-142E89B79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068" y="323969"/>
            <a:ext cx="9463361" cy="8362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4EEE8D6-866F-4DEB-95BB-A649A91B85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121" y="1181137"/>
            <a:ext cx="9463366" cy="7629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20422F2-951B-4F6F-9293-4C29F5597B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68" y="1956453"/>
            <a:ext cx="9830158" cy="28903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CBF3148-D148-443E-AC87-0A39C5674E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982" y="4890613"/>
            <a:ext cx="9830158" cy="132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3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7D458BA5-82CF-48F7-B6BB-D289E17A37E2}"/>
              </a:ext>
            </a:extLst>
          </p:cNvPr>
          <p:cNvSpPr txBox="1"/>
          <p:nvPr/>
        </p:nvSpPr>
        <p:spPr>
          <a:xfrm>
            <a:off x="1754555" y="1104492"/>
            <a:ext cx="6097464" cy="461665"/>
          </a:xfrm>
          <a:prstGeom prst="rect">
            <a:avLst/>
          </a:prstGeom>
          <a:noFill/>
        </p:spPr>
        <p:txBody>
          <a:bodyPr wrap="square">
            <a:spAutoFit/>
          </a:bodyPr>
          <a:lstStyle/>
          <a:p>
            <a:r>
              <a:rPr lang="zh-CN" altLang="en-US" sz="2400" dirty="0"/>
              <a:t>基于信息论的评分函数</a:t>
            </a:r>
          </a:p>
        </p:txBody>
      </p:sp>
      <p:sp>
        <p:nvSpPr>
          <p:cNvPr id="14" name="文本框 13">
            <a:extLst>
              <a:ext uri="{FF2B5EF4-FFF2-40B4-BE49-F238E27FC236}">
                <a16:creationId xmlns:a16="http://schemas.microsoft.com/office/drawing/2014/main" id="{FD4CB5B9-2E1B-4B7C-94DE-9FA69FD78905}"/>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结构</a:t>
            </a:r>
            <a:r>
              <a:rPr lang="zh-CN" altLang="en-US" sz="2800" b="1" dirty="0">
                <a:latin typeface="楷体" panose="02010609060101010101" pitchFamily="49" charset="-122"/>
                <a:ea typeface="楷体" panose="02010609060101010101" pitchFamily="49" charset="-122"/>
              </a:rPr>
              <a:t>学习</a:t>
            </a:r>
          </a:p>
        </p:txBody>
      </p:sp>
      <p:sp>
        <p:nvSpPr>
          <p:cNvPr id="16" name="文本框 15">
            <a:extLst>
              <a:ext uri="{FF2B5EF4-FFF2-40B4-BE49-F238E27FC236}">
                <a16:creationId xmlns:a16="http://schemas.microsoft.com/office/drawing/2014/main" id="{57E4110E-79CC-4D48-A8C7-EE3E661FEC17}"/>
              </a:ext>
            </a:extLst>
          </p:cNvPr>
          <p:cNvSpPr txBox="1"/>
          <p:nvPr/>
        </p:nvSpPr>
        <p:spPr>
          <a:xfrm>
            <a:off x="1722756" y="2035893"/>
            <a:ext cx="8259883" cy="2585323"/>
          </a:xfrm>
          <a:prstGeom prst="rect">
            <a:avLst/>
          </a:prstGeom>
          <a:noFill/>
        </p:spPr>
        <p:txBody>
          <a:bodyPr wrap="square">
            <a:spAutoFit/>
          </a:bodyPr>
          <a:lstStyle/>
          <a:p>
            <a:r>
              <a:rPr lang="zh-CN" altLang="en-US" b="0" i="0" dirty="0">
                <a:solidFill>
                  <a:srgbClr val="4D4D4D"/>
                </a:solidFill>
                <a:effectLst/>
                <a:latin typeface="-apple-system"/>
              </a:rPr>
              <a:t>常用评分函数通常基于信息论准则，此类准则将学习问题看作一个</a:t>
            </a:r>
            <a:r>
              <a:rPr lang="zh-CN" altLang="en-US" b="0" i="0" dirty="0">
                <a:solidFill>
                  <a:schemeClr val="accent1"/>
                </a:solidFill>
                <a:effectLst/>
                <a:latin typeface="-apple-system"/>
              </a:rPr>
              <a:t>数据压缩</a:t>
            </a:r>
            <a:r>
              <a:rPr lang="zh-CN" altLang="en-US" b="0" i="0" dirty="0">
                <a:solidFill>
                  <a:srgbClr val="4D4D4D"/>
                </a:solidFill>
                <a:effectLst/>
                <a:latin typeface="-apple-system"/>
              </a:rPr>
              <a:t>任务，学习的目标是找到一个能以最短编码长度描述训练数据的模型，此时编码的长度包括了描述自身需要的字节长度和使用该模型描述数据所需的字节长度。对贝叶斯网学习而言，模型就是一个贝叶斯网，同时，每个贝叶斯网描述了一个在训练数据上的概率分布，自由一套编码机制能使那些经常出现的样本有更短的编码。于是，应该选择那个综合编码长度（包括</a:t>
            </a:r>
            <a:r>
              <a:rPr lang="zh-CN" altLang="en-US" b="0" i="0" dirty="0">
                <a:solidFill>
                  <a:schemeClr val="accent1"/>
                </a:solidFill>
                <a:effectLst/>
                <a:latin typeface="-apple-system"/>
              </a:rPr>
              <a:t>描述网络</a:t>
            </a:r>
            <a:r>
              <a:rPr lang="zh-CN" altLang="en-US" b="0" i="0" dirty="0">
                <a:solidFill>
                  <a:srgbClr val="4D4D4D"/>
                </a:solidFill>
                <a:effectLst/>
                <a:latin typeface="-apple-system"/>
              </a:rPr>
              <a:t>和</a:t>
            </a:r>
            <a:r>
              <a:rPr lang="zh-CN" altLang="en-US" b="0" i="0" dirty="0">
                <a:solidFill>
                  <a:schemeClr val="accent1"/>
                </a:solidFill>
                <a:effectLst/>
                <a:latin typeface="-apple-system"/>
              </a:rPr>
              <a:t>编码数据</a:t>
            </a:r>
            <a:r>
              <a:rPr lang="zh-CN" altLang="en-US" b="0" i="0" dirty="0">
                <a:solidFill>
                  <a:srgbClr val="4D4D4D"/>
                </a:solidFill>
                <a:effectLst/>
                <a:latin typeface="-apple-system"/>
              </a:rPr>
              <a:t>）最短的贝叶斯网，这就是最小描述长度（</a:t>
            </a:r>
            <a:r>
              <a:rPr lang="en-US" altLang="zh-CN" b="0" i="0" dirty="0">
                <a:solidFill>
                  <a:srgbClr val="4D4D4D"/>
                </a:solidFill>
                <a:effectLst/>
                <a:latin typeface="-apple-system"/>
              </a:rPr>
              <a:t>minimal description </a:t>
            </a:r>
            <a:r>
              <a:rPr lang="en-US" altLang="zh-CN" b="0" i="0" dirty="0" err="1">
                <a:solidFill>
                  <a:srgbClr val="4D4D4D"/>
                </a:solidFill>
                <a:effectLst/>
                <a:latin typeface="-apple-system"/>
              </a:rPr>
              <a:t>length,MDL</a:t>
            </a:r>
            <a:r>
              <a:rPr lang="zh-CN" altLang="en-US" b="0" i="0" dirty="0">
                <a:solidFill>
                  <a:srgbClr val="4D4D4D"/>
                </a:solidFill>
                <a:effectLst/>
                <a:latin typeface="-apple-system"/>
              </a:rPr>
              <a:t>）准则。</a:t>
            </a:r>
            <a:endParaRPr lang="en-US" altLang="zh-CN" b="0" i="0" dirty="0">
              <a:solidFill>
                <a:srgbClr val="4D4D4D"/>
              </a:solidFill>
              <a:effectLst/>
              <a:latin typeface="-apple-system"/>
            </a:endParaRPr>
          </a:p>
          <a:p>
            <a:pPr algn="r"/>
            <a:endParaRPr lang="en-US" altLang="zh-CN" i="1" dirty="0">
              <a:solidFill>
                <a:srgbClr val="4D4D4D"/>
              </a:solidFill>
              <a:latin typeface="-apple-system"/>
            </a:endParaRPr>
          </a:p>
          <a:p>
            <a:pPr algn="r"/>
            <a:r>
              <a:rPr lang="zh-CN" altLang="en-US" i="1" dirty="0">
                <a:solidFill>
                  <a:srgbClr val="4D4D4D"/>
                </a:solidFill>
                <a:latin typeface="-apple-system"/>
              </a:rPr>
              <a:t>（</a:t>
            </a:r>
            <a:r>
              <a:rPr lang="en-US" altLang="zh-CN" i="1" dirty="0">
                <a:solidFill>
                  <a:srgbClr val="4D4D4D"/>
                </a:solidFill>
                <a:latin typeface="-apple-system"/>
              </a:rPr>
              <a:t>《</a:t>
            </a:r>
            <a:r>
              <a:rPr lang="zh-CN" altLang="en-US" i="1" dirty="0">
                <a:solidFill>
                  <a:srgbClr val="4D4D4D"/>
                </a:solidFill>
                <a:latin typeface="-apple-system"/>
              </a:rPr>
              <a:t>机器学习</a:t>
            </a:r>
            <a:r>
              <a:rPr lang="en-US" altLang="zh-CN" i="1" dirty="0">
                <a:solidFill>
                  <a:srgbClr val="4D4D4D"/>
                </a:solidFill>
                <a:latin typeface="-apple-system"/>
              </a:rPr>
              <a:t>》</a:t>
            </a:r>
            <a:r>
              <a:rPr lang="zh-CN" altLang="en-US" i="1" dirty="0">
                <a:solidFill>
                  <a:srgbClr val="4D4D4D"/>
                </a:solidFill>
                <a:latin typeface="-apple-system"/>
              </a:rPr>
              <a:t>周志华，</a:t>
            </a:r>
            <a:r>
              <a:rPr lang="en-US" altLang="zh-CN" i="1" dirty="0">
                <a:solidFill>
                  <a:srgbClr val="4D4D4D"/>
                </a:solidFill>
                <a:latin typeface="-apple-system"/>
              </a:rPr>
              <a:t>P159-160</a:t>
            </a:r>
            <a:r>
              <a:rPr lang="zh-CN" altLang="en-US" i="1" dirty="0">
                <a:solidFill>
                  <a:srgbClr val="4D4D4D"/>
                </a:solidFill>
                <a:latin typeface="-apple-system"/>
              </a:rPr>
              <a:t>）</a:t>
            </a:r>
            <a:endParaRPr lang="zh-CN" altLang="en-US" i="1" dirty="0"/>
          </a:p>
        </p:txBody>
      </p:sp>
    </p:spTree>
    <p:extLst>
      <p:ext uri="{BB962C8B-B14F-4D97-AF65-F5344CB8AC3E}">
        <p14:creationId xmlns:p14="http://schemas.microsoft.com/office/powerpoint/2010/main" val="6210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7D458BA5-82CF-48F7-B6BB-D289E17A37E2}"/>
              </a:ext>
            </a:extLst>
          </p:cNvPr>
          <p:cNvSpPr txBox="1"/>
          <p:nvPr/>
        </p:nvSpPr>
        <p:spPr>
          <a:xfrm>
            <a:off x="1615588" y="905835"/>
            <a:ext cx="6097464" cy="369332"/>
          </a:xfrm>
          <a:prstGeom prst="rect">
            <a:avLst/>
          </a:prstGeom>
          <a:noFill/>
        </p:spPr>
        <p:txBody>
          <a:bodyPr wrap="square">
            <a:spAutoFit/>
          </a:bodyPr>
          <a:lstStyle/>
          <a:p>
            <a:r>
              <a:rPr lang="zh-CN" altLang="en-US" dirty="0"/>
              <a:t>基于信息论的评分函数</a:t>
            </a:r>
          </a:p>
        </p:txBody>
      </p:sp>
      <p:pic>
        <p:nvPicPr>
          <p:cNvPr id="4" name="图片 3">
            <a:extLst>
              <a:ext uri="{FF2B5EF4-FFF2-40B4-BE49-F238E27FC236}">
                <a16:creationId xmlns:a16="http://schemas.microsoft.com/office/drawing/2014/main" id="{08E1BB80-173D-4764-AAAE-FF3E97FEA46E}"/>
              </a:ext>
            </a:extLst>
          </p:cNvPr>
          <p:cNvPicPr>
            <a:picLocks noChangeAspect="1"/>
          </p:cNvPicPr>
          <p:nvPr/>
        </p:nvPicPr>
        <p:blipFill>
          <a:blip r:embed="rId5"/>
          <a:stretch>
            <a:fillRect/>
          </a:stretch>
        </p:blipFill>
        <p:spPr>
          <a:xfrm>
            <a:off x="2037484" y="2016932"/>
            <a:ext cx="7191375" cy="3162300"/>
          </a:xfrm>
          <a:prstGeom prst="rect">
            <a:avLst/>
          </a:prstGeom>
        </p:spPr>
      </p:pic>
      <p:sp>
        <p:nvSpPr>
          <p:cNvPr id="14" name="文本框 13">
            <a:extLst>
              <a:ext uri="{FF2B5EF4-FFF2-40B4-BE49-F238E27FC236}">
                <a16:creationId xmlns:a16="http://schemas.microsoft.com/office/drawing/2014/main" id="{FD4CB5B9-2E1B-4B7C-94DE-9FA69FD78905}"/>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结构</a:t>
            </a:r>
            <a:r>
              <a:rPr lang="zh-CN" altLang="en-US" sz="2800" b="1" dirty="0">
                <a:latin typeface="楷体" panose="02010609060101010101" pitchFamily="49" charset="-122"/>
                <a:ea typeface="楷体" panose="02010609060101010101" pitchFamily="49" charset="-122"/>
              </a:rPr>
              <a:t>学习</a:t>
            </a:r>
          </a:p>
        </p:txBody>
      </p:sp>
    </p:spTree>
    <p:extLst>
      <p:ext uri="{BB962C8B-B14F-4D97-AF65-F5344CB8AC3E}">
        <p14:creationId xmlns:p14="http://schemas.microsoft.com/office/powerpoint/2010/main" val="213029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AC6F4747-C95B-4699-A377-976EEE7DDFAA}"/>
              </a:ext>
            </a:extLst>
          </p:cNvPr>
          <p:cNvSpPr txBox="1"/>
          <p:nvPr/>
        </p:nvSpPr>
        <p:spPr>
          <a:xfrm>
            <a:off x="770982" y="1094528"/>
            <a:ext cx="9682459" cy="461665"/>
          </a:xfrm>
          <a:prstGeom prst="rect">
            <a:avLst/>
          </a:prstGeom>
          <a:noFill/>
        </p:spPr>
        <p:txBody>
          <a:bodyPr wrap="none" rtlCol="0">
            <a:spAutoFit/>
          </a:bodyPr>
          <a:lstStyle/>
          <a:p>
            <a:r>
              <a:rPr lang="zh-CN" altLang="en-US" sz="2400" dirty="0"/>
              <a:t>贝叶斯参数学习即从数据中学习贝叶斯网络的</a:t>
            </a:r>
            <a:r>
              <a:rPr lang="en-US" altLang="zh-CN" sz="2400" dirty="0"/>
              <a:t>CPD</a:t>
            </a:r>
            <a:r>
              <a:rPr lang="zh-CN" altLang="en-US" sz="2400" dirty="0"/>
              <a:t>（条件概率表）参数</a:t>
            </a:r>
          </a:p>
        </p:txBody>
      </p:sp>
      <p:sp>
        <p:nvSpPr>
          <p:cNvPr id="13" name="文本框 12">
            <a:extLst>
              <a:ext uri="{FF2B5EF4-FFF2-40B4-BE49-F238E27FC236}">
                <a16:creationId xmlns:a16="http://schemas.microsoft.com/office/drawing/2014/main" id="{D3542514-24CB-4A59-9994-12996A067329}"/>
              </a:ext>
            </a:extLst>
          </p:cNvPr>
          <p:cNvSpPr txBox="1"/>
          <p:nvPr/>
        </p:nvSpPr>
        <p:spPr>
          <a:xfrm>
            <a:off x="186578" y="111537"/>
            <a:ext cx="5809775"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参数</a:t>
            </a:r>
            <a:r>
              <a:rPr lang="zh-CN" altLang="en-US" sz="2800" b="1" dirty="0">
                <a:latin typeface="楷体" panose="02010609060101010101" pitchFamily="49" charset="-122"/>
                <a:ea typeface="楷体" panose="02010609060101010101" pitchFamily="49" charset="-122"/>
              </a:rPr>
              <a:t>学习</a:t>
            </a:r>
          </a:p>
        </p:txBody>
      </p:sp>
      <p:sp>
        <p:nvSpPr>
          <p:cNvPr id="3" name="文本框 2">
            <a:extLst>
              <a:ext uri="{FF2B5EF4-FFF2-40B4-BE49-F238E27FC236}">
                <a16:creationId xmlns:a16="http://schemas.microsoft.com/office/drawing/2014/main" id="{F05F3BB7-726A-4F61-B1CC-65FD249BC684}"/>
              </a:ext>
            </a:extLst>
          </p:cNvPr>
          <p:cNvSpPr txBox="1"/>
          <p:nvPr/>
        </p:nvSpPr>
        <p:spPr>
          <a:xfrm>
            <a:off x="1738194" y="2435188"/>
            <a:ext cx="8715612" cy="1846659"/>
          </a:xfrm>
          <a:prstGeom prst="rect">
            <a:avLst/>
          </a:prstGeom>
          <a:noFill/>
        </p:spPr>
        <p:txBody>
          <a:bodyPr wrap="square" rtlCol="0">
            <a:spAutoFit/>
          </a:bodyPr>
          <a:lstStyle/>
          <a:p>
            <a:r>
              <a:rPr lang="zh-CN" altLang="en-US" sz="2400" dirty="0"/>
              <a:t>参数学习需要依赖结构进行，</a:t>
            </a:r>
            <a:r>
              <a:rPr lang="zh-CN" altLang="en-US" sz="2400" b="0" i="0" dirty="0">
                <a:solidFill>
                  <a:srgbClr val="4D4D4D"/>
                </a:solidFill>
                <a:effectLst/>
                <a:latin typeface="-apple-system"/>
              </a:rPr>
              <a:t>通常采用的方式有：</a:t>
            </a:r>
            <a:r>
              <a:rPr lang="zh-CN" altLang="en-US" sz="2400" b="0" i="0" dirty="0">
                <a:solidFill>
                  <a:schemeClr val="accent1"/>
                </a:solidFill>
                <a:effectLst/>
                <a:latin typeface="-apple-system"/>
              </a:rPr>
              <a:t>极大似然估计</a:t>
            </a:r>
            <a:r>
              <a:rPr lang="zh-CN" altLang="en-US" sz="2400" b="0" i="0" dirty="0">
                <a:solidFill>
                  <a:srgbClr val="4D4D4D"/>
                </a:solidFill>
                <a:effectLst/>
                <a:latin typeface="-apple-system"/>
              </a:rPr>
              <a:t>和</a:t>
            </a:r>
            <a:r>
              <a:rPr lang="zh-CN" altLang="en-US" sz="2400" b="0" i="0" dirty="0">
                <a:solidFill>
                  <a:schemeClr val="accent1"/>
                </a:solidFill>
                <a:effectLst/>
                <a:latin typeface="-apple-system"/>
              </a:rPr>
              <a:t>贝叶斯估计</a:t>
            </a:r>
            <a:r>
              <a:rPr lang="zh-CN" altLang="en-US" sz="2400" b="0" i="0" dirty="0">
                <a:solidFill>
                  <a:srgbClr val="4D4D4D"/>
                </a:solidFill>
                <a:effectLst/>
                <a:latin typeface="-apple-system"/>
              </a:rPr>
              <a:t>，极大似然估计对样本数量的要求比较高，特别是当数据分布不均匀时，容易发生线性过拟合，为了解决这一问题，通常是采用贝叶斯估计的方式进行参数学习</a:t>
            </a:r>
            <a:endParaRPr lang="zh-CN" altLang="en-US" sz="2400" dirty="0"/>
          </a:p>
          <a:p>
            <a:endParaRPr lang="zh-CN" altLang="en-US" dirty="0"/>
          </a:p>
        </p:txBody>
      </p:sp>
    </p:spTree>
    <p:extLst>
      <p:ext uri="{BB962C8B-B14F-4D97-AF65-F5344CB8AC3E}">
        <p14:creationId xmlns:p14="http://schemas.microsoft.com/office/powerpoint/2010/main" val="112756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a:extLst>
              <a:ext uri="{FF2B5EF4-FFF2-40B4-BE49-F238E27FC236}">
                <a16:creationId xmlns:a16="http://schemas.microsoft.com/office/drawing/2014/main" id="{FC4B388D-792F-4596-8832-64A692522F2F}"/>
              </a:ext>
            </a:extLst>
          </p:cNvPr>
          <p:cNvGrpSpPr/>
          <p:nvPr/>
        </p:nvGrpSpPr>
        <p:grpSpPr>
          <a:xfrm>
            <a:off x="6402718" y="1196349"/>
            <a:ext cx="5176735" cy="3762299"/>
            <a:chOff x="7015265" y="1279751"/>
            <a:chExt cx="5176735" cy="3762299"/>
          </a:xfrm>
        </p:grpSpPr>
        <p:sp>
          <p:nvSpPr>
            <p:cNvPr id="13" name="object 2">
              <a:extLst>
                <a:ext uri="{FF2B5EF4-FFF2-40B4-BE49-F238E27FC236}">
                  <a16:creationId xmlns:a16="http://schemas.microsoft.com/office/drawing/2014/main" id="{74708B5D-AB44-4828-A638-A9D3C4D52F35}"/>
                </a:ext>
              </a:extLst>
            </p:cNvPr>
            <p:cNvSpPr/>
            <p:nvPr/>
          </p:nvSpPr>
          <p:spPr>
            <a:xfrm>
              <a:off x="7015265" y="1279751"/>
              <a:ext cx="5176735" cy="3762299"/>
            </a:xfrm>
            <a:prstGeom prst="rect">
              <a:avLst/>
            </a:prstGeom>
            <a:blipFill>
              <a:blip r:embed="rId5" cstate="print"/>
              <a:stretch>
                <a:fillRect/>
              </a:stretch>
            </a:blipFill>
          </p:spPr>
          <p:txBody>
            <a:bodyPr wrap="square" lIns="0" tIns="0" rIns="0" bIns="0" rtlCol="0"/>
            <a:lstStyle/>
            <a:p>
              <a:endParaRPr/>
            </a:p>
          </p:txBody>
        </p:sp>
        <p:sp>
          <p:nvSpPr>
            <p:cNvPr id="14" name="椭圆 13">
              <a:extLst>
                <a:ext uri="{FF2B5EF4-FFF2-40B4-BE49-F238E27FC236}">
                  <a16:creationId xmlns:a16="http://schemas.microsoft.com/office/drawing/2014/main" id="{B0A5526E-447A-4AED-9765-8A1BB4D999AC}"/>
                </a:ext>
              </a:extLst>
            </p:cNvPr>
            <p:cNvSpPr/>
            <p:nvPr/>
          </p:nvSpPr>
          <p:spPr>
            <a:xfrm>
              <a:off x="8491036" y="2083750"/>
              <a:ext cx="1066201"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氨基</a:t>
              </a:r>
            </a:p>
          </p:txBody>
        </p:sp>
        <p:sp>
          <p:nvSpPr>
            <p:cNvPr id="16" name="椭圆 15">
              <a:extLst>
                <a:ext uri="{FF2B5EF4-FFF2-40B4-BE49-F238E27FC236}">
                  <a16:creationId xmlns:a16="http://schemas.microsoft.com/office/drawing/2014/main" id="{E65CB9CB-A458-46C8-B6FF-39C24FF44590}"/>
                </a:ext>
              </a:extLst>
            </p:cNvPr>
            <p:cNvSpPr/>
            <p:nvPr/>
          </p:nvSpPr>
          <p:spPr>
            <a:xfrm>
              <a:off x="9891943" y="2091082"/>
              <a:ext cx="1066201" cy="2916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苯环</a:t>
              </a:r>
            </a:p>
          </p:txBody>
        </p:sp>
        <p:sp>
          <p:nvSpPr>
            <p:cNvPr id="17" name="椭圆 16">
              <a:extLst>
                <a:ext uri="{FF2B5EF4-FFF2-40B4-BE49-F238E27FC236}">
                  <a16:creationId xmlns:a16="http://schemas.microsoft.com/office/drawing/2014/main" id="{E7B965EA-F740-46EC-B740-9D510A333DE7}"/>
                </a:ext>
              </a:extLst>
            </p:cNvPr>
            <p:cNvSpPr/>
            <p:nvPr/>
          </p:nvSpPr>
          <p:spPr>
            <a:xfrm>
              <a:off x="9197351" y="2751954"/>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活性</a:t>
              </a:r>
            </a:p>
          </p:txBody>
        </p:sp>
        <p:sp>
          <p:nvSpPr>
            <p:cNvPr id="18" name="椭圆 17">
              <a:extLst>
                <a:ext uri="{FF2B5EF4-FFF2-40B4-BE49-F238E27FC236}">
                  <a16:creationId xmlns:a16="http://schemas.microsoft.com/office/drawing/2014/main" id="{35D4D793-4F6C-4E78-B47D-638656C37360}"/>
                </a:ext>
              </a:extLst>
            </p:cNvPr>
            <p:cNvSpPr/>
            <p:nvPr/>
          </p:nvSpPr>
          <p:spPr>
            <a:xfrm>
              <a:off x="10568354" y="2744622"/>
              <a:ext cx="1132819"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毒性</a:t>
              </a:r>
            </a:p>
          </p:txBody>
        </p:sp>
        <p:sp>
          <p:nvSpPr>
            <p:cNvPr id="19" name="椭圆 18">
              <a:extLst>
                <a:ext uri="{FF2B5EF4-FFF2-40B4-BE49-F238E27FC236}">
                  <a16:creationId xmlns:a16="http://schemas.microsoft.com/office/drawing/2014/main" id="{41E05510-E044-4ECD-8CC4-E6EAE5ABBE70}"/>
                </a:ext>
              </a:extLst>
            </p:cNvPr>
            <p:cNvSpPr/>
            <p:nvPr/>
          </p:nvSpPr>
          <p:spPr>
            <a:xfrm>
              <a:off x="9197351" y="3429000"/>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成药</a:t>
              </a:r>
            </a:p>
          </p:txBody>
        </p:sp>
      </p:grpSp>
      <p:graphicFrame>
        <p:nvGraphicFramePr>
          <p:cNvPr id="3" name="表格 4">
            <a:extLst>
              <a:ext uri="{FF2B5EF4-FFF2-40B4-BE49-F238E27FC236}">
                <a16:creationId xmlns:a16="http://schemas.microsoft.com/office/drawing/2014/main" id="{8B88DB76-0FBB-453E-8E0F-770743F8D0C8}"/>
              </a:ext>
            </a:extLst>
          </p:cNvPr>
          <p:cNvGraphicFramePr>
            <a:graphicFrameLocks noGrp="1"/>
          </p:cNvGraphicFramePr>
          <p:nvPr>
            <p:extLst>
              <p:ext uri="{D42A27DB-BD31-4B8C-83A1-F6EECF244321}">
                <p14:modId xmlns:p14="http://schemas.microsoft.com/office/powerpoint/2010/main" val="1877872693"/>
              </p:ext>
            </p:extLst>
          </p:nvPr>
        </p:nvGraphicFramePr>
        <p:xfrm>
          <a:off x="1103374" y="1333918"/>
          <a:ext cx="4370720" cy="4023360"/>
        </p:xfrm>
        <a:graphic>
          <a:graphicData uri="http://schemas.openxmlformats.org/drawingml/2006/table">
            <a:tbl>
              <a:tblPr firstRow="1" bandRow="1">
                <a:tableStyleId>{073A0DAA-6AF3-43AB-8588-CEC1D06C72B9}</a:tableStyleId>
              </a:tblPr>
              <a:tblGrid>
                <a:gridCol w="874144">
                  <a:extLst>
                    <a:ext uri="{9D8B030D-6E8A-4147-A177-3AD203B41FA5}">
                      <a16:colId xmlns:a16="http://schemas.microsoft.com/office/drawing/2014/main" val="1355116321"/>
                    </a:ext>
                  </a:extLst>
                </a:gridCol>
                <a:gridCol w="874144">
                  <a:extLst>
                    <a:ext uri="{9D8B030D-6E8A-4147-A177-3AD203B41FA5}">
                      <a16:colId xmlns:a16="http://schemas.microsoft.com/office/drawing/2014/main" val="270025444"/>
                    </a:ext>
                  </a:extLst>
                </a:gridCol>
                <a:gridCol w="874144">
                  <a:extLst>
                    <a:ext uri="{9D8B030D-6E8A-4147-A177-3AD203B41FA5}">
                      <a16:colId xmlns:a16="http://schemas.microsoft.com/office/drawing/2014/main" val="609577325"/>
                    </a:ext>
                  </a:extLst>
                </a:gridCol>
                <a:gridCol w="874144">
                  <a:extLst>
                    <a:ext uri="{9D8B030D-6E8A-4147-A177-3AD203B41FA5}">
                      <a16:colId xmlns:a16="http://schemas.microsoft.com/office/drawing/2014/main" val="870383806"/>
                    </a:ext>
                  </a:extLst>
                </a:gridCol>
                <a:gridCol w="874144">
                  <a:extLst>
                    <a:ext uri="{9D8B030D-6E8A-4147-A177-3AD203B41FA5}">
                      <a16:colId xmlns:a16="http://schemas.microsoft.com/office/drawing/2014/main" val="1638040798"/>
                    </a:ext>
                  </a:extLst>
                </a:gridCol>
              </a:tblGrid>
              <a:tr h="0">
                <a:tc>
                  <a:txBody>
                    <a:bodyPr/>
                    <a:lstStyle/>
                    <a:p>
                      <a:r>
                        <a:rPr lang="zh-CN" altLang="en-US" dirty="0"/>
                        <a:t>氨基</a:t>
                      </a:r>
                    </a:p>
                  </a:txBody>
                  <a:tcPr/>
                </a:tc>
                <a:tc>
                  <a:txBody>
                    <a:bodyPr/>
                    <a:lstStyle/>
                    <a:p>
                      <a:r>
                        <a:rPr lang="zh-CN" altLang="en-US" dirty="0"/>
                        <a:t>苯环</a:t>
                      </a:r>
                    </a:p>
                  </a:txBody>
                  <a:tcPr/>
                </a:tc>
                <a:tc>
                  <a:txBody>
                    <a:bodyPr/>
                    <a:lstStyle/>
                    <a:p>
                      <a:r>
                        <a:rPr lang="zh-CN" altLang="en-US" dirty="0"/>
                        <a:t>活性</a:t>
                      </a:r>
                    </a:p>
                  </a:txBody>
                  <a:tcPr/>
                </a:tc>
                <a:tc>
                  <a:txBody>
                    <a:bodyPr/>
                    <a:lstStyle/>
                    <a:p>
                      <a:r>
                        <a:rPr lang="zh-CN" altLang="en-US" dirty="0"/>
                        <a:t>毒性</a:t>
                      </a:r>
                    </a:p>
                  </a:txBody>
                  <a:tcPr/>
                </a:tc>
                <a:tc>
                  <a:txBody>
                    <a:bodyPr/>
                    <a:lstStyle/>
                    <a:p>
                      <a:r>
                        <a:rPr lang="zh-CN" altLang="en-US" dirty="0"/>
                        <a:t>成药</a:t>
                      </a:r>
                    </a:p>
                  </a:txBody>
                  <a:tcPr/>
                </a:tc>
                <a:extLst>
                  <a:ext uri="{0D108BD9-81ED-4DB2-BD59-A6C34878D82A}">
                    <a16:rowId xmlns:a16="http://schemas.microsoft.com/office/drawing/2014/main" val="3538650603"/>
                  </a:ext>
                </a:extLst>
              </a:tr>
              <a:tr h="365605">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711093382"/>
                  </a:ext>
                </a:extLst>
              </a:tr>
              <a:tr h="365605">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2365842"/>
                  </a:ext>
                </a:extLst>
              </a:tr>
              <a:tr h="365605">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98714521"/>
                  </a:ext>
                </a:extLst>
              </a:tr>
              <a:tr h="365605">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4065321842"/>
                  </a:ext>
                </a:extLst>
              </a:tr>
              <a:tr h="365605">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154988275"/>
                  </a:ext>
                </a:extLst>
              </a:tr>
              <a:tr h="365605">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344492479"/>
                  </a:ext>
                </a:extLst>
              </a:tr>
              <a:tr h="365605">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907733061"/>
                  </a:ext>
                </a:extLst>
              </a:tr>
              <a:tr h="365605">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026484911"/>
                  </a:ext>
                </a:extLst>
              </a:tr>
              <a:tr h="365605">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451252192"/>
                  </a:ext>
                </a:extLst>
              </a:tr>
              <a:tr h="365605">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966803989"/>
                  </a:ext>
                </a:extLst>
              </a:tr>
            </a:tbl>
          </a:graphicData>
        </a:graphic>
      </p:graphicFrame>
      <p:sp>
        <p:nvSpPr>
          <p:cNvPr id="20" name="文本框 19">
            <a:extLst>
              <a:ext uri="{FF2B5EF4-FFF2-40B4-BE49-F238E27FC236}">
                <a16:creationId xmlns:a16="http://schemas.microsoft.com/office/drawing/2014/main" id="{195FF653-0A96-418F-A1AB-12A722A78D7F}"/>
              </a:ext>
            </a:extLst>
          </p:cNvPr>
          <p:cNvSpPr txBox="1"/>
          <p:nvPr/>
        </p:nvSpPr>
        <p:spPr>
          <a:xfrm>
            <a:off x="186579" y="111537"/>
            <a:ext cx="2714884"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参数</a:t>
            </a:r>
            <a:r>
              <a:rPr lang="zh-CN" altLang="en-US" sz="2800" b="1" dirty="0">
                <a:latin typeface="楷体" panose="02010609060101010101" pitchFamily="49" charset="-122"/>
                <a:ea typeface="楷体" panose="02010609060101010101" pitchFamily="49" charset="-122"/>
              </a:rPr>
              <a:t>学习</a:t>
            </a:r>
          </a:p>
        </p:txBody>
      </p:sp>
    </p:spTree>
    <p:extLst>
      <p:ext uri="{BB962C8B-B14F-4D97-AF65-F5344CB8AC3E}">
        <p14:creationId xmlns:p14="http://schemas.microsoft.com/office/powerpoint/2010/main" val="184996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ABEAFED-CED8-40AA-BBEE-369E65DD72C5}"/>
              </a:ext>
            </a:extLst>
          </p:cNvPr>
          <p:cNvSpPr txBox="1"/>
          <p:nvPr/>
        </p:nvSpPr>
        <p:spPr>
          <a:xfrm>
            <a:off x="1754382" y="902732"/>
            <a:ext cx="8196630" cy="4524315"/>
          </a:xfrm>
          <a:prstGeom prst="rect">
            <a:avLst/>
          </a:prstGeom>
          <a:noFill/>
        </p:spPr>
        <p:txBody>
          <a:bodyPr wrap="square">
            <a:spAutoFit/>
          </a:bodyPr>
          <a:lstStyle/>
          <a:p>
            <a:pPr algn="l"/>
            <a:r>
              <a:rPr lang="zh-CN" altLang="en-US" sz="2400" b="0" i="0" dirty="0">
                <a:solidFill>
                  <a:srgbClr val="4D4D4D"/>
                </a:solidFill>
                <a:effectLst/>
                <a:latin typeface="-apple-system"/>
              </a:rPr>
              <a:t>贝叶斯参数估计是从已有的</a:t>
            </a:r>
            <a:r>
              <a:rPr lang="en-US" altLang="zh-CN" sz="2400" b="0" i="0" dirty="0">
                <a:solidFill>
                  <a:srgbClr val="4D4D4D"/>
                </a:solidFill>
                <a:effectLst/>
                <a:latin typeface="-apple-system"/>
              </a:rPr>
              <a:t>CPD</a:t>
            </a:r>
            <a:r>
              <a:rPr lang="zh-CN" altLang="en-US" sz="2400" b="0" i="0" dirty="0">
                <a:solidFill>
                  <a:srgbClr val="4D4D4D"/>
                </a:solidFill>
                <a:effectLst/>
                <a:latin typeface="-apple-system"/>
              </a:rPr>
              <a:t>开始的，它表达了我们在观察数据之前对变量的看法。然后，利用观测数据中的状态计数更新这些“</a:t>
            </a:r>
            <a:r>
              <a:rPr lang="zh-CN" altLang="en-US" sz="2400" b="0" i="0" dirty="0">
                <a:solidFill>
                  <a:schemeClr val="accent1"/>
                </a:solidFill>
                <a:effectLst/>
                <a:latin typeface="-apple-system"/>
              </a:rPr>
              <a:t>先验</a:t>
            </a:r>
            <a:r>
              <a:rPr lang="zh-CN" altLang="en-US" sz="2400" b="0" i="0" dirty="0">
                <a:solidFill>
                  <a:srgbClr val="4D4D4D"/>
                </a:solidFill>
                <a:effectLst/>
                <a:latin typeface="-apple-system"/>
              </a:rPr>
              <a:t>”。</a:t>
            </a:r>
          </a:p>
          <a:p>
            <a:pPr algn="l"/>
            <a:r>
              <a:rPr lang="zh-CN" altLang="en-US" sz="2400" b="0" i="0" dirty="0">
                <a:solidFill>
                  <a:srgbClr val="4D4D4D"/>
                </a:solidFill>
                <a:effectLst/>
                <a:latin typeface="-apple-system"/>
              </a:rPr>
              <a:t>我们可以认为先验由伪状态计数组成，这些伪状态计数在标准化之前添加到实际计数中。除非要对变量分布的特定信念进行编码，否则人们通常会选择统一的先验，即认为所有状态都是可均等的先验。</a:t>
            </a:r>
          </a:p>
          <a:p>
            <a:pPr algn="l"/>
            <a:r>
              <a:rPr lang="zh-CN" altLang="en-US" sz="2400" b="0" i="0" dirty="0">
                <a:solidFill>
                  <a:srgbClr val="4D4D4D"/>
                </a:solidFill>
                <a:effectLst/>
                <a:latin typeface="-apple-system"/>
              </a:rPr>
              <a:t>一个非常简单的先验是所谓的</a:t>
            </a:r>
            <a:r>
              <a:rPr lang="en-US" altLang="zh-CN" sz="2400" b="0" i="0" dirty="0">
                <a:solidFill>
                  <a:srgbClr val="4D4D4D"/>
                </a:solidFill>
                <a:effectLst/>
                <a:latin typeface="-apple-system"/>
              </a:rPr>
              <a:t>k2</a:t>
            </a:r>
            <a:r>
              <a:rPr lang="zh-CN" altLang="en-US" sz="2400" b="0" i="0" dirty="0">
                <a:solidFill>
                  <a:srgbClr val="4D4D4D"/>
                </a:solidFill>
                <a:effectLst/>
                <a:latin typeface="-apple-system"/>
              </a:rPr>
              <a:t>先验，它只是在每个状态的</a:t>
            </a:r>
            <a:r>
              <a:rPr lang="zh-CN" altLang="en-US" sz="2400" b="0" i="0" dirty="0">
                <a:solidFill>
                  <a:schemeClr val="accent1"/>
                </a:solidFill>
                <a:effectLst/>
                <a:latin typeface="-apple-system"/>
              </a:rPr>
              <a:t>计数上加</a:t>
            </a:r>
            <a:r>
              <a:rPr lang="en-US" altLang="zh-CN" sz="2400" b="0" i="0" dirty="0">
                <a:solidFill>
                  <a:schemeClr val="accent1"/>
                </a:solidFill>
                <a:effectLst/>
                <a:latin typeface="-apple-system"/>
              </a:rPr>
              <a:t>1</a:t>
            </a:r>
            <a:r>
              <a:rPr lang="zh-CN" altLang="en-US" sz="2400" b="0" i="0" dirty="0">
                <a:solidFill>
                  <a:srgbClr val="4D4D4D"/>
                </a:solidFill>
                <a:effectLst/>
                <a:latin typeface="-apple-system"/>
              </a:rPr>
              <a:t>。一个更明智的先验选择是</a:t>
            </a:r>
            <a:r>
              <a:rPr lang="en-US" altLang="zh-CN" sz="2400" b="0" i="0" dirty="0" err="1">
                <a:solidFill>
                  <a:srgbClr val="4D4D4D"/>
                </a:solidFill>
                <a:effectLst/>
                <a:latin typeface="-apple-system"/>
              </a:rPr>
              <a:t>bdeu</a:t>
            </a:r>
            <a:r>
              <a:rPr lang="zh-CN" altLang="en-US" sz="2400" b="0" i="0" dirty="0">
                <a:solidFill>
                  <a:srgbClr val="4D4D4D"/>
                </a:solidFill>
                <a:effectLst/>
                <a:latin typeface="-apple-system"/>
              </a:rPr>
              <a:t>（</a:t>
            </a:r>
            <a:r>
              <a:rPr lang="en-US" altLang="zh-CN" sz="2400" b="0" i="0" dirty="0" err="1">
                <a:solidFill>
                  <a:srgbClr val="4D4D4D"/>
                </a:solidFill>
                <a:effectLst/>
                <a:latin typeface="-apple-system"/>
              </a:rPr>
              <a:t>bayesian-dirichlet</a:t>
            </a:r>
            <a:r>
              <a:rPr lang="zh-CN" altLang="en-US" sz="2400" b="0" i="0" dirty="0">
                <a:solidFill>
                  <a:srgbClr val="4D4D4D"/>
                </a:solidFill>
                <a:effectLst/>
                <a:latin typeface="-apple-system"/>
              </a:rPr>
              <a:t>等价一致先验）。对于</a:t>
            </a:r>
            <a:r>
              <a:rPr lang="en-US" altLang="zh-CN" sz="2400" b="0" i="0" dirty="0" err="1">
                <a:solidFill>
                  <a:srgbClr val="4D4D4D"/>
                </a:solidFill>
                <a:effectLst/>
                <a:latin typeface="-apple-system"/>
              </a:rPr>
              <a:t>bdeu</a:t>
            </a:r>
            <a:r>
              <a:rPr lang="zh-CN" altLang="en-US" sz="2400" b="0" i="0" dirty="0">
                <a:solidFill>
                  <a:srgbClr val="4D4D4D"/>
                </a:solidFill>
                <a:effectLst/>
                <a:latin typeface="-apple-system"/>
              </a:rPr>
              <a:t>，我们需要指定一个等效的样本大小</a:t>
            </a:r>
            <a:r>
              <a:rPr lang="en-US" altLang="zh-CN" sz="2400" b="0" i="0" dirty="0">
                <a:solidFill>
                  <a:srgbClr val="4D4D4D"/>
                </a:solidFill>
                <a:effectLst/>
                <a:latin typeface="-apple-system"/>
              </a:rPr>
              <a:t>n</a:t>
            </a:r>
            <a:r>
              <a:rPr lang="zh-CN" altLang="en-US" sz="2400" b="0" i="0" dirty="0">
                <a:solidFill>
                  <a:srgbClr val="4D4D4D"/>
                </a:solidFill>
                <a:effectLst/>
                <a:latin typeface="-apple-system"/>
              </a:rPr>
              <a:t>，然后伪计数等于观察到每个变量的</a:t>
            </a:r>
            <a:r>
              <a:rPr lang="en-US" altLang="zh-CN" sz="2400" b="0" i="0" dirty="0">
                <a:solidFill>
                  <a:schemeClr val="accent1"/>
                </a:solidFill>
                <a:effectLst/>
                <a:latin typeface="-apple-system"/>
              </a:rPr>
              <a:t>n</a:t>
            </a:r>
            <a:r>
              <a:rPr lang="zh-CN" altLang="en-US" sz="2400" b="0" i="0" dirty="0">
                <a:solidFill>
                  <a:schemeClr val="accent1"/>
                </a:solidFill>
                <a:effectLst/>
                <a:latin typeface="-apple-system"/>
              </a:rPr>
              <a:t>个均匀样本</a:t>
            </a:r>
            <a:r>
              <a:rPr lang="zh-CN" altLang="en-US" sz="2400" b="0" i="0" dirty="0">
                <a:solidFill>
                  <a:srgbClr val="4D4D4D"/>
                </a:solidFill>
                <a:effectLst/>
                <a:latin typeface="-apple-system"/>
              </a:rPr>
              <a:t>（以及每个父配置）。</a:t>
            </a:r>
          </a:p>
        </p:txBody>
      </p:sp>
      <p:sp>
        <p:nvSpPr>
          <p:cNvPr id="12" name="文本框 11">
            <a:extLst>
              <a:ext uri="{FF2B5EF4-FFF2-40B4-BE49-F238E27FC236}">
                <a16:creationId xmlns:a16="http://schemas.microsoft.com/office/drawing/2014/main" id="{54CB4C48-214D-405B-8429-A36FE441DC4C}"/>
              </a:ext>
            </a:extLst>
          </p:cNvPr>
          <p:cNvSpPr txBox="1"/>
          <p:nvPr/>
        </p:nvSpPr>
        <p:spPr>
          <a:xfrm>
            <a:off x="186579" y="111537"/>
            <a:ext cx="2714884"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参数</a:t>
            </a:r>
            <a:r>
              <a:rPr lang="zh-CN" altLang="en-US" sz="2800" b="1" dirty="0">
                <a:latin typeface="楷体" panose="02010609060101010101" pitchFamily="49" charset="-122"/>
                <a:ea typeface="楷体" panose="02010609060101010101" pitchFamily="49" charset="-122"/>
              </a:rPr>
              <a:t>学习</a:t>
            </a:r>
          </a:p>
        </p:txBody>
      </p:sp>
    </p:spTree>
    <p:extLst>
      <p:ext uri="{BB962C8B-B14F-4D97-AF65-F5344CB8AC3E}">
        <p14:creationId xmlns:p14="http://schemas.microsoft.com/office/powerpoint/2010/main" val="3809458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25EA2BC-94E4-420D-A8B0-736810FD5144}"/>
              </a:ext>
            </a:extLst>
          </p:cNvPr>
          <p:cNvSpPr txBox="1"/>
          <p:nvPr/>
        </p:nvSpPr>
        <p:spPr>
          <a:xfrm>
            <a:off x="1930882" y="1419525"/>
            <a:ext cx="7326189" cy="2862322"/>
          </a:xfrm>
          <a:prstGeom prst="rect">
            <a:avLst/>
          </a:prstGeom>
          <a:noFill/>
        </p:spPr>
        <p:txBody>
          <a:bodyPr wrap="square">
            <a:spAutoFit/>
          </a:bodyPr>
          <a:lstStyle/>
          <a:p>
            <a:pPr marL="285750" indent="-285750">
              <a:buFont typeface="Wingdings" panose="05000000000000000000" pitchFamily="2" charset="2"/>
              <a:buChar char="u"/>
            </a:pPr>
            <a:r>
              <a:rPr lang="zh-CN" altLang="en-US" sz="2000" dirty="0"/>
              <a:t>对已有的信息要求低,可以进行信息</a:t>
            </a:r>
            <a:r>
              <a:rPr lang="zh-CN" altLang="en-US" sz="2000" dirty="0">
                <a:solidFill>
                  <a:schemeClr val="accent1"/>
                </a:solidFill>
              </a:rPr>
              <a:t>不完全、不确定</a:t>
            </a:r>
            <a:r>
              <a:rPr lang="zh-CN" altLang="en-US" sz="2000" dirty="0"/>
              <a:t>情况下的推理;</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具有良好的</a:t>
            </a:r>
            <a:r>
              <a:rPr lang="zh-CN" altLang="en-US" sz="2000" dirty="0">
                <a:solidFill>
                  <a:schemeClr val="accent1"/>
                </a:solidFill>
              </a:rPr>
              <a:t>可理解性</a:t>
            </a:r>
            <a:r>
              <a:rPr lang="zh-CN" altLang="en-US" sz="2000" dirty="0"/>
              <a:t>和</a:t>
            </a:r>
            <a:r>
              <a:rPr lang="zh-CN" altLang="en-US" sz="2000" dirty="0">
                <a:solidFill>
                  <a:schemeClr val="accent1"/>
                </a:solidFill>
              </a:rPr>
              <a:t>逻辑性</a:t>
            </a:r>
            <a:r>
              <a:rPr lang="zh-CN" altLang="en-US" sz="2000" dirty="0"/>
              <a:t>;</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专家知识和试验数据的有效结合相辅相成，忽略次要联系而突出主要矛盾,可以有效</a:t>
            </a:r>
            <a:r>
              <a:rPr lang="zh-CN" altLang="en-US" sz="2000" dirty="0">
                <a:solidFill>
                  <a:schemeClr val="accent1"/>
                </a:solidFill>
              </a:rPr>
              <a:t>避免过学习</a:t>
            </a:r>
            <a:r>
              <a:rPr lang="zh-CN" altLang="en-US" sz="2000" dirty="0"/>
              <a:t>;</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推理结果</a:t>
            </a:r>
            <a:r>
              <a:rPr lang="zh-CN" altLang="en-US" sz="2000" dirty="0">
                <a:solidFill>
                  <a:schemeClr val="accent1"/>
                </a:solidFill>
              </a:rPr>
              <a:t>说服力强</a:t>
            </a:r>
            <a:r>
              <a:rPr lang="zh-CN" altLang="en-US" sz="2000" dirty="0"/>
              <a:t>,贝叶斯网络对先验概率的要求大大降低。</a:t>
            </a:r>
          </a:p>
        </p:txBody>
      </p:sp>
      <p:sp>
        <p:nvSpPr>
          <p:cNvPr id="12" name="文本框 11">
            <a:extLst>
              <a:ext uri="{FF2B5EF4-FFF2-40B4-BE49-F238E27FC236}">
                <a16:creationId xmlns:a16="http://schemas.microsoft.com/office/drawing/2014/main" id="{7531DCD3-2A61-4F1D-83D3-CCD9A9677564}"/>
              </a:ext>
            </a:extLst>
          </p:cNvPr>
          <p:cNvSpPr txBox="1"/>
          <p:nvPr/>
        </p:nvSpPr>
        <p:spPr>
          <a:xfrm>
            <a:off x="186578" y="111537"/>
            <a:ext cx="4719529"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贝叶斯网络的</a:t>
            </a:r>
            <a:r>
              <a:rPr lang="zh-CN" altLang="en-US" sz="2800" b="1" dirty="0">
                <a:solidFill>
                  <a:schemeClr val="accent1"/>
                </a:solidFill>
                <a:latin typeface="楷体" panose="02010609060101010101" pitchFamily="49" charset="-122"/>
                <a:ea typeface="楷体" panose="02010609060101010101" pitchFamily="49" charset="-122"/>
              </a:rPr>
              <a:t>优越性及不足</a:t>
            </a:r>
            <a:endParaRPr lang="zh-CN" altLang="en-US" sz="2800" b="1" dirty="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C882EFB1-2C63-4BA0-A192-2F49B5F2D3A7}"/>
              </a:ext>
            </a:extLst>
          </p:cNvPr>
          <p:cNvSpPr txBox="1"/>
          <p:nvPr/>
        </p:nvSpPr>
        <p:spPr>
          <a:xfrm>
            <a:off x="2099030" y="949910"/>
            <a:ext cx="6097464" cy="461665"/>
          </a:xfrm>
          <a:prstGeom prst="rect">
            <a:avLst/>
          </a:prstGeom>
          <a:noFill/>
        </p:spPr>
        <p:txBody>
          <a:bodyPr wrap="square">
            <a:spAutoFit/>
          </a:bodyPr>
          <a:lstStyle/>
          <a:p>
            <a:r>
              <a:rPr lang="zh-CN" altLang="en-US" sz="2400" b="1" dirty="0">
                <a:solidFill>
                  <a:schemeClr val="accent1"/>
                </a:solidFill>
                <a:latin typeface="楷体" panose="02010609060101010101" pitchFamily="49" charset="-122"/>
                <a:ea typeface="楷体" panose="02010609060101010101" pitchFamily="49" charset="-122"/>
              </a:rPr>
              <a:t>优越性</a:t>
            </a:r>
            <a:endParaRPr lang="zh-CN" altLang="en-US" sz="2400" dirty="0"/>
          </a:p>
        </p:txBody>
      </p:sp>
      <p:sp>
        <p:nvSpPr>
          <p:cNvPr id="16" name="文本框 15">
            <a:extLst>
              <a:ext uri="{FF2B5EF4-FFF2-40B4-BE49-F238E27FC236}">
                <a16:creationId xmlns:a16="http://schemas.microsoft.com/office/drawing/2014/main" id="{4FF02763-87A2-472E-A8C2-21C03AFFBD5C}"/>
              </a:ext>
            </a:extLst>
          </p:cNvPr>
          <p:cNvSpPr txBox="1"/>
          <p:nvPr/>
        </p:nvSpPr>
        <p:spPr>
          <a:xfrm>
            <a:off x="2099030" y="4369750"/>
            <a:ext cx="6097464" cy="461665"/>
          </a:xfrm>
          <a:prstGeom prst="rect">
            <a:avLst/>
          </a:prstGeom>
          <a:noFill/>
        </p:spPr>
        <p:txBody>
          <a:bodyPr wrap="square">
            <a:spAutoFit/>
          </a:bodyPr>
          <a:lstStyle/>
          <a:p>
            <a:r>
              <a:rPr lang="zh-CN" altLang="en-US" sz="2400" b="1" dirty="0">
                <a:solidFill>
                  <a:schemeClr val="accent1"/>
                </a:solidFill>
                <a:latin typeface="楷体" panose="02010609060101010101" pitchFamily="49" charset="-122"/>
                <a:ea typeface="楷体" panose="02010609060101010101" pitchFamily="49" charset="-122"/>
              </a:rPr>
              <a:t>不足</a:t>
            </a:r>
            <a:endParaRPr lang="zh-CN" altLang="en-US" sz="2400" dirty="0"/>
          </a:p>
        </p:txBody>
      </p:sp>
      <p:sp>
        <p:nvSpPr>
          <p:cNvPr id="17" name="文本框 16">
            <a:extLst>
              <a:ext uri="{FF2B5EF4-FFF2-40B4-BE49-F238E27FC236}">
                <a16:creationId xmlns:a16="http://schemas.microsoft.com/office/drawing/2014/main" id="{EE132376-E08F-4F87-BC48-9F2E3E547E95}"/>
              </a:ext>
            </a:extLst>
          </p:cNvPr>
          <p:cNvSpPr txBox="1"/>
          <p:nvPr/>
        </p:nvSpPr>
        <p:spPr>
          <a:xfrm>
            <a:off x="1967145" y="4919318"/>
            <a:ext cx="6097464" cy="1015663"/>
          </a:xfrm>
          <a:prstGeom prst="rect">
            <a:avLst/>
          </a:prstGeom>
          <a:noFill/>
        </p:spPr>
        <p:txBody>
          <a:bodyPr wrap="square">
            <a:spAutoFit/>
          </a:bodyPr>
          <a:lstStyle/>
          <a:p>
            <a:pPr marL="285750" indent="-285750">
              <a:buFont typeface="Wingdings" panose="05000000000000000000" pitchFamily="2" charset="2"/>
              <a:buChar char="u"/>
            </a:pPr>
            <a:r>
              <a:rPr lang="zh-CN" altLang="en-US" sz="2000" dirty="0"/>
              <a:t>优秀的网络结构</a:t>
            </a:r>
            <a:r>
              <a:rPr lang="zh-CN" altLang="en-US" sz="2000" dirty="0">
                <a:solidFill>
                  <a:srgbClr val="FF0000"/>
                </a:solidFill>
              </a:rPr>
              <a:t>极难</a:t>
            </a:r>
            <a:r>
              <a:rPr lang="zh-CN" altLang="en-US" sz="2000" dirty="0"/>
              <a:t>建立</a:t>
            </a:r>
            <a:r>
              <a:rPr lang="en-US" altLang="zh-CN" sz="2000" dirty="0"/>
              <a:t>;</a:t>
            </a:r>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忽略了</a:t>
            </a:r>
            <a:r>
              <a:rPr lang="zh-CN" altLang="en-US" sz="2000" dirty="0">
                <a:solidFill>
                  <a:srgbClr val="FF0000"/>
                </a:solidFill>
              </a:rPr>
              <a:t>同一层次属性</a:t>
            </a:r>
            <a:r>
              <a:rPr lang="zh-CN" altLang="en-US" sz="2000" dirty="0"/>
              <a:t>间的相关关系;</a:t>
            </a:r>
            <a:endParaRPr lang="en-US" altLang="zh-CN" sz="2000" dirty="0"/>
          </a:p>
        </p:txBody>
      </p:sp>
    </p:spTree>
    <p:extLst>
      <p:ext uri="{BB962C8B-B14F-4D97-AF65-F5344CB8AC3E}">
        <p14:creationId xmlns:p14="http://schemas.microsoft.com/office/powerpoint/2010/main" val="705987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68058881-8CE1-41AD-A5E2-6F5741E02528}"/>
              </a:ext>
            </a:extLst>
          </p:cNvPr>
          <p:cNvSpPr txBox="1"/>
          <p:nvPr/>
        </p:nvSpPr>
        <p:spPr>
          <a:xfrm>
            <a:off x="186578" y="111537"/>
            <a:ext cx="4719529"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应用</a:t>
            </a:r>
          </a:p>
        </p:txBody>
      </p:sp>
      <p:sp>
        <p:nvSpPr>
          <p:cNvPr id="19" name="文本框 18">
            <a:extLst>
              <a:ext uri="{FF2B5EF4-FFF2-40B4-BE49-F238E27FC236}">
                <a16:creationId xmlns:a16="http://schemas.microsoft.com/office/drawing/2014/main" id="{084D7E1B-FA32-4CC7-A067-9CDE76F2A0DB}"/>
              </a:ext>
            </a:extLst>
          </p:cNvPr>
          <p:cNvSpPr txBox="1"/>
          <p:nvPr/>
        </p:nvSpPr>
        <p:spPr>
          <a:xfrm>
            <a:off x="2664069" y="1441608"/>
            <a:ext cx="2655278" cy="3693319"/>
          </a:xfrm>
          <a:prstGeom prst="rect">
            <a:avLst/>
          </a:prstGeom>
          <a:noFill/>
        </p:spPr>
        <p:txBody>
          <a:bodyPr wrap="square">
            <a:spAutoFit/>
          </a:bodyPr>
          <a:lstStyle/>
          <a:p>
            <a:pPr marL="285750" indent="-285750">
              <a:buFont typeface="Wingdings" panose="05000000000000000000" pitchFamily="2" charset="2"/>
              <a:buChar char="u"/>
            </a:pPr>
            <a:r>
              <a:rPr lang="zh-CN" altLang="en-US" sz="2400" dirty="0"/>
              <a:t>辅助智能决策</a:t>
            </a:r>
            <a:endParaRPr lang="en-US" altLang="zh-CN" sz="2400" dirty="0"/>
          </a:p>
          <a:p>
            <a:endParaRPr lang="zh-CN" altLang="en-US" sz="2400" dirty="0"/>
          </a:p>
          <a:p>
            <a:pPr marL="285750" indent="-285750">
              <a:buFont typeface="Wingdings" panose="05000000000000000000" pitchFamily="2" charset="2"/>
              <a:buChar char="u"/>
            </a:pPr>
            <a:r>
              <a:rPr lang="zh-CN" altLang="en-US" sz="2400" dirty="0"/>
              <a:t>模式识别</a:t>
            </a:r>
            <a:endParaRPr lang="en-US" altLang="zh-CN" sz="2400" dirty="0"/>
          </a:p>
          <a:p>
            <a:pPr marL="285750" indent="-285750">
              <a:buFont typeface="Wingdings" panose="05000000000000000000" pitchFamily="2" charset="2"/>
              <a:buChar char="u"/>
            </a:pPr>
            <a:endParaRPr lang="zh-CN" altLang="en-US" sz="2400" dirty="0"/>
          </a:p>
          <a:p>
            <a:pPr marL="285750" indent="-285750">
              <a:buFont typeface="Wingdings" panose="05000000000000000000" pitchFamily="2" charset="2"/>
              <a:buChar char="u"/>
            </a:pPr>
            <a:r>
              <a:rPr lang="zh-CN" altLang="en-US" sz="2400" dirty="0"/>
              <a:t>医疗诊断</a:t>
            </a:r>
            <a:endParaRPr lang="en-US" altLang="zh-CN" sz="2400" dirty="0"/>
          </a:p>
          <a:p>
            <a:pPr marL="285750" indent="-285750">
              <a:buFont typeface="Wingdings" panose="05000000000000000000" pitchFamily="2" charset="2"/>
              <a:buChar char="u"/>
            </a:pPr>
            <a:endParaRPr lang="zh-CN" altLang="en-US" sz="2400" dirty="0"/>
          </a:p>
          <a:p>
            <a:pPr marL="285750" indent="-285750">
              <a:buFont typeface="Wingdings" panose="05000000000000000000" pitchFamily="2" charset="2"/>
              <a:buChar char="u"/>
            </a:pPr>
            <a:r>
              <a:rPr lang="zh-CN" altLang="en-US" sz="2400" dirty="0"/>
              <a:t>文本理解</a:t>
            </a:r>
            <a:endParaRPr lang="en-US" altLang="zh-CN" sz="2400" dirty="0"/>
          </a:p>
          <a:p>
            <a:pPr marL="285750" indent="-285750">
              <a:buFont typeface="Wingdings" panose="05000000000000000000" pitchFamily="2" charset="2"/>
              <a:buChar char="u"/>
            </a:pPr>
            <a:endParaRPr lang="zh-CN" altLang="en-US" sz="2400" dirty="0"/>
          </a:p>
          <a:p>
            <a:pPr marL="285750" indent="-285750">
              <a:buFont typeface="Wingdings" panose="05000000000000000000" pitchFamily="2" charset="2"/>
              <a:buChar char="u"/>
            </a:pPr>
            <a:r>
              <a:rPr lang="zh-CN" altLang="en-US" sz="2400" dirty="0"/>
              <a:t>数据挖掘</a:t>
            </a:r>
          </a:p>
          <a:p>
            <a:endParaRPr lang="zh-CN" altLang="en-US" sz="1800" dirty="0"/>
          </a:p>
        </p:txBody>
      </p:sp>
    </p:spTree>
    <p:extLst>
      <p:ext uri="{BB962C8B-B14F-4D97-AF65-F5344CB8AC3E}">
        <p14:creationId xmlns:p14="http://schemas.microsoft.com/office/powerpoint/2010/main" val="2145077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D80FD53F-457E-466D-A49C-A23AE98D3EF6}"/>
              </a:ext>
            </a:extLst>
          </p:cNvPr>
          <p:cNvSpPr txBox="1"/>
          <p:nvPr/>
        </p:nvSpPr>
        <p:spPr>
          <a:xfrm>
            <a:off x="1967145" y="747024"/>
            <a:ext cx="7765805" cy="5693866"/>
          </a:xfrm>
          <a:prstGeom prst="rect">
            <a:avLst/>
          </a:prstGeom>
          <a:noFill/>
        </p:spPr>
        <p:txBody>
          <a:bodyPr wrap="square">
            <a:spAutoFit/>
          </a:bodyPr>
          <a:lstStyle/>
          <a:p>
            <a:pPr marL="342900" indent="-342900">
              <a:buFont typeface="Wingdings" panose="05000000000000000000" pitchFamily="2" charset="2"/>
              <a:buChar char="u"/>
            </a:pPr>
            <a:r>
              <a:rPr lang="zh-CN" altLang="en-US" sz="2000" dirty="0"/>
              <a:t>在商业应用领域，微软公司将贝叶斯网络应用到自己的</a:t>
            </a:r>
            <a:r>
              <a:rPr lang="zh-CN" altLang="en-US" sz="2000" dirty="0">
                <a:solidFill>
                  <a:schemeClr val="accent1"/>
                </a:solidFill>
              </a:rPr>
              <a:t>办公自动化系列产品</a:t>
            </a:r>
            <a:r>
              <a:rPr lang="zh-CN" altLang="en-US" sz="2000" dirty="0"/>
              <a:t>(Office 97、Office2000)中。</a:t>
            </a:r>
            <a:endParaRPr lang="en-US" altLang="zh-CN" sz="2000" dirty="0"/>
          </a:p>
          <a:p>
            <a:pPr marL="342900" indent="-342900">
              <a:buFont typeface="Wingdings" panose="05000000000000000000" pitchFamily="2" charset="2"/>
              <a:buChar char="u"/>
            </a:pPr>
            <a:endParaRPr lang="en-US" altLang="zh-CN" sz="2000" dirty="0"/>
          </a:p>
          <a:p>
            <a:pPr marL="342900" indent="-342900">
              <a:buFont typeface="Wingdings" panose="05000000000000000000" pitchFamily="2" charset="2"/>
              <a:buChar char="u"/>
            </a:pPr>
            <a:r>
              <a:rPr lang="zh-CN" altLang="en-US" sz="2000" dirty="0"/>
              <a:t>微软还推出了第一个基于贝叶斯网络的专家系统，一个用于幼儿保健的网站，使父母们可以自行</a:t>
            </a:r>
            <a:r>
              <a:rPr lang="zh-CN" altLang="en-US" sz="2000" dirty="0">
                <a:solidFill>
                  <a:schemeClr val="accent1"/>
                </a:solidFill>
              </a:rPr>
              <a:t>诊断幼儿的疾病</a:t>
            </a:r>
            <a:r>
              <a:rPr lang="zh-CN" altLang="en-US" sz="2000" dirty="0"/>
              <a:t>。</a:t>
            </a:r>
            <a:endParaRPr lang="en-US" altLang="zh-CN" sz="2000" dirty="0"/>
          </a:p>
          <a:p>
            <a:pPr marL="342900" indent="-342900">
              <a:buFont typeface="Wingdings" panose="05000000000000000000" pitchFamily="2" charset="2"/>
              <a:buChar char="u"/>
            </a:pPr>
            <a:endParaRPr lang="en-US" altLang="zh-CN" sz="2000" dirty="0"/>
          </a:p>
          <a:p>
            <a:pPr marL="342900" indent="-342900">
              <a:buFont typeface="Wingdings" panose="05000000000000000000" pitchFamily="2" charset="2"/>
              <a:buChar char="u"/>
            </a:pPr>
            <a:r>
              <a:rPr lang="zh-CN" altLang="en-US" sz="2000" dirty="0"/>
              <a:t>还有许多</a:t>
            </a:r>
            <a:r>
              <a:rPr lang="zh-CN" altLang="en-US" sz="2000" dirty="0">
                <a:solidFill>
                  <a:schemeClr val="accent1"/>
                </a:solidFill>
              </a:rPr>
              <a:t>医疗诊断分析软件</a:t>
            </a:r>
            <a:r>
              <a:rPr lang="zh-CN" altLang="en-US" sz="2000" dirty="0"/>
              <a:t>也是以贝叶斯网络为理论基础开发的，例如，PATHFINDER系统、CSBN远程医疗系统等。</a:t>
            </a:r>
            <a:endParaRPr lang="en-US" altLang="zh-CN" sz="2000" dirty="0"/>
          </a:p>
          <a:p>
            <a:pPr marL="342900" indent="-342900">
              <a:buFont typeface="Wingdings" panose="05000000000000000000" pitchFamily="2" charset="2"/>
              <a:buChar char="u"/>
            </a:pPr>
            <a:endParaRPr lang="en-US" altLang="zh-CN" sz="2000" dirty="0"/>
          </a:p>
          <a:p>
            <a:pPr marL="342900" indent="-342900">
              <a:buFont typeface="Wingdings" panose="05000000000000000000" pitchFamily="2" charset="2"/>
              <a:buChar char="u"/>
            </a:pPr>
            <a:r>
              <a:rPr lang="zh-CN" altLang="en-US" sz="2000" dirty="0"/>
              <a:t>Neil等将贝叶斯网络用于</a:t>
            </a:r>
            <a:r>
              <a:rPr lang="zh-CN" altLang="en-US" sz="2000" dirty="0">
                <a:solidFill>
                  <a:schemeClr val="accent1"/>
                </a:solidFill>
              </a:rPr>
              <a:t>模拟军事对抗和预测</a:t>
            </a:r>
            <a:r>
              <a:rPr lang="zh-CN" altLang="en-US" sz="2000" dirty="0"/>
              <a:t>;</a:t>
            </a:r>
            <a:endParaRPr lang="en-US" altLang="zh-CN" sz="2000" dirty="0"/>
          </a:p>
          <a:p>
            <a:pPr marL="342900" indent="-342900">
              <a:buFont typeface="Wingdings" panose="05000000000000000000" pitchFamily="2" charset="2"/>
              <a:buChar char="u"/>
            </a:pPr>
            <a:endParaRPr lang="en-US" altLang="zh-CN" sz="2000" dirty="0"/>
          </a:p>
          <a:p>
            <a:pPr marL="342900" indent="-342900">
              <a:buFont typeface="Wingdings" panose="05000000000000000000" pitchFamily="2" charset="2"/>
              <a:buChar char="u"/>
            </a:pPr>
            <a:r>
              <a:rPr lang="zh-CN" altLang="en-US" sz="2000" dirty="0"/>
              <a:t>Alberola等把贝叶斯网络用于</a:t>
            </a:r>
            <a:r>
              <a:rPr lang="zh-CN" altLang="en-US" sz="2000" dirty="0">
                <a:solidFill>
                  <a:schemeClr val="accent1"/>
                </a:solidFill>
              </a:rPr>
              <a:t>人类学习</a:t>
            </a:r>
            <a:r>
              <a:rPr lang="zh-CN" altLang="en-US" sz="2000" dirty="0"/>
              <a:t>中的问题解决;</a:t>
            </a:r>
            <a:endParaRPr lang="en-US" altLang="zh-CN" sz="2000" dirty="0"/>
          </a:p>
          <a:p>
            <a:pPr marL="342900" indent="-342900">
              <a:buFont typeface="Wingdings" panose="05000000000000000000" pitchFamily="2" charset="2"/>
              <a:buChar char="u"/>
            </a:pPr>
            <a:endParaRPr lang="en-US" altLang="zh-CN" sz="2000" dirty="0"/>
          </a:p>
          <a:p>
            <a:pPr marL="342900" indent="-342900">
              <a:buFont typeface="Wingdings" panose="05000000000000000000" pitchFamily="2" charset="2"/>
              <a:buChar char="u"/>
            </a:pPr>
            <a:r>
              <a:rPr lang="zh-CN" altLang="en-US" sz="2000" dirty="0"/>
              <a:t>Rodrigues等把贝叶斯网络用于</a:t>
            </a:r>
            <a:r>
              <a:rPr lang="zh-CN" altLang="en-US" sz="2000" dirty="0">
                <a:solidFill>
                  <a:schemeClr val="accent1"/>
                </a:solidFill>
              </a:rPr>
              <a:t>制造控制系统</a:t>
            </a:r>
            <a:r>
              <a:rPr lang="zh-CN" altLang="en-US" sz="2000" dirty="0"/>
              <a:t>;</a:t>
            </a:r>
            <a:endParaRPr lang="en-US" altLang="zh-CN" sz="2000" dirty="0"/>
          </a:p>
          <a:p>
            <a:pPr marL="342900" indent="-342900">
              <a:buFont typeface="Wingdings" panose="05000000000000000000" pitchFamily="2" charset="2"/>
              <a:buChar char="u"/>
            </a:pPr>
            <a:endParaRPr lang="en-US" altLang="zh-CN" sz="2000" dirty="0"/>
          </a:p>
          <a:p>
            <a:pPr marL="342900" indent="-342900">
              <a:buFont typeface="Wingdings" panose="05000000000000000000" pitchFamily="2" charset="2"/>
              <a:buChar char="u"/>
            </a:pPr>
            <a:r>
              <a:rPr lang="zh-CN" altLang="en-US" sz="2000" dirty="0"/>
              <a:t>贝叶斯网络同时在DNA分析、病理分析、信号检测、系统可靠性分析、金融风险分析、图像分析和语音识、软件测试、无线传感器网纠错等方面均得到了成功的应用</a:t>
            </a:r>
            <a:r>
              <a:rPr lang="zh-CN" altLang="en-US" sz="2400" dirty="0"/>
              <a:t>。</a:t>
            </a:r>
          </a:p>
        </p:txBody>
      </p:sp>
      <p:sp>
        <p:nvSpPr>
          <p:cNvPr id="12" name="文本框 11">
            <a:extLst>
              <a:ext uri="{FF2B5EF4-FFF2-40B4-BE49-F238E27FC236}">
                <a16:creationId xmlns:a16="http://schemas.microsoft.com/office/drawing/2014/main" id="{72BEF648-8EE0-4D75-A827-B4DEA0F76A3A}"/>
              </a:ext>
            </a:extLst>
          </p:cNvPr>
          <p:cNvSpPr txBox="1"/>
          <p:nvPr/>
        </p:nvSpPr>
        <p:spPr>
          <a:xfrm>
            <a:off x="186578" y="111537"/>
            <a:ext cx="4719529"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应用</a:t>
            </a:r>
          </a:p>
        </p:txBody>
      </p:sp>
    </p:spTree>
    <p:extLst>
      <p:ext uri="{BB962C8B-B14F-4D97-AF65-F5344CB8AC3E}">
        <p14:creationId xmlns:p14="http://schemas.microsoft.com/office/powerpoint/2010/main" val="3906955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C623BB5F-A617-4756-B6D3-90A5B3390A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50" y="821290"/>
            <a:ext cx="7874396" cy="4981301"/>
          </a:xfrm>
          <a:prstGeom prst="rect">
            <a:avLst/>
          </a:prstGeom>
        </p:spPr>
      </p:pic>
      <p:sp>
        <p:nvSpPr>
          <p:cNvPr id="12" name="文本框 11">
            <a:extLst>
              <a:ext uri="{FF2B5EF4-FFF2-40B4-BE49-F238E27FC236}">
                <a16:creationId xmlns:a16="http://schemas.microsoft.com/office/drawing/2014/main" id="{6070D53F-A376-4CC9-B9E2-1E3945D91E11}"/>
              </a:ext>
            </a:extLst>
          </p:cNvPr>
          <p:cNvSpPr txBox="1"/>
          <p:nvPr/>
        </p:nvSpPr>
        <p:spPr>
          <a:xfrm>
            <a:off x="186578" y="111537"/>
            <a:ext cx="4719529"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应用</a:t>
            </a:r>
          </a:p>
        </p:txBody>
      </p:sp>
      <p:sp>
        <p:nvSpPr>
          <p:cNvPr id="5" name="文本框 4">
            <a:extLst>
              <a:ext uri="{FF2B5EF4-FFF2-40B4-BE49-F238E27FC236}">
                <a16:creationId xmlns:a16="http://schemas.microsoft.com/office/drawing/2014/main" id="{6E233CBE-10C8-4BE4-B639-060E4913787A}"/>
              </a:ext>
            </a:extLst>
          </p:cNvPr>
          <p:cNvSpPr txBox="1"/>
          <p:nvPr/>
        </p:nvSpPr>
        <p:spPr>
          <a:xfrm>
            <a:off x="1327638" y="5900210"/>
            <a:ext cx="2723823" cy="369332"/>
          </a:xfrm>
          <a:prstGeom prst="rect">
            <a:avLst/>
          </a:prstGeom>
          <a:noFill/>
        </p:spPr>
        <p:txBody>
          <a:bodyPr wrap="none" rtlCol="0">
            <a:spAutoFit/>
          </a:bodyPr>
          <a:lstStyle/>
          <a:p>
            <a:r>
              <a:rPr lang="zh-CN" altLang="en-US" dirty="0"/>
              <a:t>微软打印机故障检修网络</a:t>
            </a:r>
          </a:p>
        </p:txBody>
      </p:sp>
      <p:pic>
        <p:nvPicPr>
          <p:cNvPr id="8" name="图片 7">
            <a:extLst>
              <a:ext uri="{FF2B5EF4-FFF2-40B4-BE49-F238E27FC236}">
                <a16:creationId xmlns:a16="http://schemas.microsoft.com/office/drawing/2014/main" id="{F4A8AF56-F48D-42BE-AC81-FAFFE3B668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1390" y="1416074"/>
            <a:ext cx="6180491" cy="3046169"/>
          </a:xfrm>
          <a:prstGeom prst="rect">
            <a:avLst/>
          </a:prstGeom>
        </p:spPr>
      </p:pic>
      <p:sp>
        <p:nvSpPr>
          <p:cNvPr id="10" name="文本框 9">
            <a:extLst>
              <a:ext uri="{FF2B5EF4-FFF2-40B4-BE49-F238E27FC236}">
                <a16:creationId xmlns:a16="http://schemas.microsoft.com/office/drawing/2014/main" id="{6E723C40-23A4-4EEA-8951-F05FBD0AF7D0}"/>
              </a:ext>
            </a:extLst>
          </p:cNvPr>
          <p:cNvSpPr txBox="1"/>
          <p:nvPr/>
        </p:nvSpPr>
        <p:spPr>
          <a:xfrm>
            <a:off x="7622931" y="4826977"/>
            <a:ext cx="2031325" cy="369332"/>
          </a:xfrm>
          <a:prstGeom prst="rect">
            <a:avLst/>
          </a:prstGeom>
          <a:noFill/>
        </p:spPr>
        <p:txBody>
          <a:bodyPr wrap="none" rtlCol="0">
            <a:spAutoFit/>
          </a:bodyPr>
          <a:lstStyle/>
          <a:p>
            <a:r>
              <a:rPr lang="zh-CN" altLang="en-US" dirty="0"/>
              <a:t>汽车故障检修网络</a:t>
            </a:r>
          </a:p>
        </p:txBody>
      </p:sp>
    </p:spTree>
    <p:extLst>
      <p:ext uri="{BB962C8B-B14F-4D97-AF65-F5344CB8AC3E}">
        <p14:creationId xmlns:p14="http://schemas.microsoft.com/office/powerpoint/2010/main" val="216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3A22235-A08D-4586-AEC1-BA0CDB80FD9F}"/>
              </a:ext>
            </a:extLst>
          </p:cNvPr>
          <p:cNvSpPr txBox="1"/>
          <p:nvPr/>
        </p:nvSpPr>
        <p:spPr>
          <a:xfrm>
            <a:off x="539968" y="1672362"/>
            <a:ext cx="6467121" cy="3416320"/>
          </a:xfrm>
          <a:prstGeom prst="rect">
            <a:avLst/>
          </a:prstGeom>
          <a:noFill/>
        </p:spPr>
        <p:txBody>
          <a:bodyPr wrap="square">
            <a:spAutoFit/>
          </a:bodyPr>
          <a:lstStyle/>
          <a:p>
            <a:r>
              <a:rPr lang="zh-CN" altLang="en-US" sz="2400" dirty="0">
                <a:solidFill>
                  <a:schemeClr val="accent1"/>
                </a:solidFill>
              </a:rPr>
              <a:t>先验概率:</a:t>
            </a:r>
            <a:r>
              <a:rPr lang="zh-CN" altLang="en-US" sz="2400" dirty="0"/>
              <a:t>根据历史的资料或主观判断所确定的各种时间发生的概率。没有经过试验证实，属于检验前的概率。</a:t>
            </a:r>
            <a:endParaRPr lang="en-US" altLang="zh-CN" sz="2400" dirty="0"/>
          </a:p>
          <a:p>
            <a:endParaRPr lang="en-US" altLang="zh-CN" sz="2400" dirty="0"/>
          </a:p>
          <a:p>
            <a:r>
              <a:rPr lang="zh-CN" altLang="en-US" sz="2400" dirty="0">
                <a:solidFill>
                  <a:schemeClr val="accent1"/>
                </a:solidFill>
              </a:rPr>
              <a:t>后验概率:</a:t>
            </a:r>
            <a:r>
              <a:rPr lang="zh-CN" altLang="en-US" sz="2400" dirty="0"/>
              <a:t>通过贝叶斯公式,结合调查等方式获取了新的附加信息,对先验概率修正后得到的更符合实际的概率。</a:t>
            </a:r>
            <a:endParaRPr lang="en-US" altLang="zh-CN" sz="2400" dirty="0"/>
          </a:p>
          <a:p>
            <a:endParaRPr lang="en-US" altLang="zh-CN" sz="2400" dirty="0"/>
          </a:p>
          <a:p>
            <a:r>
              <a:rPr lang="zh-CN" altLang="en-US" sz="2400" dirty="0">
                <a:solidFill>
                  <a:schemeClr val="accent1"/>
                </a:solidFill>
              </a:rPr>
              <a:t>条件概率:</a:t>
            </a:r>
            <a:r>
              <a:rPr lang="zh-CN" altLang="en-US" sz="2400" dirty="0"/>
              <a:t>某事件发生后该事件的发生概率。</a:t>
            </a:r>
          </a:p>
        </p:txBody>
      </p:sp>
      <p:sp>
        <p:nvSpPr>
          <p:cNvPr id="12" name="文本框 11">
            <a:extLst>
              <a:ext uri="{FF2B5EF4-FFF2-40B4-BE49-F238E27FC236}">
                <a16:creationId xmlns:a16="http://schemas.microsoft.com/office/drawing/2014/main" id="{7D3F4DE7-9139-42F4-A0EA-77C05CC644ED}"/>
              </a:ext>
            </a:extLst>
          </p:cNvPr>
          <p:cNvSpPr txBox="1"/>
          <p:nvPr/>
        </p:nvSpPr>
        <p:spPr>
          <a:xfrm>
            <a:off x="186579" y="155498"/>
            <a:ext cx="2710771"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概率基础</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324EA45-3845-4EF5-B110-4BE200DF8E27}"/>
                  </a:ext>
                </a:extLst>
              </p:cNvPr>
              <p:cNvSpPr txBox="1"/>
              <p:nvPr/>
            </p:nvSpPr>
            <p:spPr>
              <a:xfrm>
                <a:off x="7685044" y="2745609"/>
                <a:ext cx="3280706"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𝐴</m:t>
                              </m:r>
                            </m:e>
                          </m:d>
                          <m:r>
                            <a:rPr lang="zh-CN" altLang="en-US" sz="2400" i="1">
                              <a:latin typeface="Cambria Math" panose="02040503050406030204" pitchFamily="18" charset="0"/>
                            </a:rPr>
                            <m:t>𝐵</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d>
                                <m:dPr>
                                  <m:begChr m:val=""/>
                                  <m:endChr m:val="|"/>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𝐵</m:t>
                                  </m:r>
                                </m:e>
                              </m:d>
                              <m:r>
                                <a:rPr lang="zh-CN" altLang="en-US" sz="2400" i="1">
                                  <a:latin typeface="Cambria Math" panose="02040503050406030204" pitchFamily="18" charset="0"/>
                                </a:rPr>
                                <m:t>𝐴</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𝐴</m:t>
                              </m:r>
                            </m:e>
                          </m:d>
                        </m:num>
                        <m:den>
                          <m:r>
                            <a:rPr lang="zh-CN" altLang="en-US" sz="2400" i="1">
                              <a:latin typeface="Cambria Math" panose="02040503050406030204" pitchFamily="18" charset="0"/>
                            </a:rPr>
                            <m:t>𝑃</m:t>
                          </m:r>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𝐵</m:t>
                              </m:r>
                            </m:e>
                          </m:d>
                        </m:den>
                      </m:f>
                    </m:oMath>
                  </m:oMathPara>
                </a14:m>
                <a:endParaRPr lang="zh-CN" altLang="en-US" dirty="0"/>
              </a:p>
            </p:txBody>
          </p:sp>
        </mc:Choice>
        <mc:Fallback xmlns="">
          <p:sp>
            <p:nvSpPr>
              <p:cNvPr id="13" name="文本框 12">
                <a:extLst>
                  <a:ext uri="{FF2B5EF4-FFF2-40B4-BE49-F238E27FC236}">
                    <a16:creationId xmlns:a16="http://schemas.microsoft.com/office/drawing/2014/main" id="{D324EA45-3845-4EF5-B110-4BE200DF8E27}"/>
                  </a:ext>
                </a:extLst>
              </p:cNvPr>
              <p:cNvSpPr txBox="1">
                <a:spLocks noRot="1" noChangeAspect="1" noMove="1" noResize="1" noEditPoints="1" noAdjustHandles="1" noChangeArrowheads="1" noChangeShapeType="1" noTextEdit="1"/>
              </p:cNvSpPr>
              <p:nvPr/>
            </p:nvSpPr>
            <p:spPr>
              <a:xfrm>
                <a:off x="7685044" y="2745609"/>
                <a:ext cx="3280706" cy="768993"/>
              </a:xfrm>
              <a:prstGeom prst="rect">
                <a:avLst/>
              </a:prstGeom>
              <a:blipFill>
                <a:blip r:embed="rId5"/>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12D2B75E-CCD1-4AD4-A72D-1C3276BE1B8B}"/>
              </a:ext>
            </a:extLst>
          </p:cNvPr>
          <p:cNvSpPr txBox="1"/>
          <p:nvPr/>
        </p:nvSpPr>
        <p:spPr>
          <a:xfrm>
            <a:off x="7685044" y="3822001"/>
            <a:ext cx="1180367" cy="369332"/>
          </a:xfrm>
          <a:prstGeom prst="rect">
            <a:avLst/>
          </a:prstGeom>
          <a:noFill/>
        </p:spPr>
        <p:txBody>
          <a:bodyPr wrap="square">
            <a:spAutoFit/>
          </a:bodyPr>
          <a:lstStyle/>
          <a:p>
            <a:r>
              <a:rPr lang="zh-CN" altLang="en-US" sz="1800" dirty="0"/>
              <a:t>后验概率</a:t>
            </a:r>
            <a:endParaRPr lang="zh-CN" altLang="en-US" dirty="0"/>
          </a:p>
        </p:txBody>
      </p:sp>
      <p:sp>
        <p:nvSpPr>
          <p:cNvPr id="16" name="文本框 15">
            <a:extLst>
              <a:ext uri="{FF2B5EF4-FFF2-40B4-BE49-F238E27FC236}">
                <a16:creationId xmlns:a16="http://schemas.microsoft.com/office/drawing/2014/main" id="{E6EECF57-3AAF-4189-94C4-7DA244B3637E}"/>
              </a:ext>
            </a:extLst>
          </p:cNvPr>
          <p:cNvSpPr txBox="1"/>
          <p:nvPr/>
        </p:nvSpPr>
        <p:spPr>
          <a:xfrm>
            <a:off x="10102008" y="2063255"/>
            <a:ext cx="1180367" cy="369332"/>
          </a:xfrm>
          <a:prstGeom prst="rect">
            <a:avLst/>
          </a:prstGeom>
          <a:noFill/>
        </p:spPr>
        <p:txBody>
          <a:bodyPr wrap="square">
            <a:spAutoFit/>
          </a:bodyPr>
          <a:lstStyle/>
          <a:p>
            <a:r>
              <a:rPr lang="zh-CN" altLang="en-US" sz="1800" dirty="0"/>
              <a:t>先验概率</a:t>
            </a:r>
            <a:endParaRPr lang="zh-CN" altLang="en-US" dirty="0"/>
          </a:p>
        </p:txBody>
      </p:sp>
      <p:sp>
        <p:nvSpPr>
          <p:cNvPr id="17" name="文本框 16">
            <a:extLst>
              <a:ext uri="{FF2B5EF4-FFF2-40B4-BE49-F238E27FC236}">
                <a16:creationId xmlns:a16="http://schemas.microsoft.com/office/drawing/2014/main" id="{32CEB481-5ABC-4565-AD76-5E0A2416B14B}"/>
              </a:ext>
            </a:extLst>
          </p:cNvPr>
          <p:cNvSpPr txBox="1"/>
          <p:nvPr/>
        </p:nvSpPr>
        <p:spPr>
          <a:xfrm>
            <a:off x="8921641" y="2080676"/>
            <a:ext cx="1180367" cy="369332"/>
          </a:xfrm>
          <a:prstGeom prst="rect">
            <a:avLst/>
          </a:prstGeom>
          <a:noFill/>
        </p:spPr>
        <p:txBody>
          <a:bodyPr wrap="square">
            <a:spAutoFit/>
          </a:bodyPr>
          <a:lstStyle/>
          <a:p>
            <a:r>
              <a:rPr lang="zh-CN" altLang="en-US" sz="1800" dirty="0"/>
              <a:t>条件概率</a:t>
            </a:r>
            <a:endParaRPr lang="zh-CN" altLang="en-US" dirty="0"/>
          </a:p>
        </p:txBody>
      </p:sp>
      <p:cxnSp>
        <p:nvCxnSpPr>
          <p:cNvPr id="6" name="直接箭头连接符 5">
            <a:extLst>
              <a:ext uri="{FF2B5EF4-FFF2-40B4-BE49-F238E27FC236}">
                <a16:creationId xmlns:a16="http://schemas.microsoft.com/office/drawing/2014/main" id="{C94172ED-4B05-4117-8D93-A34787B056A0}"/>
              </a:ext>
            </a:extLst>
          </p:cNvPr>
          <p:cNvCxnSpPr>
            <a:cxnSpLocks/>
            <a:stCxn id="14" idx="0"/>
          </p:cNvCxnSpPr>
          <p:nvPr/>
        </p:nvCxnSpPr>
        <p:spPr>
          <a:xfrm flipH="1" flipV="1">
            <a:off x="8275227" y="3471079"/>
            <a:ext cx="1" cy="350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FEAB754C-41E6-4C3A-B354-7F1A4D21A23A}"/>
              </a:ext>
            </a:extLst>
          </p:cNvPr>
          <p:cNvCxnSpPr>
            <a:stCxn id="17" idx="2"/>
          </p:cNvCxnSpPr>
          <p:nvPr/>
        </p:nvCxnSpPr>
        <p:spPr>
          <a:xfrm flipH="1">
            <a:off x="9511824" y="2450008"/>
            <a:ext cx="1" cy="205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CD87CBA0-E3A0-4C89-9E98-95D53723FC03}"/>
              </a:ext>
            </a:extLst>
          </p:cNvPr>
          <p:cNvCxnSpPr/>
          <p:nvPr/>
        </p:nvCxnSpPr>
        <p:spPr>
          <a:xfrm>
            <a:off x="10568354" y="2432587"/>
            <a:ext cx="0" cy="239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634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05170D94-199D-41C5-8A38-2F354879AC22}"/>
              </a:ext>
            </a:extLst>
          </p:cNvPr>
          <p:cNvSpPr txBox="1"/>
          <p:nvPr/>
        </p:nvSpPr>
        <p:spPr>
          <a:xfrm>
            <a:off x="186578" y="111537"/>
            <a:ext cx="4719529"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发展</a:t>
            </a:r>
          </a:p>
        </p:txBody>
      </p:sp>
      <p:sp>
        <p:nvSpPr>
          <p:cNvPr id="3" name="文本框 2">
            <a:extLst>
              <a:ext uri="{FF2B5EF4-FFF2-40B4-BE49-F238E27FC236}">
                <a16:creationId xmlns:a16="http://schemas.microsoft.com/office/drawing/2014/main" id="{3D34EB6D-CDC8-4F59-A8E4-B13186F8BFBD}"/>
              </a:ext>
            </a:extLst>
          </p:cNvPr>
          <p:cNvSpPr txBox="1"/>
          <p:nvPr/>
        </p:nvSpPr>
        <p:spPr>
          <a:xfrm>
            <a:off x="706030" y="2549770"/>
            <a:ext cx="2097049" cy="369332"/>
          </a:xfrm>
          <a:prstGeom prst="rect">
            <a:avLst/>
          </a:prstGeom>
          <a:noFill/>
        </p:spPr>
        <p:txBody>
          <a:bodyPr wrap="none" rtlCol="0">
            <a:spAutoFit/>
          </a:bodyPr>
          <a:lstStyle/>
          <a:p>
            <a:r>
              <a:rPr lang="zh-CN" altLang="en-US" dirty="0"/>
              <a:t>贝叶斯网络（</a:t>
            </a:r>
            <a:r>
              <a:rPr lang="en-US" altLang="zh-CN" dirty="0"/>
              <a:t>BN</a:t>
            </a:r>
            <a:r>
              <a:rPr lang="zh-CN" altLang="en-US" dirty="0"/>
              <a:t>）</a:t>
            </a:r>
          </a:p>
        </p:txBody>
      </p:sp>
      <p:cxnSp>
        <p:nvCxnSpPr>
          <p:cNvPr id="6" name="直接箭头连接符 5">
            <a:extLst>
              <a:ext uri="{FF2B5EF4-FFF2-40B4-BE49-F238E27FC236}">
                <a16:creationId xmlns:a16="http://schemas.microsoft.com/office/drawing/2014/main" id="{23142F58-E6C8-49CD-8DD7-634ABD67A190}"/>
              </a:ext>
            </a:extLst>
          </p:cNvPr>
          <p:cNvCxnSpPr/>
          <p:nvPr/>
        </p:nvCxnSpPr>
        <p:spPr>
          <a:xfrm flipV="1">
            <a:off x="2672862" y="1723292"/>
            <a:ext cx="1099038" cy="896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BA54C8F2-1F3C-4B93-99EC-DD672670D850}"/>
              </a:ext>
            </a:extLst>
          </p:cNvPr>
          <p:cNvCxnSpPr/>
          <p:nvPr/>
        </p:nvCxnSpPr>
        <p:spPr>
          <a:xfrm>
            <a:off x="2664069" y="2734436"/>
            <a:ext cx="967154" cy="782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E9C3113B-1C53-436A-A1CB-3373A982B726}"/>
              </a:ext>
            </a:extLst>
          </p:cNvPr>
          <p:cNvSpPr txBox="1"/>
          <p:nvPr/>
        </p:nvSpPr>
        <p:spPr>
          <a:xfrm>
            <a:off x="3771900" y="1528055"/>
            <a:ext cx="6097464" cy="369332"/>
          </a:xfrm>
          <a:prstGeom prst="rect">
            <a:avLst/>
          </a:prstGeom>
          <a:noFill/>
        </p:spPr>
        <p:txBody>
          <a:bodyPr wrap="square">
            <a:spAutoFit/>
          </a:bodyPr>
          <a:lstStyle/>
          <a:p>
            <a:r>
              <a:rPr lang="zh-CN" altLang="en-US" b="0" i="0" dirty="0">
                <a:solidFill>
                  <a:srgbClr val="333333"/>
                </a:solidFill>
                <a:effectLst/>
                <a:latin typeface="arial" panose="020B0604020202020204" pitchFamily="34" charset="0"/>
              </a:rPr>
              <a:t>动态贝叶斯网络（</a:t>
            </a:r>
            <a:r>
              <a:rPr lang="en-US" altLang="zh-CN" b="0" i="0" dirty="0">
                <a:solidFill>
                  <a:srgbClr val="333333"/>
                </a:solidFill>
                <a:effectLst/>
                <a:latin typeface="arial" panose="020B0604020202020204" pitchFamily="34" charset="0"/>
              </a:rPr>
              <a:t>Dynamic Bayesian Network, DBN</a:t>
            </a:r>
            <a:r>
              <a:rPr lang="zh-CN" altLang="en-US" b="0" i="0" dirty="0">
                <a:solidFill>
                  <a:srgbClr val="333333"/>
                </a:solidFill>
                <a:effectLst/>
                <a:latin typeface="arial" panose="020B0604020202020204" pitchFamily="34" charset="0"/>
              </a:rPr>
              <a:t>）</a:t>
            </a:r>
            <a:endParaRPr lang="zh-CN" altLang="en-US" dirty="0"/>
          </a:p>
        </p:txBody>
      </p:sp>
      <p:sp>
        <p:nvSpPr>
          <p:cNvPr id="20" name="文本框 19">
            <a:extLst>
              <a:ext uri="{FF2B5EF4-FFF2-40B4-BE49-F238E27FC236}">
                <a16:creationId xmlns:a16="http://schemas.microsoft.com/office/drawing/2014/main" id="{58B292D7-E56C-4E93-8166-575CA2120F08}"/>
              </a:ext>
            </a:extLst>
          </p:cNvPr>
          <p:cNvSpPr txBox="1"/>
          <p:nvPr/>
        </p:nvSpPr>
        <p:spPr>
          <a:xfrm>
            <a:off x="3699364" y="1979063"/>
            <a:ext cx="6306282" cy="954107"/>
          </a:xfrm>
          <a:prstGeom prst="rect">
            <a:avLst/>
          </a:prstGeom>
          <a:noFill/>
        </p:spPr>
        <p:txBody>
          <a:bodyPr wrap="square">
            <a:spAutoFit/>
          </a:bodyPr>
          <a:lstStyle/>
          <a:p>
            <a:r>
              <a:rPr lang="zh-CN" altLang="en-US" sz="1400" b="0" i="0" dirty="0">
                <a:solidFill>
                  <a:srgbClr val="333333"/>
                </a:solidFill>
                <a:effectLst/>
                <a:latin typeface="arial" panose="020B0604020202020204" pitchFamily="34" charset="0"/>
              </a:rPr>
              <a:t>动态贝叶斯网络（</a:t>
            </a:r>
            <a:r>
              <a:rPr lang="en-US" altLang="zh-CN" sz="1400" b="0" i="0" dirty="0">
                <a:solidFill>
                  <a:srgbClr val="333333"/>
                </a:solidFill>
                <a:effectLst/>
                <a:latin typeface="arial" panose="020B0604020202020204" pitchFamily="34" charset="0"/>
              </a:rPr>
              <a:t>Dynamic Bayesian Network, DBN</a:t>
            </a:r>
            <a:r>
              <a:rPr lang="zh-CN" altLang="en-US" sz="1400" b="0" i="0" dirty="0">
                <a:solidFill>
                  <a:srgbClr val="333333"/>
                </a:solidFill>
                <a:effectLst/>
                <a:latin typeface="arial" panose="020B0604020202020204" pitchFamily="34" charset="0"/>
              </a:rPr>
              <a:t>），是一个随着毗邻</a:t>
            </a:r>
            <a:r>
              <a:rPr lang="zh-CN" altLang="en-US" sz="1400" b="0" i="0" dirty="0">
                <a:solidFill>
                  <a:schemeClr val="accent1"/>
                </a:solidFill>
                <a:effectLst/>
                <a:latin typeface="arial" panose="020B0604020202020204" pitchFamily="34" charset="0"/>
              </a:rPr>
              <a:t>时间</a:t>
            </a:r>
            <a:r>
              <a:rPr lang="zh-CN" altLang="en-US" sz="1400" b="0" i="0" dirty="0">
                <a:solidFill>
                  <a:srgbClr val="333333"/>
                </a:solidFill>
                <a:effectLst/>
                <a:latin typeface="arial" panose="020B0604020202020204" pitchFamily="34" charset="0"/>
              </a:rPr>
              <a:t>步骤把不同变量联系起来的贝叶斯网络。</a:t>
            </a:r>
            <a:r>
              <a:rPr lang="en-US" altLang="zh-CN" sz="1400" b="0" i="0" dirty="0">
                <a:solidFill>
                  <a:srgbClr val="333333"/>
                </a:solidFill>
                <a:effectLst/>
                <a:latin typeface="arial" panose="020B0604020202020204" pitchFamily="34" charset="0"/>
              </a:rPr>
              <a:t>DBNs</a:t>
            </a:r>
            <a:r>
              <a:rPr lang="zh-CN" altLang="en-US" sz="1400" b="0" i="0" dirty="0">
                <a:solidFill>
                  <a:srgbClr val="333333"/>
                </a:solidFill>
                <a:effectLst/>
                <a:latin typeface="arial" panose="020B0604020202020204" pitchFamily="34" charset="0"/>
              </a:rPr>
              <a:t>已经被用在语音识别、数字取证、蛋白质测序和生物信息学上。</a:t>
            </a:r>
            <a:r>
              <a:rPr lang="en-US" altLang="zh-CN" sz="1400" b="0" i="0" dirty="0">
                <a:solidFill>
                  <a:srgbClr val="333333"/>
                </a:solidFill>
                <a:effectLst/>
                <a:latin typeface="arial" panose="020B0604020202020204" pitchFamily="34" charset="0"/>
              </a:rPr>
              <a:t>DBN</a:t>
            </a:r>
            <a:r>
              <a:rPr lang="zh-CN" altLang="en-US" sz="1400" b="0" i="0" dirty="0">
                <a:solidFill>
                  <a:srgbClr val="333333"/>
                </a:solidFill>
                <a:effectLst/>
                <a:latin typeface="arial" panose="020B0604020202020204" pitchFamily="34" charset="0"/>
              </a:rPr>
              <a:t>被证明也可以产生隐马尔科夫模型（</a:t>
            </a:r>
            <a:r>
              <a:rPr lang="en-US" altLang="zh-CN" sz="1400" b="0" i="0" dirty="0">
                <a:solidFill>
                  <a:srgbClr val="333333"/>
                </a:solidFill>
                <a:effectLst/>
                <a:latin typeface="arial" panose="020B0604020202020204" pitchFamily="34" charset="0"/>
              </a:rPr>
              <a:t>Hidden Markov Models</a:t>
            </a:r>
            <a:r>
              <a:rPr lang="zh-CN" altLang="en-US" sz="1400" b="0" i="0" dirty="0">
                <a:solidFill>
                  <a:srgbClr val="333333"/>
                </a:solidFill>
                <a:effectLst/>
                <a:latin typeface="arial" panose="020B0604020202020204" pitchFamily="34" charset="0"/>
              </a:rPr>
              <a:t>）及卡尔曼滤波（</a:t>
            </a:r>
            <a:r>
              <a:rPr lang="en-US" altLang="zh-CN" sz="1400" b="0" i="0" dirty="0">
                <a:solidFill>
                  <a:srgbClr val="333333"/>
                </a:solidFill>
                <a:effectLst/>
                <a:latin typeface="arial" panose="020B0604020202020204" pitchFamily="34" charset="0"/>
              </a:rPr>
              <a:t>Kalman Filters</a:t>
            </a:r>
            <a:r>
              <a:rPr lang="zh-CN" altLang="en-US" sz="1400" b="0" i="0" dirty="0">
                <a:solidFill>
                  <a:srgbClr val="333333"/>
                </a:solidFill>
                <a:effectLst/>
                <a:latin typeface="arial" panose="020B0604020202020204" pitchFamily="34" charset="0"/>
              </a:rPr>
              <a:t>）等价的解决方案。</a:t>
            </a:r>
            <a:endParaRPr lang="zh-CN" altLang="en-US" sz="1400" dirty="0"/>
          </a:p>
        </p:txBody>
      </p:sp>
      <p:sp>
        <p:nvSpPr>
          <p:cNvPr id="16" name="文本框 15">
            <a:extLst>
              <a:ext uri="{FF2B5EF4-FFF2-40B4-BE49-F238E27FC236}">
                <a16:creationId xmlns:a16="http://schemas.microsoft.com/office/drawing/2014/main" id="{11C2D1AE-E2BA-403E-90FC-5E1C755A8FDF}"/>
              </a:ext>
            </a:extLst>
          </p:cNvPr>
          <p:cNvSpPr txBox="1"/>
          <p:nvPr/>
        </p:nvSpPr>
        <p:spPr>
          <a:xfrm>
            <a:off x="3699364" y="3321726"/>
            <a:ext cx="5539154" cy="369332"/>
          </a:xfrm>
          <a:prstGeom prst="rect">
            <a:avLst/>
          </a:prstGeom>
          <a:noFill/>
        </p:spPr>
        <p:txBody>
          <a:bodyPr wrap="square" rtlCol="0">
            <a:spAutoFit/>
          </a:bodyPr>
          <a:lstStyle/>
          <a:p>
            <a:r>
              <a:rPr lang="zh-CN" altLang="en-US" dirty="0"/>
              <a:t>深度贝叶斯网络（</a:t>
            </a:r>
            <a:r>
              <a:rPr lang="en-US" altLang="zh-CN" b="0" i="0" dirty="0">
                <a:solidFill>
                  <a:srgbClr val="000000"/>
                </a:solidFill>
                <a:effectLst/>
                <a:latin typeface="Linux Libertine"/>
              </a:rPr>
              <a:t>Deep belief network</a:t>
            </a:r>
            <a:r>
              <a:rPr lang="zh-CN" altLang="en-US" b="0" i="0" dirty="0">
                <a:solidFill>
                  <a:srgbClr val="000000"/>
                </a:solidFill>
                <a:effectLst/>
                <a:latin typeface="Linux Libertine"/>
              </a:rPr>
              <a:t>）</a:t>
            </a:r>
            <a:endParaRPr lang="en-US" altLang="zh-CN" b="0" i="0" dirty="0">
              <a:solidFill>
                <a:srgbClr val="000000"/>
              </a:solidFill>
              <a:effectLst/>
              <a:latin typeface="Linux Libertine"/>
            </a:endParaRPr>
          </a:p>
        </p:txBody>
      </p:sp>
      <p:sp>
        <p:nvSpPr>
          <p:cNvPr id="23" name="文本框 22">
            <a:extLst>
              <a:ext uri="{FF2B5EF4-FFF2-40B4-BE49-F238E27FC236}">
                <a16:creationId xmlns:a16="http://schemas.microsoft.com/office/drawing/2014/main" id="{13FA4858-319B-43FF-82FD-C2586BFDE5BD}"/>
              </a:ext>
            </a:extLst>
          </p:cNvPr>
          <p:cNvSpPr txBox="1"/>
          <p:nvPr/>
        </p:nvSpPr>
        <p:spPr>
          <a:xfrm>
            <a:off x="3699364" y="3708643"/>
            <a:ext cx="6097464" cy="954107"/>
          </a:xfrm>
          <a:prstGeom prst="rect">
            <a:avLst/>
          </a:prstGeom>
          <a:noFill/>
        </p:spPr>
        <p:txBody>
          <a:bodyPr wrap="square">
            <a:spAutoFit/>
          </a:bodyPr>
          <a:lstStyle/>
          <a:p>
            <a:r>
              <a:rPr lang="zh-CN" altLang="en-US" sz="1400" b="0" i="0" dirty="0">
                <a:solidFill>
                  <a:srgbClr val="585858"/>
                </a:solidFill>
                <a:effectLst/>
                <a:latin typeface="Hiragino Sans GB W3"/>
              </a:rPr>
              <a:t>深度信念网络 </a:t>
            </a:r>
            <a:r>
              <a:rPr lang="en-US" altLang="zh-CN" sz="1400" b="0" i="0" dirty="0">
                <a:solidFill>
                  <a:srgbClr val="585858"/>
                </a:solidFill>
                <a:effectLst/>
                <a:latin typeface="Hiragino Sans GB W3"/>
              </a:rPr>
              <a:t>(Deep Belief Network, DBN) </a:t>
            </a:r>
            <a:r>
              <a:rPr lang="zh-CN" altLang="en-US" sz="1400" b="0" i="0" dirty="0">
                <a:solidFill>
                  <a:srgbClr val="585858"/>
                </a:solidFill>
                <a:effectLst/>
                <a:latin typeface="Hiragino Sans GB W3"/>
              </a:rPr>
              <a:t>由 </a:t>
            </a:r>
            <a:r>
              <a:rPr lang="en-US" altLang="zh-CN" sz="1400" b="0" i="0" dirty="0">
                <a:solidFill>
                  <a:srgbClr val="585858"/>
                </a:solidFill>
                <a:effectLst/>
                <a:latin typeface="Hiragino Sans GB W3"/>
              </a:rPr>
              <a:t>Geoffrey Hinton </a:t>
            </a:r>
            <a:r>
              <a:rPr lang="zh-CN" altLang="en-US" sz="1400" b="0" i="0" dirty="0">
                <a:solidFill>
                  <a:srgbClr val="585858"/>
                </a:solidFill>
                <a:effectLst/>
                <a:latin typeface="Hiragino Sans GB W3"/>
              </a:rPr>
              <a:t>在 </a:t>
            </a:r>
            <a:r>
              <a:rPr lang="en-US" altLang="zh-CN" sz="1400" b="0" i="0" dirty="0">
                <a:solidFill>
                  <a:srgbClr val="585858"/>
                </a:solidFill>
                <a:effectLst/>
                <a:latin typeface="Hiragino Sans GB W3"/>
              </a:rPr>
              <a:t>2006 </a:t>
            </a:r>
            <a:r>
              <a:rPr lang="zh-CN" altLang="en-US" sz="1400" b="0" i="0" dirty="0">
                <a:solidFill>
                  <a:srgbClr val="585858"/>
                </a:solidFill>
                <a:effectLst/>
                <a:latin typeface="Hiragino Sans GB W3"/>
              </a:rPr>
              <a:t>年提出。它是一种生成模型，通过训练其神经元间的权重，我们可以让整个</a:t>
            </a:r>
            <a:r>
              <a:rPr lang="zh-CN" altLang="en-US" sz="1400" b="0" i="0" dirty="0">
                <a:solidFill>
                  <a:schemeClr val="accent1"/>
                </a:solidFill>
                <a:effectLst/>
                <a:latin typeface="Hiragino Sans GB W3"/>
              </a:rPr>
              <a:t>神经网络</a:t>
            </a:r>
            <a:r>
              <a:rPr lang="zh-CN" altLang="en-US" sz="1400" b="0" i="0" dirty="0">
                <a:solidFill>
                  <a:srgbClr val="585858"/>
                </a:solidFill>
                <a:effectLst/>
                <a:latin typeface="Hiragino Sans GB W3"/>
              </a:rPr>
              <a:t>按照</a:t>
            </a:r>
            <a:r>
              <a:rPr lang="zh-CN" altLang="en-US" sz="1400" b="0" i="0" dirty="0">
                <a:solidFill>
                  <a:schemeClr val="accent1"/>
                </a:solidFill>
                <a:effectLst/>
                <a:latin typeface="Hiragino Sans GB W3"/>
              </a:rPr>
              <a:t>最大概率</a:t>
            </a:r>
            <a:r>
              <a:rPr lang="zh-CN" altLang="en-US" sz="1400" b="0" i="0" dirty="0">
                <a:solidFill>
                  <a:srgbClr val="585858"/>
                </a:solidFill>
                <a:effectLst/>
                <a:latin typeface="Hiragino Sans GB W3"/>
              </a:rPr>
              <a:t>来生成训练数据。我们不仅可以使用 </a:t>
            </a:r>
            <a:r>
              <a:rPr lang="en-US" altLang="zh-CN" sz="1400" b="0" i="0" dirty="0">
                <a:solidFill>
                  <a:srgbClr val="585858"/>
                </a:solidFill>
                <a:effectLst/>
                <a:latin typeface="Hiragino Sans GB W3"/>
              </a:rPr>
              <a:t>DBN </a:t>
            </a:r>
            <a:r>
              <a:rPr lang="zh-CN" altLang="en-US" sz="1400" b="0" i="0" dirty="0">
                <a:solidFill>
                  <a:srgbClr val="585858"/>
                </a:solidFill>
                <a:effectLst/>
                <a:latin typeface="Hiragino Sans GB W3"/>
              </a:rPr>
              <a:t>识别特征、分类数据，还可以用它来生成数据。</a:t>
            </a:r>
            <a:endParaRPr lang="zh-CN" altLang="en-US" sz="1400" dirty="0"/>
          </a:p>
        </p:txBody>
      </p:sp>
    </p:spTree>
    <p:extLst>
      <p:ext uri="{BB962C8B-B14F-4D97-AF65-F5344CB8AC3E}">
        <p14:creationId xmlns:p14="http://schemas.microsoft.com/office/powerpoint/2010/main" val="2849273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68058881-8CE1-41AD-A5E2-6F5741E02528}"/>
              </a:ext>
            </a:extLst>
          </p:cNvPr>
          <p:cNvSpPr txBox="1"/>
          <p:nvPr/>
        </p:nvSpPr>
        <p:spPr>
          <a:xfrm>
            <a:off x="186578" y="111537"/>
            <a:ext cx="4719529"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en-US" altLang="zh-CN" sz="2800" b="1" dirty="0">
                <a:solidFill>
                  <a:schemeClr val="accent1"/>
                </a:solidFill>
                <a:latin typeface="楷体" panose="02010609060101010101" pitchFamily="49" charset="-122"/>
                <a:ea typeface="楷体" panose="02010609060101010101" pitchFamily="49" charset="-122"/>
              </a:rPr>
              <a:t>python</a:t>
            </a:r>
            <a:r>
              <a:rPr lang="zh-CN" altLang="en-US" sz="2800" b="1" dirty="0">
                <a:solidFill>
                  <a:schemeClr val="accent1"/>
                </a:solidFill>
                <a:latin typeface="楷体" panose="02010609060101010101" pitchFamily="49" charset="-122"/>
                <a:ea typeface="楷体" panose="02010609060101010101" pitchFamily="49" charset="-122"/>
              </a:rPr>
              <a:t>实现</a:t>
            </a:r>
          </a:p>
        </p:txBody>
      </p:sp>
      <p:sp>
        <p:nvSpPr>
          <p:cNvPr id="2" name="文本框 1">
            <a:extLst>
              <a:ext uri="{FF2B5EF4-FFF2-40B4-BE49-F238E27FC236}">
                <a16:creationId xmlns:a16="http://schemas.microsoft.com/office/drawing/2014/main" id="{84BAA2D0-9847-4214-99F7-07EA983E62FE}"/>
              </a:ext>
            </a:extLst>
          </p:cNvPr>
          <p:cNvSpPr txBox="1"/>
          <p:nvPr/>
        </p:nvSpPr>
        <p:spPr>
          <a:xfrm>
            <a:off x="1046285" y="1195754"/>
            <a:ext cx="6901248" cy="369332"/>
          </a:xfrm>
          <a:prstGeom prst="rect">
            <a:avLst/>
          </a:prstGeom>
          <a:noFill/>
        </p:spPr>
        <p:txBody>
          <a:bodyPr wrap="none" rtlCol="0">
            <a:spAutoFit/>
          </a:bodyPr>
          <a:lstStyle/>
          <a:p>
            <a:r>
              <a:rPr lang="zh-CN" altLang="en-US" dirty="0"/>
              <a:t>需要用到的包：</a:t>
            </a:r>
            <a:r>
              <a:rPr lang="en-US" altLang="zh-CN" dirty="0"/>
              <a:t>csv</a:t>
            </a:r>
            <a:r>
              <a:rPr lang="zh-CN" altLang="en-US" dirty="0"/>
              <a:t>、</a:t>
            </a:r>
            <a:r>
              <a:rPr lang="en-US" altLang="zh-CN" dirty="0"/>
              <a:t>pandas</a:t>
            </a:r>
            <a:r>
              <a:rPr lang="zh-CN" altLang="en-US" dirty="0"/>
              <a:t>、</a:t>
            </a:r>
            <a:r>
              <a:rPr lang="en-US" altLang="zh-CN" dirty="0" err="1"/>
              <a:t>numpy</a:t>
            </a:r>
            <a:r>
              <a:rPr lang="zh-CN" altLang="en-US" dirty="0"/>
              <a:t>、</a:t>
            </a:r>
            <a:r>
              <a:rPr lang="en-US" altLang="zh-CN" dirty="0" err="1"/>
              <a:t>networkx</a:t>
            </a:r>
            <a:r>
              <a:rPr lang="zh-CN" altLang="en-US" dirty="0"/>
              <a:t>、</a:t>
            </a:r>
            <a:r>
              <a:rPr lang="en-US" altLang="zh-CN" dirty="0" err="1"/>
              <a:t>pyplot</a:t>
            </a:r>
            <a:r>
              <a:rPr lang="zh-CN" altLang="en-US" dirty="0"/>
              <a:t>、</a:t>
            </a:r>
            <a:r>
              <a:rPr lang="en-US" altLang="zh-CN" dirty="0" err="1">
                <a:solidFill>
                  <a:schemeClr val="accent1"/>
                </a:solidFill>
              </a:rPr>
              <a:t>pgmpy</a:t>
            </a:r>
            <a:endParaRPr lang="zh-CN" altLang="en-US" dirty="0">
              <a:solidFill>
                <a:schemeClr val="accent1"/>
              </a:solidFill>
            </a:endParaRPr>
          </a:p>
        </p:txBody>
      </p:sp>
      <p:sp>
        <p:nvSpPr>
          <p:cNvPr id="6" name="Rectangle 3">
            <a:extLst>
              <a:ext uri="{FF2B5EF4-FFF2-40B4-BE49-F238E27FC236}">
                <a16:creationId xmlns:a16="http://schemas.microsoft.com/office/drawing/2014/main" id="{3DD38797-16A5-4185-9123-E3FE655F5E1E}"/>
              </a:ext>
            </a:extLst>
          </p:cNvPr>
          <p:cNvSpPr>
            <a:spLocks noChangeArrowheads="1"/>
          </p:cNvSpPr>
          <p:nvPr/>
        </p:nvSpPr>
        <p:spPr bwMode="auto">
          <a:xfrm>
            <a:off x="1265713" y="2151727"/>
            <a:ext cx="6901248"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Arial Unicode MS"/>
                <a:ea typeface="JetBrains Mono"/>
              </a:rPr>
              <a:t>from </a:t>
            </a:r>
            <a:r>
              <a:rPr kumimoji="0" lang="zh-CN" altLang="zh-CN" sz="1400" b="0" i="0" u="none" strike="noStrike" cap="none" normalizeH="0" baseline="0" dirty="0">
                <a:ln>
                  <a:noFill/>
                </a:ln>
                <a:solidFill>
                  <a:srgbClr val="A9B7C6"/>
                </a:solidFill>
                <a:effectLst/>
                <a:latin typeface="Arial Unicode MS"/>
                <a:ea typeface="JetBrains Mono"/>
              </a:rPr>
              <a:t>pgmpy.models </a:t>
            </a:r>
            <a:r>
              <a:rPr kumimoji="0" lang="zh-CN" altLang="zh-CN" sz="1400" b="0" i="0" u="none" strike="noStrike" cap="none" normalizeH="0" baseline="0" dirty="0">
                <a:ln>
                  <a:noFill/>
                </a:ln>
                <a:solidFill>
                  <a:srgbClr val="CC7832"/>
                </a:solidFill>
                <a:effectLst/>
                <a:latin typeface="Arial Unicode MS"/>
                <a:ea typeface="JetBrains Mono"/>
              </a:rPr>
              <a:t>import </a:t>
            </a:r>
            <a:r>
              <a:rPr kumimoji="0" lang="zh-CN" altLang="zh-CN" sz="1400" b="0" i="0" u="none" strike="noStrike" cap="none" normalizeH="0" baseline="0" dirty="0">
                <a:ln>
                  <a:noFill/>
                </a:ln>
                <a:solidFill>
                  <a:srgbClr val="A9B7C6"/>
                </a:solidFill>
                <a:effectLst/>
                <a:latin typeface="Arial Unicode MS"/>
                <a:ea typeface="JetBrains Mono"/>
              </a:rPr>
              <a:t>BayesianModel</a:t>
            </a:r>
            <a:r>
              <a:rPr kumimoji="0" lang="en-US" altLang="zh-CN" sz="1400" b="0" i="0" u="none" strike="noStrike" cap="none" normalizeH="0" baseline="0" dirty="0">
                <a:ln>
                  <a:noFill/>
                </a:ln>
                <a:solidFill>
                  <a:srgbClr val="A9B7C6"/>
                </a:solidFill>
                <a:effectLst/>
                <a:latin typeface="Arial Unicode MS"/>
                <a:ea typeface="JetBrains Mono"/>
              </a:rPr>
              <a:t>          </a:t>
            </a:r>
            <a:r>
              <a:rPr kumimoji="0" lang="zh-CN" altLang="en-US" sz="1400" b="0" i="0" u="none" strike="noStrike" cap="none" normalizeH="0" baseline="0" dirty="0">
                <a:ln>
                  <a:noFill/>
                </a:ln>
                <a:solidFill>
                  <a:srgbClr val="A9B7C6"/>
                </a:solidFill>
                <a:effectLst/>
                <a:latin typeface="Arial Unicode MS"/>
                <a:ea typeface="JetBrains Mono"/>
              </a:rPr>
              <a:t>导入贝叶斯模型</a:t>
            </a:r>
            <a:endParaRPr kumimoji="0" lang="en-US" altLang="zh-CN" sz="1400" b="0" i="0" u="none" strike="noStrike" cap="none" normalizeH="0" baseline="0" dirty="0">
              <a:ln>
                <a:noFill/>
              </a:ln>
              <a:solidFill>
                <a:srgbClr val="A9B7C6"/>
              </a:solidFill>
              <a:effectLst/>
              <a:latin typeface="Arial Unicode MS"/>
              <a:ea typeface="JetBrains Mono"/>
            </a:endParaRPr>
          </a:p>
          <a:p>
            <a:pPr eaLnBrk="0" fontAlgn="base" hangingPunct="0">
              <a:spcBef>
                <a:spcPct val="0"/>
              </a:spcBef>
              <a:spcAft>
                <a:spcPct val="0"/>
              </a:spcAft>
            </a:pPr>
            <a:r>
              <a:rPr kumimoji="0" lang="zh-CN" altLang="zh-CN" sz="1400" b="0" i="0" u="none" strike="noStrike" cap="none" normalizeH="0" baseline="0" dirty="0">
                <a:ln>
                  <a:noFill/>
                </a:ln>
                <a:solidFill>
                  <a:srgbClr val="CC7832"/>
                </a:solidFill>
                <a:effectLst/>
                <a:latin typeface="Arial Unicode MS"/>
                <a:ea typeface="JetBrains Mono"/>
              </a:rPr>
              <a:t>from </a:t>
            </a:r>
            <a:r>
              <a:rPr kumimoji="0" lang="zh-CN" altLang="zh-CN" sz="1400" b="0" i="0" u="none" strike="noStrike" cap="none" normalizeH="0" baseline="0" dirty="0">
                <a:ln>
                  <a:noFill/>
                </a:ln>
                <a:solidFill>
                  <a:srgbClr val="A9B7C6"/>
                </a:solidFill>
                <a:effectLst/>
                <a:latin typeface="Arial Unicode MS"/>
                <a:ea typeface="JetBrains Mono"/>
              </a:rPr>
              <a:t>pgmpy.factors.discrete </a:t>
            </a:r>
            <a:r>
              <a:rPr kumimoji="0" lang="zh-CN" altLang="zh-CN" sz="1400" b="0" i="0" u="none" strike="noStrike" cap="none" normalizeH="0" baseline="0" dirty="0">
                <a:ln>
                  <a:noFill/>
                </a:ln>
                <a:solidFill>
                  <a:srgbClr val="CC7832"/>
                </a:solidFill>
                <a:effectLst/>
                <a:latin typeface="Arial Unicode MS"/>
                <a:ea typeface="JetBrains Mono"/>
              </a:rPr>
              <a:t>import </a:t>
            </a:r>
            <a:r>
              <a:rPr kumimoji="0" lang="zh-CN" altLang="zh-CN" sz="1400" b="0" i="0" u="none" strike="noStrike" cap="none" normalizeH="0" baseline="0" dirty="0">
                <a:ln>
                  <a:noFill/>
                </a:ln>
                <a:solidFill>
                  <a:srgbClr val="A9B7C6"/>
                </a:solidFill>
                <a:effectLst/>
                <a:latin typeface="Arial Unicode MS"/>
                <a:ea typeface="JetBrains Mono"/>
              </a:rPr>
              <a:t>TabularCPD</a:t>
            </a:r>
            <a:r>
              <a:rPr kumimoji="0" lang="en-US" altLang="zh-CN" sz="1400" b="0" i="0" u="none" strike="noStrike" cap="none" normalizeH="0" baseline="0" dirty="0">
                <a:ln>
                  <a:noFill/>
                </a:ln>
                <a:solidFill>
                  <a:srgbClr val="A9B7C6"/>
                </a:solidFill>
                <a:effectLst/>
                <a:latin typeface="Arial Unicode MS"/>
                <a:ea typeface="JetBrains Mono"/>
              </a:rPr>
              <a:t>   </a:t>
            </a:r>
            <a:r>
              <a:rPr kumimoji="0" lang="zh-CN" altLang="en-US" sz="1400" b="0" i="0" u="none" strike="noStrike" cap="none" normalizeH="0" baseline="0" dirty="0">
                <a:ln>
                  <a:noFill/>
                </a:ln>
                <a:solidFill>
                  <a:srgbClr val="A9B7C6"/>
                </a:solidFill>
                <a:effectLst/>
                <a:latin typeface="Arial Unicode MS"/>
                <a:ea typeface="JetBrains Mono"/>
              </a:rPr>
              <a:t>导入条件概率表模型</a:t>
            </a:r>
            <a:br>
              <a:rPr kumimoji="0" lang="zh-CN" altLang="zh-CN" sz="1400" b="0" i="0" u="none" strike="noStrike" cap="none" normalizeH="0" baseline="0" dirty="0">
                <a:ln>
                  <a:noFill/>
                </a:ln>
                <a:solidFill>
                  <a:srgbClr val="A9B7C6"/>
                </a:solidFill>
                <a:effectLst/>
                <a:latin typeface="Arial Unicode MS"/>
                <a:ea typeface="JetBrains Mono"/>
              </a:rPr>
            </a:br>
            <a:r>
              <a:rPr kumimoji="0" lang="zh-CN" altLang="zh-CN" sz="1400" b="0" i="0" u="none" strike="noStrike" cap="none" normalizeH="0" baseline="0" dirty="0">
                <a:ln>
                  <a:noFill/>
                </a:ln>
                <a:solidFill>
                  <a:srgbClr val="CC7832"/>
                </a:solidFill>
                <a:effectLst/>
                <a:latin typeface="Arial Unicode MS"/>
                <a:ea typeface="JetBrains Mono"/>
              </a:rPr>
              <a:t>from </a:t>
            </a:r>
            <a:r>
              <a:rPr kumimoji="0" lang="zh-CN" altLang="zh-CN" sz="1400" b="0" i="0" u="none" strike="noStrike" cap="none" normalizeH="0" baseline="0" dirty="0">
                <a:ln>
                  <a:noFill/>
                </a:ln>
                <a:solidFill>
                  <a:srgbClr val="A9B7C6"/>
                </a:solidFill>
                <a:effectLst/>
                <a:latin typeface="Arial Unicode MS"/>
                <a:ea typeface="JetBrains Mono"/>
              </a:rPr>
              <a:t>pgmpy.estimators </a:t>
            </a:r>
            <a:r>
              <a:rPr kumimoji="0" lang="zh-CN" altLang="zh-CN" sz="1400" b="0" i="0" u="none" strike="noStrike" cap="none" normalizeH="0" baseline="0" dirty="0">
                <a:ln>
                  <a:noFill/>
                </a:ln>
                <a:solidFill>
                  <a:srgbClr val="CC7832"/>
                </a:solidFill>
                <a:effectLst/>
                <a:latin typeface="Arial Unicode MS"/>
                <a:ea typeface="JetBrains Mono"/>
              </a:rPr>
              <a:t>import </a:t>
            </a:r>
            <a:r>
              <a:rPr kumimoji="0" lang="zh-CN" altLang="zh-CN" sz="1400" b="0" i="0" u="none" strike="noStrike" cap="none" normalizeH="0" baseline="0" dirty="0">
                <a:ln>
                  <a:noFill/>
                </a:ln>
                <a:solidFill>
                  <a:srgbClr val="A9B7C6"/>
                </a:solidFill>
                <a:effectLst/>
                <a:latin typeface="Arial Unicode MS"/>
                <a:ea typeface="JetBrains Mono"/>
              </a:rPr>
              <a:t>HillClimbSearch</a:t>
            </a:r>
            <a:r>
              <a:rPr kumimoji="0" lang="en-US" altLang="zh-CN" sz="1400" b="0" i="0" u="none" strike="noStrike" cap="none" normalizeH="0" baseline="0" dirty="0">
                <a:ln>
                  <a:noFill/>
                </a:ln>
                <a:solidFill>
                  <a:srgbClr val="A9B7C6"/>
                </a:solidFill>
                <a:effectLst/>
                <a:latin typeface="Arial Unicode MS"/>
                <a:ea typeface="JetBrains Mono"/>
              </a:rPr>
              <a:t>    </a:t>
            </a:r>
            <a:r>
              <a:rPr kumimoji="0" lang="zh-CN" altLang="en-US" sz="1400" b="0" i="0" u="none" strike="noStrike" cap="none" normalizeH="0" baseline="0" dirty="0">
                <a:ln>
                  <a:noFill/>
                </a:ln>
                <a:solidFill>
                  <a:srgbClr val="A9B7C6"/>
                </a:solidFill>
                <a:effectLst/>
                <a:latin typeface="Arial Unicode MS"/>
                <a:ea typeface="JetBrains Mono"/>
              </a:rPr>
              <a:t>导入爬山算法</a:t>
            </a:r>
            <a:br>
              <a:rPr kumimoji="0" lang="zh-CN" altLang="zh-CN" sz="1400" b="0" i="0" u="none" strike="noStrike" cap="none" normalizeH="0" baseline="0" dirty="0">
                <a:ln>
                  <a:noFill/>
                </a:ln>
                <a:solidFill>
                  <a:srgbClr val="A9B7C6"/>
                </a:solidFill>
                <a:effectLst/>
                <a:latin typeface="Arial Unicode MS"/>
                <a:ea typeface="JetBrains Mono"/>
              </a:rPr>
            </a:br>
            <a:r>
              <a:rPr kumimoji="0" lang="zh-CN" altLang="zh-CN" sz="1400" b="0" i="0" u="none" strike="noStrike" cap="none" normalizeH="0" baseline="0" dirty="0">
                <a:ln>
                  <a:noFill/>
                </a:ln>
                <a:solidFill>
                  <a:srgbClr val="CC7832"/>
                </a:solidFill>
                <a:effectLst/>
                <a:latin typeface="Arial Unicode MS"/>
                <a:ea typeface="JetBrains Mono"/>
              </a:rPr>
              <a:t>from </a:t>
            </a:r>
            <a:r>
              <a:rPr kumimoji="0" lang="zh-CN" altLang="zh-CN" sz="1400" b="0" i="0" u="none" strike="noStrike" cap="none" normalizeH="0" baseline="0" dirty="0">
                <a:ln>
                  <a:noFill/>
                </a:ln>
                <a:solidFill>
                  <a:srgbClr val="A9B7C6"/>
                </a:solidFill>
                <a:effectLst/>
                <a:latin typeface="Arial Unicode MS"/>
                <a:ea typeface="JetBrains Mono"/>
              </a:rPr>
              <a:t>pgmpy.estimators </a:t>
            </a:r>
            <a:r>
              <a:rPr kumimoji="0" lang="zh-CN" altLang="zh-CN" sz="1400" b="0" i="0" u="none" strike="noStrike" cap="none" normalizeH="0" baseline="0" dirty="0">
                <a:ln>
                  <a:noFill/>
                </a:ln>
                <a:solidFill>
                  <a:srgbClr val="CC7832"/>
                </a:solidFill>
                <a:effectLst/>
                <a:latin typeface="Arial Unicode MS"/>
                <a:ea typeface="JetBrains Mono"/>
              </a:rPr>
              <a:t>import </a:t>
            </a:r>
            <a:r>
              <a:rPr kumimoji="0" lang="zh-CN" altLang="zh-CN" sz="1400" b="0" i="0" u="none" strike="noStrike" cap="none" normalizeH="0" baseline="0" dirty="0">
                <a:ln>
                  <a:noFill/>
                </a:ln>
                <a:solidFill>
                  <a:srgbClr val="A9B7C6"/>
                </a:solidFill>
                <a:effectLst/>
                <a:latin typeface="Arial Unicode MS"/>
                <a:ea typeface="JetBrains Mono"/>
              </a:rPr>
              <a:t>BicScore</a:t>
            </a:r>
            <a:r>
              <a:rPr kumimoji="0" lang="en-US" altLang="zh-CN" sz="1400" b="0" i="0" u="none" strike="noStrike" cap="none" normalizeH="0" baseline="0" dirty="0">
                <a:ln>
                  <a:noFill/>
                </a:ln>
                <a:solidFill>
                  <a:srgbClr val="A9B7C6"/>
                </a:solidFill>
                <a:effectLst/>
                <a:latin typeface="Arial Unicode MS"/>
                <a:ea typeface="JetBrains Mono"/>
              </a:rPr>
              <a:t>               </a:t>
            </a:r>
            <a:r>
              <a:rPr kumimoji="0" lang="zh-CN" altLang="en-US" sz="1400" b="0" i="0" u="none" strike="noStrike" cap="none" normalizeH="0" baseline="0" dirty="0">
                <a:ln>
                  <a:noFill/>
                </a:ln>
                <a:solidFill>
                  <a:srgbClr val="A9B7C6"/>
                </a:solidFill>
                <a:effectLst/>
                <a:latin typeface="Arial Unicode MS"/>
                <a:ea typeface="JetBrains Mono"/>
              </a:rPr>
              <a:t>导入</a:t>
            </a:r>
            <a:r>
              <a:rPr kumimoji="0" lang="en-US" altLang="zh-CN" sz="1400" b="0" i="0" u="none" strike="noStrike" cap="none" normalizeH="0" baseline="0" dirty="0">
                <a:ln>
                  <a:noFill/>
                </a:ln>
                <a:solidFill>
                  <a:srgbClr val="A9B7C6"/>
                </a:solidFill>
                <a:effectLst/>
                <a:latin typeface="Arial Unicode MS"/>
                <a:ea typeface="JetBrains Mono"/>
              </a:rPr>
              <a:t>BIC</a:t>
            </a:r>
            <a:r>
              <a:rPr kumimoji="0" lang="zh-CN" altLang="en-US" sz="1400" b="0" i="0" u="none" strike="noStrike" cap="none" normalizeH="0" baseline="0" dirty="0">
                <a:ln>
                  <a:noFill/>
                </a:ln>
                <a:solidFill>
                  <a:srgbClr val="A9B7C6"/>
                </a:solidFill>
                <a:effectLst/>
                <a:latin typeface="Arial Unicode MS"/>
                <a:ea typeface="JetBrains Mono"/>
              </a:rPr>
              <a:t>评分</a:t>
            </a:r>
            <a:endParaRPr kumimoji="0" lang="en-US" altLang="zh-CN" sz="1400" b="0" i="0" u="none" strike="noStrike" cap="none" normalizeH="0" baseline="0" dirty="0">
              <a:ln>
                <a:noFill/>
              </a:ln>
              <a:solidFill>
                <a:srgbClr val="A9B7C6"/>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Arial Unicode MS"/>
                <a:ea typeface="JetBrains Mono"/>
              </a:rPr>
              <a:t>from </a:t>
            </a:r>
            <a:r>
              <a:rPr kumimoji="0" lang="zh-CN" altLang="zh-CN" sz="1400" b="0" i="0" u="none" strike="noStrike" cap="none" normalizeH="0" baseline="0" dirty="0">
                <a:ln>
                  <a:noFill/>
                </a:ln>
                <a:solidFill>
                  <a:srgbClr val="A9B7C6"/>
                </a:solidFill>
                <a:effectLst/>
                <a:latin typeface="Arial Unicode MS"/>
                <a:ea typeface="JetBrains Mono"/>
              </a:rPr>
              <a:t>pgmpy.estimators </a:t>
            </a:r>
            <a:r>
              <a:rPr kumimoji="0" lang="zh-CN" altLang="zh-CN" sz="1400" b="0" i="0" u="none" strike="noStrike" cap="none" normalizeH="0" baseline="0" dirty="0">
                <a:ln>
                  <a:noFill/>
                </a:ln>
                <a:solidFill>
                  <a:srgbClr val="CC7832"/>
                </a:solidFill>
                <a:effectLst/>
                <a:latin typeface="Arial Unicode MS"/>
                <a:ea typeface="JetBrains Mono"/>
              </a:rPr>
              <a:t>import </a:t>
            </a:r>
            <a:r>
              <a:rPr kumimoji="0" lang="zh-CN" altLang="zh-CN" sz="1400" b="0" i="0" u="none" strike="noStrike" cap="none" normalizeH="0" baseline="0" dirty="0">
                <a:ln>
                  <a:noFill/>
                </a:ln>
                <a:solidFill>
                  <a:srgbClr val="A9B7C6"/>
                </a:solidFill>
                <a:effectLst/>
                <a:latin typeface="Arial Unicode MS"/>
                <a:ea typeface="JetBrains Mono"/>
              </a:rPr>
              <a:t>MaximumLikelihoodEstimator</a:t>
            </a:r>
            <a:r>
              <a:rPr kumimoji="0" lang="en-US" altLang="zh-CN" sz="1400" b="0" i="0" u="none" strike="noStrike" cap="none" normalizeH="0" baseline="0" dirty="0">
                <a:ln>
                  <a:noFill/>
                </a:ln>
                <a:solidFill>
                  <a:srgbClr val="A9B7C6"/>
                </a:solidFill>
                <a:effectLst/>
                <a:latin typeface="Arial Unicode MS"/>
                <a:ea typeface="JetBrains Mono"/>
              </a:rPr>
              <a:t>   </a:t>
            </a:r>
            <a:r>
              <a:rPr kumimoji="0" lang="zh-CN" altLang="en-US" sz="1400" b="0" i="0" u="none" strike="noStrike" cap="none" normalizeH="0" baseline="0" dirty="0">
                <a:ln>
                  <a:noFill/>
                </a:ln>
                <a:solidFill>
                  <a:srgbClr val="A9B7C6"/>
                </a:solidFill>
                <a:effectLst/>
                <a:latin typeface="Arial Unicode MS"/>
                <a:ea typeface="JetBrains Mono"/>
              </a:rPr>
              <a:t>导入极大似然估计</a:t>
            </a:r>
            <a:endParaRPr kumimoji="0" lang="en-US" altLang="zh-CN" sz="1400" b="0" i="0" u="none" strike="noStrike" cap="none" normalizeH="0" baseline="0" dirty="0">
              <a:ln>
                <a:noFill/>
              </a:ln>
              <a:solidFill>
                <a:srgbClr val="A9B7C6"/>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CC7832"/>
                </a:solidFill>
                <a:effectLst/>
                <a:latin typeface="Arial Unicode MS"/>
                <a:ea typeface="JetBrains Mono"/>
              </a:rPr>
              <a:t>from </a:t>
            </a:r>
            <a:r>
              <a:rPr kumimoji="0" lang="zh-CN" altLang="zh-CN" sz="1400" b="0" i="0" u="none" strike="noStrike" cap="none" normalizeH="0" baseline="0" dirty="0">
                <a:ln>
                  <a:noFill/>
                </a:ln>
                <a:solidFill>
                  <a:srgbClr val="A9B7C6"/>
                </a:solidFill>
                <a:effectLst/>
                <a:latin typeface="Arial Unicode MS"/>
                <a:ea typeface="JetBrains Mono"/>
              </a:rPr>
              <a:t>pgmpy.inference </a:t>
            </a:r>
            <a:r>
              <a:rPr kumimoji="0" lang="zh-CN" altLang="zh-CN" sz="1400" b="0" i="0" u="none" strike="noStrike" cap="none" normalizeH="0" baseline="0" dirty="0">
                <a:ln>
                  <a:noFill/>
                </a:ln>
                <a:solidFill>
                  <a:srgbClr val="CC7832"/>
                </a:solidFill>
                <a:effectLst/>
                <a:latin typeface="Arial Unicode MS"/>
                <a:ea typeface="JetBrains Mono"/>
              </a:rPr>
              <a:t>import </a:t>
            </a:r>
            <a:r>
              <a:rPr kumimoji="0" lang="zh-CN" altLang="zh-CN" sz="1400" b="0" i="0" u="none" strike="noStrike" cap="none" normalizeH="0" baseline="0" dirty="0">
                <a:ln>
                  <a:noFill/>
                </a:ln>
                <a:solidFill>
                  <a:srgbClr val="A9B7C6"/>
                </a:solidFill>
                <a:effectLst/>
                <a:latin typeface="Arial Unicode MS"/>
                <a:ea typeface="JetBrains Mono"/>
              </a:rPr>
              <a:t>VariableElimination</a:t>
            </a:r>
            <a:r>
              <a:rPr kumimoji="0" lang="en-US" altLang="zh-CN" sz="1400" b="0" i="0" u="none" strike="noStrike" cap="none" normalizeH="0" baseline="0" dirty="0">
                <a:ln>
                  <a:noFill/>
                </a:ln>
                <a:solidFill>
                  <a:srgbClr val="A9B7C6"/>
                </a:solidFill>
                <a:effectLst/>
                <a:latin typeface="Arial Unicode MS"/>
                <a:ea typeface="JetBrains Mono"/>
              </a:rPr>
              <a:t>     </a:t>
            </a:r>
            <a:r>
              <a:rPr kumimoji="0" lang="zh-CN" altLang="en-US" sz="1400" b="0" i="0" u="none" strike="noStrike" cap="none" normalizeH="0" baseline="0" dirty="0">
                <a:ln>
                  <a:noFill/>
                </a:ln>
                <a:solidFill>
                  <a:srgbClr val="A9B7C6"/>
                </a:solidFill>
                <a:effectLst/>
                <a:latin typeface="Arial Unicode MS"/>
                <a:ea typeface="JetBrains Mono"/>
              </a:rPr>
              <a:t>导入变量消除算法</a:t>
            </a:r>
            <a:r>
              <a:rPr kumimoji="0" lang="en-US" altLang="zh-CN" sz="1400" b="0" i="0" u="none" strike="noStrike" cap="none" normalizeH="0" baseline="0" dirty="0">
                <a:ln>
                  <a:noFill/>
                </a:ln>
                <a:solidFill>
                  <a:srgbClr val="A9B7C6"/>
                </a:solidFill>
                <a:effectLst/>
                <a:latin typeface="Arial Unicode MS"/>
                <a:ea typeface="JetBrains Mono"/>
              </a:rPr>
              <a:t>---</a:t>
            </a:r>
            <a:r>
              <a:rPr kumimoji="0" lang="zh-CN" altLang="en-US" sz="1400" b="0" i="0" u="none" strike="noStrike" cap="none" normalizeH="0" baseline="0" dirty="0">
                <a:ln>
                  <a:noFill/>
                </a:ln>
                <a:solidFill>
                  <a:srgbClr val="A9B7C6"/>
                </a:solidFill>
                <a:effectLst/>
                <a:latin typeface="Arial Unicode MS"/>
                <a:ea typeface="JetBrains Mono"/>
              </a:rPr>
              <a:t>用于推断</a:t>
            </a:r>
            <a:endParaRPr kumimoji="0" lang="en-US" altLang="zh-CN" sz="1400" b="0" i="0" u="none" strike="noStrike" cap="none" normalizeH="0" baseline="0" dirty="0">
              <a:ln>
                <a:noFill/>
              </a:ln>
              <a:solidFill>
                <a:srgbClr val="A9B7C6"/>
              </a:solidFill>
              <a:effectLst/>
              <a:latin typeface="Arial Unicode MS"/>
              <a:ea typeface="JetBrains Mono"/>
            </a:endParaRPr>
          </a:p>
        </p:txBody>
      </p:sp>
    </p:spTree>
    <p:extLst>
      <p:ext uri="{BB962C8B-B14F-4D97-AF65-F5344CB8AC3E}">
        <p14:creationId xmlns:p14="http://schemas.microsoft.com/office/powerpoint/2010/main" val="222335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96889BC9-DB4A-4521-9B31-49C32614E1F8}"/>
              </a:ext>
            </a:extLst>
          </p:cNvPr>
          <p:cNvPicPr>
            <a:picLocks noChangeAspect="1"/>
          </p:cNvPicPr>
          <p:nvPr/>
        </p:nvPicPr>
        <p:blipFill>
          <a:blip r:embed="rId5"/>
          <a:stretch>
            <a:fillRect/>
          </a:stretch>
        </p:blipFill>
        <p:spPr>
          <a:xfrm>
            <a:off x="6922837" y="1269594"/>
            <a:ext cx="4930863" cy="3008063"/>
          </a:xfrm>
          <a:prstGeom prst="rect">
            <a:avLst/>
          </a:prstGeom>
        </p:spPr>
      </p:pic>
      <p:sp>
        <p:nvSpPr>
          <p:cNvPr id="2" name="文本框 1">
            <a:extLst>
              <a:ext uri="{FF2B5EF4-FFF2-40B4-BE49-F238E27FC236}">
                <a16:creationId xmlns:a16="http://schemas.microsoft.com/office/drawing/2014/main" id="{CE8EA534-A495-420B-9E16-6B2F10535332}"/>
              </a:ext>
            </a:extLst>
          </p:cNvPr>
          <p:cNvSpPr txBox="1"/>
          <p:nvPr/>
        </p:nvSpPr>
        <p:spPr>
          <a:xfrm>
            <a:off x="1541965" y="3869394"/>
            <a:ext cx="2954655" cy="369332"/>
          </a:xfrm>
          <a:prstGeom prst="rect">
            <a:avLst/>
          </a:prstGeom>
          <a:noFill/>
        </p:spPr>
        <p:txBody>
          <a:bodyPr wrap="none" rtlCol="0">
            <a:spAutoFit/>
          </a:bodyPr>
          <a:lstStyle/>
          <a:p>
            <a:r>
              <a:rPr lang="zh-CN" altLang="en-US" dirty="0"/>
              <a:t>利用先验概率修正后验概率</a:t>
            </a:r>
          </a:p>
        </p:txBody>
      </p:sp>
      <p:sp>
        <p:nvSpPr>
          <p:cNvPr id="4" name="文本框 3">
            <a:extLst>
              <a:ext uri="{FF2B5EF4-FFF2-40B4-BE49-F238E27FC236}">
                <a16:creationId xmlns:a16="http://schemas.microsoft.com/office/drawing/2014/main" id="{BD5F9510-6AB7-453A-815E-8902AB300D5A}"/>
              </a:ext>
            </a:extLst>
          </p:cNvPr>
          <p:cNvSpPr txBox="1"/>
          <p:nvPr/>
        </p:nvSpPr>
        <p:spPr>
          <a:xfrm>
            <a:off x="770982" y="2578602"/>
            <a:ext cx="5173211" cy="369332"/>
          </a:xfrm>
          <a:prstGeom prst="rect">
            <a:avLst/>
          </a:prstGeom>
          <a:noFill/>
        </p:spPr>
        <p:txBody>
          <a:bodyPr wrap="none" rtlCol="0">
            <a:spAutoFit/>
          </a:bodyPr>
          <a:lstStyle/>
          <a:p>
            <a:r>
              <a:rPr lang="zh-CN" altLang="en-US" dirty="0"/>
              <a:t>新信息出现后的</a:t>
            </a:r>
            <a:r>
              <a:rPr lang="en-US" altLang="zh-CN" dirty="0"/>
              <a:t>A</a:t>
            </a:r>
            <a:r>
              <a:rPr lang="zh-CN" altLang="en-US" dirty="0"/>
              <a:t>概率</a:t>
            </a:r>
            <a:r>
              <a:rPr lang="en-US" altLang="zh-CN" dirty="0"/>
              <a:t>=A</a:t>
            </a:r>
            <a:r>
              <a:rPr lang="zh-CN" altLang="en-US" dirty="0"/>
              <a:t>概率</a:t>
            </a:r>
            <a:r>
              <a:rPr lang="en-US" altLang="zh-CN" dirty="0"/>
              <a:t>×</a:t>
            </a:r>
            <a:r>
              <a:rPr lang="zh-CN" altLang="en-US" dirty="0"/>
              <a:t>新信息带来的调整</a:t>
            </a:r>
          </a:p>
        </p:txBody>
      </p:sp>
      <p:cxnSp>
        <p:nvCxnSpPr>
          <p:cNvPr id="6" name="直接箭头连接符 5">
            <a:extLst>
              <a:ext uri="{FF2B5EF4-FFF2-40B4-BE49-F238E27FC236}">
                <a16:creationId xmlns:a16="http://schemas.microsoft.com/office/drawing/2014/main" id="{6D39A60D-AF2F-4B8E-B200-1E57A1768F6B}"/>
              </a:ext>
            </a:extLst>
          </p:cNvPr>
          <p:cNvCxnSpPr/>
          <p:nvPr/>
        </p:nvCxnSpPr>
        <p:spPr>
          <a:xfrm>
            <a:off x="3089429" y="3080551"/>
            <a:ext cx="0" cy="656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641FF919-5036-46F5-B34C-4CE284608482}"/>
              </a:ext>
            </a:extLst>
          </p:cNvPr>
          <p:cNvSpPr txBox="1"/>
          <p:nvPr/>
        </p:nvSpPr>
        <p:spPr>
          <a:xfrm>
            <a:off x="186579" y="155498"/>
            <a:ext cx="2710771"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概率基础</a:t>
            </a:r>
          </a:p>
        </p:txBody>
      </p:sp>
    </p:spTree>
    <p:extLst>
      <p:ext uri="{BB962C8B-B14F-4D97-AF65-F5344CB8AC3E}">
        <p14:creationId xmlns:p14="http://schemas.microsoft.com/office/powerpoint/2010/main" val="189192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a:extLst>
              <a:ext uri="{FF2B5EF4-FFF2-40B4-BE49-F238E27FC236}">
                <a16:creationId xmlns:a16="http://schemas.microsoft.com/office/drawing/2014/main" id="{17AFFA7E-1272-4077-949A-80409F68D8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8A4F7EDA-C6D4-4944-9C2A-972336B138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0500" y="3581400"/>
            <a:ext cx="5230943" cy="2623100"/>
          </a:xfrm>
          <a:prstGeom prst="rect">
            <a:avLst/>
          </a:prstGeom>
        </p:spPr>
      </p:pic>
      <p:sp>
        <p:nvSpPr>
          <p:cNvPr id="10" name="文本框 9">
            <a:extLst>
              <a:ext uri="{FF2B5EF4-FFF2-40B4-BE49-F238E27FC236}">
                <a16:creationId xmlns:a16="http://schemas.microsoft.com/office/drawing/2014/main" id="{09D9671F-5AA2-4D32-A06E-8F0B52FEBB46}"/>
              </a:ext>
            </a:extLst>
          </p:cNvPr>
          <p:cNvSpPr txBox="1"/>
          <p:nvPr/>
        </p:nvSpPr>
        <p:spPr>
          <a:xfrm>
            <a:off x="4358422" y="1671554"/>
            <a:ext cx="2031325" cy="369332"/>
          </a:xfrm>
          <a:prstGeom prst="rect">
            <a:avLst/>
          </a:prstGeom>
          <a:noFill/>
        </p:spPr>
        <p:txBody>
          <a:bodyPr wrap="none" rtlCol="0">
            <a:spAutoFit/>
          </a:bodyPr>
          <a:lstStyle/>
          <a:p>
            <a:r>
              <a:rPr lang="zh-CN" altLang="en-US" dirty="0"/>
              <a:t>朴素贝叶斯分类器</a:t>
            </a:r>
          </a:p>
        </p:txBody>
      </p:sp>
      <p:cxnSp>
        <p:nvCxnSpPr>
          <p:cNvPr id="19" name="直接箭头连接符 18">
            <a:extLst>
              <a:ext uri="{FF2B5EF4-FFF2-40B4-BE49-F238E27FC236}">
                <a16:creationId xmlns:a16="http://schemas.microsoft.com/office/drawing/2014/main" id="{FB35CE5B-C285-4532-A8F9-E577FBFBF208}"/>
              </a:ext>
            </a:extLst>
          </p:cNvPr>
          <p:cNvCxnSpPr/>
          <p:nvPr/>
        </p:nvCxnSpPr>
        <p:spPr>
          <a:xfrm>
            <a:off x="4695092" y="2040886"/>
            <a:ext cx="0" cy="562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B1319CA-7E3C-4CE1-A936-FBC2A5208874}"/>
              </a:ext>
            </a:extLst>
          </p:cNvPr>
          <p:cNvCxnSpPr/>
          <p:nvPr/>
        </p:nvCxnSpPr>
        <p:spPr>
          <a:xfrm flipV="1">
            <a:off x="5231423" y="1204546"/>
            <a:ext cx="0" cy="46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6A3ADE3B-CDDE-4569-9149-7EB5C042A11E}"/>
              </a:ext>
            </a:extLst>
          </p:cNvPr>
          <p:cNvSpPr txBox="1"/>
          <p:nvPr/>
        </p:nvSpPr>
        <p:spPr>
          <a:xfrm>
            <a:off x="3794845" y="2655194"/>
            <a:ext cx="1800493" cy="369332"/>
          </a:xfrm>
          <a:prstGeom prst="rect">
            <a:avLst/>
          </a:prstGeom>
          <a:noFill/>
        </p:spPr>
        <p:txBody>
          <a:bodyPr wrap="none" rtlCol="0">
            <a:spAutoFit/>
          </a:bodyPr>
          <a:lstStyle/>
          <a:p>
            <a:r>
              <a:rPr lang="zh-CN" altLang="en-US" dirty="0"/>
              <a:t>条件独立性假设</a:t>
            </a:r>
          </a:p>
        </p:txBody>
      </p:sp>
      <p:sp>
        <p:nvSpPr>
          <p:cNvPr id="30" name="文本框 29">
            <a:extLst>
              <a:ext uri="{FF2B5EF4-FFF2-40B4-BE49-F238E27FC236}">
                <a16:creationId xmlns:a16="http://schemas.microsoft.com/office/drawing/2014/main" id="{8AB922BE-97DC-4B39-B4C0-B4ED812A80C0}"/>
              </a:ext>
            </a:extLst>
          </p:cNvPr>
          <p:cNvSpPr txBox="1"/>
          <p:nvPr/>
        </p:nvSpPr>
        <p:spPr>
          <a:xfrm>
            <a:off x="4562009" y="765244"/>
            <a:ext cx="1338828" cy="369332"/>
          </a:xfrm>
          <a:prstGeom prst="rect">
            <a:avLst/>
          </a:prstGeom>
          <a:noFill/>
        </p:spPr>
        <p:txBody>
          <a:bodyPr wrap="none" rtlCol="0">
            <a:spAutoFit/>
          </a:bodyPr>
          <a:lstStyle/>
          <a:p>
            <a:r>
              <a:rPr lang="zh-CN" altLang="en-US" dirty="0"/>
              <a:t>贝叶斯定理</a:t>
            </a:r>
          </a:p>
        </p:txBody>
      </p:sp>
      <p:sp>
        <p:nvSpPr>
          <p:cNvPr id="32" name="文本框 31">
            <a:extLst>
              <a:ext uri="{FF2B5EF4-FFF2-40B4-BE49-F238E27FC236}">
                <a16:creationId xmlns:a16="http://schemas.microsoft.com/office/drawing/2014/main" id="{B6ED8F1C-D944-4696-97DC-98DB366B276D}"/>
              </a:ext>
            </a:extLst>
          </p:cNvPr>
          <p:cNvSpPr txBox="1"/>
          <p:nvPr/>
        </p:nvSpPr>
        <p:spPr>
          <a:xfrm>
            <a:off x="186579" y="155498"/>
            <a:ext cx="2710771"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a:t>
            </a:r>
            <a:r>
              <a:rPr lang="zh-CN" altLang="en-US" sz="2800" b="1" dirty="0">
                <a:solidFill>
                  <a:schemeClr val="accent1"/>
                </a:solidFill>
                <a:latin typeface="楷体" panose="02010609060101010101" pitchFamily="49" charset="-122"/>
                <a:ea typeface="楷体" panose="02010609060101010101" pitchFamily="49" charset="-122"/>
              </a:rPr>
              <a:t>概率基础</a:t>
            </a:r>
          </a:p>
        </p:txBody>
      </p:sp>
    </p:spTree>
    <p:extLst>
      <p:ext uri="{BB962C8B-B14F-4D97-AF65-F5344CB8AC3E}">
        <p14:creationId xmlns:p14="http://schemas.microsoft.com/office/powerpoint/2010/main" val="376017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1CD974D3-3926-4133-A80D-92CE76AC0AE6}"/>
              </a:ext>
            </a:extLst>
          </p:cNvPr>
          <p:cNvSpPr txBox="1"/>
          <p:nvPr/>
        </p:nvSpPr>
        <p:spPr>
          <a:xfrm>
            <a:off x="3354583" y="1713994"/>
            <a:ext cx="4996228" cy="3108543"/>
          </a:xfrm>
          <a:prstGeom prst="rect">
            <a:avLst/>
          </a:prstGeom>
          <a:noFill/>
        </p:spPr>
        <p:txBody>
          <a:bodyPr wrap="square">
            <a:spAutoFit/>
          </a:bodyPr>
          <a:lstStyle/>
          <a:p>
            <a:pPr marL="457200" indent="-457200">
              <a:buFont typeface="Wingdings" panose="05000000000000000000" pitchFamily="2" charset="2"/>
              <a:buChar char="Ø"/>
            </a:pPr>
            <a:r>
              <a:rPr lang="zh-CN" altLang="en-US" sz="2800" dirty="0"/>
              <a:t>贝叶斯网络的组成和结构</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zh-CN" altLang="en-US" sz="2800" dirty="0"/>
              <a:t>贝叶斯网络的3个主要议题</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zh-CN" altLang="en-US" sz="2800" dirty="0"/>
              <a:t>贝叶斯网络应用</a:t>
            </a:r>
            <a:endParaRPr lang="en-US" altLang="zh-CN" sz="2800" dirty="0"/>
          </a:p>
          <a:p>
            <a:pPr marL="457200" indent="-457200">
              <a:buFont typeface="Wingdings" panose="05000000000000000000" pitchFamily="2" charset="2"/>
              <a:buChar char="Ø"/>
            </a:pPr>
            <a:endParaRPr lang="en-US" altLang="zh-CN" sz="2800" dirty="0"/>
          </a:p>
          <a:p>
            <a:pPr marL="457200" indent="-457200">
              <a:buFont typeface="Wingdings" panose="05000000000000000000" pitchFamily="2" charset="2"/>
              <a:buChar char="Ø"/>
            </a:pPr>
            <a:r>
              <a:rPr lang="zh-CN" altLang="en-US" sz="2800" dirty="0"/>
              <a:t>贝叶斯网络的优越性</a:t>
            </a:r>
            <a:endParaRPr lang="en-US" altLang="zh-CN" sz="2800" dirty="0"/>
          </a:p>
        </p:txBody>
      </p:sp>
      <p:sp>
        <p:nvSpPr>
          <p:cNvPr id="17" name="文本框 16">
            <a:extLst>
              <a:ext uri="{FF2B5EF4-FFF2-40B4-BE49-F238E27FC236}">
                <a16:creationId xmlns:a16="http://schemas.microsoft.com/office/drawing/2014/main" id="{F93AE640-AF96-428B-B39D-59EC0B595C4F}"/>
              </a:ext>
            </a:extLst>
          </p:cNvPr>
          <p:cNvSpPr txBox="1"/>
          <p:nvPr/>
        </p:nvSpPr>
        <p:spPr>
          <a:xfrm>
            <a:off x="186579" y="155498"/>
            <a:ext cx="2710771"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概述</a:t>
            </a:r>
          </a:p>
        </p:txBody>
      </p:sp>
    </p:spTree>
    <p:extLst>
      <p:ext uri="{BB962C8B-B14F-4D97-AF65-F5344CB8AC3E}">
        <p14:creationId xmlns:p14="http://schemas.microsoft.com/office/powerpoint/2010/main" val="109623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134BA3F7-06C6-4272-B744-6D0939DAD1D2}"/>
              </a:ext>
            </a:extLst>
          </p:cNvPr>
          <p:cNvSpPr txBox="1"/>
          <p:nvPr/>
        </p:nvSpPr>
        <p:spPr>
          <a:xfrm>
            <a:off x="1886267" y="1720840"/>
            <a:ext cx="7932860" cy="3416320"/>
          </a:xfrm>
          <a:prstGeom prst="rect">
            <a:avLst/>
          </a:prstGeom>
          <a:noFill/>
        </p:spPr>
        <p:txBody>
          <a:bodyPr wrap="square">
            <a:spAutoFit/>
          </a:bodyPr>
          <a:lstStyle/>
          <a:p>
            <a:pPr marL="342900" indent="-342900">
              <a:buFont typeface="Wingdings" panose="05000000000000000000" pitchFamily="2" charset="2"/>
              <a:buChar char="n"/>
            </a:pPr>
            <a:r>
              <a:rPr lang="zh-CN" altLang="en-US" sz="2400" dirty="0"/>
              <a:t>贝叶斯网络</a:t>
            </a:r>
            <a:r>
              <a:rPr lang="zh-CN" altLang="en-US" sz="2400" dirty="0">
                <a:solidFill>
                  <a:schemeClr val="accent1"/>
                </a:solidFill>
              </a:rPr>
              <a:t>预测</a:t>
            </a:r>
            <a:r>
              <a:rPr lang="zh-CN" altLang="en-US" sz="2400" dirty="0"/>
              <a:t>：从起因推测一个结果的理论，也称为由顶向下的推理。自的是由原因推导出结果。</a:t>
            </a:r>
            <a:endParaRPr lang="en-US" altLang="zh-CN" sz="2400" dirty="0"/>
          </a:p>
          <a:p>
            <a:pPr marL="342900" indent="-342900">
              <a:buFont typeface="Wingdings" panose="05000000000000000000" pitchFamily="2" charset="2"/>
              <a:buChar char="n"/>
            </a:pPr>
            <a:endParaRPr lang="en-US" altLang="zh-CN" sz="2400" dirty="0"/>
          </a:p>
          <a:p>
            <a:pPr marL="342900" indent="-342900">
              <a:buFont typeface="Wingdings" panose="05000000000000000000" pitchFamily="2" charset="2"/>
              <a:buChar char="n"/>
            </a:pPr>
            <a:r>
              <a:rPr lang="zh-CN" altLang="en-US" sz="2400" dirty="0"/>
              <a:t>贝叶斯网络</a:t>
            </a:r>
            <a:r>
              <a:rPr lang="zh-CN" altLang="en-US" sz="2400" dirty="0">
                <a:solidFill>
                  <a:schemeClr val="accent1"/>
                </a:solidFill>
              </a:rPr>
              <a:t>诊断</a:t>
            </a:r>
            <a:r>
              <a:rPr lang="zh-CN" altLang="en-US" sz="2400" dirty="0"/>
              <a:t>：从结果推测一个起因的推理，也称为由底至上的推理。自的是在已知结果时，找出产生该结果的原因。</a:t>
            </a:r>
            <a:endParaRPr lang="en-US" altLang="zh-CN" sz="2400" dirty="0"/>
          </a:p>
          <a:p>
            <a:pPr marL="342900" indent="-342900">
              <a:buFont typeface="Wingdings" panose="05000000000000000000" pitchFamily="2" charset="2"/>
              <a:buChar char="n"/>
            </a:pPr>
            <a:endParaRPr lang="en-US" altLang="zh-CN" sz="2400" dirty="0"/>
          </a:p>
          <a:p>
            <a:pPr marL="342900" indent="-342900">
              <a:buFont typeface="Wingdings" panose="05000000000000000000" pitchFamily="2" charset="2"/>
              <a:buChar char="n"/>
            </a:pPr>
            <a:r>
              <a:rPr lang="zh-CN" altLang="en-US" sz="2400" dirty="0"/>
              <a:t>贝叶斯网络</a:t>
            </a:r>
            <a:r>
              <a:rPr lang="zh-CN" altLang="en-US" sz="2400" dirty="0">
                <a:solidFill>
                  <a:schemeClr val="accent1"/>
                </a:solidFill>
              </a:rPr>
              <a:t>学习</a:t>
            </a:r>
            <a:r>
              <a:rPr lang="zh-CN" altLang="en-US" sz="2400" dirty="0"/>
              <a:t>：由先验的贝叶斯网络得到后验贝叶斯网络的过程。</a:t>
            </a:r>
          </a:p>
        </p:txBody>
      </p:sp>
      <p:sp>
        <p:nvSpPr>
          <p:cNvPr id="12" name="文本框 11">
            <a:extLst>
              <a:ext uri="{FF2B5EF4-FFF2-40B4-BE49-F238E27FC236}">
                <a16:creationId xmlns:a16="http://schemas.microsoft.com/office/drawing/2014/main" id="{E0E6236B-2B46-45A0-9FDA-B8A0A74C9148}"/>
              </a:ext>
            </a:extLst>
          </p:cNvPr>
          <p:cNvSpPr txBox="1"/>
          <p:nvPr/>
        </p:nvSpPr>
        <p:spPr>
          <a:xfrm>
            <a:off x="186579" y="155498"/>
            <a:ext cx="4745906"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贝叶斯网络的</a:t>
            </a:r>
            <a:r>
              <a:rPr lang="en-US" altLang="zh-CN" sz="2800" b="1" dirty="0">
                <a:solidFill>
                  <a:schemeClr val="accent1"/>
                </a:solidFill>
                <a:latin typeface="楷体" panose="02010609060101010101" pitchFamily="49" charset="-122"/>
                <a:ea typeface="楷体" panose="02010609060101010101" pitchFamily="49" charset="-122"/>
              </a:rPr>
              <a:t>3</a:t>
            </a:r>
            <a:r>
              <a:rPr lang="zh-CN" altLang="en-US" sz="2800" b="1" dirty="0">
                <a:solidFill>
                  <a:schemeClr val="accent1"/>
                </a:solidFill>
                <a:latin typeface="楷体" panose="02010609060101010101" pitchFamily="49" charset="-122"/>
                <a:ea typeface="楷体" panose="02010609060101010101" pitchFamily="49" charset="-122"/>
              </a:rPr>
              <a:t>个主要议题</a:t>
            </a:r>
          </a:p>
        </p:txBody>
      </p:sp>
    </p:spTree>
    <p:extLst>
      <p:ext uri="{BB962C8B-B14F-4D97-AF65-F5344CB8AC3E}">
        <p14:creationId xmlns:p14="http://schemas.microsoft.com/office/powerpoint/2010/main" val="244156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2BA59EB-9D9A-4E85-8897-28B5ACC816C8}"/>
              </a:ext>
            </a:extLst>
          </p:cNvPr>
          <p:cNvSpPr txBox="1"/>
          <p:nvPr/>
        </p:nvSpPr>
        <p:spPr>
          <a:xfrm>
            <a:off x="384529" y="1543568"/>
            <a:ext cx="5711471" cy="4524315"/>
          </a:xfrm>
          <a:prstGeom prst="rect">
            <a:avLst/>
          </a:prstGeom>
          <a:noFill/>
        </p:spPr>
        <p:txBody>
          <a:bodyPr wrap="square">
            <a:spAutoFit/>
          </a:bodyPr>
          <a:lstStyle/>
          <a:p>
            <a:r>
              <a:rPr lang="zh-CN" altLang="en-US" sz="2400" dirty="0"/>
              <a:t>贝叶斯网络是描述随机变量（事件）之间</a:t>
            </a:r>
            <a:r>
              <a:rPr lang="zh-CN" altLang="en-US" sz="2400" dirty="0">
                <a:solidFill>
                  <a:schemeClr val="accent1"/>
                </a:solidFill>
              </a:rPr>
              <a:t>依赖关系</a:t>
            </a:r>
            <a:r>
              <a:rPr lang="zh-CN" altLang="en-US" sz="2400" dirty="0"/>
              <a:t>的一种图形模式，是一种用来进行推理的模型。</a:t>
            </a:r>
            <a:endParaRPr lang="en-US" altLang="zh-CN" sz="2400" dirty="0"/>
          </a:p>
          <a:p>
            <a:endParaRPr lang="en-US" altLang="zh-CN" sz="2400" dirty="0"/>
          </a:p>
          <a:p>
            <a:r>
              <a:rPr lang="zh-CN" altLang="en-US" sz="2400" dirty="0"/>
              <a:t>贝叶斯网络由</a:t>
            </a:r>
            <a:r>
              <a:rPr lang="zh-CN" altLang="en-US" sz="2400" dirty="0">
                <a:solidFill>
                  <a:schemeClr val="accent1"/>
                </a:solidFill>
              </a:rPr>
              <a:t>网络结构</a:t>
            </a:r>
            <a:r>
              <a:rPr lang="zh-CN" altLang="en-US" sz="2400" dirty="0"/>
              <a:t>和</a:t>
            </a:r>
            <a:r>
              <a:rPr lang="zh-CN" altLang="en-US" sz="2400" dirty="0">
                <a:solidFill>
                  <a:schemeClr val="accent1"/>
                </a:solidFill>
              </a:rPr>
              <a:t>条件概率表</a:t>
            </a:r>
            <a:r>
              <a:rPr lang="zh-CN" altLang="en-US" sz="2400" dirty="0"/>
              <a:t>两部分组成。</a:t>
            </a:r>
            <a:endParaRPr lang="en-US" altLang="zh-CN" sz="2400" dirty="0"/>
          </a:p>
          <a:p>
            <a:endParaRPr lang="en-US" altLang="zh-CN" sz="2400" dirty="0"/>
          </a:p>
          <a:p>
            <a:r>
              <a:rPr lang="zh-CN" altLang="en-US" sz="2000" dirty="0"/>
              <a:t>网络结构是一个有向无环图，由结点和有向弧段组成。每个结点代表一个事件或者随机变量，变量值可以是</a:t>
            </a:r>
            <a:r>
              <a:rPr lang="zh-CN" altLang="en-US" sz="2000" dirty="0">
                <a:solidFill>
                  <a:schemeClr val="accent1"/>
                </a:solidFill>
              </a:rPr>
              <a:t>离散的</a:t>
            </a:r>
            <a:r>
              <a:rPr lang="zh-CN" altLang="en-US" sz="2000" dirty="0"/>
              <a:t>或</a:t>
            </a:r>
            <a:r>
              <a:rPr lang="zh-CN" altLang="en-US" sz="2000" dirty="0">
                <a:solidFill>
                  <a:schemeClr val="accent1"/>
                </a:solidFill>
              </a:rPr>
              <a:t>连续的</a:t>
            </a:r>
            <a:r>
              <a:rPr lang="zh-CN" altLang="en-US" sz="2000" dirty="0"/>
              <a:t>，结点的取值是完备互斥的。有向弧段代表随机变量间的因果关系或概率依赖关系，通过在各变量之间画出它们的因果关系。弧段是有向的，不构成回路。</a:t>
            </a:r>
          </a:p>
        </p:txBody>
      </p:sp>
      <p:sp>
        <p:nvSpPr>
          <p:cNvPr id="13" name="文本框 12">
            <a:extLst>
              <a:ext uri="{FF2B5EF4-FFF2-40B4-BE49-F238E27FC236}">
                <a16:creationId xmlns:a16="http://schemas.microsoft.com/office/drawing/2014/main" id="{0E7E0048-BF1D-4368-A30F-F51891372977}"/>
              </a:ext>
            </a:extLst>
          </p:cNvPr>
          <p:cNvSpPr txBox="1"/>
          <p:nvPr/>
        </p:nvSpPr>
        <p:spPr>
          <a:xfrm>
            <a:off x="186579" y="155498"/>
            <a:ext cx="4745906"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贝叶斯网络的</a:t>
            </a:r>
            <a:r>
              <a:rPr lang="zh-CN" altLang="en-US" sz="2800" b="1" dirty="0">
                <a:solidFill>
                  <a:schemeClr val="accent1"/>
                </a:solidFill>
                <a:latin typeface="楷体" panose="02010609060101010101" pitchFamily="49" charset="-122"/>
                <a:ea typeface="楷体" panose="02010609060101010101" pitchFamily="49" charset="-122"/>
              </a:rPr>
              <a:t>组成</a:t>
            </a:r>
            <a:r>
              <a:rPr lang="zh-CN" altLang="en-US" sz="2800" b="1" dirty="0">
                <a:latin typeface="楷体" panose="02010609060101010101" pitchFamily="49" charset="-122"/>
                <a:ea typeface="楷体" panose="02010609060101010101" pitchFamily="49" charset="-122"/>
              </a:rPr>
              <a:t>和</a:t>
            </a:r>
            <a:r>
              <a:rPr lang="zh-CN" altLang="en-US" sz="2800" b="1" dirty="0">
                <a:solidFill>
                  <a:schemeClr val="accent1"/>
                </a:solidFill>
                <a:latin typeface="楷体" panose="02010609060101010101" pitchFamily="49" charset="-122"/>
                <a:ea typeface="楷体" panose="02010609060101010101" pitchFamily="49" charset="-122"/>
              </a:rPr>
              <a:t>结构</a:t>
            </a:r>
          </a:p>
        </p:txBody>
      </p:sp>
      <p:grpSp>
        <p:nvGrpSpPr>
          <p:cNvPr id="23" name="组合 22">
            <a:extLst>
              <a:ext uri="{FF2B5EF4-FFF2-40B4-BE49-F238E27FC236}">
                <a16:creationId xmlns:a16="http://schemas.microsoft.com/office/drawing/2014/main" id="{A144BF72-1DD5-41AF-B46C-7C9B2FE8F993}"/>
              </a:ext>
            </a:extLst>
          </p:cNvPr>
          <p:cNvGrpSpPr/>
          <p:nvPr/>
        </p:nvGrpSpPr>
        <p:grpSpPr>
          <a:xfrm>
            <a:off x="7015265" y="1762367"/>
            <a:ext cx="5176735" cy="3762299"/>
            <a:chOff x="7015265" y="1279751"/>
            <a:chExt cx="5176735" cy="3762299"/>
          </a:xfrm>
        </p:grpSpPr>
        <p:sp>
          <p:nvSpPr>
            <p:cNvPr id="24" name="object 2">
              <a:extLst>
                <a:ext uri="{FF2B5EF4-FFF2-40B4-BE49-F238E27FC236}">
                  <a16:creationId xmlns:a16="http://schemas.microsoft.com/office/drawing/2014/main" id="{9BD873F9-70D9-4DC0-BF89-DF34FB28B72A}"/>
                </a:ext>
              </a:extLst>
            </p:cNvPr>
            <p:cNvSpPr/>
            <p:nvPr/>
          </p:nvSpPr>
          <p:spPr>
            <a:xfrm>
              <a:off x="7015265" y="1279751"/>
              <a:ext cx="5176735" cy="3762299"/>
            </a:xfrm>
            <a:prstGeom prst="rect">
              <a:avLst/>
            </a:prstGeom>
            <a:blipFill>
              <a:blip r:embed="rId5" cstate="print"/>
              <a:stretch>
                <a:fillRect/>
              </a:stretch>
            </a:blipFill>
          </p:spPr>
          <p:txBody>
            <a:bodyPr wrap="square" lIns="0" tIns="0" rIns="0" bIns="0" rtlCol="0"/>
            <a:lstStyle/>
            <a:p>
              <a:endParaRPr/>
            </a:p>
          </p:txBody>
        </p:sp>
        <p:sp>
          <p:nvSpPr>
            <p:cNvPr id="25" name="椭圆 24">
              <a:extLst>
                <a:ext uri="{FF2B5EF4-FFF2-40B4-BE49-F238E27FC236}">
                  <a16:creationId xmlns:a16="http://schemas.microsoft.com/office/drawing/2014/main" id="{CE371DC0-9E17-4552-B896-55384921DFC0}"/>
                </a:ext>
              </a:extLst>
            </p:cNvPr>
            <p:cNvSpPr/>
            <p:nvPr/>
          </p:nvSpPr>
          <p:spPr>
            <a:xfrm>
              <a:off x="8491036" y="2083750"/>
              <a:ext cx="1066201"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氨基</a:t>
              </a:r>
            </a:p>
          </p:txBody>
        </p:sp>
        <p:sp>
          <p:nvSpPr>
            <p:cNvPr id="27" name="椭圆 26">
              <a:extLst>
                <a:ext uri="{FF2B5EF4-FFF2-40B4-BE49-F238E27FC236}">
                  <a16:creationId xmlns:a16="http://schemas.microsoft.com/office/drawing/2014/main" id="{C33DC0C0-7D21-4AA1-9A95-C9F9CF62491B}"/>
                </a:ext>
              </a:extLst>
            </p:cNvPr>
            <p:cNvSpPr/>
            <p:nvPr/>
          </p:nvSpPr>
          <p:spPr>
            <a:xfrm>
              <a:off x="9891943" y="2091082"/>
              <a:ext cx="1066201" cy="29163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苯环</a:t>
              </a:r>
            </a:p>
          </p:txBody>
        </p:sp>
        <p:sp>
          <p:nvSpPr>
            <p:cNvPr id="28" name="椭圆 27">
              <a:extLst>
                <a:ext uri="{FF2B5EF4-FFF2-40B4-BE49-F238E27FC236}">
                  <a16:creationId xmlns:a16="http://schemas.microsoft.com/office/drawing/2014/main" id="{AD491DA1-2B79-45B6-808E-5E1A3E974831}"/>
                </a:ext>
              </a:extLst>
            </p:cNvPr>
            <p:cNvSpPr/>
            <p:nvPr/>
          </p:nvSpPr>
          <p:spPr>
            <a:xfrm>
              <a:off x="9197351" y="2751954"/>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活性</a:t>
              </a:r>
            </a:p>
          </p:txBody>
        </p:sp>
        <p:sp>
          <p:nvSpPr>
            <p:cNvPr id="29" name="椭圆 28">
              <a:extLst>
                <a:ext uri="{FF2B5EF4-FFF2-40B4-BE49-F238E27FC236}">
                  <a16:creationId xmlns:a16="http://schemas.microsoft.com/office/drawing/2014/main" id="{1E08D671-61DD-4780-ACDB-6F4870D1ABB3}"/>
                </a:ext>
              </a:extLst>
            </p:cNvPr>
            <p:cNvSpPr/>
            <p:nvPr/>
          </p:nvSpPr>
          <p:spPr>
            <a:xfrm>
              <a:off x="10568354" y="2744622"/>
              <a:ext cx="1132819" cy="2989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毒性</a:t>
              </a:r>
            </a:p>
          </p:txBody>
        </p:sp>
        <p:sp>
          <p:nvSpPr>
            <p:cNvPr id="30" name="椭圆 29">
              <a:extLst>
                <a:ext uri="{FF2B5EF4-FFF2-40B4-BE49-F238E27FC236}">
                  <a16:creationId xmlns:a16="http://schemas.microsoft.com/office/drawing/2014/main" id="{50420DDC-A8F2-49E5-BC9D-63BBBF303A81}"/>
                </a:ext>
              </a:extLst>
            </p:cNvPr>
            <p:cNvSpPr/>
            <p:nvPr/>
          </p:nvSpPr>
          <p:spPr>
            <a:xfrm>
              <a:off x="9197351" y="3429000"/>
              <a:ext cx="1066201" cy="2989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solidFill>
                    <a:schemeClr val="tx1"/>
                  </a:solidFill>
                </a:rPr>
                <a:t>成药</a:t>
              </a:r>
            </a:p>
          </p:txBody>
        </p:sp>
      </p:grpSp>
    </p:spTree>
    <p:extLst>
      <p:ext uri="{BB962C8B-B14F-4D97-AF65-F5344CB8AC3E}">
        <p14:creationId xmlns:p14="http://schemas.microsoft.com/office/powerpoint/2010/main" val="137624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08AC5D2E-0FAC-412C-897B-47D94563D371}"/>
              </a:ext>
            </a:extLst>
          </p:cNvPr>
          <p:cNvGrpSpPr/>
          <p:nvPr/>
        </p:nvGrpSpPr>
        <p:grpSpPr>
          <a:xfrm>
            <a:off x="0" y="6440891"/>
            <a:ext cx="12047034" cy="417109"/>
            <a:chOff x="0" y="6440891"/>
            <a:chExt cx="11607554" cy="417109"/>
          </a:xfrm>
        </p:grpSpPr>
        <p:cxnSp>
          <p:nvCxnSpPr>
            <p:cNvPr id="7" name="直接连接符 6">
              <a:extLst>
                <a:ext uri="{FF2B5EF4-FFF2-40B4-BE49-F238E27FC236}">
                  <a16:creationId xmlns:a16="http://schemas.microsoft.com/office/drawing/2014/main" id="{9BC5BFEC-EBCB-42A0-9CCD-C67CB316C788}"/>
                </a:ext>
              </a:extLst>
            </p:cNvPr>
            <p:cNvCxnSpPr>
              <a:cxnSpLocks/>
            </p:cNvCxnSpPr>
            <p:nvPr/>
          </p:nvCxnSpPr>
          <p:spPr>
            <a:xfrm>
              <a:off x="0" y="6440891"/>
              <a:ext cx="1485714"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直接连接符 8">
              <a:extLst>
                <a:ext uri="{FF2B5EF4-FFF2-40B4-BE49-F238E27FC236}">
                  <a16:creationId xmlns:a16="http://schemas.microsoft.com/office/drawing/2014/main" id="{E9D8CAFD-4BC2-486F-B437-EA78E87955F2}"/>
                </a:ext>
              </a:extLst>
            </p:cNvPr>
            <p:cNvCxnSpPr>
              <a:cxnSpLocks/>
            </p:cNvCxnSpPr>
            <p:nvPr/>
          </p:nvCxnSpPr>
          <p:spPr>
            <a:xfrm>
              <a:off x="1485714" y="6440891"/>
              <a:ext cx="409669" cy="2218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直接连接符 10">
              <a:extLst>
                <a:ext uri="{FF2B5EF4-FFF2-40B4-BE49-F238E27FC236}">
                  <a16:creationId xmlns:a16="http://schemas.microsoft.com/office/drawing/2014/main" id="{B5B5305A-ECE3-4E71-B418-01B8084F132A}"/>
                </a:ext>
              </a:extLst>
            </p:cNvPr>
            <p:cNvCxnSpPr>
              <a:cxnSpLocks/>
            </p:cNvCxnSpPr>
            <p:nvPr/>
          </p:nvCxnSpPr>
          <p:spPr>
            <a:xfrm>
              <a:off x="1895383" y="6662762"/>
              <a:ext cx="9712171"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图片 14">
              <a:extLst>
                <a:ext uri="{FF2B5EF4-FFF2-40B4-BE49-F238E27FC236}">
                  <a16:creationId xmlns:a16="http://schemas.microsoft.com/office/drawing/2014/main" id="{DBDC64F5-448B-43D4-ADC2-8CFA619693C1}"/>
                </a:ext>
              </a:extLst>
            </p:cNvPr>
            <p:cNvPicPr>
              <a:picLocks noChangeAspect="1"/>
            </p:cNvPicPr>
            <p:nvPr/>
          </p:nvPicPr>
          <p:blipFill>
            <a:blip r:embed="rId2"/>
            <a:stretch>
              <a:fillRect/>
            </a:stretch>
          </p:blipFill>
          <p:spPr>
            <a:xfrm>
              <a:off x="0" y="6467524"/>
              <a:ext cx="1485714" cy="390476"/>
            </a:xfrm>
            <a:prstGeom prst="rect">
              <a:avLst/>
            </a:prstGeom>
          </p:spPr>
        </p:pic>
      </p:grpSp>
      <p:pic>
        <p:nvPicPr>
          <p:cNvPr id="26" name="图片 25">
            <a:extLst>
              <a:ext uri="{FF2B5EF4-FFF2-40B4-BE49-F238E27FC236}">
                <a16:creationId xmlns:a16="http://schemas.microsoft.com/office/drawing/2014/main" id="{5384A3A1-99E5-4938-AEBB-478DD4E6AD00}"/>
              </a:ext>
            </a:extLst>
          </p:cNvPr>
          <p:cNvPicPr>
            <a:picLocks noChangeAspect="1"/>
          </p:cNvPicPr>
          <p:nvPr/>
        </p:nvPicPr>
        <p:blipFill>
          <a:blip r:embed="rId3"/>
          <a:stretch>
            <a:fillRect/>
          </a:stretch>
        </p:blipFill>
        <p:spPr>
          <a:xfrm>
            <a:off x="10163429" y="4191333"/>
            <a:ext cx="2028571" cy="2666667"/>
          </a:xfrm>
          <a:prstGeom prst="rect">
            <a:avLst/>
          </a:prstGeom>
        </p:spPr>
      </p:pic>
      <p:pic>
        <p:nvPicPr>
          <p:cNvPr id="1026" name="Picture 2">
            <a:extLst>
              <a:ext uri="{FF2B5EF4-FFF2-40B4-BE49-F238E27FC236}">
                <a16:creationId xmlns:a16="http://schemas.microsoft.com/office/drawing/2014/main" id="{97E724EB-5470-43A2-AEA0-E0C0ADC5C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8073" y="70949"/>
            <a:ext cx="878961" cy="878961"/>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C953E1D-7572-4A23-ADB8-4BDB6F91FC62}"/>
              </a:ext>
            </a:extLst>
          </p:cNvPr>
          <p:cNvSpPr txBox="1"/>
          <p:nvPr/>
        </p:nvSpPr>
        <p:spPr>
          <a:xfrm>
            <a:off x="186579" y="155498"/>
            <a:ext cx="4745906"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贝叶斯网络</a:t>
            </a:r>
            <a:r>
              <a:rPr lang="zh-CN" altLang="en-US" sz="2800" b="1" dirty="0">
                <a:solidFill>
                  <a:schemeClr val="accent1"/>
                </a:solidFill>
                <a:latin typeface="楷体" panose="02010609060101010101" pitchFamily="49" charset="-122"/>
                <a:ea typeface="楷体" panose="02010609060101010101" pitchFamily="49" charset="-122"/>
              </a:rPr>
              <a:t>预测</a:t>
            </a:r>
          </a:p>
        </p:txBody>
      </p:sp>
      <p:sp>
        <p:nvSpPr>
          <p:cNvPr id="20" name="文本框 19">
            <a:extLst>
              <a:ext uri="{FF2B5EF4-FFF2-40B4-BE49-F238E27FC236}">
                <a16:creationId xmlns:a16="http://schemas.microsoft.com/office/drawing/2014/main" id="{59474CDE-D43F-4AA9-A1AE-8D1AE4F67F52}"/>
              </a:ext>
            </a:extLst>
          </p:cNvPr>
          <p:cNvSpPr txBox="1"/>
          <p:nvPr/>
        </p:nvSpPr>
        <p:spPr>
          <a:xfrm>
            <a:off x="1783395" y="678718"/>
            <a:ext cx="8138604" cy="5940088"/>
          </a:xfrm>
          <a:prstGeom prst="rect">
            <a:avLst/>
          </a:prstGeom>
          <a:noFill/>
        </p:spPr>
        <p:txBody>
          <a:bodyPr wrap="square">
            <a:spAutoFit/>
          </a:bodyPr>
          <a:lstStyle/>
          <a:p>
            <a:r>
              <a:rPr lang="zh-CN" altLang="en-US" sz="2000" dirty="0"/>
              <a:t>输入:给定</a:t>
            </a:r>
            <a:r>
              <a:rPr lang="zh-CN" altLang="en-US" sz="2000" dirty="0">
                <a:solidFill>
                  <a:schemeClr val="accent1"/>
                </a:solidFill>
              </a:rPr>
              <a:t>贝叶斯网络B</a:t>
            </a:r>
            <a:r>
              <a:rPr lang="zh-CN" altLang="en-US" sz="2000" dirty="0"/>
              <a:t>(包括网络结构m个节点以及某些节点间的连线、原因节点到中间节点的条件概率或联合条件概率</a:t>
            </a:r>
            <a:r>
              <a:rPr lang="en-US" altLang="zh-CN" sz="2000" dirty="0"/>
              <a:t>)</a:t>
            </a:r>
            <a:r>
              <a:rPr lang="zh-CN" altLang="en-US" sz="2000" dirty="0"/>
              <a:t>，给定若干个原因节点发生与否的</a:t>
            </a:r>
            <a:r>
              <a:rPr lang="zh-CN" altLang="en-US" sz="2000" dirty="0">
                <a:solidFill>
                  <a:schemeClr val="accent1"/>
                </a:solidFill>
              </a:rPr>
              <a:t>事实向量F</a:t>
            </a:r>
            <a:r>
              <a:rPr lang="zh-CN" altLang="en-US" sz="2000" dirty="0"/>
              <a:t>(或者称为证据向量</a:t>
            </a:r>
            <a:r>
              <a:rPr lang="en-US" altLang="zh-CN" sz="2000" dirty="0"/>
              <a:t>)</a:t>
            </a:r>
            <a:r>
              <a:rPr lang="zh-CN" altLang="en-US" sz="2000" dirty="0"/>
              <a:t>，给定</a:t>
            </a:r>
            <a:r>
              <a:rPr lang="zh-CN" altLang="en-US" sz="2000" dirty="0">
                <a:solidFill>
                  <a:schemeClr val="accent1"/>
                </a:solidFill>
              </a:rPr>
              <a:t>待预测</a:t>
            </a:r>
            <a:r>
              <a:rPr lang="zh-CN" altLang="en-US" sz="2000" dirty="0"/>
              <a:t>的某个节点t。</a:t>
            </a:r>
            <a:endParaRPr lang="en-US" altLang="zh-CN" sz="2000" dirty="0"/>
          </a:p>
          <a:p>
            <a:endParaRPr lang="en-US" altLang="zh-CN" sz="2000" dirty="0"/>
          </a:p>
          <a:p>
            <a:r>
              <a:rPr lang="zh-CN" altLang="en-US" sz="2000" dirty="0"/>
              <a:t>输出:节点t发生的概率。</a:t>
            </a:r>
            <a:endParaRPr lang="en-US" altLang="zh-CN" sz="2000" dirty="0"/>
          </a:p>
          <a:p>
            <a:endParaRPr lang="en-US" altLang="zh-CN" sz="2000" dirty="0"/>
          </a:p>
          <a:p>
            <a:r>
              <a:rPr lang="zh-CN" altLang="en-US" sz="2000" dirty="0"/>
              <a:t>(1）把证据向量输入到贝叶斯网络B中;</a:t>
            </a:r>
            <a:endParaRPr lang="en-US" altLang="zh-CN" sz="2000" dirty="0"/>
          </a:p>
          <a:p>
            <a:endParaRPr lang="en-US" altLang="zh-CN" sz="2000" dirty="0"/>
          </a:p>
          <a:p>
            <a:r>
              <a:rPr lang="zh-CN" altLang="en-US" sz="2000" dirty="0"/>
              <a:t>(2）对于B中的每一个没处理过的节点n，如果它具有发生的事实（证据），则标记它为已经处理过</a:t>
            </a:r>
            <a:r>
              <a:rPr lang="en-US" altLang="zh-CN" sz="2000" dirty="0"/>
              <a:t>, </a:t>
            </a:r>
            <a:r>
              <a:rPr lang="zh-CN" altLang="en-US" sz="2000" dirty="0"/>
              <a:t>否则继续下面的步骤;</a:t>
            </a:r>
            <a:endParaRPr lang="en-US" altLang="zh-CN" sz="2000" dirty="0"/>
          </a:p>
          <a:p>
            <a:endParaRPr lang="en-US" altLang="zh-CN" sz="2000" dirty="0"/>
          </a:p>
          <a:p>
            <a:r>
              <a:rPr lang="zh-CN" altLang="en-US" sz="2000" dirty="0"/>
              <a:t>(3）如果它的所有父节点中有一个没有处理过，则不处理这个节点</a:t>
            </a:r>
            <a:r>
              <a:rPr lang="en-US" altLang="zh-CN" sz="2000" dirty="0"/>
              <a:t>,</a:t>
            </a:r>
            <a:r>
              <a:rPr lang="zh-CN" altLang="en-US" sz="2000" dirty="0"/>
              <a:t>否则，继续下面的步骤;</a:t>
            </a:r>
            <a:endParaRPr lang="en-US" altLang="zh-CN" sz="2000" dirty="0"/>
          </a:p>
          <a:p>
            <a:endParaRPr lang="en-US" altLang="zh-CN" sz="2000" dirty="0"/>
          </a:p>
          <a:p>
            <a:r>
              <a:rPr lang="zh-CN" altLang="en-US" sz="2000" dirty="0"/>
              <a:t>(4）根据节点n的所有父节点的概率以及条件概率或联合条件概率计算节点n的概率分布，并把节点n标记为已处理;</a:t>
            </a:r>
            <a:endParaRPr lang="en-US" altLang="zh-CN" sz="2000" dirty="0"/>
          </a:p>
          <a:p>
            <a:endParaRPr lang="en-US" altLang="zh-CN" sz="2000" dirty="0"/>
          </a:p>
          <a:p>
            <a:r>
              <a:rPr lang="zh-CN" altLang="en-US" sz="2000" dirty="0"/>
              <a:t>5）重复步骤（2）一(4）共m次。此时，节点t的概率分布就是它的发生/不发生的概率。算法结束。</a:t>
            </a:r>
          </a:p>
        </p:txBody>
      </p:sp>
    </p:spTree>
    <p:extLst>
      <p:ext uri="{BB962C8B-B14F-4D97-AF65-F5344CB8AC3E}">
        <p14:creationId xmlns:p14="http://schemas.microsoft.com/office/powerpoint/2010/main" val="20929175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5252</TotalTime>
  <Words>2499</Words>
  <Application>Microsoft Office PowerPoint</Application>
  <PresentationFormat>宽屏</PresentationFormat>
  <Paragraphs>305</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-apple-system</vt:lpstr>
      <vt:lpstr>Arial Unicode MS</vt:lpstr>
      <vt:lpstr>Hiragino Sans GB W3</vt:lpstr>
      <vt:lpstr>Linux Libertine</vt:lpstr>
      <vt:lpstr>等线</vt:lpstr>
      <vt:lpstr>等线 Light</vt:lpstr>
      <vt:lpstr>楷体</vt:lpstr>
      <vt:lpstr>Arial</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haomiaowu</dc:creator>
  <cp:lastModifiedBy>haomiaowu</cp:lastModifiedBy>
  <cp:revision>86</cp:revision>
  <dcterms:created xsi:type="dcterms:W3CDTF">2020-10-27T08:23:16Z</dcterms:created>
  <dcterms:modified xsi:type="dcterms:W3CDTF">2020-12-23T02:55:30Z</dcterms:modified>
</cp:coreProperties>
</file>