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7"/>
  </p:notesMasterIdLst>
  <p:sldIdLst>
    <p:sldId id="256" r:id="rId2"/>
    <p:sldId id="342" r:id="rId3"/>
    <p:sldId id="260" r:id="rId4"/>
    <p:sldId id="275" r:id="rId5"/>
    <p:sldId id="339" r:id="rId6"/>
    <p:sldId id="269" r:id="rId7"/>
    <p:sldId id="283" r:id="rId8"/>
    <p:sldId id="276" r:id="rId9"/>
    <p:sldId id="332" r:id="rId10"/>
    <p:sldId id="334" r:id="rId11"/>
    <p:sldId id="270" r:id="rId12"/>
    <p:sldId id="336" r:id="rId13"/>
    <p:sldId id="340" r:id="rId14"/>
    <p:sldId id="341" r:id="rId15"/>
    <p:sldId id="330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浩铭" initials="徐" lastIdx="1" clrIdx="0">
    <p:extLst>
      <p:ext uri="{19B8F6BF-5375-455C-9EA6-DF929625EA0E}">
        <p15:presenceInfo xmlns:p15="http://schemas.microsoft.com/office/powerpoint/2012/main" userId="a52cf243917d5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6F"/>
    <a:srgbClr val="FF9933"/>
    <a:srgbClr val="E7E6E6"/>
    <a:srgbClr val="FFFFFF"/>
    <a:srgbClr val="F67A3A"/>
    <a:srgbClr val="D9B757"/>
    <a:srgbClr val="B5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66" y="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60AA-BD89-4CA6-87E5-BA8A527E3F7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C9FF29C5-4335-4503-AB36-6F02ED2E1413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语料库构建</a:t>
          </a:r>
        </a:p>
      </dgm:t>
    </dgm:pt>
    <dgm:pt modelId="{C1E140C8-E965-4988-AF60-636D3CB41583}" type="par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09EA688B-48CA-42A4-96A2-07A2E84AD7A6}" type="sib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A1BD1661-465D-4E42-A7C0-DB0298B6EF33}">
      <dgm:prSet phldrT="[文本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模型</a:t>
          </a:r>
        </a:p>
      </dgm:t>
    </dgm:pt>
    <dgm:pt modelId="{5F343586-6B7A-45BA-A3D3-58414E28716E}" type="par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957FB3FF-611D-4637-AD1E-55A1041F7880}" type="sib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F39F06FF-0034-4175-B345-86DC4B7B1530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优化</a:t>
          </a:r>
        </a:p>
      </dgm:t>
    </dgm:pt>
    <dgm:pt modelId="{C5AD8EA8-60D1-45C8-9AC1-78C98B9C3A40}" type="par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95C795FB-77E3-4600-921F-7E068C88239F}" type="sib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B08162EC-5A46-45AD-BAF3-4D822D222B53}">
      <dgm:prSet phldrT="[文本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gm:t>
    </dgm:pt>
    <dgm:pt modelId="{F89F0867-C6BD-4964-9BF5-0C668964E86C}" type="par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B37B369B-7FB2-4BFA-A4BA-B4139565D78B}" type="sib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8071246F-8F66-4DAA-8687-783A163DD5EC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数据预处理</a:t>
          </a:r>
        </a:p>
      </dgm:t>
    </dgm:pt>
    <dgm:pt modelId="{0B3EDFCD-AD1C-48CB-934D-05BA6A67BE15}" type="par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908F60F-56AC-4027-B690-D54F4FCCF33E}" type="sib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63AA81C-0D20-4364-8EF3-FE9FEDAA813A}" type="pres">
      <dgm:prSet presAssocID="{EACC60AA-BD89-4CA6-87E5-BA8A527E3F79}" presName="rootnode" presStyleCnt="0">
        <dgm:presLayoutVars>
          <dgm:chMax/>
          <dgm:chPref/>
          <dgm:dir/>
          <dgm:animLvl val="lvl"/>
        </dgm:presLayoutVars>
      </dgm:prSet>
      <dgm:spPr/>
    </dgm:pt>
    <dgm:pt modelId="{13B91F2D-A9CB-40D7-B378-C0D6C1B97C8C}" type="pres">
      <dgm:prSet presAssocID="{C9FF29C5-4335-4503-AB36-6F02ED2E1413}" presName="composite" presStyleCnt="0"/>
      <dgm:spPr/>
    </dgm:pt>
    <dgm:pt modelId="{C418A4D4-EDDC-4F6B-AFC1-E5B504F63912}" type="pres">
      <dgm:prSet presAssocID="{C9FF29C5-4335-4503-AB36-6F02ED2E1413}" presName="bentUpArrow1" presStyleLbl="alignImgPlac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7F1FF012-CC4C-4952-8C21-39F264E33FFC}" type="pres">
      <dgm:prSet presAssocID="{C9FF29C5-4335-4503-AB36-6F02ED2E141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BCE22EB-477D-4BD0-A4BC-E6E71823C080}" type="pres">
      <dgm:prSet presAssocID="{C9FF29C5-4335-4503-AB36-6F02ED2E141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372344C-AD1D-4A38-8B72-A109C6886FA0}" type="pres">
      <dgm:prSet presAssocID="{09EA688B-48CA-42A4-96A2-07A2E84AD7A6}" presName="sibTrans" presStyleCnt="0"/>
      <dgm:spPr/>
    </dgm:pt>
    <dgm:pt modelId="{2F0A46CE-FE56-4211-99EF-551A0DDF125A}" type="pres">
      <dgm:prSet presAssocID="{8071246F-8F66-4DAA-8687-783A163DD5EC}" presName="composite" presStyleCnt="0"/>
      <dgm:spPr/>
    </dgm:pt>
    <dgm:pt modelId="{A8C7AC6F-55B8-4572-863C-D2EC0DE70816}" type="pres">
      <dgm:prSet presAssocID="{8071246F-8F66-4DAA-8687-783A163DD5EC}" presName="bentUpArrow1" presStyleLbl="alignImgPlace1" presStyleIdx="1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C1D6326B-5359-4FB1-BB3F-1C3721D7B540}" type="pres">
      <dgm:prSet presAssocID="{8071246F-8F66-4DAA-8687-783A163DD5EC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569345B-EBBA-426E-A380-787CAE10FB1E}" type="pres">
      <dgm:prSet presAssocID="{8071246F-8F66-4DAA-8687-783A163DD5E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A5F338-C3F8-4ED3-9002-386F8C17A89B}" type="pres">
      <dgm:prSet presAssocID="{F908F60F-56AC-4027-B690-D54F4FCCF33E}" presName="sibTrans" presStyleCnt="0"/>
      <dgm:spPr/>
    </dgm:pt>
    <dgm:pt modelId="{7B417231-A9BE-46CC-B177-584F1C71A822}" type="pres">
      <dgm:prSet presAssocID="{A1BD1661-465D-4E42-A7C0-DB0298B6EF33}" presName="composite" presStyleCnt="0"/>
      <dgm:spPr/>
    </dgm:pt>
    <dgm:pt modelId="{E8B246DC-FAB8-40A6-A5E7-B628FE0B6DAF}" type="pres">
      <dgm:prSet presAssocID="{A1BD1661-465D-4E42-A7C0-DB0298B6EF33}" presName="bentUpArrow1" presStyleLbl="alignImgPlace1" presStyleIdx="2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AB203496-E28E-41FB-8D2B-358CBC438B83}" type="pres">
      <dgm:prSet presAssocID="{A1BD1661-465D-4E42-A7C0-DB0298B6EF3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8550AE6D-A8F5-4121-BAAE-DE7A5ABCC307}" type="pres">
      <dgm:prSet presAssocID="{A1BD1661-465D-4E42-A7C0-DB0298B6EF3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604F0A-AB45-4AE2-B1FC-355FA5E81316}" type="pres">
      <dgm:prSet presAssocID="{957FB3FF-611D-4637-AD1E-55A1041F7880}" presName="sibTrans" presStyleCnt="0"/>
      <dgm:spPr/>
    </dgm:pt>
    <dgm:pt modelId="{00223DD4-EB69-41C3-8218-E9CF89325908}" type="pres">
      <dgm:prSet presAssocID="{F39F06FF-0034-4175-B345-86DC4B7B1530}" presName="composite" presStyleCnt="0"/>
      <dgm:spPr/>
    </dgm:pt>
    <dgm:pt modelId="{D7134746-1BB1-45F4-99FE-6B18C1CFADE6}" type="pres">
      <dgm:prSet presAssocID="{F39F06FF-0034-4175-B345-86DC4B7B1530}" presName="bentUpArrow1" presStyleLbl="alignImgPlace1" presStyleIdx="3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2AB3489E-0F8E-4B13-B007-9F2E8AC225E9}" type="pres">
      <dgm:prSet presAssocID="{F39F06FF-0034-4175-B345-86DC4B7B153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2D18457-0E8D-4B68-8F8E-49E352F51C97}" type="pres">
      <dgm:prSet presAssocID="{F39F06FF-0034-4175-B345-86DC4B7B153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97B30E8-FCED-4333-9D7C-EE6C0BA3DD67}" type="pres">
      <dgm:prSet presAssocID="{95C795FB-77E3-4600-921F-7E068C88239F}" presName="sibTrans" presStyleCnt="0"/>
      <dgm:spPr/>
    </dgm:pt>
    <dgm:pt modelId="{107E8E17-EF6C-43E3-A7D2-AC6A8509CED7}" type="pres">
      <dgm:prSet presAssocID="{B08162EC-5A46-45AD-BAF3-4D822D222B53}" presName="composite" presStyleCnt="0"/>
      <dgm:spPr/>
    </dgm:pt>
    <dgm:pt modelId="{0A52D741-EA8B-4612-9CD1-375730D4A99D}" type="pres">
      <dgm:prSet presAssocID="{B08162EC-5A46-45AD-BAF3-4D822D222B5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0CF9E208-8CC1-4D9F-A583-A4751512260C}" srcId="{EACC60AA-BD89-4CA6-87E5-BA8A527E3F79}" destId="{8071246F-8F66-4DAA-8687-783A163DD5EC}" srcOrd="1" destOrd="0" parTransId="{0B3EDFCD-AD1C-48CB-934D-05BA6A67BE15}" sibTransId="{F908F60F-56AC-4027-B690-D54F4FCCF33E}"/>
    <dgm:cxn modelId="{950A9D09-6FCE-444A-A89A-4F06FADDBDC8}" srcId="{EACC60AA-BD89-4CA6-87E5-BA8A527E3F79}" destId="{B08162EC-5A46-45AD-BAF3-4D822D222B53}" srcOrd="4" destOrd="0" parTransId="{F89F0867-C6BD-4964-9BF5-0C668964E86C}" sibTransId="{B37B369B-7FB2-4BFA-A4BA-B4139565D78B}"/>
    <dgm:cxn modelId="{3CB9040F-9307-4A56-9F2C-C1A9CE8BD90D}" type="presOf" srcId="{B08162EC-5A46-45AD-BAF3-4D822D222B53}" destId="{0A52D741-EA8B-4612-9CD1-375730D4A99D}" srcOrd="0" destOrd="0" presId="urn:microsoft.com/office/officeart/2005/8/layout/StepDownProcess"/>
    <dgm:cxn modelId="{74C28F16-B192-4B7B-AA5E-D7F9E226865F}" type="presOf" srcId="{C9FF29C5-4335-4503-AB36-6F02ED2E1413}" destId="{7F1FF012-CC4C-4952-8C21-39F264E33FFC}" srcOrd="0" destOrd="0" presId="urn:microsoft.com/office/officeart/2005/8/layout/StepDownProcess"/>
    <dgm:cxn modelId="{90190D2D-CC67-4C05-86A1-41BB73F5ECA7}" type="presOf" srcId="{8071246F-8F66-4DAA-8687-783A163DD5EC}" destId="{C1D6326B-5359-4FB1-BB3F-1C3721D7B540}" srcOrd="0" destOrd="0" presId="urn:microsoft.com/office/officeart/2005/8/layout/StepDownProcess"/>
    <dgm:cxn modelId="{9004D93D-A0EE-4A08-B874-146BC30B9B32}" srcId="{EACC60AA-BD89-4CA6-87E5-BA8A527E3F79}" destId="{A1BD1661-465D-4E42-A7C0-DB0298B6EF33}" srcOrd="2" destOrd="0" parTransId="{5F343586-6B7A-45BA-A3D3-58414E28716E}" sibTransId="{957FB3FF-611D-4637-AD1E-55A1041F7880}"/>
    <dgm:cxn modelId="{DC670642-6F13-4223-A8F7-AB0E7D42336E}" type="presOf" srcId="{EACC60AA-BD89-4CA6-87E5-BA8A527E3F79}" destId="{F63AA81C-0D20-4364-8EF3-FE9FEDAA813A}" srcOrd="0" destOrd="0" presId="urn:microsoft.com/office/officeart/2005/8/layout/StepDownProcess"/>
    <dgm:cxn modelId="{AFF04F4B-5AB0-4CC2-8B68-F89EA3F851BC}" type="presOf" srcId="{A1BD1661-465D-4E42-A7C0-DB0298B6EF33}" destId="{AB203496-E28E-41FB-8D2B-358CBC438B83}" srcOrd="0" destOrd="0" presId="urn:microsoft.com/office/officeart/2005/8/layout/StepDownProcess"/>
    <dgm:cxn modelId="{27EB9E4E-07BD-41B2-8666-0613CCE54EBE}" srcId="{EACC60AA-BD89-4CA6-87E5-BA8A527E3F79}" destId="{C9FF29C5-4335-4503-AB36-6F02ED2E1413}" srcOrd="0" destOrd="0" parTransId="{C1E140C8-E965-4988-AF60-636D3CB41583}" sibTransId="{09EA688B-48CA-42A4-96A2-07A2E84AD7A6}"/>
    <dgm:cxn modelId="{AC26E9B8-B159-48A8-8025-F08765F91DDF}" srcId="{EACC60AA-BD89-4CA6-87E5-BA8A527E3F79}" destId="{F39F06FF-0034-4175-B345-86DC4B7B1530}" srcOrd="3" destOrd="0" parTransId="{C5AD8EA8-60D1-45C8-9AC1-78C98B9C3A40}" sibTransId="{95C795FB-77E3-4600-921F-7E068C88239F}"/>
    <dgm:cxn modelId="{1778E3CF-8302-4463-8A56-81F389ACCFFB}" type="presOf" srcId="{F39F06FF-0034-4175-B345-86DC4B7B1530}" destId="{2AB3489E-0F8E-4B13-B007-9F2E8AC225E9}" srcOrd="0" destOrd="0" presId="urn:microsoft.com/office/officeart/2005/8/layout/StepDownProcess"/>
    <dgm:cxn modelId="{1B0B48B0-0CFD-41D4-9833-01B110062F80}" type="presParOf" srcId="{F63AA81C-0D20-4364-8EF3-FE9FEDAA813A}" destId="{13B91F2D-A9CB-40D7-B378-C0D6C1B97C8C}" srcOrd="0" destOrd="0" presId="urn:microsoft.com/office/officeart/2005/8/layout/StepDownProcess"/>
    <dgm:cxn modelId="{DDA9B3D1-22BD-4070-A40B-0D7E3775B364}" type="presParOf" srcId="{13B91F2D-A9CB-40D7-B378-C0D6C1B97C8C}" destId="{C418A4D4-EDDC-4F6B-AFC1-E5B504F63912}" srcOrd="0" destOrd="0" presId="urn:microsoft.com/office/officeart/2005/8/layout/StepDownProcess"/>
    <dgm:cxn modelId="{D732F654-2E2C-4749-B957-6ACE1767BC44}" type="presParOf" srcId="{13B91F2D-A9CB-40D7-B378-C0D6C1B97C8C}" destId="{7F1FF012-CC4C-4952-8C21-39F264E33FFC}" srcOrd="1" destOrd="0" presId="urn:microsoft.com/office/officeart/2005/8/layout/StepDownProcess"/>
    <dgm:cxn modelId="{24D0DEAC-4CBE-40BE-B75D-2223D51F514D}" type="presParOf" srcId="{13B91F2D-A9CB-40D7-B378-C0D6C1B97C8C}" destId="{1BCE22EB-477D-4BD0-A4BC-E6E71823C080}" srcOrd="2" destOrd="0" presId="urn:microsoft.com/office/officeart/2005/8/layout/StepDownProcess"/>
    <dgm:cxn modelId="{4E9784D4-CD33-49A7-94E3-FF455A27397D}" type="presParOf" srcId="{F63AA81C-0D20-4364-8EF3-FE9FEDAA813A}" destId="{B372344C-AD1D-4A38-8B72-A109C6886FA0}" srcOrd="1" destOrd="0" presId="urn:microsoft.com/office/officeart/2005/8/layout/StepDownProcess"/>
    <dgm:cxn modelId="{74FFB3C4-813B-4DFE-9760-FFB84A8331C9}" type="presParOf" srcId="{F63AA81C-0D20-4364-8EF3-FE9FEDAA813A}" destId="{2F0A46CE-FE56-4211-99EF-551A0DDF125A}" srcOrd="2" destOrd="0" presId="urn:microsoft.com/office/officeart/2005/8/layout/StepDownProcess"/>
    <dgm:cxn modelId="{009313D4-4F8A-4914-BAF1-A196B0F9D871}" type="presParOf" srcId="{2F0A46CE-FE56-4211-99EF-551A0DDF125A}" destId="{A8C7AC6F-55B8-4572-863C-D2EC0DE70816}" srcOrd="0" destOrd="0" presId="urn:microsoft.com/office/officeart/2005/8/layout/StepDownProcess"/>
    <dgm:cxn modelId="{DE95DCE5-103E-48D8-AA6B-FF5D442AD1EE}" type="presParOf" srcId="{2F0A46CE-FE56-4211-99EF-551A0DDF125A}" destId="{C1D6326B-5359-4FB1-BB3F-1C3721D7B540}" srcOrd="1" destOrd="0" presId="urn:microsoft.com/office/officeart/2005/8/layout/StepDownProcess"/>
    <dgm:cxn modelId="{6A847811-E845-474F-90AE-8A70E896CBEF}" type="presParOf" srcId="{2F0A46CE-FE56-4211-99EF-551A0DDF125A}" destId="{C569345B-EBBA-426E-A380-787CAE10FB1E}" srcOrd="2" destOrd="0" presId="urn:microsoft.com/office/officeart/2005/8/layout/StepDownProcess"/>
    <dgm:cxn modelId="{2F77C8E1-4370-4D9C-BA26-F54A07E510F5}" type="presParOf" srcId="{F63AA81C-0D20-4364-8EF3-FE9FEDAA813A}" destId="{F0A5F338-C3F8-4ED3-9002-386F8C17A89B}" srcOrd="3" destOrd="0" presId="urn:microsoft.com/office/officeart/2005/8/layout/StepDownProcess"/>
    <dgm:cxn modelId="{1F98AE40-03A6-4859-890A-3DB64B754009}" type="presParOf" srcId="{F63AA81C-0D20-4364-8EF3-FE9FEDAA813A}" destId="{7B417231-A9BE-46CC-B177-584F1C71A822}" srcOrd="4" destOrd="0" presId="urn:microsoft.com/office/officeart/2005/8/layout/StepDownProcess"/>
    <dgm:cxn modelId="{A212B553-0325-42A8-9458-719AE55CA9A4}" type="presParOf" srcId="{7B417231-A9BE-46CC-B177-584F1C71A822}" destId="{E8B246DC-FAB8-40A6-A5E7-B628FE0B6DAF}" srcOrd="0" destOrd="0" presId="urn:microsoft.com/office/officeart/2005/8/layout/StepDownProcess"/>
    <dgm:cxn modelId="{DE32D6E1-15B0-422B-BC34-172C78BFD42B}" type="presParOf" srcId="{7B417231-A9BE-46CC-B177-584F1C71A822}" destId="{AB203496-E28E-41FB-8D2B-358CBC438B83}" srcOrd="1" destOrd="0" presId="urn:microsoft.com/office/officeart/2005/8/layout/StepDownProcess"/>
    <dgm:cxn modelId="{9B77E6D0-7CD9-4CC6-87A2-04340BBFC60F}" type="presParOf" srcId="{7B417231-A9BE-46CC-B177-584F1C71A822}" destId="{8550AE6D-A8F5-4121-BAAE-DE7A5ABCC307}" srcOrd="2" destOrd="0" presId="urn:microsoft.com/office/officeart/2005/8/layout/StepDownProcess"/>
    <dgm:cxn modelId="{1B6A5FBE-0C0E-43E9-8EA7-67A33514C4FC}" type="presParOf" srcId="{F63AA81C-0D20-4364-8EF3-FE9FEDAA813A}" destId="{94604F0A-AB45-4AE2-B1FC-355FA5E81316}" srcOrd="5" destOrd="0" presId="urn:microsoft.com/office/officeart/2005/8/layout/StepDownProcess"/>
    <dgm:cxn modelId="{B92D8572-77A4-47A9-82FB-F299DD5364C3}" type="presParOf" srcId="{F63AA81C-0D20-4364-8EF3-FE9FEDAA813A}" destId="{00223DD4-EB69-41C3-8218-E9CF89325908}" srcOrd="6" destOrd="0" presId="urn:microsoft.com/office/officeart/2005/8/layout/StepDownProcess"/>
    <dgm:cxn modelId="{9838DE92-616D-4C1B-A0E5-0E1A840A7484}" type="presParOf" srcId="{00223DD4-EB69-41C3-8218-E9CF89325908}" destId="{D7134746-1BB1-45F4-99FE-6B18C1CFADE6}" srcOrd="0" destOrd="0" presId="urn:microsoft.com/office/officeart/2005/8/layout/StepDownProcess"/>
    <dgm:cxn modelId="{84663CED-42E7-44E0-A08E-FAFFF2057880}" type="presParOf" srcId="{00223DD4-EB69-41C3-8218-E9CF89325908}" destId="{2AB3489E-0F8E-4B13-B007-9F2E8AC225E9}" srcOrd="1" destOrd="0" presId="urn:microsoft.com/office/officeart/2005/8/layout/StepDownProcess"/>
    <dgm:cxn modelId="{101F123E-A12C-4967-BDEB-12D53B9ADAFF}" type="presParOf" srcId="{00223DD4-EB69-41C3-8218-E9CF89325908}" destId="{A2D18457-0E8D-4B68-8F8E-49E352F51C97}" srcOrd="2" destOrd="0" presId="urn:microsoft.com/office/officeart/2005/8/layout/StepDownProcess"/>
    <dgm:cxn modelId="{29EE44FA-0DF1-47E2-AA44-333315057642}" type="presParOf" srcId="{F63AA81C-0D20-4364-8EF3-FE9FEDAA813A}" destId="{297B30E8-FCED-4333-9D7C-EE6C0BA3DD67}" srcOrd="7" destOrd="0" presId="urn:microsoft.com/office/officeart/2005/8/layout/StepDownProcess"/>
    <dgm:cxn modelId="{DFD2A9C1-AAEE-413C-9573-EA70DC20B446}" type="presParOf" srcId="{F63AA81C-0D20-4364-8EF3-FE9FEDAA813A}" destId="{107E8E17-EF6C-43E3-A7D2-AC6A8509CED7}" srcOrd="8" destOrd="0" presId="urn:microsoft.com/office/officeart/2005/8/layout/StepDownProcess"/>
    <dgm:cxn modelId="{F6AD338A-AC21-42C3-9F02-80162BCCA1C8}" type="presParOf" srcId="{107E8E17-EF6C-43E3-A7D2-AC6A8509CED7}" destId="{0A52D741-EA8B-4612-9CD1-375730D4A99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8A4D4-EDDC-4F6B-AFC1-E5B504F63912}">
      <dsp:nvSpPr>
        <dsp:cNvPr id="0" name=""/>
        <dsp:cNvSpPr/>
      </dsp:nvSpPr>
      <dsp:spPr>
        <a:xfrm rot="5400000">
          <a:off x="1362941" y="967523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FF012-CC4C-4952-8C21-39F264E33FFC}">
      <dsp:nvSpPr>
        <dsp:cNvPr id="0" name=""/>
        <dsp:cNvSpPr/>
      </dsp:nvSpPr>
      <dsp:spPr>
        <a:xfrm>
          <a:off x="1139856" y="34126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语料库构建</a:t>
          </a:r>
        </a:p>
      </dsp:txBody>
      <dsp:txXfrm>
        <a:off x="1188299" y="82569"/>
        <a:ext cx="1320581" cy="895295"/>
      </dsp:txXfrm>
    </dsp:sp>
    <dsp:sp modelId="{1BCE22EB-477D-4BD0-A4BC-E6E71823C080}">
      <dsp:nvSpPr>
        <dsp:cNvPr id="0" name=""/>
        <dsp:cNvSpPr/>
      </dsp:nvSpPr>
      <dsp:spPr>
        <a:xfrm>
          <a:off x="2557324" y="128753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7AC6F-55B8-4572-863C-D2EC0DE70816}">
      <dsp:nvSpPr>
        <dsp:cNvPr id="0" name=""/>
        <dsp:cNvSpPr/>
      </dsp:nvSpPr>
      <dsp:spPr>
        <a:xfrm rot="5400000">
          <a:off x="2538172" y="2082070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6326B-5359-4FB1-BB3F-1C3721D7B540}">
      <dsp:nvSpPr>
        <dsp:cNvPr id="0" name=""/>
        <dsp:cNvSpPr/>
      </dsp:nvSpPr>
      <dsp:spPr>
        <a:xfrm>
          <a:off x="2315088" y="1148673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数据预处理</a:t>
          </a:r>
        </a:p>
      </dsp:txBody>
      <dsp:txXfrm>
        <a:off x="2363531" y="1197116"/>
        <a:ext cx="1320581" cy="895295"/>
      </dsp:txXfrm>
    </dsp:sp>
    <dsp:sp modelId="{C569345B-EBBA-426E-A380-787CAE10FB1E}">
      <dsp:nvSpPr>
        <dsp:cNvPr id="0" name=""/>
        <dsp:cNvSpPr/>
      </dsp:nvSpPr>
      <dsp:spPr>
        <a:xfrm>
          <a:off x="3732556" y="1243300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246DC-FAB8-40A6-A5E7-B628FE0B6DAF}">
      <dsp:nvSpPr>
        <dsp:cNvPr id="0" name=""/>
        <dsp:cNvSpPr/>
      </dsp:nvSpPr>
      <dsp:spPr>
        <a:xfrm rot="5400000">
          <a:off x="3713404" y="3196617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3496-E28E-41FB-8D2B-358CBC438B83}">
      <dsp:nvSpPr>
        <dsp:cNvPr id="0" name=""/>
        <dsp:cNvSpPr/>
      </dsp:nvSpPr>
      <dsp:spPr>
        <a:xfrm>
          <a:off x="3490319" y="2263220"/>
          <a:ext cx="1417467" cy="992181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模型</a:t>
          </a:r>
        </a:p>
      </dsp:txBody>
      <dsp:txXfrm>
        <a:off x="3538762" y="2311663"/>
        <a:ext cx="1320581" cy="895295"/>
      </dsp:txXfrm>
    </dsp:sp>
    <dsp:sp modelId="{8550AE6D-A8F5-4121-BAAE-DE7A5ABCC307}">
      <dsp:nvSpPr>
        <dsp:cNvPr id="0" name=""/>
        <dsp:cNvSpPr/>
      </dsp:nvSpPr>
      <dsp:spPr>
        <a:xfrm>
          <a:off x="4907787" y="2357847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4746-1BB1-45F4-99FE-6B18C1CFADE6}">
      <dsp:nvSpPr>
        <dsp:cNvPr id="0" name=""/>
        <dsp:cNvSpPr/>
      </dsp:nvSpPr>
      <dsp:spPr>
        <a:xfrm rot="5400000">
          <a:off x="4888635" y="4311164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3489E-0F8E-4B13-B007-9F2E8AC225E9}">
      <dsp:nvSpPr>
        <dsp:cNvPr id="0" name=""/>
        <dsp:cNvSpPr/>
      </dsp:nvSpPr>
      <dsp:spPr>
        <a:xfrm>
          <a:off x="4665550" y="3377767"/>
          <a:ext cx="1417467" cy="992181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优化</a:t>
          </a:r>
        </a:p>
      </dsp:txBody>
      <dsp:txXfrm>
        <a:off x="4713993" y="3426210"/>
        <a:ext cx="1320581" cy="895295"/>
      </dsp:txXfrm>
    </dsp:sp>
    <dsp:sp modelId="{A2D18457-0E8D-4B68-8F8E-49E352F51C97}">
      <dsp:nvSpPr>
        <dsp:cNvPr id="0" name=""/>
        <dsp:cNvSpPr/>
      </dsp:nvSpPr>
      <dsp:spPr>
        <a:xfrm>
          <a:off x="6083018" y="3472394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2D741-EA8B-4612-9CD1-375730D4A99D}">
      <dsp:nvSpPr>
        <dsp:cNvPr id="0" name=""/>
        <dsp:cNvSpPr/>
      </dsp:nvSpPr>
      <dsp:spPr>
        <a:xfrm>
          <a:off x="5840782" y="4492314"/>
          <a:ext cx="1417467" cy="992181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sp:txBody>
      <dsp:txXfrm>
        <a:off x="5889225" y="4540757"/>
        <a:ext cx="1320581" cy="89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5035-FFBA-492E-A69E-AC40A460AB4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19A4-7CB4-4293-99D6-F643115C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0C1305-3AD1-1640-A72A-C0DAAF53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77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84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2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43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09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3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29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0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9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3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9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8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0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8349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/>
              <a:t>LOGO&amp;PIC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HERE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2022/9/17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603763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3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662" r:id="rId19"/>
    <p:sldLayoutId id="2147483713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5E1C8F-6FBD-487C-8B39-70FCCC7EF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203" r="29495" b="329"/>
          <a:stretch>
            <a:fillRect/>
          </a:stretch>
        </p:blipFill>
        <p:spPr>
          <a:xfrm>
            <a:off x="5913129" y="-12180"/>
            <a:ext cx="6278871" cy="6870180"/>
          </a:xfrm>
          <a:custGeom>
            <a:avLst/>
            <a:gdLst>
              <a:gd name="connsiteX0" fmla="*/ 45571 w 6278871"/>
              <a:gd name="connsiteY0" fmla="*/ 0 h 6870180"/>
              <a:gd name="connsiteX1" fmla="*/ 6278871 w 6278871"/>
              <a:gd name="connsiteY1" fmla="*/ 0 h 6870180"/>
              <a:gd name="connsiteX2" fmla="*/ 6278871 w 6278871"/>
              <a:gd name="connsiteY2" fmla="*/ 6870180 h 6870180"/>
              <a:gd name="connsiteX3" fmla="*/ 3292302 w 6278871"/>
              <a:gd name="connsiteY3" fmla="*/ 6870180 h 6870180"/>
              <a:gd name="connsiteX4" fmla="*/ 3181522 w 6278871"/>
              <a:gd name="connsiteY4" fmla="*/ 6799035 h 6870180"/>
              <a:gd name="connsiteX5" fmla="*/ 0 w 6278871"/>
              <a:gd name="connsiteY5" fmla="*/ 804679 h 6870180"/>
              <a:gd name="connsiteX6" fmla="*/ 37255 w 6278871"/>
              <a:gd name="connsiteY6" fmla="*/ 65561 h 68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1" h="6870180">
                <a:moveTo>
                  <a:pt x="45571" y="0"/>
                </a:moveTo>
                <a:lnTo>
                  <a:pt x="6278871" y="0"/>
                </a:lnTo>
                <a:lnTo>
                  <a:pt x="6278871" y="6870180"/>
                </a:lnTo>
                <a:lnTo>
                  <a:pt x="3292302" y="6870180"/>
                </a:lnTo>
                <a:lnTo>
                  <a:pt x="3181522" y="6799035"/>
                </a:lnTo>
                <a:cubicBezTo>
                  <a:pt x="1262019" y="5499941"/>
                  <a:pt x="0" y="3299952"/>
                  <a:pt x="0" y="804679"/>
                </a:cubicBezTo>
                <a:cubicBezTo>
                  <a:pt x="0" y="555151"/>
                  <a:pt x="12619" y="308577"/>
                  <a:pt x="37255" y="65561"/>
                </a:cubicBez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057189" y="3126282"/>
            <a:ext cx="5038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5400" b="1" dirty="0">
                <a:cs typeface="+mn-ea"/>
                <a:sym typeface="+mn-lt"/>
              </a:rPr>
              <a:t>基于文本分类的诈骗识别</a:t>
            </a:r>
          </a:p>
        </p:txBody>
      </p:sp>
      <p:sp>
        <p:nvSpPr>
          <p:cNvPr id="18" name="矩形 17"/>
          <p:cNvSpPr/>
          <p:nvPr/>
        </p:nvSpPr>
        <p:spPr>
          <a:xfrm>
            <a:off x="789931" y="5331691"/>
            <a:ext cx="6716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指导老师：孙承杰  报告人：徐浩铭 杜佳兴 樊宇宇 王雅斌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11562" y="1054427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211562" y="2982145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CC9B6BA-531A-D0BD-8C95-0D2DECBBBA5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90D3EE-F4F4-06BA-09FF-912CEC037BD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159D3C9-9B1D-D271-A951-EF0C0888E4D8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396E5B4-E884-9722-81FC-130CCD7606C5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BF1002CD-A798-6ACD-C894-E0EC20B7015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3F3A3AA8-3F12-9745-689E-6CC89B18960F}"/>
              </a:ext>
            </a:extLst>
          </p:cNvPr>
          <p:cNvSpPr/>
          <p:nvPr/>
        </p:nvSpPr>
        <p:spPr>
          <a:xfrm>
            <a:off x="412718" y="1364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 优化和可视化</a:t>
            </a: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E544FE6C-F43B-853B-A345-1720E747F3D3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89A68A4-842F-F54B-F3B5-477F71377231}"/>
              </a:ext>
            </a:extLst>
          </p:cNvPr>
          <p:cNvSpPr txBox="1"/>
          <p:nvPr/>
        </p:nvSpPr>
        <p:spPr>
          <a:xfrm>
            <a:off x="1387059" y="765124"/>
            <a:ext cx="9199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j-ea"/>
                <a:ea typeface="+mj-ea"/>
              </a:rPr>
              <a:t>结合</a:t>
            </a:r>
            <a:r>
              <a:rPr lang="en-US" altLang="zh-CN" sz="2000" dirty="0">
                <a:latin typeface="+mj-ea"/>
                <a:ea typeface="+mj-ea"/>
              </a:rPr>
              <a:t>k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折交叉验证和网格搜索进行调参优化</a:t>
            </a:r>
            <a:endParaRPr lang="en-US" altLang="zh-CN" sz="2000" b="0" i="0" dirty="0">
              <a:effectLst/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完成较好的可视化，做好诈骗案情分析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中期：可视化</a:t>
            </a:r>
            <a:r>
              <a:rPr lang="en-US" altLang="zh-CN" sz="2000" dirty="0">
                <a:latin typeface="+mj-ea"/>
                <a:ea typeface="+mj-ea"/>
              </a:rPr>
              <a:t>web</a:t>
            </a:r>
            <a:r>
              <a:rPr lang="zh-CN" altLang="en-US" sz="2000" dirty="0">
                <a:latin typeface="+mj-ea"/>
                <a:ea typeface="+mj-ea"/>
              </a:rPr>
              <a:t>网页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2000" dirty="0">
                <a:latin typeface="+mj-ea"/>
                <a:ea typeface="+mj-ea"/>
              </a:rPr>
              <a:t>考虑</a:t>
            </a:r>
            <a:r>
              <a:rPr lang="en-US" altLang="zh-CN" sz="2000" dirty="0">
                <a:latin typeface="+mj-ea"/>
                <a:ea typeface="+mj-ea"/>
              </a:rPr>
              <a:t>flask</a:t>
            </a:r>
            <a:r>
              <a:rPr lang="zh-CN" altLang="en-US" sz="2000" dirty="0">
                <a:latin typeface="+mj-ea"/>
                <a:ea typeface="+mj-ea"/>
              </a:rPr>
              <a:t>，同时最好将分类机器人嵌入，部署上服务器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结题：做成小程序，嵌入公众号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2050" name="Picture 2" descr="性能对比直方图">
            <a:extLst>
              <a:ext uri="{FF2B5EF4-FFF2-40B4-BE49-F238E27FC236}">
                <a16:creationId xmlns:a16="http://schemas.microsoft.com/office/drawing/2014/main" id="{E55D9F31-8D6C-4C61-2EB9-0A3991C4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83" y="2562445"/>
            <a:ext cx="4152014" cy="27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1452BBE-3795-D073-627B-64807F1E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98" y="2729516"/>
            <a:ext cx="4635738" cy="260093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3AEF26BC-7145-10F1-BBD0-4E1E21B690C0}"/>
              </a:ext>
            </a:extLst>
          </p:cNvPr>
          <p:cNvSpPr txBox="1"/>
          <p:nvPr/>
        </p:nvSpPr>
        <p:spPr>
          <a:xfrm>
            <a:off x="2875649" y="54017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示例网页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8F6E709-0CC4-92A0-F71D-C0F8D5AE9E93}"/>
              </a:ext>
            </a:extLst>
          </p:cNvPr>
          <p:cNvSpPr txBox="1"/>
          <p:nvPr/>
        </p:nvSpPr>
        <p:spPr>
          <a:xfrm>
            <a:off x="8039528" y="5399154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示例性能对比图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3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67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67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57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4060029" y="4723066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目标和经费</a:t>
            </a:r>
          </a:p>
        </p:txBody>
      </p:sp>
    </p:spTree>
    <p:extLst>
      <p:ext uri="{BB962C8B-B14F-4D97-AF65-F5344CB8AC3E}">
        <p14:creationId xmlns:p14="http://schemas.microsoft.com/office/powerpoint/2010/main" val="7856440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60F3EF3-FC1D-7A81-075E-E286751FAB63}"/>
              </a:ext>
            </a:extLst>
          </p:cNvPr>
          <p:cNvGrpSpPr/>
          <p:nvPr/>
        </p:nvGrpSpPr>
        <p:grpSpPr>
          <a:xfrm>
            <a:off x="1170106" y="1382712"/>
            <a:ext cx="9993194" cy="4092576"/>
            <a:chOff x="1163756" y="1585912"/>
            <a:chExt cx="9993194" cy="409257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366D6FB-BF87-85DD-2F6B-03BB89965765}"/>
                </a:ext>
              </a:extLst>
            </p:cNvPr>
            <p:cNvGrpSpPr/>
            <p:nvPr/>
          </p:nvGrpSpPr>
          <p:grpSpPr>
            <a:xfrm>
              <a:off x="1163756" y="1585912"/>
              <a:ext cx="4317388" cy="4092576"/>
              <a:chOff x="1163756" y="1585912"/>
              <a:chExt cx="4317388" cy="409257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2B62F3-CC33-4850-ED1A-147EC9A15F13}"/>
                  </a:ext>
                </a:extLst>
              </p:cNvPr>
              <p:cNvSpPr/>
              <p:nvPr/>
            </p:nvSpPr>
            <p:spPr>
              <a:xfrm>
                <a:off x="11637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75ECBE6-E19A-B273-D350-BF394867BBCD}"/>
                  </a:ext>
                </a:extLst>
              </p:cNvPr>
              <p:cNvSpPr/>
              <p:nvPr/>
            </p:nvSpPr>
            <p:spPr>
              <a:xfrm>
                <a:off x="1420163" y="2045318"/>
                <a:ext cx="1408836" cy="362365"/>
              </a:xfrm>
              <a:prstGeom prst="rect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F74911-A8E7-9EB9-FA45-2DBF3FB7AF3B}"/>
                  </a:ext>
                </a:extLst>
              </p:cNvPr>
              <p:cNvSpPr txBox="1"/>
              <p:nvPr/>
            </p:nvSpPr>
            <p:spPr>
              <a:xfrm>
                <a:off x="1388906" y="1997517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中期目标</a:t>
                </a:r>
                <a:endParaRPr lang="en-US" altLang="zh-CN" sz="2400" b="1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B973B08-1455-F6F6-4F8C-F4EC9279B3F9}"/>
                  </a:ext>
                </a:extLst>
              </p:cNvPr>
              <p:cNvGrpSpPr/>
              <p:nvPr/>
            </p:nvGrpSpPr>
            <p:grpSpPr>
              <a:xfrm>
                <a:off x="1420163" y="3129483"/>
                <a:ext cx="3535024" cy="1204537"/>
                <a:chOff x="916807" y="3597034"/>
                <a:chExt cx="3535024" cy="1204537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E526327-F208-8779-CFE5-8B340538BFB3}"/>
                    </a:ext>
                  </a:extLst>
                </p:cNvPr>
                <p:cNvSpPr/>
                <p:nvPr/>
              </p:nvSpPr>
              <p:spPr>
                <a:xfrm>
                  <a:off x="916807" y="3597034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4B605C4-DC28-2E01-E4DB-217EC61CD87C}"/>
                    </a:ext>
                  </a:extLst>
                </p:cNvPr>
                <p:cNvSpPr/>
                <p:nvPr/>
              </p:nvSpPr>
              <p:spPr>
                <a:xfrm flipH="1">
                  <a:off x="1209063" y="4301947"/>
                  <a:ext cx="3242768" cy="49962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ea"/>
                    </a:rPr>
                    <a:t>良好地完成数据预处理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6EE3027-9A02-EA69-7737-AB5DA4F75BE7}"/>
                  </a:ext>
                </a:extLst>
              </p:cNvPr>
              <p:cNvGrpSpPr/>
              <p:nvPr/>
            </p:nvGrpSpPr>
            <p:grpSpPr>
              <a:xfrm>
                <a:off x="1415960" y="4028603"/>
                <a:ext cx="3814556" cy="1243086"/>
                <a:chOff x="912604" y="3793833"/>
                <a:chExt cx="3814556" cy="12430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7A9B2BC-F793-3C21-1118-808EE622EA4B}"/>
                    </a:ext>
                  </a:extLst>
                </p:cNvPr>
                <p:cNvSpPr/>
                <p:nvPr/>
              </p:nvSpPr>
              <p:spPr>
                <a:xfrm>
                  <a:off x="912604" y="3793833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C2DB7DA-DE0A-C597-C427-7DEE0DEFA25F}"/>
                    </a:ext>
                  </a:extLst>
                </p:cNvPr>
                <p:cNvSpPr/>
                <p:nvPr/>
              </p:nvSpPr>
              <p:spPr>
                <a:xfrm flipH="1">
                  <a:off x="1186357" y="4542681"/>
                  <a:ext cx="3540803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初步简单实现项目完整的流程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9114704-EFD0-ABF8-C2B5-C1BAE395D2CC}"/>
                  </a:ext>
                </a:extLst>
              </p:cNvPr>
              <p:cNvGrpSpPr/>
              <p:nvPr/>
            </p:nvGrpSpPr>
            <p:grpSpPr>
              <a:xfrm>
                <a:off x="1420163" y="2935076"/>
                <a:ext cx="3589742" cy="2200577"/>
                <a:chOff x="916807" y="1997985"/>
                <a:chExt cx="3589742" cy="22005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12D97F8-731F-3539-5561-1CA4C4FD9114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F17D2B1-416C-B136-001C-BBADD7B12561}"/>
                    </a:ext>
                  </a:extLst>
                </p:cNvPr>
                <p:cNvSpPr/>
                <p:nvPr/>
              </p:nvSpPr>
              <p:spPr>
                <a:xfrm flipH="1">
                  <a:off x="1263781" y="1997985"/>
                  <a:ext cx="3242768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完成前序知识的学习和准备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F5EB52-6442-9E9A-A459-31C39F8BDFA3}"/>
                </a:ext>
              </a:extLst>
            </p:cNvPr>
            <p:cNvGrpSpPr/>
            <p:nvPr/>
          </p:nvGrpSpPr>
          <p:grpSpPr>
            <a:xfrm>
              <a:off x="6698156" y="1585912"/>
              <a:ext cx="4458794" cy="4092576"/>
              <a:chOff x="6698156" y="1585912"/>
              <a:chExt cx="4458794" cy="409257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67F5F5-A8AB-40A2-B36D-AF7FB04F6786}"/>
                  </a:ext>
                </a:extLst>
              </p:cNvPr>
              <p:cNvSpPr/>
              <p:nvPr/>
            </p:nvSpPr>
            <p:spPr>
              <a:xfrm>
                <a:off x="6698156" y="1585912"/>
                <a:ext cx="4458794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8981E8-42A6-905A-4594-10236EBF3A2E}"/>
                  </a:ext>
                </a:extLst>
              </p:cNvPr>
              <p:cNvSpPr/>
              <p:nvPr/>
            </p:nvSpPr>
            <p:spPr>
              <a:xfrm>
                <a:off x="6954562" y="2045318"/>
                <a:ext cx="1452985" cy="413863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D3BA03-D563-2402-235D-BA1C757B1DFD}"/>
                  </a:ext>
                </a:extLst>
              </p:cNvPr>
              <p:cNvSpPr txBox="1"/>
              <p:nvPr/>
            </p:nvSpPr>
            <p:spPr>
              <a:xfrm>
                <a:off x="6954563" y="2021416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结题目标</a:t>
                </a:r>
                <a:endParaRPr lang="en-US" altLang="zh-CN" sz="24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417F9C-D432-DC95-CA8A-F85AAD1557BD}"/>
                  </a:ext>
                </a:extLst>
              </p:cNvPr>
              <p:cNvSpPr/>
              <p:nvPr/>
            </p:nvSpPr>
            <p:spPr>
              <a:xfrm>
                <a:off x="6954563" y="3129482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0BA1EFB-31EA-5D45-3BF8-5A771E7045A5}"/>
                  </a:ext>
                </a:extLst>
              </p:cNvPr>
              <p:cNvSpPr/>
              <p:nvPr/>
            </p:nvSpPr>
            <p:spPr>
              <a:xfrm>
                <a:off x="6954563" y="4028603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25E6A0A-97B1-59CD-C59B-5868A84C7ACD}"/>
                  </a:ext>
                </a:extLst>
              </p:cNvPr>
              <p:cNvSpPr/>
              <p:nvPr/>
            </p:nvSpPr>
            <p:spPr>
              <a:xfrm>
                <a:off x="6954563" y="4951588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5345226-F4E2-2572-916E-59762B5F1315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808BA5-6DE7-483B-2CDA-65C89F45ACEC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6D4F31-2E24-3CA4-EFB0-3C0BEE52D01C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0B8832-75B6-4F2B-F6A3-72FC1EDE7E01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41051A1-0ED8-FB96-C154-66425E4D4CC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AD8D58FB-1B20-321C-1CAE-4DA8CA5F2ED4}"/>
              </a:ext>
            </a:extLst>
          </p:cNvPr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预期目标</a:t>
            </a: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7EF8A602-2237-8DE3-96CC-8396DA892D95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CF3B8-69A0-374A-6EEE-E23C63E6F423}"/>
              </a:ext>
            </a:extLst>
          </p:cNvPr>
          <p:cNvSpPr/>
          <p:nvPr/>
        </p:nvSpPr>
        <p:spPr>
          <a:xfrm flipH="1">
            <a:off x="7144980" y="2706582"/>
            <a:ext cx="4018320" cy="95866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rPr>
              <a:t>优化模型，可视化，完善项目内容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20DAF7-92D0-026D-22A4-0F01B8D6291C}"/>
              </a:ext>
            </a:extLst>
          </p:cNvPr>
          <p:cNvSpPr txBox="1"/>
          <p:nvPr/>
        </p:nvSpPr>
        <p:spPr>
          <a:xfrm>
            <a:off x="7144980" y="3650605"/>
            <a:ext cx="3732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构建一个诈骗案情分类数据集和分类系统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7A42CD-7A2D-D738-B9A4-5D56044CBD19}"/>
              </a:ext>
            </a:extLst>
          </p:cNvPr>
          <p:cNvSpPr txBox="1"/>
          <p:nvPr/>
        </p:nvSpPr>
        <p:spPr>
          <a:xfrm>
            <a:off x="7144980" y="4640365"/>
            <a:ext cx="373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申请软著或发明专利一项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8946F09-5763-2D73-83C1-1E7459A87DA4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B98356-9E5F-E55E-F816-7C63DF561BA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F550B1-0DCC-A3BE-62FB-56A68B6AF345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A0E45A-9BE3-3200-CBB9-203E9FB70D7F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08B9FDE-FE87-3BF2-880D-DBA105E52122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B48155C-44E2-3611-08C9-14DD4B58BC42}"/>
              </a:ext>
            </a:extLst>
          </p:cNvPr>
          <p:cNvSpPr/>
          <p:nvPr/>
        </p:nvSpPr>
        <p:spPr>
          <a:xfrm>
            <a:off x="412718" y="13644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计划表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B9A9A3-DC5E-D539-557B-590399CF4387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0" name="Content Placeholder 20">
            <a:extLst>
              <a:ext uri="{FF2B5EF4-FFF2-40B4-BE49-F238E27FC236}">
                <a16:creationId xmlns:a16="http://schemas.microsoft.com/office/drawing/2014/main" id="{26E96F5C-F63C-97DB-DC89-71B8401C8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98260"/>
              </p:ext>
            </p:extLst>
          </p:nvPr>
        </p:nvGraphicFramePr>
        <p:xfrm>
          <a:off x="790575" y="1000127"/>
          <a:ext cx="10625499" cy="4762494"/>
        </p:xfrm>
        <a:graphic>
          <a:graphicData uri="http://schemas.openxmlformats.org/drawingml/2006/table">
            <a:tbl>
              <a:tblPr/>
              <a:tblGrid>
                <a:gridCol w="1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Python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、机器学习、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nlp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基础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尝试各种分词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用机器学习经典方法训练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用深度学习方法训练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优化调参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跑通整个项目流程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完善整个项目流程</a:t>
                      </a:r>
                      <a:endParaRPr lang="en-US" altLang="zh-CN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撰写报告分析案情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E47AB8D-6B12-36A1-BF5D-F8461DAE08F7}"/>
              </a:ext>
            </a:extLst>
          </p:cNvPr>
          <p:cNvSpPr/>
          <p:nvPr/>
        </p:nvSpPr>
        <p:spPr>
          <a:xfrm>
            <a:off x="2848516" y="1694979"/>
            <a:ext cx="2637883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AE871E6-B862-4C51-5C46-E09F2D51E9B3}"/>
              </a:ext>
            </a:extLst>
          </p:cNvPr>
          <p:cNvSpPr/>
          <p:nvPr/>
        </p:nvSpPr>
        <p:spPr>
          <a:xfrm>
            <a:off x="3529846" y="2198857"/>
            <a:ext cx="1286520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01F2344-F3D7-CE22-DD69-069CF9E1AF18}"/>
              </a:ext>
            </a:extLst>
          </p:cNvPr>
          <p:cNvSpPr/>
          <p:nvPr/>
        </p:nvSpPr>
        <p:spPr>
          <a:xfrm>
            <a:off x="3529846" y="2752144"/>
            <a:ext cx="2027499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681BCB2A-4174-C154-FC7B-D9A2F6B0D0CB}"/>
              </a:ext>
            </a:extLst>
          </p:cNvPr>
          <p:cNvSpPr/>
          <p:nvPr/>
        </p:nvSpPr>
        <p:spPr>
          <a:xfrm>
            <a:off x="4233220" y="3239309"/>
            <a:ext cx="2758787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AFFA6C04-50D0-F0A1-9824-F19DEC4E671E}"/>
              </a:ext>
            </a:extLst>
          </p:cNvPr>
          <p:cNvSpPr/>
          <p:nvPr/>
        </p:nvSpPr>
        <p:spPr>
          <a:xfrm>
            <a:off x="5715389" y="3799235"/>
            <a:ext cx="2033363" cy="213339"/>
          </a:xfrm>
          <a:prstGeom prst="roundRect">
            <a:avLst>
              <a:gd name="adj" fmla="val 50000"/>
            </a:avLst>
          </a:prstGeom>
          <a:solidFill>
            <a:srgbClr val="C5C5C5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D937F6B-91BE-CAF4-23AF-2F8D99CF0E35}"/>
              </a:ext>
            </a:extLst>
          </p:cNvPr>
          <p:cNvSpPr/>
          <p:nvPr/>
        </p:nvSpPr>
        <p:spPr>
          <a:xfrm>
            <a:off x="5206565" y="4319892"/>
            <a:ext cx="2419257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1C183A98-4529-6C51-EDF6-4AEEBD48B9A8}"/>
              </a:ext>
            </a:extLst>
          </p:cNvPr>
          <p:cNvSpPr/>
          <p:nvPr/>
        </p:nvSpPr>
        <p:spPr>
          <a:xfrm>
            <a:off x="7176292" y="4851994"/>
            <a:ext cx="1975592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F1C7B08A-0BAD-804C-4C26-023213B3EDDA}"/>
              </a:ext>
            </a:extLst>
          </p:cNvPr>
          <p:cNvSpPr/>
          <p:nvPr/>
        </p:nvSpPr>
        <p:spPr>
          <a:xfrm>
            <a:off x="7912827" y="5355872"/>
            <a:ext cx="1975591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6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经费预算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B2B0836-B419-09AB-B516-ABC9F7494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32034"/>
              </p:ext>
            </p:extLst>
          </p:nvPr>
        </p:nvGraphicFramePr>
        <p:xfrm>
          <a:off x="1953048" y="1492058"/>
          <a:ext cx="8128000" cy="300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201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7727145"/>
                    </a:ext>
                  </a:extLst>
                </a:gridCol>
              </a:tblGrid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预算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  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6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</a:t>
                      </a:r>
                      <a:r>
                        <a:rPr lang="zh-CN" altLang="en-US" dirty="0"/>
                        <a:t>书籍费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3064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</a:t>
                      </a:r>
                      <a:r>
                        <a:rPr lang="zh-CN" altLang="en-US" dirty="0"/>
                        <a:t>资料打印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50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0599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zh-CN" altLang="en-US" dirty="0"/>
                        <a:t>服务器租赁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400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604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24B263D-4567-91D8-99DA-7B356417517B}"/>
              </a:ext>
            </a:extLst>
          </p:cNvPr>
          <p:cNvSpPr txBox="1"/>
          <p:nvPr/>
        </p:nvSpPr>
        <p:spPr>
          <a:xfrm>
            <a:off x="5470634" y="481636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                      总计：</a:t>
            </a:r>
            <a:r>
              <a:rPr lang="en-US" altLang="zh-CN" dirty="0"/>
              <a:t>750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55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59613" y="3251831"/>
            <a:ext cx="5548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9600" b="1" dirty="0">
                <a:cs typeface="+mn-ea"/>
                <a:sym typeface="+mn-lt"/>
              </a:rPr>
              <a:t>谢谢聆听！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0357" y="902987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893195" y="2946232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8AACA48-D46F-6670-C18C-01B1360E6B3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AD3826-4F4F-494F-8F9A-4699E6B9C10E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605FFD-CC40-1E77-4D7B-A60F80F3ACCA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1A528BA-371A-D01D-70DD-FCCC0CF5FC45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BD03B73-5228-3451-C583-D33942669277}"/>
              </a:ext>
            </a:extLst>
          </p:cNvPr>
          <p:cNvSpPr/>
          <p:nvPr/>
        </p:nvSpPr>
        <p:spPr>
          <a:xfrm>
            <a:off x="412718" y="1364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感谢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9A58FDC-6D63-743B-33FF-9EB9F1E1A60C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80708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">
            <a:extLst>
              <a:ext uri="{FF2B5EF4-FFF2-40B4-BE49-F238E27FC236}">
                <a16:creationId xmlns:a16="http://schemas.microsoft.com/office/drawing/2014/main" id="{DE81357A-CF61-956C-F355-F0283F45A4B7}"/>
              </a:ext>
            </a:extLst>
          </p:cNvPr>
          <p:cNvSpPr/>
          <p:nvPr/>
        </p:nvSpPr>
        <p:spPr>
          <a:xfrm rot="16200000">
            <a:off x="6274217" y="941803"/>
            <a:ext cx="6858010" cy="4974383"/>
          </a:xfrm>
          <a:custGeom>
            <a:avLst/>
            <a:gdLst/>
            <a:ahLst/>
            <a:cxnLst/>
            <a:rect l="l" t="t" r="r" b="b"/>
            <a:pathLst>
              <a:path w="9144000" h="1152128">
                <a:moveTo>
                  <a:pt x="0" y="0"/>
                </a:moveTo>
                <a:lnTo>
                  <a:pt x="553614" y="0"/>
                </a:lnTo>
                <a:cubicBezTo>
                  <a:pt x="1516127" y="202649"/>
                  <a:pt x="2959081" y="331292"/>
                  <a:pt x="4572000" y="331292"/>
                </a:cubicBezTo>
                <a:cubicBezTo>
                  <a:pt x="6184920" y="331292"/>
                  <a:pt x="7627873" y="202649"/>
                  <a:pt x="8590386" y="0"/>
                </a:cubicBezTo>
                <a:lnTo>
                  <a:pt x="9144000" y="0"/>
                </a:lnTo>
                <a:lnTo>
                  <a:pt x="9144000" y="1152128"/>
                </a:lnTo>
                <a:lnTo>
                  <a:pt x="0" y="1152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色块 1">
            <a:extLst>
              <a:ext uri="{FF2B5EF4-FFF2-40B4-BE49-F238E27FC236}">
                <a16:creationId xmlns:a16="http://schemas.microsoft.com/office/drawing/2014/main" id="{D00C0AD5-61A3-E361-0075-CA631936EC5A}"/>
              </a:ext>
            </a:extLst>
          </p:cNvPr>
          <p:cNvSpPr/>
          <p:nvPr/>
        </p:nvSpPr>
        <p:spPr>
          <a:xfrm>
            <a:off x="2120424" y="1842857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</a:p>
        </p:txBody>
      </p:sp>
      <p:sp>
        <p:nvSpPr>
          <p:cNvPr id="26" name="基础扎实">
            <a:extLst>
              <a:ext uri="{FF2B5EF4-FFF2-40B4-BE49-F238E27FC236}">
                <a16:creationId xmlns:a16="http://schemas.microsoft.com/office/drawing/2014/main" id="{8BEE4DD6-DE6C-619A-62FB-3E937DF01B06}"/>
              </a:ext>
            </a:extLst>
          </p:cNvPr>
          <p:cNvSpPr txBox="1"/>
          <p:nvPr/>
        </p:nvSpPr>
        <p:spPr>
          <a:xfrm>
            <a:off x="3379847" y="1835507"/>
            <a:ext cx="419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cs typeface="+mn-ea"/>
                <a:sym typeface="+mn-lt"/>
              </a:rPr>
              <a:t>立项背景</a:t>
            </a:r>
          </a:p>
        </p:txBody>
      </p:sp>
      <p:sp>
        <p:nvSpPr>
          <p:cNvPr id="27" name="矩形色块 2">
            <a:extLst>
              <a:ext uri="{FF2B5EF4-FFF2-40B4-BE49-F238E27FC236}">
                <a16:creationId xmlns:a16="http://schemas.microsoft.com/office/drawing/2014/main" id="{C4C61E77-65CE-B24C-1BB0-E0CEC4E9A2F1}"/>
              </a:ext>
            </a:extLst>
          </p:cNvPr>
          <p:cNvSpPr/>
          <p:nvPr/>
        </p:nvSpPr>
        <p:spPr>
          <a:xfrm>
            <a:off x="2120423" y="311001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28" name="工作踏实">
            <a:extLst>
              <a:ext uri="{FF2B5EF4-FFF2-40B4-BE49-F238E27FC236}">
                <a16:creationId xmlns:a16="http://schemas.microsoft.com/office/drawing/2014/main" id="{53869A96-8035-FB81-10DC-9EC367DECAA8}"/>
              </a:ext>
            </a:extLst>
          </p:cNvPr>
          <p:cNvSpPr txBox="1"/>
          <p:nvPr/>
        </p:nvSpPr>
        <p:spPr>
          <a:xfrm>
            <a:off x="3379847" y="3102662"/>
            <a:ext cx="420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研究内容</a:t>
            </a:r>
          </a:p>
        </p:txBody>
      </p:sp>
      <p:sp>
        <p:nvSpPr>
          <p:cNvPr id="29" name="矩形色块 3">
            <a:extLst>
              <a:ext uri="{FF2B5EF4-FFF2-40B4-BE49-F238E27FC236}">
                <a16:creationId xmlns:a16="http://schemas.microsoft.com/office/drawing/2014/main" id="{9D072E50-CED6-D4EF-B099-03AD6C0353B7}"/>
              </a:ext>
            </a:extLst>
          </p:cNvPr>
          <p:cNvSpPr/>
          <p:nvPr/>
        </p:nvSpPr>
        <p:spPr>
          <a:xfrm>
            <a:off x="2127557" y="426403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三</a:t>
            </a:r>
          </a:p>
        </p:txBody>
      </p:sp>
      <p:sp>
        <p:nvSpPr>
          <p:cNvPr id="30" name="作风朴实">
            <a:extLst>
              <a:ext uri="{FF2B5EF4-FFF2-40B4-BE49-F238E27FC236}">
                <a16:creationId xmlns:a16="http://schemas.microsoft.com/office/drawing/2014/main" id="{CE126821-1878-A1A3-6D0E-16D1CB0EE16C}"/>
              </a:ext>
            </a:extLst>
          </p:cNvPr>
          <p:cNvSpPr txBox="1"/>
          <p:nvPr/>
        </p:nvSpPr>
        <p:spPr>
          <a:xfrm>
            <a:off x="3379847" y="4249334"/>
            <a:ext cx="304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目标和规划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E4AF3980-8C32-AF48-ED1F-E7AD498C31A1}"/>
              </a:ext>
            </a:extLst>
          </p:cNvPr>
          <p:cNvSpPr txBox="1"/>
          <p:nvPr/>
        </p:nvSpPr>
        <p:spPr>
          <a:xfrm>
            <a:off x="99339" y="883556"/>
            <a:ext cx="2028217" cy="492420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algn="just" defTabSz="1218565"/>
            <a:r>
              <a:rPr lang="en-US" altLang="zh-CN" sz="2400" dirty="0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498B3BA8-1CAD-9357-780B-DB5D246319E9}"/>
              </a:ext>
            </a:extLst>
          </p:cNvPr>
          <p:cNvSpPr txBox="1"/>
          <p:nvPr/>
        </p:nvSpPr>
        <p:spPr>
          <a:xfrm>
            <a:off x="177183" y="-3871"/>
            <a:ext cx="2085053" cy="954085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defTabSz="1218565"/>
            <a:r>
              <a:rPr lang="zh-CN" altLang="en-US" sz="5400" b="1" dirty="0">
                <a:solidFill>
                  <a:srgbClr val="F67A3A"/>
                </a:solidFill>
                <a:cs typeface="+mn-ea"/>
                <a:sym typeface="+mn-lt"/>
              </a:rPr>
              <a:t>目录</a:t>
            </a:r>
            <a:r>
              <a:rPr lang="zh-CN" altLang="en-US" sz="5400" b="1" dirty="0">
                <a:solidFill>
                  <a:srgbClr val="FF9933"/>
                </a:solidFill>
                <a:cs typeface="+mn-ea"/>
                <a:sym typeface="+mn-lt"/>
              </a:rPr>
              <a:t>  </a:t>
            </a:r>
            <a:endParaRPr lang="en-US" altLang="zh-CN" sz="5400" b="1" dirty="0">
              <a:solidFill>
                <a:srgbClr val="FF9933"/>
              </a:solidFill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E747A08-0C82-9DCE-DF63-9B8C0776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71" r="30371"/>
          <a:stretch/>
        </p:blipFill>
        <p:spPr>
          <a:xfrm flipH="1">
            <a:off x="7405141" y="1444"/>
            <a:ext cx="4785273" cy="6856557"/>
          </a:xfrm>
          <a:custGeom>
            <a:avLst/>
            <a:gdLst>
              <a:gd name="connsiteX0" fmla="*/ 4785273 w 4785273"/>
              <a:gd name="connsiteY0" fmla="*/ 0 h 6856557"/>
              <a:gd name="connsiteX1" fmla="*/ 0 w 4785273"/>
              <a:gd name="connsiteY1" fmla="*/ 0 h 6856557"/>
              <a:gd name="connsiteX2" fmla="*/ 0 w 4785273"/>
              <a:gd name="connsiteY2" fmla="*/ 6856557 h 6856557"/>
              <a:gd name="connsiteX3" fmla="*/ 4785273 w 4785273"/>
              <a:gd name="connsiteY3" fmla="*/ 6856557 h 6856557"/>
              <a:gd name="connsiteX4" fmla="*/ 4785273 w 4785273"/>
              <a:gd name="connsiteY4" fmla="*/ 6442801 h 6856557"/>
              <a:gd name="connsiteX5" fmla="*/ 3409278 w 4785273"/>
              <a:gd name="connsiteY5" fmla="*/ 3429006 h 6856557"/>
              <a:gd name="connsiteX6" fmla="*/ 4785273 w 4785273"/>
              <a:gd name="connsiteY6" fmla="*/ 415211 h 68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5273" h="6856557">
                <a:moveTo>
                  <a:pt x="4785273" y="0"/>
                </a:moveTo>
                <a:lnTo>
                  <a:pt x="0" y="0"/>
                </a:lnTo>
                <a:lnTo>
                  <a:pt x="0" y="6856557"/>
                </a:lnTo>
                <a:lnTo>
                  <a:pt x="4785273" y="6856557"/>
                </a:lnTo>
                <a:lnTo>
                  <a:pt x="4785273" y="6442801"/>
                </a:lnTo>
                <a:cubicBezTo>
                  <a:pt x="3943586" y="5720915"/>
                  <a:pt x="3409278" y="4638698"/>
                  <a:pt x="3409278" y="3429006"/>
                </a:cubicBezTo>
                <a:cubicBezTo>
                  <a:pt x="3409278" y="2219314"/>
                  <a:pt x="3943586" y="1137097"/>
                  <a:pt x="4785273" y="41521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9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m="http://schemas.openxmlformats.org/officeDocument/2006/math" xmlns:p15="http://schemas.microsoft.com/office/powerpoint/2012/main" xmlns:p159="http://schemas.microsoft.com/office/powerpoint/2015/09/main" xmlns:w="http://schemas.openxmlformats.org/wordprocessingml/2006/main" xmlns:wp="http://schemas.openxmlformats.org/drawingml/2006/wordprocessingDrawing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5C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5C6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6" y="1847853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932401" y="470444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立项背景</a:t>
            </a:r>
          </a:p>
        </p:txBody>
      </p:sp>
    </p:spTree>
    <p:extLst>
      <p:ext uri="{BB962C8B-B14F-4D97-AF65-F5344CB8AC3E}">
        <p14:creationId xmlns:p14="http://schemas.microsoft.com/office/powerpoint/2010/main" val="1607445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 研究背景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3379" y="40541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疫情下的诈骗案频发</a:t>
            </a:r>
          </a:p>
        </p:txBody>
      </p:sp>
      <p:sp>
        <p:nvSpPr>
          <p:cNvPr id="48" name="矩形 47"/>
          <p:cNvSpPr/>
          <p:nvPr/>
        </p:nvSpPr>
        <p:spPr>
          <a:xfrm>
            <a:off x="829167" y="4580358"/>
            <a:ext cx="2937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近年来，随着科学技术的快速发展，加之疫情下网络占据越来越重要的地位，诈骗给大家带来了极大的威胁，我们需要对诈骗进行新的治理。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77448" y="4054188"/>
            <a:ext cx="3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的发展带来新的挑战</a:t>
            </a:r>
          </a:p>
        </p:txBody>
      </p:sp>
      <p:sp>
        <p:nvSpPr>
          <p:cNvPr id="52" name="矩形 51"/>
          <p:cNvSpPr/>
          <p:nvPr/>
        </p:nvSpPr>
        <p:spPr>
          <a:xfrm>
            <a:off x="8187048" y="4580478"/>
            <a:ext cx="327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这段时间，国家反诈中心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很火，这就是机器学习大数据带来的新的技术红利，我们还需要更多这方面的研究，需要多部门联合治理。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3593F9-C139-49B7-B562-34D7F78EBE00}"/>
              </a:ext>
            </a:extLst>
          </p:cNvPr>
          <p:cNvCxnSpPr>
            <a:cxnSpLocks/>
          </p:cNvCxnSpPr>
          <p:nvPr/>
        </p:nvCxnSpPr>
        <p:spPr>
          <a:xfrm>
            <a:off x="152400" y="39303"/>
            <a:ext cx="12039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CE0F3C-166A-F2F2-BE7F-537924CA79D1}"/>
              </a:ext>
            </a:extLst>
          </p:cNvPr>
          <p:cNvSpPr/>
          <p:nvPr/>
        </p:nvSpPr>
        <p:spPr>
          <a:xfrm>
            <a:off x="4627247" y="4580478"/>
            <a:ext cx="2937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机器学习的发展为电信诈骗带来了新的转机和挑战。网络上涌现大量高级的骗术很多都是基于</a:t>
            </a:r>
            <a:r>
              <a:rPr lang="en-US" altLang="zh-CN" sz="1400" dirty="0">
                <a:cs typeface="+mn-ea"/>
                <a:sym typeface="+mn-lt"/>
              </a:rPr>
              <a:t>AI</a:t>
            </a:r>
            <a:r>
              <a:rPr lang="zh-CN" altLang="en-US" sz="1400" dirty="0">
                <a:cs typeface="+mn-ea"/>
                <a:sym typeface="+mn-lt"/>
              </a:rPr>
              <a:t>的。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3B3C85-A1FB-3094-A5E4-676E4ECBF909}"/>
              </a:ext>
            </a:extLst>
          </p:cNvPr>
          <p:cNvSpPr/>
          <p:nvPr/>
        </p:nvSpPr>
        <p:spPr>
          <a:xfrm>
            <a:off x="8236789" y="4054187"/>
            <a:ext cx="376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反诈人员也需技术支持</a:t>
            </a:r>
          </a:p>
        </p:txBody>
      </p:sp>
      <p:pic>
        <p:nvPicPr>
          <p:cNvPr id="1026" name="Picture 2" descr="在朋友圈“卖口罩”的已陆续被判刑，你买的口罩到货了吗? - 防范电信诈骗- 三元新闻网">
            <a:extLst>
              <a:ext uri="{FF2B5EF4-FFF2-40B4-BE49-F238E27FC236}">
                <a16:creationId xmlns:a16="http://schemas.microsoft.com/office/drawing/2014/main" id="{62257712-1291-9FC5-2DCB-A995CE7F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0" y="1317412"/>
            <a:ext cx="2892023" cy="23159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 descr="你接过一些AI机器人打过来的奇怪电话吗？是诈骗分子打来的？ - 刷刷看小说网">
            <a:extLst>
              <a:ext uri="{FF2B5EF4-FFF2-40B4-BE49-F238E27FC236}">
                <a16:creationId xmlns:a16="http://schemas.microsoft.com/office/drawing/2014/main" id="{4A4D8271-4F6B-4F8B-7A4D-40E1AAEA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67" y="1424974"/>
            <a:ext cx="3514666" cy="2208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国家反诈中心app最新版本下载-国家反诈中心app最新版本v1.1.27-3499手机游戏网手机版">
            <a:extLst>
              <a:ext uri="{FF2B5EF4-FFF2-40B4-BE49-F238E27FC236}">
                <a16:creationId xmlns:a16="http://schemas.microsoft.com/office/drawing/2014/main" id="{8A3D8DB3-DC1B-CFC5-5026-DA480D3B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23" y="1403810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m="http://schemas.openxmlformats.org/officeDocument/2006/math" xmlns:p15="http://schemas.microsoft.com/office/powerpoint/2012/main" xmlns:p159="http://schemas.microsoft.com/office/powerpoint/2015/09/main" xmlns:w="http://schemas.openxmlformats.org/wordprocessingml/2006/main" xmlns:wp="http://schemas.openxmlformats.org/drawingml/2006/wordprocessingDrawing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382507" y="1372713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相似研究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195DEE-A1DA-2C96-BC6D-652EADCDCDD2}"/>
              </a:ext>
            </a:extLst>
          </p:cNvPr>
          <p:cNvSpPr txBox="1"/>
          <p:nvPr/>
        </p:nvSpPr>
        <p:spPr>
          <a:xfrm>
            <a:off x="1579885" y="1406801"/>
            <a:ext cx="20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吉林大学刘源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DA5338-7039-0DD0-64B6-316C9AACC0DD}"/>
              </a:ext>
            </a:extLst>
          </p:cNvPr>
          <p:cNvSpPr txBox="1"/>
          <p:nvPr/>
        </p:nvSpPr>
        <p:spPr>
          <a:xfrm>
            <a:off x="5227687" y="1400921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人大</a:t>
            </a:r>
            <a:r>
              <a:rPr lang="en-US" altLang="zh-CN" dirty="0" err="1"/>
              <a:t>Yibo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C4F54-BC62-F1D2-A559-78B5565CEA9D}"/>
              </a:ext>
            </a:extLst>
          </p:cNvPr>
          <p:cNvSpPr txBox="1"/>
          <p:nvPr/>
        </p:nvSpPr>
        <p:spPr>
          <a:xfrm>
            <a:off x="9086395" y="1372713"/>
            <a:ext cx="18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吉大李昊泉</a:t>
            </a:r>
          </a:p>
        </p:txBody>
      </p:sp>
      <p:sp>
        <p:nvSpPr>
          <p:cNvPr id="22" name="iṥliďé">
            <a:extLst>
              <a:ext uri="{FF2B5EF4-FFF2-40B4-BE49-F238E27FC236}">
                <a16:creationId xmlns:a16="http://schemas.microsoft.com/office/drawing/2014/main" id="{3D505FA9-1153-1930-2DD5-754794506A85}"/>
              </a:ext>
            </a:extLst>
          </p:cNvPr>
          <p:cNvSpPr txBox="1"/>
          <p:nvPr/>
        </p:nvSpPr>
        <p:spPr>
          <a:xfrm>
            <a:off x="2077580" y="1776444"/>
            <a:ext cx="6875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23" name="ïśļïḑe">
            <a:extLst>
              <a:ext uri="{FF2B5EF4-FFF2-40B4-BE49-F238E27FC236}">
                <a16:creationId xmlns:a16="http://schemas.microsoft.com/office/drawing/2014/main" id="{7BADCD1D-9997-4B58-6A0A-8BA7EE6BEC01}"/>
              </a:ext>
            </a:extLst>
          </p:cNvPr>
          <p:cNvSpPr txBox="1"/>
          <p:nvPr/>
        </p:nvSpPr>
        <p:spPr>
          <a:xfrm>
            <a:off x="5813154" y="1776444"/>
            <a:ext cx="6649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02</a:t>
            </a:r>
          </a:p>
        </p:txBody>
      </p:sp>
      <p:sp>
        <p:nvSpPr>
          <p:cNvPr id="25" name="îṡľïḓè">
            <a:extLst>
              <a:ext uri="{FF2B5EF4-FFF2-40B4-BE49-F238E27FC236}">
                <a16:creationId xmlns:a16="http://schemas.microsoft.com/office/drawing/2014/main" id="{A5B2B4E8-2174-0BF4-50F8-0F509965ACF4}"/>
              </a:ext>
            </a:extLst>
          </p:cNvPr>
          <p:cNvSpPr txBox="1"/>
          <p:nvPr/>
        </p:nvSpPr>
        <p:spPr>
          <a:xfrm>
            <a:off x="4614224" y="2285966"/>
            <a:ext cx="3193573" cy="70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研究索赔中的文本信息来分析保险欺诈行为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dirty="0">
                <a:solidFill>
                  <a:srgbClr val="2A2B2E"/>
                </a:solidFill>
                <a:latin typeface="+mj-ea"/>
                <a:ea typeface="+mj-ea"/>
              </a:rPr>
              <a:t>提出一种新的深度学习方法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ïslîdê">
            <a:extLst>
              <a:ext uri="{FF2B5EF4-FFF2-40B4-BE49-F238E27FC236}">
                <a16:creationId xmlns:a16="http://schemas.microsoft.com/office/drawing/2014/main" id="{64329096-B384-F625-11DF-77B718BBAA0D}"/>
              </a:ext>
            </a:extLst>
          </p:cNvPr>
          <p:cNvSpPr txBox="1"/>
          <p:nvPr/>
        </p:nvSpPr>
        <p:spPr>
          <a:xfrm>
            <a:off x="9438033" y="1772115"/>
            <a:ext cx="78661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03</a:t>
            </a:r>
          </a:p>
        </p:txBody>
      </p:sp>
      <p:sp>
        <p:nvSpPr>
          <p:cNvPr id="45" name="iṩļíḓe">
            <a:extLst>
              <a:ext uri="{FF2B5EF4-FFF2-40B4-BE49-F238E27FC236}">
                <a16:creationId xmlns:a16="http://schemas.microsoft.com/office/drawing/2014/main" id="{1639B56B-DFD3-20C2-8A52-87FCD91464FC}"/>
              </a:ext>
            </a:extLst>
          </p:cNvPr>
          <p:cNvSpPr txBox="1"/>
          <p:nvPr/>
        </p:nvSpPr>
        <p:spPr>
          <a:xfrm>
            <a:off x="8342175" y="2285966"/>
            <a:ext cx="2861897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在权威网站爬取大量判决文书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通过对判决文书的学习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将训练出的模型以文本分类的方式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用于协助办案人员进行罪名预测</a:t>
            </a:r>
            <a:r>
              <a:rPr lang="zh-CN" altLang="en-US" sz="1400" dirty="0">
                <a:solidFill>
                  <a:srgbClr val="333333"/>
                </a:solidFill>
                <a:latin typeface="+mj-ea"/>
                <a:ea typeface="+mj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34ECB5-411D-1E84-B6F7-BCE9FB34F232}"/>
              </a:ext>
            </a:extLst>
          </p:cNvPr>
          <p:cNvSpPr/>
          <p:nvPr/>
        </p:nvSpPr>
        <p:spPr>
          <a:xfrm>
            <a:off x="97085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7FCC29-D7CF-5C93-7B28-491727AB88D1}"/>
              </a:ext>
            </a:extLst>
          </p:cNvPr>
          <p:cNvSpPr/>
          <p:nvPr/>
        </p:nvSpPr>
        <p:spPr>
          <a:xfrm>
            <a:off x="4614224" y="1105820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B2EAEA-022B-17DC-EBD7-8EB823D163E7}"/>
              </a:ext>
            </a:extLst>
          </p:cNvPr>
          <p:cNvSpPr/>
          <p:nvPr/>
        </p:nvSpPr>
        <p:spPr>
          <a:xfrm>
            <a:off x="824584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584F04-D1E1-5B71-F847-2671F8F8E7B7}"/>
              </a:ext>
            </a:extLst>
          </p:cNvPr>
          <p:cNvSpPr txBox="1"/>
          <p:nvPr/>
        </p:nvSpPr>
        <p:spPr>
          <a:xfrm>
            <a:off x="1577716" y="4779799"/>
            <a:ext cx="903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好像做诈骗内容分类的还比较少，但是其实对于每天接受大量信息的警察，一个好的判别诈骗内容的工具还是很重要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想法：做出一个比较可靠的分析诈骗案情的文本分类器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C5C0A4-C163-9592-4AE9-372CC48D03DC}"/>
              </a:ext>
            </a:extLst>
          </p:cNvPr>
          <p:cNvSpPr/>
          <p:nvPr/>
        </p:nvSpPr>
        <p:spPr>
          <a:xfrm>
            <a:off x="412718" y="13644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相似研究</a:t>
            </a: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337B9C5-2D2E-EA36-F8D6-BADF87B04EE6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îṡľïḓè">
            <a:extLst>
              <a:ext uri="{FF2B5EF4-FFF2-40B4-BE49-F238E27FC236}">
                <a16:creationId xmlns:a16="http://schemas.microsoft.com/office/drawing/2014/main" id="{4571FE21-FEBA-3A78-16E7-B3D3FF0EAAAE}"/>
              </a:ext>
            </a:extLst>
          </p:cNvPr>
          <p:cNvSpPr txBox="1"/>
          <p:nvPr/>
        </p:nvSpPr>
        <p:spPr>
          <a:xfrm>
            <a:off x="1068424" y="2285966"/>
            <a:ext cx="2770479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latin typeface="+mj-ea"/>
              </a:rPr>
              <a:t>运用聚类的数据挖掘系统，通过</a:t>
            </a:r>
            <a:r>
              <a:rPr lang="en-US" altLang="zh-CN" sz="1400" dirty="0" err="1">
                <a:latin typeface="+mj-ea"/>
              </a:rPr>
              <a:t>Kohonen</a:t>
            </a:r>
            <a:r>
              <a:rPr lang="zh-CN" altLang="en-US" sz="1400" dirty="0">
                <a:latin typeface="+mj-ea"/>
              </a:rPr>
              <a:t>聚类算法分群后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分析出具有欺诈可能的群集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对群集中的不正常用户采取相应的控制措施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达到以减少运营商的收入流失的目的。 </a:t>
            </a:r>
            <a:endParaRPr lang="en-US" altLang="zh-CN" sz="140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4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13" grpId="0"/>
      <p:bldP spid="14" grpId="0"/>
      <p:bldP spid="22" grpId="0"/>
      <p:bldP spid="23" grpId="0"/>
      <p:bldP spid="25" grpId="0"/>
      <p:bldP spid="26" grpId="0"/>
      <p:bldP spid="45" grpId="0"/>
      <p:bldP spid="47" grpId="0" animBg="1"/>
      <p:bldP spid="48" grpId="0" animBg="1"/>
      <p:bldP spid="49" grpId="0" animBg="1"/>
      <p:bldP spid="5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F9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F9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16305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4173511" y="479267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8963807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项目架构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16B2764-FAC2-E8E5-841C-CF72AD690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71046"/>
              </p:ext>
            </p:extLst>
          </p:nvPr>
        </p:nvGraphicFramePr>
        <p:xfrm>
          <a:off x="2939619" y="714197"/>
          <a:ext cx="8398107" cy="551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0C068A-05AA-A6AA-F4CB-D6F0D27D9F80}"/>
              </a:ext>
            </a:extLst>
          </p:cNvPr>
          <p:cNvGrpSpPr/>
          <p:nvPr/>
        </p:nvGrpSpPr>
        <p:grpSpPr>
          <a:xfrm>
            <a:off x="10199888" y="5382849"/>
            <a:ext cx="1855714" cy="766481"/>
            <a:chOff x="5209429" y="2784231"/>
            <a:chExt cx="1278596" cy="102207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D60577-0549-2906-BFBE-F5CE8C4A465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A43C0A-945E-6D70-1C36-6562B17C6066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图表词云等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交互式机器人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小程序公众号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944342-C10B-BF8E-7DDB-417B93FEBA9A}"/>
              </a:ext>
            </a:extLst>
          </p:cNvPr>
          <p:cNvGrpSpPr/>
          <p:nvPr/>
        </p:nvGrpSpPr>
        <p:grpSpPr>
          <a:xfrm>
            <a:off x="5458785" y="856923"/>
            <a:ext cx="2024817" cy="766481"/>
            <a:chOff x="5209429" y="2784231"/>
            <a:chExt cx="1278596" cy="10220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E044A4-99E5-95F1-2A8F-93249EA89108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A49F1D-4820-287B-5D05-F6BDD0E8B2F2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公安局提供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501718-1F2B-8683-3639-5E10B05793C3}"/>
              </a:ext>
            </a:extLst>
          </p:cNvPr>
          <p:cNvGrpSpPr/>
          <p:nvPr/>
        </p:nvGrpSpPr>
        <p:grpSpPr>
          <a:xfrm>
            <a:off x="6597323" y="1953645"/>
            <a:ext cx="1585003" cy="766481"/>
            <a:chOff x="5209429" y="2784231"/>
            <a:chExt cx="1278596" cy="10220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AC226C-A1E5-98E4-9F31-0049C34EF6F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F6788B-C6BB-D658-E69D-E41E840EDE0C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分词处理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去噪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向量化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83B0E3-93F1-84FD-84BE-257FFF393912}"/>
              </a:ext>
            </a:extLst>
          </p:cNvPr>
          <p:cNvGrpSpPr/>
          <p:nvPr/>
        </p:nvGrpSpPr>
        <p:grpSpPr>
          <a:xfrm>
            <a:off x="7819213" y="3109490"/>
            <a:ext cx="2380675" cy="766481"/>
            <a:chOff x="5209429" y="2784231"/>
            <a:chExt cx="1278596" cy="10220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BF60C5-8694-5AC4-7174-6911016FB547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2EA338-D51B-EC74-FEB6-87663DDDF3D3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选取多种模型作为文本分类器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2D3C1A-0C0C-A89C-F58C-243EC110DFCB}"/>
              </a:ext>
            </a:extLst>
          </p:cNvPr>
          <p:cNvGrpSpPr/>
          <p:nvPr/>
        </p:nvGrpSpPr>
        <p:grpSpPr>
          <a:xfrm>
            <a:off x="8986911" y="4243820"/>
            <a:ext cx="1799874" cy="766481"/>
            <a:chOff x="5209429" y="2784231"/>
            <a:chExt cx="1813097" cy="102207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7928AF-6CDD-3884-D727-A92DC26AC3AA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1AA693-EB87-9F12-CC60-42383AAEB627}"/>
                </a:ext>
              </a:extLst>
            </p:cNvPr>
            <p:cNvSpPr txBox="1"/>
            <p:nvPr/>
          </p:nvSpPr>
          <p:spPr>
            <a:xfrm>
              <a:off x="5266136" y="2855845"/>
              <a:ext cx="1756390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提高精确度和召回率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377CD8E-DBA9-AD71-7588-BB149CF775A7}"/>
              </a:ext>
            </a:extLst>
          </p:cNvPr>
          <p:cNvGrpSpPr/>
          <p:nvPr/>
        </p:nvGrpSpPr>
        <p:grpSpPr>
          <a:xfrm>
            <a:off x="674004" y="883840"/>
            <a:ext cx="7837412" cy="5122337"/>
            <a:chOff x="827001" y="1265389"/>
            <a:chExt cx="12143827" cy="4577275"/>
          </a:xfrm>
        </p:grpSpPr>
        <p:sp>
          <p:nvSpPr>
            <p:cNvPr id="58" name="任意多边形 41">
              <a:extLst>
                <a:ext uri="{FF2B5EF4-FFF2-40B4-BE49-F238E27FC236}">
                  <a16:creationId xmlns:a16="http://schemas.microsoft.com/office/drawing/2014/main" id="{69E1900A-A7A2-93CE-4C0A-E04417C826EF}"/>
                </a:ext>
              </a:extLst>
            </p:cNvPr>
            <p:cNvSpPr/>
            <p:nvPr/>
          </p:nvSpPr>
          <p:spPr>
            <a:xfrm>
              <a:off x="2833001" y="1265389"/>
              <a:ext cx="1003000" cy="864655"/>
            </a:xfrm>
            <a:custGeom>
              <a:avLst/>
              <a:gdLst>
                <a:gd name="connsiteX0" fmla="*/ 501500 w 1003000"/>
                <a:gd name="connsiteY0" fmla="*/ 0 h 864655"/>
                <a:gd name="connsiteX1" fmla="*/ 1003000 w 1003000"/>
                <a:gd name="connsiteY1" fmla="*/ 864655 h 864655"/>
                <a:gd name="connsiteX2" fmla="*/ 0 w 1003000"/>
                <a:gd name="connsiteY2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00" h="864655">
                  <a:moveTo>
                    <a:pt x="501500" y="0"/>
                  </a:moveTo>
                  <a:lnTo>
                    <a:pt x="1003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44">
              <a:extLst>
                <a:ext uri="{FF2B5EF4-FFF2-40B4-BE49-F238E27FC236}">
                  <a16:creationId xmlns:a16="http://schemas.microsoft.com/office/drawing/2014/main" id="{04509F55-C6C3-94CC-71B1-AD4F024C93EA}"/>
                </a:ext>
              </a:extLst>
            </p:cNvPr>
            <p:cNvSpPr/>
            <p:nvPr/>
          </p:nvSpPr>
          <p:spPr>
            <a:xfrm>
              <a:off x="2331501" y="2193544"/>
              <a:ext cx="2006000" cy="864655"/>
            </a:xfrm>
            <a:custGeom>
              <a:avLst/>
              <a:gdLst>
                <a:gd name="connsiteX0" fmla="*/ 501500 w 2006000"/>
                <a:gd name="connsiteY0" fmla="*/ 0 h 864655"/>
                <a:gd name="connsiteX1" fmla="*/ 1504500 w 2006000"/>
                <a:gd name="connsiteY1" fmla="*/ 0 h 864655"/>
                <a:gd name="connsiteX2" fmla="*/ 2006000 w 2006000"/>
                <a:gd name="connsiteY2" fmla="*/ 864655 h 864655"/>
                <a:gd name="connsiteX3" fmla="*/ 0 w 2006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000" h="864655">
                  <a:moveTo>
                    <a:pt x="501500" y="0"/>
                  </a:moveTo>
                  <a:lnTo>
                    <a:pt x="1504500" y="0"/>
                  </a:lnTo>
                  <a:lnTo>
                    <a:pt x="2006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 47">
              <a:extLst>
                <a:ext uri="{FF2B5EF4-FFF2-40B4-BE49-F238E27FC236}">
                  <a16:creationId xmlns:a16="http://schemas.microsoft.com/office/drawing/2014/main" id="{D89A6052-D0BA-6432-B989-B562E2431ED2}"/>
                </a:ext>
              </a:extLst>
            </p:cNvPr>
            <p:cNvSpPr/>
            <p:nvPr/>
          </p:nvSpPr>
          <p:spPr>
            <a:xfrm>
              <a:off x="1830001" y="3121699"/>
              <a:ext cx="3009000" cy="864655"/>
            </a:xfrm>
            <a:custGeom>
              <a:avLst/>
              <a:gdLst>
                <a:gd name="connsiteX0" fmla="*/ 501500 w 3009000"/>
                <a:gd name="connsiteY0" fmla="*/ 0 h 864655"/>
                <a:gd name="connsiteX1" fmla="*/ 2507500 w 3009000"/>
                <a:gd name="connsiteY1" fmla="*/ 0 h 864655"/>
                <a:gd name="connsiteX2" fmla="*/ 3009000 w 3009000"/>
                <a:gd name="connsiteY2" fmla="*/ 864655 h 864655"/>
                <a:gd name="connsiteX3" fmla="*/ 0 w 3009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000" h="864655">
                  <a:moveTo>
                    <a:pt x="501500" y="0"/>
                  </a:moveTo>
                  <a:lnTo>
                    <a:pt x="2507500" y="0"/>
                  </a:lnTo>
                  <a:lnTo>
                    <a:pt x="3009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 50">
              <a:extLst>
                <a:ext uri="{FF2B5EF4-FFF2-40B4-BE49-F238E27FC236}">
                  <a16:creationId xmlns:a16="http://schemas.microsoft.com/office/drawing/2014/main" id="{D8ED1352-BDD2-AE70-6B73-F73A53228309}"/>
                </a:ext>
              </a:extLst>
            </p:cNvPr>
            <p:cNvSpPr/>
            <p:nvPr/>
          </p:nvSpPr>
          <p:spPr>
            <a:xfrm>
              <a:off x="1328501" y="4049854"/>
              <a:ext cx="4012000" cy="864655"/>
            </a:xfrm>
            <a:custGeom>
              <a:avLst/>
              <a:gdLst>
                <a:gd name="connsiteX0" fmla="*/ 501500 w 4012000"/>
                <a:gd name="connsiteY0" fmla="*/ 0 h 864655"/>
                <a:gd name="connsiteX1" fmla="*/ 3510500 w 4012000"/>
                <a:gd name="connsiteY1" fmla="*/ 0 h 864655"/>
                <a:gd name="connsiteX2" fmla="*/ 4012000 w 4012000"/>
                <a:gd name="connsiteY2" fmla="*/ 864655 h 864655"/>
                <a:gd name="connsiteX3" fmla="*/ 0 w 4012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000" h="864655">
                  <a:moveTo>
                    <a:pt x="501500" y="0"/>
                  </a:moveTo>
                  <a:lnTo>
                    <a:pt x="3510500" y="0"/>
                  </a:lnTo>
                  <a:lnTo>
                    <a:pt x="4012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 53">
              <a:extLst>
                <a:ext uri="{FF2B5EF4-FFF2-40B4-BE49-F238E27FC236}">
                  <a16:creationId xmlns:a16="http://schemas.microsoft.com/office/drawing/2014/main" id="{A0B6BD74-7B15-F6F5-3A59-1D186AB9F2C2}"/>
                </a:ext>
              </a:extLst>
            </p:cNvPr>
            <p:cNvSpPr/>
            <p:nvPr/>
          </p:nvSpPr>
          <p:spPr>
            <a:xfrm>
              <a:off x="827001" y="4978009"/>
              <a:ext cx="5015000" cy="864655"/>
            </a:xfrm>
            <a:custGeom>
              <a:avLst/>
              <a:gdLst>
                <a:gd name="connsiteX0" fmla="*/ 501500 w 5015000"/>
                <a:gd name="connsiteY0" fmla="*/ 0 h 864655"/>
                <a:gd name="connsiteX1" fmla="*/ 4513500 w 5015000"/>
                <a:gd name="connsiteY1" fmla="*/ 0 h 864655"/>
                <a:gd name="connsiteX2" fmla="*/ 5015000 w 5015000"/>
                <a:gd name="connsiteY2" fmla="*/ 864655 h 864655"/>
                <a:gd name="connsiteX3" fmla="*/ 0 w 5015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5000" h="864655">
                  <a:moveTo>
                    <a:pt x="501500" y="0"/>
                  </a:moveTo>
                  <a:lnTo>
                    <a:pt x="4513500" y="0"/>
                  </a:lnTo>
                  <a:lnTo>
                    <a:pt x="5015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B701D00-5180-2705-14AD-9DF8652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700" y="1682901"/>
              <a:ext cx="188450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A20083D-1F7B-8D16-300A-BBC5F66D8A2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850" y="2559312"/>
              <a:ext cx="3510121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CD3DF25-33CD-7610-4AFF-59562A26D1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1" y="3554026"/>
              <a:ext cx="4774758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7F28687-021F-51AF-BA52-808271D7C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29225" y="4482181"/>
              <a:ext cx="60709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C327FEF-0A6C-8AF9-0BF5-302B94A35D44}"/>
                </a:ext>
              </a:extLst>
            </p:cNvPr>
            <p:cNvCxnSpPr>
              <a:cxnSpLocks/>
            </p:cNvCxnSpPr>
            <p:nvPr/>
          </p:nvCxnSpPr>
          <p:spPr>
            <a:xfrm>
              <a:off x="5681252" y="5346834"/>
              <a:ext cx="7289576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m="http://schemas.openxmlformats.org/officeDocument/2006/math" xmlns:p15="http://schemas.microsoft.com/office/powerpoint/2012/main" xmlns:p159="http://schemas.microsoft.com/office/powerpoint/2015/09/main" xmlns:w="http://schemas.openxmlformats.org/wordprocessingml/2006/main" xmlns:wp="http://schemas.openxmlformats.org/drawingml/2006/wordprocessingDrawing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 数据预处理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1ABA9E-40B1-5A1F-A487-FC198E389E69}"/>
              </a:ext>
            </a:extLst>
          </p:cNvPr>
          <p:cNvGrpSpPr/>
          <p:nvPr/>
        </p:nvGrpSpPr>
        <p:grpSpPr>
          <a:xfrm>
            <a:off x="870788" y="-1233616"/>
            <a:ext cx="10509134" cy="6812162"/>
            <a:chOff x="626730" y="1161078"/>
            <a:chExt cx="11039844" cy="4535844"/>
          </a:xfrm>
        </p:grpSpPr>
        <p:grpSp>
          <p:nvGrpSpPr>
            <p:cNvPr id="13" name="iśḻídè">
              <a:extLst>
                <a:ext uri="{FF2B5EF4-FFF2-40B4-BE49-F238E27FC236}">
                  <a16:creationId xmlns:a16="http://schemas.microsoft.com/office/drawing/2014/main" id="{783CCEF2-9025-A502-E0C4-1606EA264CCD}"/>
                </a:ext>
              </a:extLst>
            </p:cNvPr>
            <p:cNvGrpSpPr/>
            <p:nvPr/>
          </p:nvGrpSpPr>
          <p:grpSpPr>
            <a:xfrm>
              <a:off x="626730" y="2813049"/>
              <a:ext cx="11039843" cy="781051"/>
              <a:chOff x="626730" y="2813049"/>
              <a:chExt cx="11039843" cy="781051"/>
            </a:xfrm>
          </p:grpSpPr>
          <p:sp>
            <p:nvSpPr>
              <p:cNvPr id="30" name="iŝḻîḑè">
                <a:extLst>
                  <a:ext uri="{FF2B5EF4-FFF2-40B4-BE49-F238E27FC236}">
                    <a16:creationId xmlns:a16="http://schemas.microsoft.com/office/drawing/2014/main" id="{4F0CFE38-DBB8-98B3-E733-EBA025FE2054}"/>
                  </a:ext>
                </a:extLst>
              </p:cNvPr>
              <p:cNvSpPr/>
              <p:nvPr/>
            </p:nvSpPr>
            <p:spPr>
              <a:xfrm>
                <a:off x="4757773" y="2813050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目前考虑用</a:t>
                </a:r>
                <a:r>
                  <a:rPr kumimoji="0" lang="en-US" altLang="zh-CN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jieba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hanlp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完成文本的分词处理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íś1ïďé">
                <a:extLst>
                  <a:ext uri="{FF2B5EF4-FFF2-40B4-BE49-F238E27FC236}">
                    <a16:creationId xmlns:a16="http://schemas.microsoft.com/office/drawing/2014/main" id="{1CDDDA14-5011-2510-ECB7-CE38E80F75FC}"/>
                  </a:ext>
                </a:extLst>
              </p:cNvPr>
              <p:cNvSpPr/>
              <p:nvPr/>
            </p:nvSpPr>
            <p:spPr>
              <a:xfrm>
                <a:off x="626730" y="281304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分词处理</a:t>
                </a:r>
                <a:endParaRPr lang="en-US" altLang="zh-CN" sz="1800" b="1" dirty="0"/>
              </a:p>
            </p:txBody>
          </p:sp>
        </p:grpSp>
        <p:sp>
          <p:nvSpPr>
            <p:cNvPr id="16" name="ïṧľîḑê">
              <a:extLst>
                <a:ext uri="{FF2B5EF4-FFF2-40B4-BE49-F238E27FC236}">
                  <a16:creationId xmlns:a16="http://schemas.microsoft.com/office/drawing/2014/main" id="{FE98A59F-CD43-F1C2-AF34-3B06C751EA98}"/>
                </a:ext>
              </a:extLst>
            </p:cNvPr>
            <p:cNvSpPr txBox="1"/>
            <p:nvPr/>
          </p:nvSpPr>
          <p:spPr>
            <a:xfrm>
              <a:off x="723900" y="1161078"/>
              <a:ext cx="107442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8" name="ïṩḻîďè">
              <a:extLst>
                <a:ext uri="{FF2B5EF4-FFF2-40B4-BE49-F238E27FC236}">
                  <a16:creationId xmlns:a16="http://schemas.microsoft.com/office/drawing/2014/main" id="{584711AD-0299-895D-FF6E-B59FCDC91156}"/>
                </a:ext>
              </a:extLst>
            </p:cNvPr>
            <p:cNvGrpSpPr/>
            <p:nvPr/>
          </p:nvGrpSpPr>
          <p:grpSpPr>
            <a:xfrm>
              <a:off x="626730" y="3810104"/>
              <a:ext cx="11039844" cy="800740"/>
              <a:chOff x="626730" y="3632289"/>
              <a:chExt cx="11039844" cy="800740"/>
            </a:xfrm>
          </p:grpSpPr>
          <p:sp>
            <p:nvSpPr>
              <p:cNvPr id="28" name="ïSlidê">
                <a:extLst>
                  <a:ext uri="{FF2B5EF4-FFF2-40B4-BE49-F238E27FC236}">
                    <a16:creationId xmlns:a16="http://schemas.microsoft.com/office/drawing/2014/main" id="{77B1C57E-F749-EA6F-B064-42A4139EFB30}"/>
                  </a:ext>
                </a:extLst>
              </p:cNvPr>
              <p:cNvSpPr/>
              <p:nvPr/>
            </p:nvSpPr>
            <p:spPr>
              <a:xfrm>
                <a:off x="4757774" y="3632289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通过停用词表去除中文停用词，通过正则表达式去除数字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ísḷíḓe">
                <a:extLst>
                  <a:ext uri="{FF2B5EF4-FFF2-40B4-BE49-F238E27FC236}">
                    <a16:creationId xmlns:a16="http://schemas.microsoft.com/office/drawing/2014/main" id="{E115276E-CDBF-D68F-1B65-1AC69302FDC9}"/>
                  </a:ext>
                </a:extLst>
              </p:cNvPr>
              <p:cNvSpPr/>
              <p:nvPr/>
            </p:nvSpPr>
            <p:spPr>
              <a:xfrm>
                <a:off x="626730" y="365197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去噪</a:t>
                </a:r>
                <a:endParaRPr lang="en-US" altLang="zh-CN" sz="1800" b="1" dirty="0"/>
              </a:p>
            </p:txBody>
          </p:sp>
        </p:grpSp>
        <p:grpSp>
          <p:nvGrpSpPr>
            <p:cNvPr id="25" name="îṧḻïďê">
              <a:extLst>
                <a:ext uri="{FF2B5EF4-FFF2-40B4-BE49-F238E27FC236}">
                  <a16:creationId xmlns:a16="http://schemas.microsoft.com/office/drawing/2014/main" id="{DD1465EF-6CF6-EEC2-A48D-13FB9BFDECBF}"/>
                </a:ext>
              </a:extLst>
            </p:cNvPr>
            <p:cNvGrpSpPr/>
            <p:nvPr/>
          </p:nvGrpSpPr>
          <p:grpSpPr>
            <a:xfrm>
              <a:off x="626730" y="4915872"/>
              <a:ext cx="11039844" cy="781050"/>
              <a:chOff x="626730" y="4560242"/>
              <a:chExt cx="11039844" cy="781050"/>
            </a:xfrm>
          </p:grpSpPr>
          <p:sp>
            <p:nvSpPr>
              <p:cNvPr id="26" name="iŝļíde">
                <a:extLst>
                  <a:ext uri="{FF2B5EF4-FFF2-40B4-BE49-F238E27FC236}">
                    <a16:creationId xmlns:a16="http://schemas.microsoft.com/office/drawing/2014/main" id="{4A09B5F9-B997-BA5E-9699-792233ADE281}"/>
                  </a:ext>
                </a:extLst>
              </p:cNvPr>
              <p:cNvSpPr/>
              <p:nvPr/>
            </p:nvSpPr>
            <p:spPr>
              <a:xfrm>
                <a:off x="4757774" y="4560242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词袋模型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i="0" dirty="0" err="1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CountVectorizer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分布式表示如</a:t>
                </a:r>
                <a:r>
                  <a:rPr lang="en-US" altLang="zh-CN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Word2vec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1600" i="0" dirty="0">
                  <a:solidFill>
                    <a:srgbClr val="40404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ísḻíde">
                <a:extLst>
                  <a:ext uri="{FF2B5EF4-FFF2-40B4-BE49-F238E27FC236}">
                    <a16:creationId xmlns:a16="http://schemas.microsoft.com/office/drawing/2014/main" id="{A77DB206-2AE2-5278-5F0D-ADA5E152D6F3}"/>
                  </a:ext>
                </a:extLst>
              </p:cNvPr>
              <p:cNvSpPr/>
              <p:nvPr/>
            </p:nvSpPr>
            <p:spPr>
              <a:xfrm>
                <a:off x="626730" y="4560242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向量化</a:t>
                </a:r>
                <a:endParaRPr lang="en-US" altLang="zh-CN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5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模型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EF7EF4DB-C228-1B8D-493D-4238CFDFC6C9}"/>
              </a:ext>
            </a:extLst>
          </p:cNvPr>
          <p:cNvSpPr/>
          <p:nvPr/>
        </p:nvSpPr>
        <p:spPr>
          <a:xfrm>
            <a:off x="8403799" y="195339"/>
            <a:ext cx="3228257" cy="154617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核心！！！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9279AF-42C0-DFB5-ED25-F8DAE1880B5C}"/>
              </a:ext>
            </a:extLst>
          </p:cNvPr>
          <p:cNvSpPr/>
          <p:nvPr/>
        </p:nvSpPr>
        <p:spPr>
          <a:xfrm>
            <a:off x="1072839" y="1210572"/>
            <a:ext cx="373175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由于我们是初学，我们将首先采取经典的机器学习算法，如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SVM,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贝叶斯，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等，以达到学习和练手的目的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576E655-6123-0435-22FB-842886D72187}"/>
              </a:ext>
            </a:extLst>
          </p:cNvPr>
          <p:cNvSpPr/>
          <p:nvPr/>
        </p:nvSpPr>
        <p:spPr>
          <a:xfrm rot="5400000">
            <a:off x="1160018" y="310251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50F43E2-F730-48CC-47CC-34E2BF3CDAC1}"/>
              </a:ext>
            </a:extLst>
          </p:cNvPr>
          <p:cNvSpPr/>
          <p:nvPr/>
        </p:nvSpPr>
        <p:spPr>
          <a:xfrm rot="5400000">
            <a:off x="1423355" y="3102518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4E22C3E-9E66-3B1B-7F0D-C7D0C2B56E7B}"/>
              </a:ext>
            </a:extLst>
          </p:cNvPr>
          <p:cNvSpPr/>
          <p:nvPr/>
        </p:nvSpPr>
        <p:spPr>
          <a:xfrm rot="5400000">
            <a:off x="1686692" y="3102518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51E2DAF-F8BF-1317-18B5-EE425C3F9E75}"/>
              </a:ext>
            </a:extLst>
          </p:cNvPr>
          <p:cNvSpPr/>
          <p:nvPr/>
        </p:nvSpPr>
        <p:spPr>
          <a:xfrm rot="5400000">
            <a:off x="1950029" y="3102518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0FB7825-89FB-F9C0-312B-EA351980F8A2}"/>
              </a:ext>
            </a:extLst>
          </p:cNvPr>
          <p:cNvSpPr/>
          <p:nvPr/>
        </p:nvSpPr>
        <p:spPr>
          <a:xfrm rot="5400000">
            <a:off x="2213366" y="3102518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64BCCC9-C923-5DB0-2A8C-5CF4C827C35D}"/>
              </a:ext>
            </a:extLst>
          </p:cNvPr>
          <p:cNvSpPr/>
          <p:nvPr/>
        </p:nvSpPr>
        <p:spPr>
          <a:xfrm rot="5400000">
            <a:off x="2476703" y="3102518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BAB00222-4740-5C56-84D9-9966B53C09D3}"/>
              </a:ext>
            </a:extLst>
          </p:cNvPr>
          <p:cNvSpPr/>
          <p:nvPr/>
        </p:nvSpPr>
        <p:spPr>
          <a:xfrm rot="16200000">
            <a:off x="6924455" y="5814365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4889415-3957-9C22-E0AC-A5629B18B160}"/>
              </a:ext>
            </a:extLst>
          </p:cNvPr>
          <p:cNvSpPr/>
          <p:nvPr/>
        </p:nvSpPr>
        <p:spPr>
          <a:xfrm rot="16200000">
            <a:off x="7187792" y="5814365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993E0F7-3DF5-6C83-1E3E-C0C7C9D336A2}"/>
              </a:ext>
            </a:extLst>
          </p:cNvPr>
          <p:cNvSpPr/>
          <p:nvPr/>
        </p:nvSpPr>
        <p:spPr>
          <a:xfrm rot="16200000">
            <a:off x="7451129" y="5814365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D4B8F0F-C8E9-0AB6-3167-B41730A22C9B}"/>
              </a:ext>
            </a:extLst>
          </p:cNvPr>
          <p:cNvSpPr/>
          <p:nvPr/>
        </p:nvSpPr>
        <p:spPr>
          <a:xfrm rot="16200000">
            <a:off x="7714466" y="5814365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3DC7A109-0906-3C08-20D8-D02748115203}"/>
              </a:ext>
            </a:extLst>
          </p:cNvPr>
          <p:cNvSpPr/>
          <p:nvPr/>
        </p:nvSpPr>
        <p:spPr>
          <a:xfrm rot="16200000">
            <a:off x="7977803" y="5814365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068F0335-9BFE-A985-94CE-0F4201BDADDB}"/>
              </a:ext>
            </a:extLst>
          </p:cNvPr>
          <p:cNvSpPr/>
          <p:nvPr/>
        </p:nvSpPr>
        <p:spPr>
          <a:xfrm rot="16200000">
            <a:off x="8241140" y="5814365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4921A1-4D00-9C05-2FAE-3898612FCD25}"/>
              </a:ext>
            </a:extLst>
          </p:cNvPr>
          <p:cNvSpPr txBox="1"/>
          <p:nvPr/>
        </p:nvSpPr>
        <p:spPr>
          <a:xfrm>
            <a:off x="737174" y="698554"/>
            <a:ext cx="335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综合选取合适的模型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955AF2-DEF3-089C-3E86-D1B76C4D2AE6}"/>
              </a:ext>
            </a:extLst>
          </p:cNvPr>
          <p:cNvSpPr txBox="1"/>
          <p:nvPr/>
        </p:nvSpPr>
        <p:spPr>
          <a:xfrm>
            <a:off x="6857341" y="3489600"/>
            <a:ext cx="3931031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深度学习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采取更加复杂有效的模型，综合选取合适的模型如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FastText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TextCNN,BERT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并且最后达到理想的精确率和召回率，实现项目的有效性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3E40F-0817-4699-DDDD-0C9BBF8F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33" y="668516"/>
            <a:ext cx="3450205" cy="270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Text: stepping through the code | by Maria Mestre | Medium">
            <a:extLst>
              <a:ext uri="{FF2B5EF4-FFF2-40B4-BE49-F238E27FC236}">
                <a16:creationId xmlns:a16="http://schemas.microsoft.com/office/drawing/2014/main" id="{D82F50B4-A234-A7DE-6B5F-2DD8D351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3608083"/>
            <a:ext cx="2746083" cy="2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on Multi-label Text Classification Method Based on tALBERT-CNN |  SpringerLink">
            <a:extLst>
              <a:ext uri="{FF2B5EF4-FFF2-40B4-BE49-F238E27FC236}">
                <a16:creationId xmlns:a16="http://schemas.microsoft.com/office/drawing/2014/main" id="{9D689156-A82E-7A48-1887-F2D3939C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33" y="3700130"/>
            <a:ext cx="2746083" cy="22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60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  <p:tag name="ISPRING_PLAYERS_CUSTOMIZATION" val="UEsDBBQAAgAIALRzCE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0cwh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tHMI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LRzCE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LRzCE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LRzC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LRzCEu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0cwhL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LRzCEvt/6nm7g4AABMkAAAXAAAAdW5pdmVyc2FsL3VuaXZlcnNhbC5wbmftmmtYktnaxzGzmslDTTt11LRydvOOkVZmniFLO+zUcjRFTbFxJ5MJaoqHEJhql00q1hzU8EDZpKkpGimKqNlBMlQyQTJEnUhJEAgZQEBkPzjXft/58H57r/ebH7ie517X+q31X/f9rHutxbV+PBl6xOJzu89BIJDFsaOB34JAq8EgkGn0ujVAyfMYcgrwMMn49shBUNOQwyxgrEYEhASAQC3F6xfPmAH2Z2lHozNAIMtnxp8JI/XBP0Eg5wfHAgMicuIlfDg5JTuOIVeY561ZMN/9uyOdYet29KttIeaXdl4qsT++ymXV3btfBRIMdq+ri8oO1B8UWeDNr2//226zc3bbtrLZsPCrNd+Y/QPjoEEttPZQhrKXJNiZCtbt3MYPv3axHrYmDcZgkkiaLsTg3PGGcxeXNMIolp9iQDRbS4IoPvx8YhUg0OH5RyvO9vpjAyPre9/nQxfPdO4FSp8UnUR+F4zofT+GICFtVgMl7bfqwyrMCnZGNT1eD5igcXOOiytHF0i7bbQ8D7XeOH7CXxnhuwmwppIeRKbXlZsAr2nun1kDjwMOvcbOrjvDjLXTVxub2EpIMNZ4vhHwKOgHr8tGd2040mys8H7dCrQCrUAr0Aq0Aq1AK9AKtAKtQCvQCrQCrUAr0Aq0Aq1AK9D/D3RaO0xhNRpff/o/dFqRYVbAIGl6RcjJpaeiaSt+z8V+G+hj2h9WpQK2pJ4XRaWgUqlOxj9TYYqcR/ZMvotIVeqJE1AwRd7nx2IQDyfj1I3VKMM2xjhmbUGqn7KL47Y44i8pCjlFpaKyqVAjamuFM8jf2nS5VfdVtKbyIazk27FIv64C7W3pI4PunS9sXPXy63f2ZU1GwEbpide1uPPp96l6lexht+Ij/nSGBoqX93Kc9HJShaZAtzRP1DgMcZ1wH64mGvpP6PWnFDOk47s8WeUcVgpY/dyAM9TnCubj8E1iqTM30Z5XgmHxs1PHWQXE41rlwgkRHRF2f9wS9EN4uNt2eLEQXodTwp2+V2MimZlixyvasXjZJjOVpTU12aKex5ewgthPZGfdMGNjW5vLe/6gcbuWiEyXLPa0h5crOW+aXIGNc2WcYbeQT4YxFgmePZqr34eFJSyCX5F7tJzzieGNUfDz/BjUQIMuKOgHomc3iSvJVN8StxSFMDndo0outmOGJY5zy4e4NzRhSuGEb6imoCk2e72vm34+nyc8yfiNp46mDu2pI8mVeRtTZQnD/AexQVSo8JQp3c5rlGsHymIOJDfzLHaINytzb8K4rUxlejp6XNiLr4w7eau6G24p2hnKYdV3k1/uwyU55xROi5Z2D7XXgXaTLOQ3oujVRY7PaLqXudQw3e7uycenJYp2qJMLbPy6OyXLu8BlOgsEqiD62LdipJkpNCwJLXYo10Zn63COl194F4ULsy3MPaYq11aKvZ6976sj9c8jokx1Wpr5MaXeS3e3+um6NR6fnJi/pOMf2Db7xVYvdc0iOqWQCxNIthoN5beNr7NRnOXytrGSbZPt+W2I5eH/wkbYZ7LKCWFUAwVVmRjOyidzhdHrrG32rSnm06O7Lvv3POXXBcznbCY9E+OynGHgtTKl/sJreN/8s/YhlAYZkMDHfqjmvUV3IKmy7TSGYFsmrwpQfpCKBOIekWrlNcNqhIkIvQ9jhbac2EM0/WRpQnpA4qe3g+W71hZS7H4bzWt53yfCZXm6wzK58NUFfPRfGsgccNo7NrtMwzgklITQC1ldsN7uCgM1cbJWQ46t+S4Im3VAPWbmENnVmEgIVCBg7GkB0unsknlB9C7oxLdhfcLj7LMC2rUQ0pmWWciFYeQcbXzQ0rpH9WmyEaKCTsZjVf2MyB55Kim5dKyGpwJ62kBDmgKRsIKo0nSnZ8vQjDOjjRkDEO2CJ0/Q3FBuDS4ZaVK4VvNIBe/+DosohKmF289v8IPMpcEsv/Iu9BnySHOCApEr/K+wgDs4182/HI6wM7nXTbikp4fGsRxWuXwxIAbf603hYT/48R7opiHU6SSzArj2FbyxW/vHJij+sSHloi7bKaWUv6wHUY6m3q+Rzr9B2gMBc9CSKfdFhBeAzjIOdmo7PuhEc/sdu8WiS1M+zBF5vjzy5n0kl6EMZ9AmLoQdvmOrcPmiMBcd+aw9b+n14Eb3vgsKFur5VRq9G3XDRJkhc3UT8g/HCa9v7RwvCRn+UE1jJNbBEyb1w+FQ/G/koW7ZUHO7IJbkWx5VmqotJi8LqnwXyi8h0jRiVzd+mwkotD9o6V/nuhIeRyAEBE3PwgurOA9y1c6l+SiDdu5qM5IbLvKebidIByZoTcQoeKmibdaoH1FO29VarDgr2D+KY/ech4omK4lwBrmbVJxYJ25kijtk9KE3uYQXabdYlA3gH66IHYvPrr5EFNmcoQbXUW8MjJCgSy89DNt+RfEo0/NittuHr0k6OYuaJZHVas7X8vaDntQ9YLl+rHKWJPP3rZEoTyP5ESx7atwJ/7WNGoFmYt6sJV0lu26i+0hgGOXsGRy+U+XLKh1kNZSGD5KFQx4cSLG+MSdsxMuxvCaExclOn/hvKacuMSJMqmOTYJ678OlZvKpBpiuSWMIchPsuu6T3a1LOYyzucTGxbyst4kGZm33vdzhXWPqZig7fg4dCFEowJ+M1cYZik8wnusQMMKX1vjuAGYjsi9B5usbagPsWh2C1qs7qF+v2M3e7E2Q1idmO6MmPhP4dl83S0viC9AqPsJ6c0lOY/a9kZSKb8/pHkhvZVMnYBc1YzbkBWXfW8jd8WSyPCkiOsSxhRFspsTbgVzKo6vXYdOIG+EhNgNpLnEDY5EzITN08FpQdnMT34Q2MvBUqVhfsJQhguFxz5t3LQXxPWuKjHxNMHE6rcxzC9Yw3g06HNY4jNe/4SMxoo3sKsW9R+qevv/lYZS9pqLk4FGUq3HswsCvtlEJogrZoZ164ne7P32f1hhH9pUDSl3igZ9asNYSWuFc8OlZT845LQ7bilU/5tISWipLhM4FE4oz7/qT8z63v++4oX2dtnyee7KFop0hLY/WQwrTIUg4dtWUqBnBAcBynkrMo3xaQKCrZCeQzvs+zv45c2jHcPRoiMHVm/HDx+TVi8lY44tMQ4ncC8/yUfzmryvYuMCOpV1IwnfM7+Htuo8Up4eF8actkK0l8+QWddFbzfmox8iYRyrJfXUCKCe0c6ryOwvtsdnYJHscxtjR0TuomONPMUvK8tFMao5+xn0hrK0wz4aGLGXt24X9scl9yr6srh9OQLBr6WshI2SRWkslbA/Iyczs30dZJBsYI7ruTZ2sqkj/l2tLdSFGjj5Gv/fG20zm+L+fdzs3d+/NrSLbT7RmCNOG5+wiDC2p6PAIXmxWiEGabCxbiZQlh6iJpWcp2GDhP1l8b2YMWViLC3nfrpLHiCYzMP7ampBFNE6/C1WD8CPB6cWhQrF2tkMNF4Wbb/MWjX+4PYU7PkCtRPBCodqqreOm4bvF7Jw+kHdjtStCXrM2l+L//szRAnVfT18QK4c4S+o0zhNiHG0AcZT8+0WzrdBHOHLqbRN+S5BXR/EB3ODt4/0awtauh16lpQjtKbbtVHc4c9eGjTaAj/o7Cni/2GhAjt6E5lIYnh6iSaGooIkK7Z1DR18Pghi5nevl8vjSV5Cyprwm5Mu0KK6RmsPetkXugUz+Ljld7Uapr4lhLcbW+jstuIaYqFsdzvgTPYB1cjrLldYlhfbykPpwbfINfICAmMNuvbSN4Bxy/cItCvZh55rufeahOpFJejM9TtpKxRbEDevVkD02v4o1N6WU9CyA6xq+kI4lcYK1cnxvxQUubNb25HLrROjg7sZO/iC4tXfbTezkClya1agR7nJz4m2UyKJ4JNvx0xOKJeF5Of9QNR8ST13wSzO8pg5KlOQM0dFsdr9XPUTl6k5ZXsSVMwYCAOXvRwSLddAFecHGG2lsowAznuLOxd6Wb+PK3h5vL2PnnRhGR4CvPa6H6WY4QatC4A6vtUueEsonjOyEnZB0I7kbdHOLQGEzIcqK+5vw5OwJNxd22FPhnJb5T4Z4CyRBVGSIqBTKCdIbDjotfng4/nYDIv9f5zb5FM74DFrO55cUssaUAWMxQ11D4pNS8kfJIp4Una5tubLTy+/TEw3SclhI/U4WRRnfNeJA7krxRFnxQZQO6uBSbWcy466LKYf1Oq6vu8+Ijf17u8tDHNgtQWvKESuL2mPUrITrbAUgojLm2I5Bhx/y4z6x/BrZzyqir199YpDEvdER1iU5JLnwQr/l4uhFDn7uH8RsSBV/z8UfiCo6GKGU+m4FFQ7EcAsu7y8nl4mwpdBwC94nk7ykDdgcN2oatQuzOl1thwasLRtgWrzti1DljR9Q5fv/6i5ob3XK22vWPXGsqUWoLxIPAuTKJp/uv0W0A7+DHHhS57ywxHZ8WwnKOv2xstL+T0SqVPyq2l5MikPd4KvDyfuwnrfkVae7IHpEKD/itELLw9plkSXYcCBXpawkkU+FO0gysv8LT4rx7IJmUJfqs37qZ0eH/6OnKbsQEx5/opENd/9zd2cv9wAFUmXGvleFPspJtAaM4I7lZuRxFrxv+LFq3Jfv0pq/aciXn4Z3al0cgbyyv9avuu2HrttxRVPvK6BQsfU7wunbVKJq7H/DOt6i1RtdoDqmprLuEIGzSIeokJaYmVg1js9p5MoVxy19/NoX7StGZaujidMpoDRabKmPaRmeb1ueEdeVLNhiOcdBSxVL7LzwTIHgEvQKc9WWGo+L2jvwcOUqWkL5zol/lnWbQwA1YVbS1LE/oyzuwZxwj60Iw2Y9aQ7PjgHMH/UH8lHff9y3iMgXsXohkZFs8necL++VQ18HcdcJcDmVVILbqRWVqLlM0P83kPr+h7pJhEalb6s4+/xw4LvH5/xD0x835zvgp9ZOMjssv6hbmhEvpyqpOGUSXUUuhPZxBi41HKZuv/5cjV8cfgpmDxlNX+f2YF/dJfuq8/7l2MvvqV8N5xKr/3FBpxPl4M43W0ZNF1TWUhLCRDBb83J83WjbWhxTOXgWKFFFND6v0P1J2Gdu0r40J9PjRppYjMpg8TJ72tj1VyzBKOBYUGth0MOHyvwFQSwMEFAACAAgAtHMISxyY8wZLAAAAawAAABsAAAB1bml2ZXJzYWwvdW5pdmVyc2FsLnBuZy54bWyzsa/IzVEoSy0qzszPs1Uy1DNQsrfj5bIpKEoty0wtV6gAigEFIUBJoRLINUJwyzNTSjKAQgYmJgjBjNTM9IwSWyVzC2O4oD7QTABQSwECAAAUAAIACAC0cwhLFQ6tKGQEAAAHEQAAHQAAAAAAAAABAAAAAAAAAAAAdW5pdmVyc2FsL2NvbW1vbl9tZXNzYWdlcy5sbmdQSwECAAAUAAIACAC0cwhLu1C4NysDAACGDAAAJwAAAAAAAAABAAAAAACfBAAAdW5pdmVyc2FsL2ZsYXNoX3B1Ymxpc2hpbmdfc2V0dGluZ3MueG1sUEsBAgAAFAACAAgAtHMISzDzi8S5AgAAUQoAACEAAAAAAAAAAQAAAAAADwgAAHVuaXZlcnNhbC9mbGFzaF9za2luX3NldHRpbmdzLnhtbFBLAQIAABQAAgAIALRzCEs1CTVsAQMAAJcLAAAmAAAAAAAAAAEAAAAAAAcLAAB1bml2ZXJzYWwvaHRtbF9wdWJsaXNoaW5nX3NldHRpbmdzLnhtbFBLAQIAABQAAgAIALRzCEtjqZVpowEAAC4GAAAfAAAAAAAAAAEAAAAAAEwOAAB1bml2ZXJzYWwvaHRtbF9za2luX3NldHRpbmdzLmpzUEsBAgAAFAACAAgAtHMISz08L9HBAAAA5QEAABoAAAAAAAAAAQAAAAAALBAAAHVuaXZlcnNhbC9pMThuX3ByZXNldHMueG1sUEsBAgAAFAACAAgAtHMIS5QTsyJpAAAAbgAAABwAAAAAAAAAAQAAAAAAJREAAHVuaXZlcnNhbC9sb2NhbF9zZXR0aW5ncy54bWxQSwECAAAUAAIACABElFdHI7RO+/sCAACwCAAAFAAAAAAAAAABAAAAAADIEQAAdW5pdmVyc2FsL3BsYXllci54bWxQSwECAAAUAAIACAC0cwhLNdvZrWgBAADzAgAAKQAAAAAAAAABAAAAAAD1FAAAdW5pdmVyc2FsL3NraW5fY3VzdG9taXphdGlvbl9zZXR0aW5ncy54bWxQSwECAAAUAAIACAC0cwhL7f+p5u4OAAATJAAAFwAAAAAAAAAAAAAAAACkFgAAdW5pdmVyc2FsL3VuaXZlcnNhbC5wbmdQSwECAAAUAAIACAC0cwhLHJjzBksAAABrAAAAGwAAAAAAAAABAAAAAADHJQAAdW5pdmVyc2FsL3VuaXZlcnNhbC5wbmcueG1sUEsFBgAAAAALAAsASQMAAEsmAAAAAA=="/>
  <p:tag name="ISPRING_PRESENTATION_TITLE" val="5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3735B25D-B60F-4B72-B1CA-557E3A89077E"/>
  <p:tag name="ISPRINGCLOUDFOLDERID" val="0"/>
  <p:tag name="ISPRINGCLOUDFOLDERPATH" val="资源库"/>
  <p:tag name="ISPRINGONLINEFOLDERID" val="0"/>
  <p:tag name="ISPRINGONLINEFOLDERPATH" val="内容列表"/>
  <p:tag name="ISLIDE.GUIDESSETTING" val="{&quot;Id&quot;:&quot;17f79ed6-e72a-453f-a0c8-beb5017c6da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1505</TotalTime>
  <Words>726</Words>
  <Application>Microsoft Office PowerPoint</Application>
  <PresentationFormat>宽屏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Segoe UI Light</vt:lpstr>
      <vt:lpstr>Source Sans Pro ExtraLight</vt:lpstr>
      <vt:lpstr>Times New Roman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Π</dc:creator>
  <cp:lastModifiedBy>徐 浩铭</cp:lastModifiedBy>
  <cp:revision>263</cp:revision>
  <cp:lastPrinted>2021-06-25T16:24:15Z</cp:lastPrinted>
  <dcterms:created xsi:type="dcterms:W3CDTF">2021-06-25T16:24:15Z</dcterms:created>
  <dcterms:modified xsi:type="dcterms:W3CDTF">2022-09-17T11:23:29Z</dcterms:modified>
</cp:coreProperties>
</file>