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7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4610100" cy="3460750"/>
  <p:notesSz cx="4610100" cy="346075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Georgia" panose="02040502050405020303" pitchFamily="18"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DPOwnv5dLI9c6YrKhNwMbxdQU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461D15-1AA5-45F4-8C2C-6CD217031046}">
  <a:tblStyle styleId="{C6461D15-1AA5-45F4-8C2C-6CD2170310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426" y="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9d93afd62_0_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9d93afd62_0_0: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g119d93afd62_0_0: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3b09b845c_3_1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f3b09b845c_3_1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f3b09b845c_3_1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3b09b845c_3_1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f3b09b845c_3_1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r>
              <a:rPr lang="en-US"/>
              <a:t>Here, we are fixing all other variables and only alter the time discretization, since the time discretization. This has the most influence on our algorithm’s performance. Since as the time discretization increases, the computation time must increase for both the Monte Carlo method and the non-recombing binary tree method. Since there are more time steps in the Monte Carlo case as well as more nodes which increase exponentially (In fact, total number of nodes for non recombining tree is ) for the binomial model.</a:t>
            </a:r>
            <a:endParaRPr/>
          </a:p>
        </p:txBody>
      </p:sp>
      <p:sp>
        <p:nvSpPr>
          <p:cNvPr id="141" name="Google Shape;141;gf3b09b845c_3_19: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3b09b845c_3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f3b09b845c_3_2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r>
              <a:rPr lang="en-US"/>
              <a:t>Here, we are fixing all other variables and only alter the time discretization, since the time discretization. This has the most influence on our algorithm’s performance. Since as the time discretization increases, the computation time must increase for both the Monte Carlo method and the non-recombing binary tree method. Since there are more time steps in the Monte Carlo case as well as more nodes which increase exponentially (In fact, total number of nodes for non recombining tree is ) for the binomial model.</a:t>
            </a:r>
            <a:endParaRPr/>
          </a:p>
        </p:txBody>
      </p:sp>
      <p:sp>
        <p:nvSpPr>
          <p:cNvPr id="148" name="Google Shape;148;gf3b09b845c_3_25: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3b09b845c_3_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f3b09b845c_3_3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we basically increase the time period five times, and double the volatility, and keeping the other conditions (i.e., initial stock price and the risk-free interest rate) the same.</a:t>
            </a:r>
            <a:endParaRPr/>
          </a:p>
          <a:p>
            <a:pPr marL="0" lvl="0" indent="0" algn="l" rtl="0">
              <a:spcBef>
                <a:spcPts val="0"/>
              </a:spcBef>
              <a:spcAft>
                <a:spcPts val="0"/>
              </a:spcAft>
              <a:buNone/>
            </a:pPr>
            <a:r>
              <a:rPr lang="en-US"/>
              <a:t>We found that as the time to maturity and the volatility increases, the arbitrage free price of the options increase significantly, so as the dispersion of the initial arbitrage free price with different time discritizations</a:t>
            </a:r>
            <a:endParaRPr/>
          </a:p>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endParaRPr/>
          </a:p>
        </p:txBody>
      </p:sp>
      <p:sp>
        <p:nvSpPr>
          <p:cNvPr id="155" name="Google Shape;155;gf3b09b845c_3_3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3b09b845c_3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f3b09b845c_3_4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we basically increase the time period five times, and double the volatility, and keeping the other conditions (i.e., initial stock price and the risk-free interest rate) the same.</a:t>
            </a:r>
            <a:endParaRPr/>
          </a:p>
          <a:p>
            <a:pPr marL="0" lvl="0" indent="0" algn="l" rtl="0">
              <a:spcBef>
                <a:spcPts val="0"/>
              </a:spcBef>
              <a:spcAft>
                <a:spcPts val="0"/>
              </a:spcAft>
              <a:buNone/>
            </a:pPr>
            <a:r>
              <a:rPr lang="en-US"/>
              <a:t>We found that as the time to maturity and the volatility increases, the arbitrage free price of the options increase significantly, so as the dispersion of the initial arbitrage free price with different time discritizations</a:t>
            </a:r>
            <a:endParaRPr/>
          </a:p>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endParaRPr/>
          </a:p>
        </p:txBody>
      </p:sp>
      <p:sp>
        <p:nvSpPr>
          <p:cNvPr id="165" name="Google Shape;165;gf3b09b845c_3_4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3b09b845c_3_4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f3b09b845c_3_4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r>
              <a:rPr lang="en-US"/>
              <a:t>Here, we are fixing all other variables and only alter the time discretization, since the time discretization. This has the most influence on our algorithm’s performance. Since as the time discretization increases, the computation time must increase for both the Monte Carlo method and the non-recombing binary tree method. Since there are more time steps in the Monte Carlo case as well as more nodes which increase exponentially (In fact, total number of nodes for non recombining tree is ) for the binomial model. Hence, we measure the total amount of run-time instead of the average or standard deviation of runtime.</a:t>
            </a:r>
            <a:endParaRPr/>
          </a:p>
        </p:txBody>
      </p:sp>
      <p:sp>
        <p:nvSpPr>
          <p:cNvPr id="175" name="Google Shape;175;gf3b09b845c_3_49: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3b09b845c_3_5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f3b09b845c_3_5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r>
              <a:rPr lang="en-US"/>
              <a:t>Here, we are fixing all other variables and only alter the time discretization, since the time discretization. This has the most influence on our algorithm’s performance. Since as the time discretization increases, the computation time must increase for both the Monte Carlo method and the non-recombing binary tree method. Since there are more time steps in the Monte Carlo case as well as more nodes which increase exponentially (In fact, total number of nodes for non recombining tree is ) for the binomial model. Hence, we measure the total amount of run-time instead of the average or standard deviation of runtime.</a:t>
            </a:r>
            <a:endParaRPr/>
          </a:p>
        </p:txBody>
      </p:sp>
      <p:sp>
        <p:nvSpPr>
          <p:cNvPr id="182" name="Google Shape;182;gf3b09b845c_3_55: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3b09b845c_3_6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f3b09b845c_3_6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i="0">
              <a:solidFill>
                <a:srgbClr val="202124"/>
              </a:solidFill>
              <a:latin typeface="Roboto"/>
              <a:ea typeface="Roboto"/>
              <a:cs typeface="Roboto"/>
              <a:sym typeface="Roboto"/>
            </a:endParaRPr>
          </a:p>
          <a:p>
            <a:pPr marL="0" lvl="0" indent="0" algn="l" rtl="0">
              <a:spcBef>
                <a:spcPts val="0"/>
              </a:spcBef>
              <a:spcAft>
                <a:spcPts val="0"/>
              </a:spcAft>
              <a:buNone/>
            </a:pPr>
            <a:r>
              <a:rPr lang="en-US"/>
              <a:t>Here, we are fixing all other variables and only alter the time discretization, since the time discretization. This has the most influence on our algorithm’s performance, especially for the non-recombing binominal model.</a:t>
            </a:r>
            <a:endParaRPr/>
          </a:p>
        </p:txBody>
      </p:sp>
      <p:sp>
        <p:nvSpPr>
          <p:cNvPr id="189" name="Google Shape;189;gf3b09b845c_3_6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3b09b845c_0_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3b09b845c_0_31: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f3b09b845c_0_31: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3b09b845c_0_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3b09b845c_0_0: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f3b09b845c_0_0: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9d93afd62_0_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9d93afd62_0_6: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g119d93afd62_0_6: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3b09b845c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3b09b845c_0_12: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f3b09b845c_0_12: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3b09b845c_0_1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3b09b845c_0_18: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f3b09b845c_0_18: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3b09b845c_0_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3b09b845c_0_24: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f3b09b845c_0_24: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9d93afd62_0_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9d93afd62_0_24: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119d93afd62_0_24: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65a93356e_2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15" name="Google Shape;415;g1165a93356e_2_83:notes"/>
          <p:cNvSpPr>
            <a:spLocks noGrp="1" noRot="1" noChangeAspect="1"/>
          </p:cNvSpPr>
          <p:nvPr>
            <p:ph type="sldImg" idx="2"/>
          </p:nvPr>
        </p:nvSpPr>
        <p:spPr>
          <a:xfrm>
            <a:off x="1144588" y="685800"/>
            <a:ext cx="4568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9d93afd62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9d93afd62_0_12: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119d93afd62_0_12: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494351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9d93afd62_0_1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9d93afd62_0_18: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19d93afd62_0_18: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9d93afd62_0_3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9d93afd62_0_38: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19d93afd62_0_38: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3b09b845c_0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3b09b845c_0_40:notes"/>
          <p:cNvSpPr txBox="1">
            <a:spLocks noGrp="1"/>
          </p:cNvSpPr>
          <p:nvPr>
            <p:ph type="body" idx="1"/>
          </p:nvPr>
        </p:nvSpPr>
        <p:spPr>
          <a:xfrm>
            <a:off x="460375" y="1665288"/>
            <a:ext cx="3689400" cy="136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f3b09b845c_0_40:notes"/>
          <p:cNvSpPr txBox="1">
            <a:spLocks noGrp="1"/>
          </p:cNvSpPr>
          <p:nvPr>
            <p:ph type="sldNum" idx="12"/>
          </p:nvPr>
        </p:nvSpPr>
        <p:spPr>
          <a:xfrm>
            <a:off x="2611438" y="3287713"/>
            <a:ext cx="1997100" cy="17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b09b845c_3_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f3b09b845c_3_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f3b09b845c_3_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95300" y="72527"/>
            <a:ext cx="3908425" cy="2444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3333B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421322" y="977311"/>
            <a:ext cx="3767454" cy="14128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1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7"/>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345757" y="1072832"/>
            <a:ext cx="3918585" cy="72675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8"/>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95300" y="72527"/>
            <a:ext cx="3908425" cy="2444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3333B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9"/>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9"/>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95300" y="72527"/>
            <a:ext cx="3908425" cy="2444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3333B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1"/>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2"/>
        <p:cNvGrpSpPr/>
        <p:nvPr/>
      </p:nvGrpSpPr>
      <p:grpSpPr>
        <a:xfrm>
          <a:off x="0" y="0"/>
          <a:ext cx="0" cy="0"/>
          <a:chOff x="0" y="0"/>
          <a:chExt cx="0" cy="0"/>
        </a:xfrm>
      </p:grpSpPr>
      <p:sp>
        <p:nvSpPr>
          <p:cNvPr id="133" name="Google Shape;133;p27"/>
          <p:cNvSpPr>
            <a:spLocks noGrp="1"/>
          </p:cNvSpPr>
          <p:nvPr>
            <p:ph type="pic" idx="2"/>
          </p:nvPr>
        </p:nvSpPr>
        <p:spPr>
          <a:xfrm>
            <a:off x="411788" y="977603"/>
            <a:ext cx="1968750" cy="1690352"/>
          </a:xfrm>
          <a:prstGeom prst="rect">
            <a:avLst/>
          </a:prstGeom>
          <a:noFill/>
          <a:ln>
            <a:noFill/>
          </a:ln>
        </p:spPr>
      </p:sp>
      <p:sp>
        <p:nvSpPr>
          <p:cNvPr id="134" name="Google Shape;134;p27"/>
          <p:cNvSpPr>
            <a:spLocks noGrp="1"/>
          </p:cNvSpPr>
          <p:nvPr>
            <p:ph type="pic" idx="3"/>
          </p:nvPr>
        </p:nvSpPr>
        <p:spPr>
          <a:xfrm>
            <a:off x="2186001" y="1322135"/>
            <a:ext cx="539860" cy="1480405"/>
          </a:xfrm>
          <a:prstGeom prst="rect">
            <a:avLst/>
          </a:prstGeom>
          <a:noFill/>
          <a:ln>
            <a:noFill/>
          </a:ln>
        </p:spPr>
      </p:sp>
    </p:spTree>
    <p:extLst>
      <p:ext uri="{BB962C8B-B14F-4D97-AF65-F5344CB8AC3E}">
        <p14:creationId xmlns:p14="http://schemas.microsoft.com/office/powerpoint/2010/main" val="3676289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069083" y="3371227"/>
            <a:ext cx="43180" cy="30480"/>
          </a:xfrm>
          <a:custGeom>
            <a:avLst/>
            <a:gdLst/>
            <a:ahLst/>
            <a:cxnLst/>
            <a:rect l="l" t="t" r="r" b="b"/>
            <a:pathLst>
              <a:path w="43180" h="30479" extrusionOk="0">
                <a:moveTo>
                  <a:pt x="0" y="30366"/>
                </a:moveTo>
                <a:lnTo>
                  <a:pt x="43019" y="30366"/>
                </a:lnTo>
                <a:lnTo>
                  <a:pt x="43019" y="0"/>
                </a:lnTo>
                <a:lnTo>
                  <a:pt x="0" y="0"/>
                </a:lnTo>
                <a:lnTo>
                  <a:pt x="0" y="30366"/>
                </a:lnTo>
                <a:close/>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6"/>
          <p:cNvSpPr/>
          <p:nvPr/>
        </p:nvSpPr>
        <p:spPr>
          <a:xfrm>
            <a:off x="2989465" y="3367265"/>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D6D6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6"/>
          <p:cNvSpPr/>
          <p:nvPr/>
        </p:nvSpPr>
        <p:spPr>
          <a:xfrm>
            <a:off x="3167268" y="3367265"/>
            <a:ext cx="25400" cy="38100"/>
          </a:xfrm>
          <a:custGeom>
            <a:avLst/>
            <a:gdLst/>
            <a:ahLst/>
            <a:cxnLst/>
            <a:rect l="l" t="t" r="r" b="b"/>
            <a:pathLst>
              <a:path w="25400" h="38100" extrusionOk="0">
                <a:moveTo>
                  <a:pt x="0" y="0"/>
                </a:moveTo>
                <a:lnTo>
                  <a:pt x="0" y="38100"/>
                </a:lnTo>
                <a:lnTo>
                  <a:pt x="25399" y="19050"/>
                </a:lnTo>
                <a:lnTo>
                  <a:pt x="0" y="0"/>
                </a:lnTo>
                <a:close/>
              </a:path>
            </a:pathLst>
          </a:custGeom>
          <a:solidFill>
            <a:srgbClr val="D6D6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6"/>
          <p:cNvSpPr/>
          <p:nvPr/>
        </p:nvSpPr>
        <p:spPr>
          <a:xfrm>
            <a:off x="3323614" y="3360914"/>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3" y="0"/>
                </a:lnTo>
                <a:lnTo>
                  <a:pt x="63833" y="30480"/>
                </a:lnTo>
                <a:lnTo>
                  <a:pt x="53672" y="3048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6"/>
          <p:cNvSpPr/>
          <p:nvPr/>
        </p:nvSpPr>
        <p:spPr>
          <a:xfrm>
            <a:off x="3260445" y="3367264"/>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D6D6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6"/>
          <p:cNvSpPr/>
          <p:nvPr/>
        </p:nvSpPr>
        <p:spPr>
          <a:xfrm>
            <a:off x="3620326" y="3373615"/>
            <a:ext cx="38100" cy="0"/>
          </a:xfrm>
          <a:custGeom>
            <a:avLst/>
            <a:gdLst/>
            <a:ahLst/>
            <a:cxnLst/>
            <a:rect l="l" t="t" r="r" b="b"/>
            <a:pathLst>
              <a:path w="38100" h="120000" extrusionOk="0">
                <a:moveTo>
                  <a:pt x="0" y="0"/>
                </a:moveTo>
                <a:lnTo>
                  <a:pt x="38101" y="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6"/>
          <p:cNvSpPr/>
          <p:nvPr/>
        </p:nvSpPr>
        <p:spPr>
          <a:xfrm>
            <a:off x="3531425" y="3367265"/>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D6D6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6"/>
          <p:cNvSpPr/>
          <p:nvPr/>
        </p:nvSpPr>
        <p:spPr>
          <a:xfrm>
            <a:off x="3607626" y="3360914"/>
            <a:ext cx="50800" cy="50800"/>
          </a:xfrm>
          <a:custGeom>
            <a:avLst/>
            <a:gdLst/>
            <a:ahLst/>
            <a:cxnLst/>
            <a:rect l="l" t="t" r="r" b="b"/>
            <a:pathLst>
              <a:path w="50800" h="50800" extrusionOk="0">
                <a:moveTo>
                  <a:pt x="0" y="0"/>
                </a:moveTo>
                <a:lnTo>
                  <a:pt x="38100" y="0"/>
                </a:lnTo>
              </a:path>
              <a:path w="50800" h="50800" extrusionOk="0">
                <a:moveTo>
                  <a:pt x="12700" y="25400"/>
                </a:moveTo>
                <a:lnTo>
                  <a:pt x="50801" y="25400"/>
                </a:lnTo>
              </a:path>
              <a:path w="50800" h="50800" extrusionOk="0">
                <a:moveTo>
                  <a:pt x="0" y="38100"/>
                </a:moveTo>
                <a:lnTo>
                  <a:pt x="38100" y="38100"/>
                </a:lnTo>
              </a:path>
              <a:path w="50800" h="50800" extrusionOk="0">
                <a:moveTo>
                  <a:pt x="12700" y="50800"/>
                </a:moveTo>
                <a:lnTo>
                  <a:pt x="50801" y="50800"/>
                </a:lnTo>
              </a:path>
            </a:pathLst>
          </a:custGeom>
          <a:noFill/>
          <a:ln w="9525" cap="flat" cmpd="sng">
            <a:solidFill>
              <a:srgbClr val="D6D6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6"/>
          <p:cNvSpPr/>
          <p:nvPr/>
        </p:nvSpPr>
        <p:spPr>
          <a:xfrm>
            <a:off x="3878593" y="3360914"/>
            <a:ext cx="50800" cy="25400"/>
          </a:xfrm>
          <a:custGeom>
            <a:avLst/>
            <a:gdLst/>
            <a:ahLst/>
            <a:cxnLst/>
            <a:rect l="l" t="t" r="r" b="b"/>
            <a:pathLst>
              <a:path w="50800" h="25400" extrusionOk="0">
                <a:moveTo>
                  <a:pt x="0" y="0"/>
                </a:moveTo>
                <a:lnTo>
                  <a:pt x="38100" y="0"/>
                </a:lnTo>
              </a:path>
              <a:path w="50800" h="25400" extrusionOk="0">
                <a:moveTo>
                  <a:pt x="12700" y="12700"/>
                </a:moveTo>
                <a:lnTo>
                  <a:pt x="50801" y="12700"/>
                </a:lnTo>
              </a:path>
              <a:path w="50800" h="25400" extrusionOk="0">
                <a:moveTo>
                  <a:pt x="12700" y="25400"/>
                </a:moveTo>
                <a:lnTo>
                  <a:pt x="50801" y="2540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6"/>
          <p:cNvSpPr/>
          <p:nvPr/>
        </p:nvSpPr>
        <p:spPr>
          <a:xfrm>
            <a:off x="3802393" y="3367265"/>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D6D6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6"/>
          <p:cNvSpPr/>
          <p:nvPr/>
        </p:nvSpPr>
        <p:spPr>
          <a:xfrm>
            <a:off x="3878593" y="3399015"/>
            <a:ext cx="50800" cy="12700"/>
          </a:xfrm>
          <a:custGeom>
            <a:avLst/>
            <a:gdLst/>
            <a:ahLst/>
            <a:cxnLst/>
            <a:rect l="l" t="t" r="r" b="b"/>
            <a:pathLst>
              <a:path w="50800" h="12700" extrusionOk="0">
                <a:moveTo>
                  <a:pt x="0" y="0"/>
                </a:moveTo>
                <a:lnTo>
                  <a:pt x="38100" y="0"/>
                </a:lnTo>
              </a:path>
              <a:path w="50800" h="12700" extrusionOk="0">
                <a:moveTo>
                  <a:pt x="12700" y="12700"/>
                </a:moveTo>
                <a:lnTo>
                  <a:pt x="50801" y="12700"/>
                </a:lnTo>
              </a:path>
            </a:pathLst>
          </a:custGeom>
          <a:noFill/>
          <a:ln w="9525" cap="flat" cmpd="sng">
            <a:solidFill>
              <a:srgbClr val="D6D6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6"/>
          <p:cNvSpPr/>
          <p:nvPr/>
        </p:nvSpPr>
        <p:spPr>
          <a:xfrm>
            <a:off x="4149573" y="3360914"/>
            <a:ext cx="50800" cy="50800"/>
          </a:xfrm>
          <a:custGeom>
            <a:avLst/>
            <a:gdLst/>
            <a:ahLst/>
            <a:cxnLst/>
            <a:rect l="l" t="t" r="r" b="b"/>
            <a:pathLst>
              <a:path w="50800" h="50800" extrusionOk="0">
                <a:moveTo>
                  <a:pt x="0" y="0"/>
                </a:moveTo>
                <a:lnTo>
                  <a:pt x="38100" y="0"/>
                </a:lnTo>
              </a:path>
              <a:path w="50800" h="50800" extrusionOk="0">
                <a:moveTo>
                  <a:pt x="12700" y="12700"/>
                </a:moveTo>
                <a:lnTo>
                  <a:pt x="50801" y="12700"/>
                </a:lnTo>
              </a:path>
              <a:path w="50800" h="50800" extrusionOk="0">
                <a:moveTo>
                  <a:pt x="12700" y="25400"/>
                </a:moveTo>
                <a:lnTo>
                  <a:pt x="50801" y="25400"/>
                </a:lnTo>
              </a:path>
              <a:path w="50800" h="50800" extrusionOk="0">
                <a:moveTo>
                  <a:pt x="0" y="38100"/>
                </a:moveTo>
                <a:lnTo>
                  <a:pt x="38100" y="38100"/>
                </a:lnTo>
              </a:path>
              <a:path w="50800" h="50800" extrusionOk="0">
                <a:moveTo>
                  <a:pt x="12700" y="50800"/>
                </a:moveTo>
                <a:lnTo>
                  <a:pt x="50801" y="5080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6"/>
          <p:cNvSpPr/>
          <p:nvPr/>
        </p:nvSpPr>
        <p:spPr>
          <a:xfrm>
            <a:off x="4451033" y="3391395"/>
            <a:ext cx="20320" cy="20320"/>
          </a:xfrm>
          <a:custGeom>
            <a:avLst/>
            <a:gdLst/>
            <a:ahLst/>
            <a:cxnLst/>
            <a:rect l="l" t="t" r="r" b="b"/>
            <a:pathLst>
              <a:path w="20320" h="20320" extrusionOk="0">
                <a:moveTo>
                  <a:pt x="0" y="0"/>
                </a:moveTo>
                <a:lnTo>
                  <a:pt x="20321" y="2032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6"/>
          <p:cNvSpPr/>
          <p:nvPr/>
        </p:nvSpPr>
        <p:spPr>
          <a:xfrm>
            <a:off x="4423969" y="3364900"/>
            <a:ext cx="30480" cy="30480"/>
          </a:xfrm>
          <a:custGeom>
            <a:avLst/>
            <a:gdLst/>
            <a:ahLst/>
            <a:cxnLst/>
            <a:rect l="l" t="t" r="r" b="b"/>
            <a:pathLst>
              <a:path w="30479" h="30479" extrusionOk="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6"/>
          <p:cNvSpPr/>
          <p:nvPr/>
        </p:nvSpPr>
        <p:spPr>
          <a:xfrm>
            <a:off x="4329112" y="3360914"/>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ADAD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6"/>
          <p:cNvSpPr txBox="1">
            <a:spLocks noGrp="1"/>
          </p:cNvSpPr>
          <p:nvPr>
            <p:ph type="title"/>
          </p:nvPr>
        </p:nvSpPr>
        <p:spPr>
          <a:xfrm>
            <a:off x="95300" y="72527"/>
            <a:ext cx="3908425" cy="2444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00" b="0" i="0" u="none" strike="noStrike" cap="none">
                <a:solidFill>
                  <a:srgbClr val="3333B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6"/>
          <p:cNvSpPr txBox="1">
            <a:spLocks noGrp="1"/>
          </p:cNvSpPr>
          <p:nvPr>
            <p:ph type="body" idx="1"/>
          </p:nvPr>
        </p:nvSpPr>
        <p:spPr>
          <a:xfrm>
            <a:off x="421322" y="977311"/>
            <a:ext cx="3767454" cy="14128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7" name="Google Shape;27;p6"/>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6"/>
          <p:cNvSpPr txBox="1">
            <a:spLocks noGrp="1"/>
          </p:cNvSpPr>
          <p:nvPr>
            <p:ph type="sldNum" idx="12"/>
          </p:nvPr>
        </p:nvSpPr>
        <p:spPr>
          <a:xfrm>
            <a:off x="3319272" y="3218497"/>
            <a:ext cx="1060323" cy="173037"/>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19d93afd62_0_0"/>
          <p:cNvSpPr txBox="1">
            <a:spLocks noGrp="1"/>
          </p:cNvSpPr>
          <p:nvPr>
            <p:ph type="title"/>
          </p:nvPr>
        </p:nvSpPr>
        <p:spPr>
          <a:xfrm>
            <a:off x="808500" y="580025"/>
            <a:ext cx="29931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MGTF 413 Final Project Presentation</a:t>
            </a:r>
            <a:endParaRPr/>
          </a:p>
        </p:txBody>
      </p:sp>
      <p:sp>
        <p:nvSpPr>
          <p:cNvPr id="67" name="Google Shape;67;g119d93afd62_0_0"/>
          <p:cNvSpPr txBox="1">
            <a:spLocks noGrp="1"/>
          </p:cNvSpPr>
          <p:nvPr>
            <p:ph type="body" idx="1"/>
          </p:nvPr>
        </p:nvSpPr>
        <p:spPr>
          <a:xfrm>
            <a:off x="526200" y="1101475"/>
            <a:ext cx="3557700" cy="5079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t>Project 2 : </a:t>
            </a:r>
            <a:r>
              <a:rPr lang="en-US">
                <a:latin typeface="Georgia"/>
                <a:ea typeface="Georgia"/>
                <a:cs typeface="Georgia"/>
                <a:sym typeface="Georgia"/>
              </a:rPr>
              <a:t>Pricing European Path-Dependent Derivatives Using the Binomial Model vs. Monte-Carlo Simulation</a:t>
            </a:r>
            <a:endParaRPr/>
          </a:p>
          <a:p>
            <a:pPr marL="0" lvl="0" indent="0" algn="l" rtl="0">
              <a:spcBef>
                <a:spcPts val="0"/>
              </a:spcBef>
              <a:spcAft>
                <a:spcPts val="0"/>
              </a:spcAft>
              <a:buNone/>
            </a:pPr>
            <a:endParaRPr/>
          </a:p>
        </p:txBody>
      </p:sp>
      <p:sp>
        <p:nvSpPr>
          <p:cNvPr id="68" name="Google Shape;68;g119d93afd62_0_0"/>
          <p:cNvSpPr txBox="1">
            <a:spLocks noGrp="1"/>
          </p:cNvSpPr>
          <p:nvPr>
            <p:ph type="body" idx="1"/>
          </p:nvPr>
        </p:nvSpPr>
        <p:spPr>
          <a:xfrm>
            <a:off x="1743900" y="1915425"/>
            <a:ext cx="2340000" cy="1246800"/>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sz="900" b="1"/>
              <a:t>Group 6</a:t>
            </a:r>
            <a:endParaRPr sz="900" b="1"/>
          </a:p>
          <a:p>
            <a:pPr marL="0" lvl="0" indent="0" algn="r" rtl="0">
              <a:spcBef>
                <a:spcPts val="0"/>
              </a:spcBef>
              <a:spcAft>
                <a:spcPts val="0"/>
              </a:spcAft>
              <a:buNone/>
            </a:pPr>
            <a:r>
              <a:rPr lang="en-US" sz="800">
                <a:solidFill>
                  <a:srgbClr val="000000"/>
                </a:solidFill>
              </a:rPr>
              <a:t>Haoning Qiu </a:t>
            </a:r>
            <a:endParaRPr sz="800">
              <a:solidFill>
                <a:srgbClr val="000000"/>
              </a:solidFill>
            </a:endParaRPr>
          </a:p>
          <a:p>
            <a:pPr marL="0" lvl="0" indent="0" algn="r" rtl="0">
              <a:spcBef>
                <a:spcPts val="0"/>
              </a:spcBef>
              <a:spcAft>
                <a:spcPts val="0"/>
              </a:spcAft>
              <a:buNone/>
            </a:pPr>
            <a:r>
              <a:rPr lang="en-US" sz="800">
                <a:solidFill>
                  <a:srgbClr val="000000"/>
                </a:solidFill>
              </a:rPr>
              <a:t>Xiangji Kong </a:t>
            </a:r>
            <a:endParaRPr sz="800">
              <a:solidFill>
                <a:srgbClr val="000000"/>
              </a:solidFill>
            </a:endParaRPr>
          </a:p>
          <a:p>
            <a:pPr marL="0" lvl="0" indent="0" algn="r" rtl="0">
              <a:spcBef>
                <a:spcPts val="0"/>
              </a:spcBef>
              <a:spcAft>
                <a:spcPts val="0"/>
              </a:spcAft>
              <a:buNone/>
            </a:pPr>
            <a:r>
              <a:rPr lang="en-US" sz="800">
                <a:solidFill>
                  <a:srgbClr val="000000"/>
                </a:solidFill>
              </a:rPr>
              <a:t>Xuefeng Yang </a:t>
            </a:r>
            <a:endParaRPr sz="800">
              <a:solidFill>
                <a:srgbClr val="000000"/>
              </a:solidFill>
            </a:endParaRPr>
          </a:p>
          <a:p>
            <a:pPr marL="0" lvl="0" indent="0" algn="r" rtl="0">
              <a:spcBef>
                <a:spcPts val="0"/>
              </a:spcBef>
              <a:spcAft>
                <a:spcPts val="0"/>
              </a:spcAft>
              <a:buNone/>
            </a:pPr>
            <a:r>
              <a:rPr lang="en-US" sz="800">
                <a:solidFill>
                  <a:srgbClr val="000000"/>
                </a:solidFill>
              </a:rPr>
              <a:t>Ying Zhang </a:t>
            </a:r>
            <a:endParaRPr sz="800">
              <a:solidFill>
                <a:srgbClr val="000000"/>
              </a:solidFill>
            </a:endParaRPr>
          </a:p>
          <a:p>
            <a:pPr marL="0" lvl="0" indent="0" algn="r" rtl="0">
              <a:spcBef>
                <a:spcPts val="0"/>
              </a:spcBef>
              <a:spcAft>
                <a:spcPts val="0"/>
              </a:spcAft>
              <a:buNone/>
            </a:pPr>
            <a:r>
              <a:rPr lang="en-US" sz="800">
                <a:solidFill>
                  <a:srgbClr val="000000"/>
                </a:solidFill>
              </a:rPr>
              <a:t>Zhenghua Ye </a:t>
            </a:r>
            <a:endParaRPr sz="800">
              <a:solidFill>
                <a:srgbClr val="000000"/>
              </a:solidFill>
            </a:endParaRPr>
          </a:p>
          <a:p>
            <a:pPr marL="0" lvl="0" indent="0" algn="r" rtl="0">
              <a:spcBef>
                <a:spcPts val="0"/>
              </a:spcBef>
              <a:spcAft>
                <a:spcPts val="0"/>
              </a:spcAft>
              <a:buNone/>
            </a:pPr>
            <a:r>
              <a:rPr lang="en-US" sz="800">
                <a:solidFill>
                  <a:srgbClr val="000000"/>
                </a:solidFill>
              </a:rPr>
              <a:t>Zhuoer Jin</a:t>
            </a:r>
            <a:endParaRPr sz="800">
              <a:solidFill>
                <a:srgbClr val="000000"/>
              </a:solidFill>
            </a:endParaRPr>
          </a:p>
          <a:p>
            <a:pPr marL="0" lvl="0" indent="0" algn="r" rtl="0">
              <a:spcBef>
                <a:spcPts val="0"/>
              </a:spcBef>
              <a:spcAft>
                <a:spcPts val="0"/>
              </a:spcAft>
              <a:buNone/>
            </a:pPr>
            <a:endParaRPr sz="800">
              <a:solidFill>
                <a:srgbClr val="000000"/>
              </a:solidFill>
            </a:endParaRPr>
          </a:p>
          <a:p>
            <a:pPr marL="0" lvl="0" indent="0" algn="r" rtl="0">
              <a:spcBef>
                <a:spcPts val="0"/>
              </a:spcBef>
              <a:spcAft>
                <a:spcPts val="0"/>
              </a:spcAft>
              <a:buNone/>
            </a:pPr>
            <a:endParaRPr sz="800">
              <a:solidFill>
                <a:srgbClr val="000000"/>
              </a:solidFill>
            </a:endParaRPr>
          </a:p>
          <a:p>
            <a:pPr marL="0" lvl="0" indent="0" algn="r" rtl="0">
              <a:spcBef>
                <a:spcPts val="0"/>
              </a:spcBef>
              <a:spcAft>
                <a:spcPts val="0"/>
              </a:spcAft>
              <a:buNone/>
            </a:pPr>
            <a:r>
              <a:rPr lang="en-US" sz="800">
                <a:solidFill>
                  <a:srgbClr val="000000"/>
                </a:solidFill>
              </a:rPr>
              <a:t>Date: March 16 2022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f3b09b845c_3_10"/>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sp>
        <p:nvSpPr>
          <p:cNvPr id="134" name="Google Shape;134;gf3b09b845c_3_10"/>
          <p:cNvSpPr txBox="1"/>
          <p:nvPr/>
        </p:nvSpPr>
        <p:spPr>
          <a:xfrm>
            <a:off x="95250" y="320759"/>
            <a:ext cx="3057184" cy="184666"/>
          </a:xfrm>
          <a:prstGeom prst="rect">
            <a:avLst/>
          </a:prstGeom>
          <a:blipFill rotWithShape="1">
            <a:blip r:embed="rId3">
              <a:alphaModFix/>
            </a:blip>
            <a:stretch>
              <a:fillRect l="-797" t="-6666" b="-333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5" name="Google Shape;135;gf3b09b845c_3_10"/>
          <p:cNvSpPr txBox="1"/>
          <p:nvPr/>
        </p:nvSpPr>
        <p:spPr>
          <a:xfrm>
            <a:off x="86145" y="756611"/>
            <a:ext cx="3021020" cy="184666"/>
          </a:xfrm>
          <a:prstGeom prst="rect">
            <a:avLst/>
          </a:prstGeom>
          <a:blipFill rotWithShape="1">
            <a:blip r:embed="rId4">
              <a:alphaModFix/>
            </a:blip>
            <a:stretch>
              <a:fillRect l="-604" t="-3331" r="-200" b="-3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6" name="Google Shape;136;gf3b09b845c_3_10"/>
          <p:cNvSpPr txBox="1"/>
          <p:nvPr/>
        </p:nvSpPr>
        <p:spPr>
          <a:xfrm>
            <a:off x="85886" y="530947"/>
            <a:ext cx="4009110" cy="184666"/>
          </a:xfrm>
          <a:prstGeom prst="rect">
            <a:avLst/>
          </a:prstGeom>
          <a:blipFill rotWithShape="1">
            <a:blip r:embed="rId5">
              <a:alphaModFix/>
            </a:blip>
            <a:stretch>
              <a:fillRect l="-454" t="-3332" r="-455" b="-39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37" name="Google Shape;137;gf3b09b845c_3_10"/>
          <p:cNvPicPr preferRelativeResize="0"/>
          <p:nvPr/>
        </p:nvPicPr>
        <p:blipFill rotWithShape="1">
          <a:blip r:embed="rId6">
            <a:alphaModFix/>
          </a:blip>
          <a:srcRect/>
          <a:stretch/>
        </p:blipFill>
        <p:spPr>
          <a:xfrm>
            <a:off x="400050" y="941277"/>
            <a:ext cx="3590505" cy="2483927"/>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3b09b845c_3_19"/>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graphicFrame>
        <p:nvGraphicFramePr>
          <p:cNvPr id="144" name="Google Shape;144;gf3b09b845c_3_19"/>
          <p:cNvGraphicFramePr/>
          <p:nvPr/>
        </p:nvGraphicFramePr>
        <p:xfrm>
          <a:off x="209550" y="587375"/>
          <a:ext cx="4191000" cy="2361010"/>
        </p:xfrm>
        <a:graphic>
          <a:graphicData uri="http://schemas.openxmlformats.org/drawingml/2006/table">
            <a:tbl>
              <a:tblPr firstRow="1" bandRow="1">
                <a:noFill/>
                <a:tableStyleId>{C6461D15-1AA5-45F4-8C2C-6CD217031046}</a:tableStyleId>
              </a:tblPr>
              <a:tblGrid>
                <a:gridCol w="1068625">
                  <a:extLst>
                    <a:ext uri="{9D8B030D-6E8A-4147-A177-3AD203B41FA5}">
                      <a16:colId xmlns:a16="http://schemas.microsoft.com/office/drawing/2014/main" val="20000"/>
                    </a:ext>
                  </a:extLst>
                </a:gridCol>
                <a:gridCol w="152217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7620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Computation time of Monte Carlo method</a:t>
                      </a:r>
                      <a:endParaRPr/>
                    </a:p>
                    <a:p>
                      <a:pPr marL="0" marR="0" lvl="0" indent="0" algn="ctr" rtl="0">
                        <a:spcBef>
                          <a:spcPts val="0"/>
                        </a:spcBef>
                        <a:spcAft>
                          <a:spcPts val="0"/>
                        </a:spcAft>
                        <a:buNone/>
                      </a:pPr>
                      <a:r>
                        <a:rPr lang="en-US" sz="1100" b="1">
                          <a:solidFill>
                            <a:schemeClr val="lt1"/>
                          </a:solidFill>
                          <a:latin typeface="Calibri"/>
                          <a:ea typeface="Calibri"/>
                          <a:cs typeface="Calibri"/>
                          <a:sym typeface="Calibri"/>
                        </a:rPr>
                        <a:t>(in seconds)</a:t>
                      </a:r>
                      <a:endParaRPr/>
                    </a:p>
                  </a:txBody>
                  <a:tcPr marL="91450" marR="91450" marT="45725" marB="45725"/>
                </a:tc>
                <a:tc>
                  <a:txBody>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Computation time of binomial method</a:t>
                      </a:r>
                      <a:endParaRPr/>
                    </a:p>
                    <a:p>
                      <a:pPr marL="0" marR="0" lvl="0" indent="0" algn="ctr" rtl="0">
                        <a:spcBef>
                          <a:spcPts val="0"/>
                        </a:spcBef>
                        <a:spcAft>
                          <a:spcPts val="0"/>
                        </a:spcAft>
                        <a:buNone/>
                      </a:pPr>
                      <a:r>
                        <a:rPr lang="en-US" sz="1100" b="1">
                          <a:solidFill>
                            <a:schemeClr val="lt1"/>
                          </a:solidFill>
                          <a:latin typeface="Calibri"/>
                          <a:ea typeface="Calibri"/>
                          <a:cs typeface="Calibri"/>
                          <a:sym typeface="Calibri"/>
                        </a:rPr>
                        <a:t>(in seconds)</a:t>
                      </a:r>
                      <a:endParaRPr/>
                    </a:p>
                    <a:p>
                      <a:pPr marL="0" marR="0" lvl="0" indent="0" algn="ctr" rtl="0">
                        <a:spcBef>
                          <a:spcPts val="0"/>
                        </a:spcBef>
                        <a:spcAft>
                          <a:spcPts val="0"/>
                        </a:spcAft>
                        <a:buNone/>
                      </a:pPr>
                      <a:endParaRPr sz="1100" b="1">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19800">
                <a:tc>
                  <a:txBody>
                    <a:bodyPr/>
                    <a:lstStyle/>
                    <a:p>
                      <a:pPr marL="0" marR="0" lvl="0" indent="0" algn="ctr" rtl="0">
                        <a:spcBef>
                          <a:spcPts val="0"/>
                        </a:spcBef>
                        <a:spcAft>
                          <a:spcPts val="0"/>
                        </a:spcAft>
                        <a:buNone/>
                      </a:pPr>
                      <a:r>
                        <a:rPr lang="en-US" sz="1100" b="1"/>
                        <a:t>1.0</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0.006091</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b="0" i="0">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319800">
                <a:tc>
                  <a:txBody>
                    <a:bodyPr/>
                    <a:lstStyle/>
                    <a:p>
                      <a:pPr marL="0" marR="0" lvl="0" indent="0" algn="ctr" rtl="0">
                        <a:spcBef>
                          <a:spcPts val="0"/>
                        </a:spcBef>
                        <a:spcAft>
                          <a:spcPts val="0"/>
                        </a:spcAft>
                        <a:buNone/>
                      </a:pPr>
                      <a:r>
                        <a:rPr lang="en-US" sz="1100" b="1"/>
                        <a:t>0.5</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0.005543</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b="0" i="0">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319800">
                <a:tc>
                  <a:txBody>
                    <a:bodyPr/>
                    <a:lstStyle/>
                    <a:p>
                      <a:pPr marL="0" marR="0" lvl="0" indent="0" algn="ctr" rtl="0">
                        <a:spcBef>
                          <a:spcPts val="0"/>
                        </a:spcBef>
                        <a:spcAft>
                          <a:spcPts val="0"/>
                        </a:spcAft>
                        <a:buNone/>
                      </a:pPr>
                      <a:r>
                        <a:rPr lang="en-US" sz="1100" b="1"/>
                        <a:t>0.4</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0.004963</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b="0" i="0">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319800">
                <a:tc>
                  <a:txBody>
                    <a:bodyPr/>
                    <a:lstStyle/>
                    <a:p>
                      <a:pPr marL="0" marR="0" lvl="0" indent="0" algn="ctr" rtl="0">
                        <a:spcBef>
                          <a:spcPts val="0"/>
                        </a:spcBef>
                        <a:spcAft>
                          <a:spcPts val="0"/>
                        </a:spcAft>
                        <a:buNone/>
                      </a:pPr>
                      <a:r>
                        <a:rPr lang="en-US" sz="1100" b="1"/>
                        <a:t>0.2</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0.004000</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b="0" i="0">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319800">
                <a:tc>
                  <a:txBody>
                    <a:bodyPr/>
                    <a:lstStyle/>
                    <a:p>
                      <a:pPr marL="0" marR="0" lvl="0" indent="0" algn="ctr" rtl="0">
                        <a:spcBef>
                          <a:spcPts val="0"/>
                        </a:spcBef>
                        <a:spcAft>
                          <a:spcPts val="0"/>
                        </a:spcAft>
                        <a:buNone/>
                      </a:pPr>
                      <a:r>
                        <a:rPr lang="en-US" sz="1100" b="1"/>
                        <a:t>0.1</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0.006181</a:t>
                      </a:r>
                      <a:endParaRPr sz="1100" b="0" i="0">
                        <a:solidFill>
                          <a:srgbClr val="FF0000"/>
                        </a:solidFill>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100">
                          <a:solidFill>
                            <a:srgbClr val="FF0000"/>
                          </a:solidFill>
                        </a:rPr>
                        <a:t>2.887901</a:t>
                      </a:r>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f3b09b845c_3_25"/>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pic>
        <p:nvPicPr>
          <p:cNvPr id="151" name="Google Shape;151;gf3b09b845c_3_25"/>
          <p:cNvPicPr preferRelativeResize="0"/>
          <p:nvPr/>
        </p:nvPicPr>
        <p:blipFill rotWithShape="1">
          <a:blip r:embed="rId3">
            <a:alphaModFix/>
          </a:blip>
          <a:srcRect/>
          <a:stretch/>
        </p:blipFill>
        <p:spPr>
          <a:xfrm>
            <a:off x="0" y="305283"/>
            <a:ext cx="4610100" cy="3176587"/>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f3b09b845c_3_31"/>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sp>
        <p:nvSpPr>
          <p:cNvPr id="158" name="Google Shape;158;gf3b09b845c_3_31"/>
          <p:cNvSpPr txBox="1"/>
          <p:nvPr/>
        </p:nvSpPr>
        <p:spPr>
          <a:xfrm>
            <a:off x="95250" y="320759"/>
            <a:ext cx="3033138" cy="184666"/>
          </a:xfrm>
          <a:prstGeom prst="rect">
            <a:avLst/>
          </a:prstGeom>
          <a:blipFill rotWithShape="1">
            <a:blip r:embed="rId3">
              <a:alphaModFix/>
            </a:blip>
            <a:stretch>
              <a:fillRect l="-804" t="-6666" b="-333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59" name="Google Shape;159;gf3b09b845c_3_31"/>
          <p:cNvSpPr txBox="1"/>
          <p:nvPr/>
        </p:nvSpPr>
        <p:spPr>
          <a:xfrm>
            <a:off x="86145" y="756611"/>
            <a:ext cx="2987356" cy="184666"/>
          </a:xfrm>
          <a:prstGeom prst="rect">
            <a:avLst/>
          </a:prstGeom>
          <a:blipFill rotWithShape="1">
            <a:blip r:embed="rId4">
              <a:alphaModFix/>
            </a:blip>
            <a:stretch>
              <a:fillRect l="-1222" t="-3331" r="-815" b="-3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160" name="Google Shape;160;gf3b09b845c_3_31"/>
          <p:cNvGraphicFramePr/>
          <p:nvPr/>
        </p:nvGraphicFramePr>
        <p:xfrm>
          <a:off x="119466" y="949823"/>
          <a:ext cx="4343400" cy="1999465"/>
        </p:xfrm>
        <a:graphic>
          <a:graphicData uri="http://schemas.openxmlformats.org/drawingml/2006/table">
            <a:tbl>
              <a:tblPr firstRow="1" bandRow="1">
                <a:noFill/>
                <a:tableStyleId>{C6461D15-1AA5-45F4-8C2C-6CD217031046}</a:tableStyleId>
              </a:tblPr>
              <a:tblGrid>
                <a:gridCol w="1264250">
                  <a:extLst>
                    <a:ext uri="{9D8B030D-6E8A-4147-A177-3AD203B41FA5}">
                      <a16:colId xmlns:a16="http://schemas.microsoft.com/office/drawing/2014/main" val="20000"/>
                    </a:ext>
                  </a:extLst>
                </a:gridCol>
                <a:gridCol w="1539575">
                  <a:extLst>
                    <a:ext uri="{9D8B030D-6E8A-4147-A177-3AD203B41FA5}">
                      <a16:colId xmlns:a16="http://schemas.microsoft.com/office/drawing/2014/main" val="20001"/>
                    </a:ext>
                  </a:extLst>
                </a:gridCol>
                <a:gridCol w="1539575">
                  <a:extLst>
                    <a:ext uri="{9D8B030D-6E8A-4147-A177-3AD203B41FA5}">
                      <a16:colId xmlns:a16="http://schemas.microsoft.com/office/drawing/2014/main" val="20002"/>
                    </a:ext>
                  </a:extLst>
                </a:gridCol>
              </a:tblGrid>
              <a:tr h="6400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900" b="1">
                          <a:solidFill>
                            <a:schemeClr val="lt1"/>
                          </a:solidFill>
                          <a:latin typeface="Calibri"/>
                          <a:ea typeface="Calibri"/>
                          <a:cs typeface="Calibri"/>
                          <a:sym typeface="Calibri"/>
                        </a:rPr>
                        <a:t>Initial arbitrage free price of Monte Carlo method</a:t>
                      </a:r>
                      <a:endParaRPr/>
                    </a:p>
                    <a:p>
                      <a:pPr marL="0" marR="0" lvl="0" indent="0" algn="ctr" rtl="0">
                        <a:spcBef>
                          <a:spcPts val="0"/>
                        </a:spcBef>
                        <a:spcAft>
                          <a:spcPts val="0"/>
                        </a:spcAft>
                        <a:buNone/>
                      </a:pPr>
                      <a:r>
                        <a:rPr lang="en-US" sz="900" b="1">
                          <a:solidFill>
                            <a:schemeClr val="lt1"/>
                          </a:solidFill>
                          <a:latin typeface="Calibri"/>
                          <a:ea typeface="Calibri"/>
                          <a:cs typeface="Calibri"/>
                          <a:sym typeface="Calibri"/>
                        </a:rPr>
                        <a:t>(in dollars)</a:t>
                      </a:r>
                      <a:endParaRPr/>
                    </a:p>
                  </a:txBody>
                  <a:tcPr marL="91450" marR="91450" marT="45725" marB="45725"/>
                </a:tc>
                <a:tc>
                  <a:txBody>
                    <a:bodyPr/>
                    <a:lstStyle/>
                    <a:p>
                      <a:pPr marL="0" marR="0" lvl="0" indent="0" algn="ctr" rtl="0">
                        <a:spcBef>
                          <a:spcPts val="0"/>
                        </a:spcBef>
                        <a:spcAft>
                          <a:spcPts val="0"/>
                        </a:spcAft>
                        <a:buNone/>
                      </a:pPr>
                      <a:r>
                        <a:rPr lang="en-US" sz="900" b="1">
                          <a:solidFill>
                            <a:schemeClr val="lt1"/>
                          </a:solidFill>
                          <a:latin typeface="Calibri"/>
                          <a:ea typeface="Calibri"/>
                          <a:cs typeface="Calibri"/>
                          <a:sym typeface="Calibri"/>
                        </a:rPr>
                        <a:t>Initial arbitrage free price of binomial model</a:t>
                      </a:r>
                      <a:endParaRPr/>
                    </a:p>
                    <a:p>
                      <a:pPr marL="0" marR="0" lvl="0" indent="0" algn="ctr" rtl="0">
                        <a:spcBef>
                          <a:spcPts val="0"/>
                        </a:spcBef>
                        <a:spcAft>
                          <a:spcPts val="0"/>
                        </a:spcAft>
                        <a:buNone/>
                      </a:pPr>
                      <a:r>
                        <a:rPr lang="en-US" sz="900" b="1">
                          <a:solidFill>
                            <a:schemeClr val="lt1"/>
                          </a:solidFill>
                          <a:latin typeface="Calibri"/>
                          <a:ea typeface="Calibri"/>
                          <a:cs typeface="Calibri"/>
                          <a:sym typeface="Calibri"/>
                        </a:rPr>
                        <a:t>(in dollars)</a:t>
                      </a:r>
                      <a:endParaRPr/>
                    </a:p>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271875">
                <a:tc>
                  <a:txBody>
                    <a:bodyPr/>
                    <a:lstStyle/>
                    <a:p>
                      <a:pPr marL="0" marR="0" lvl="0" indent="0" algn="ctr" rtl="0">
                        <a:spcBef>
                          <a:spcPts val="0"/>
                        </a:spcBef>
                        <a:spcAft>
                          <a:spcPts val="0"/>
                        </a:spcAft>
                        <a:buNone/>
                      </a:pPr>
                      <a:r>
                        <a:rPr lang="en-US" sz="1100" b="1"/>
                        <a:t>5.0</a:t>
                      </a:r>
                      <a:endParaRPr/>
                    </a:p>
                  </a:txBody>
                  <a:tcPr marL="91450" marR="91450" marT="45725" marB="45725"/>
                </a:tc>
                <a:tc>
                  <a:txBody>
                    <a:bodyPr/>
                    <a:lstStyle/>
                    <a:p>
                      <a:pPr marL="0" marR="0" lvl="0" indent="0" algn="ctr" rtl="0">
                        <a:spcBef>
                          <a:spcPts val="0"/>
                        </a:spcBef>
                        <a:spcAft>
                          <a:spcPts val="0"/>
                        </a:spcAft>
                        <a:buNone/>
                      </a:pPr>
                      <a:r>
                        <a:rPr lang="en-US" sz="1100"/>
                        <a:t>540.193368</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552.914570</a:t>
                      </a:r>
                      <a:endParaRPr sz="1100"/>
                    </a:p>
                  </a:txBody>
                  <a:tcPr marL="91450" marR="91450" marT="45725" marB="45725"/>
                </a:tc>
                <a:extLst>
                  <a:ext uri="{0D108BD9-81ED-4DB2-BD59-A6C34878D82A}">
                    <a16:rowId xmlns:a16="http://schemas.microsoft.com/office/drawing/2014/main" val="10001"/>
                  </a:ext>
                </a:extLst>
              </a:tr>
              <a:tr h="271875">
                <a:tc>
                  <a:txBody>
                    <a:bodyPr/>
                    <a:lstStyle/>
                    <a:p>
                      <a:pPr marL="0" marR="0" lvl="0" indent="0" algn="ctr" rtl="0">
                        <a:spcBef>
                          <a:spcPts val="0"/>
                        </a:spcBef>
                        <a:spcAft>
                          <a:spcPts val="0"/>
                        </a:spcAft>
                        <a:buNone/>
                      </a:pPr>
                      <a:r>
                        <a:rPr lang="en-US" sz="1100" b="1"/>
                        <a:t>2.0</a:t>
                      </a:r>
                      <a:endParaRPr/>
                    </a:p>
                  </a:txBody>
                  <a:tcPr marL="91450" marR="91450" marT="45725" marB="45725"/>
                </a:tc>
                <a:tc>
                  <a:txBody>
                    <a:bodyPr/>
                    <a:lstStyle/>
                    <a:p>
                      <a:pPr marL="0" marR="0" lvl="0" indent="0" algn="ctr" rtl="0">
                        <a:spcBef>
                          <a:spcPts val="0"/>
                        </a:spcBef>
                        <a:spcAft>
                          <a:spcPts val="0"/>
                        </a:spcAft>
                        <a:buNone/>
                      </a:pPr>
                      <a:r>
                        <a:rPr lang="en-US" sz="1100"/>
                        <a:t>382.174441</a:t>
                      </a:r>
                      <a:endParaRPr/>
                    </a:p>
                  </a:txBody>
                  <a:tcPr marL="91450" marR="91450" marT="45725" marB="45725" anchor="ctr"/>
                </a:tc>
                <a:tc>
                  <a:txBody>
                    <a:bodyPr/>
                    <a:lstStyle/>
                    <a:p>
                      <a:pPr marL="0" marR="0" lvl="0" indent="0" algn="ctr" rtl="0">
                        <a:spcBef>
                          <a:spcPts val="0"/>
                        </a:spcBef>
                        <a:spcAft>
                          <a:spcPts val="0"/>
                        </a:spcAft>
                        <a:buNone/>
                      </a:pPr>
                      <a:r>
                        <a:rPr lang="en-US" sz="1100"/>
                        <a:t>402.744772</a:t>
                      </a:r>
                      <a:endParaRPr/>
                    </a:p>
                  </a:txBody>
                  <a:tcPr marL="91450" marR="91450" marT="45725" marB="45725" anchor="ctr"/>
                </a:tc>
                <a:extLst>
                  <a:ext uri="{0D108BD9-81ED-4DB2-BD59-A6C34878D82A}">
                    <a16:rowId xmlns:a16="http://schemas.microsoft.com/office/drawing/2014/main" val="10002"/>
                  </a:ext>
                </a:extLst>
              </a:tr>
              <a:tr h="271875">
                <a:tc>
                  <a:txBody>
                    <a:bodyPr/>
                    <a:lstStyle/>
                    <a:p>
                      <a:pPr marL="0" marR="0" lvl="0" indent="0" algn="ctr" rtl="0">
                        <a:spcBef>
                          <a:spcPts val="0"/>
                        </a:spcBef>
                        <a:spcAft>
                          <a:spcPts val="0"/>
                        </a:spcAft>
                        <a:buNone/>
                      </a:pPr>
                      <a:r>
                        <a:rPr lang="en-US" sz="1100" b="1"/>
                        <a:t>1.0</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344.626660</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357.146738</a:t>
                      </a:r>
                      <a:endParaRPr sz="1100"/>
                    </a:p>
                  </a:txBody>
                  <a:tcPr marL="91450" marR="91450" marT="45725" marB="45725"/>
                </a:tc>
                <a:extLst>
                  <a:ext uri="{0D108BD9-81ED-4DB2-BD59-A6C34878D82A}">
                    <a16:rowId xmlns:a16="http://schemas.microsoft.com/office/drawing/2014/main" val="10003"/>
                  </a:ext>
                </a:extLst>
              </a:tr>
              <a:tr h="271875">
                <a:tc>
                  <a:txBody>
                    <a:bodyPr/>
                    <a:lstStyle/>
                    <a:p>
                      <a:pPr marL="0" marR="0" lvl="0" indent="0" algn="ctr" rtl="0">
                        <a:spcBef>
                          <a:spcPts val="0"/>
                        </a:spcBef>
                        <a:spcAft>
                          <a:spcPts val="0"/>
                        </a:spcAft>
                        <a:buNone/>
                      </a:pPr>
                      <a:r>
                        <a:rPr lang="en-US" sz="1100" b="1"/>
                        <a:t>0.5</a:t>
                      </a:r>
                      <a:endParaRPr/>
                    </a:p>
                  </a:txBody>
                  <a:tcPr marL="91450" marR="91450" marT="45725" marB="45725"/>
                </a:tc>
                <a:tc>
                  <a:txBody>
                    <a:bodyPr/>
                    <a:lstStyle/>
                    <a:p>
                      <a:pPr marL="0" marR="0" lvl="0" indent="0" algn="ctr" rtl="0">
                        <a:spcBef>
                          <a:spcPts val="0"/>
                        </a:spcBef>
                        <a:spcAft>
                          <a:spcPts val="0"/>
                        </a:spcAft>
                        <a:buNone/>
                      </a:pPr>
                      <a:r>
                        <a:rPr lang="en-US" sz="1100"/>
                        <a:t>326.030554</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335.207216</a:t>
                      </a:r>
                      <a:endParaRPr sz="1100"/>
                    </a:p>
                  </a:txBody>
                  <a:tcPr marL="91450" marR="91450" marT="45725" marB="45725"/>
                </a:tc>
                <a:extLst>
                  <a:ext uri="{0D108BD9-81ED-4DB2-BD59-A6C34878D82A}">
                    <a16:rowId xmlns:a16="http://schemas.microsoft.com/office/drawing/2014/main" val="10004"/>
                  </a:ext>
                </a:extLst>
              </a:tr>
              <a:tr h="271875">
                <a:tc>
                  <a:txBody>
                    <a:bodyPr/>
                    <a:lstStyle/>
                    <a:p>
                      <a:pPr marL="0" marR="0" lvl="0" indent="0" algn="ctr" rtl="0">
                        <a:spcBef>
                          <a:spcPts val="0"/>
                        </a:spcBef>
                        <a:spcAft>
                          <a:spcPts val="0"/>
                        </a:spcAft>
                        <a:buNone/>
                      </a:pPr>
                      <a:r>
                        <a:rPr lang="en-US" sz="1100" b="1"/>
                        <a:t>0.4</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327.819552</a:t>
                      </a:r>
                      <a:endParaRPr sz="11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330.888386</a:t>
                      </a:r>
                      <a:endParaRPr sz="1100"/>
                    </a:p>
                  </a:txBody>
                  <a:tcPr marL="91450" marR="91450" marT="45725" marB="45725"/>
                </a:tc>
                <a:extLst>
                  <a:ext uri="{0D108BD9-81ED-4DB2-BD59-A6C34878D82A}">
                    <a16:rowId xmlns:a16="http://schemas.microsoft.com/office/drawing/2014/main" val="10005"/>
                  </a:ext>
                </a:extLst>
              </a:tr>
            </a:tbl>
          </a:graphicData>
        </a:graphic>
      </p:graphicFrame>
      <p:sp>
        <p:nvSpPr>
          <p:cNvPr id="161" name="Google Shape;161;gf3b09b845c_3_31"/>
          <p:cNvSpPr txBox="1"/>
          <p:nvPr/>
        </p:nvSpPr>
        <p:spPr>
          <a:xfrm>
            <a:off x="85886" y="530947"/>
            <a:ext cx="4009110" cy="184666"/>
          </a:xfrm>
          <a:prstGeom prst="rect">
            <a:avLst/>
          </a:prstGeom>
          <a:blipFill rotWithShape="1">
            <a:blip r:embed="rId5">
              <a:alphaModFix/>
            </a:blip>
            <a:stretch>
              <a:fillRect l="-454" t="-3332" r="-455" b="-39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f3b09b845c_3_40"/>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sp>
        <p:nvSpPr>
          <p:cNvPr id="168" name="Google Shape;168;gf3b09b845c_3_40"/>
          <p:cNvSpPr txBox="1"/>
          <p:nvPr/>
        </p:nvSpPr>
        <p:spPr>
          <a:xfrm>
            <a:off x="95250" y="320759"/>
            <a:ext cx="3033138" cy="184666"/>
          </a:xfrm>
          <a:prstGeom prst="rect">
            <a:avLst/>
          </a:prstGeom>
          <a:blipFill rotWithShape="1">
            <a:blip r:embed="rId3">
              <a:alphaModFix/>
            </a:blip>
            <a:stretch>
              <a:fillRect l="-804" t="-6666" b="-333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69" name="Google Shape;169;gf3b09b845c_3_40"/>
          <p:cNvSpPr txBox="1"/>
          <p:nvPr/>
        </p:nvSpPr>
        <p:spPr>
          <a:xfrm>
            <a:off x="86145" y="756611"/>
            <a:ext cx="2987356" cy="184666"/>
          </a:xfrm>
          <a:prstGeom prst="rect">
            <a:avLst/>
          </a:prstGeom>
          <a:blipFill rotWithShape="1">
            <a:blip r:embed="rId4">
              <a:alphaModFix/>
            </a:blip>
            <a:stretch>
              <a:fillRect l="-1222" t="-3331" r="-815" b="-3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0" name="Google Shape;170;gf3b09b845c_3_40"/>
          <p:cNvSpPr txBox="1"/>
          <p:nvPr/>
        </p:nvSpPr>
        <p:spPr>
          <a:xfrm>
            <a:off x="85886" y="530947"/>
            <a:ext cx="4009110" cy="184666"/>
          </a:xfrm>
          <a:prstGeom prst="rect">
            <a:avLst/>
          </a:prstGeom>
          <a:blipFill rotWithShape="1">
            <a:blip r:embed="rId5">
              <a:alphaModFix/>
            </a:blip>
            <a:stretch>
              <a:fillRect l="-454" t="-3332" r="-455" b="-39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71" name="Google Shape;171;gf3b09b845c_3_40"/>
          <p:cNvPicPr preferRelativeResize="0"/>
          <p:nvPr/>
        </p:nvPicPr>
        <p:blipFill rotWithShape="1">
          <a:blip r:embed="rId6">
            <a:alphaModFix/>
          </a:blip>
          <a:srcRect/>
          <a:stretch/>
        </p:blipFill>
        <p:spPr>
          <a:xfrm>
            <a:off x="522740" y="982849"/>
            <a:ext cx="3564620" cy="2441469"/>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f3b09b845c_3_49"/>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graphicFrame>
        <p:nvGraphicFramePr>
          <p:cNvPr id="178" name="Google Shape;178;gf3b09b845c_3_49"/>
          <p:cNvGraphicFramePr/>
          <p:nvPr/>
        </p:nvGraphicFramePr>
        <p:xfrm>
          <a:off x="171450" y="434975"/>
          <a:ext cx="4267200" cy="2596550"/>
        </p:xfrm>
        <a:graphic>
          <a:graphicData uri="http://schemas.openxmlformats.org/drawingml/2006/table">
            <a:tbl>
              <a:tblPr firstRow="1" bandRow="1">
                <a:noFill/>
                <a:tableStyleId>{C6461D15-1AA5-45F4-8C2C-6CD217031046}</a:tableStyleId>
              </a:tblPr>
              <a:tblGrid>
                <a:gridCol w="1088050">
                  <a:extLst>
                    <a:ext uri="{9D8B030D-6E8A-4147-A177-3AD203B41FA5}">
                      <a16:colId xmlns:a16="http://schemas.microsoft.com/office/drawing/2014/main" val="20000"/>
                    </a:ext>
                  </a:extLst>
                </a:gridCol>
                <a:gridCol w="1598700">
                  <a:extLst>
                    <a:ext uri="{9D8B030D-6E8A-4147-A177-3AD203B41FA5}">
                      <a16:colId xmlns:a16="http://schemas.microsoft.com/office/drawing/2014/main" val="20001"/>
                    </a:ext>
                  </a:extLst>
                </a:gridCol>
                <a:gridCol w="1580450">
                  <a:extLst>
                    <a:ext uri="{9D8B030D-6E8A-4147-A177-3AD203B41FA5}">
                      <a16:colId xmlns:a16="http://schemas.microsoft.com/office/drawing/2014/main" val="20002"/>
                    </a:ext>
                  </a:extLst>
                </a:gridCol>
              </a:tblGrid>
              <a:tr h="7636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Computation time of Monte Carlo method</a:t>
                      </a:r>
                      <a:endParaRPr/>
                    </a:p>
                    <a:p>
                      <a:pPr marL="0" marR="0" lvl="0" indent="0" algn="ctr" rtl="0">
                        <a:spcBef>
                          <a:spcPts val="0"/>
                        </a:spcBef>
                        <a:spcAft>
                          <a:spcPts val="0"/>
                        </a:spcAft>
                        <a:buNone/>
                      </a:pPr>
                      <a:r>
                        <a:rPr lang="en-US" sz="1100" b="1">
                          <a:solidFill>
                            <a:schemeClr val="lt1"/>
                          </a:solidFill>
                          <a:latin typeface="Calibri"/>
                          <a:ea typeface="Calibri"/>
                          <a:cs typeface="Calibri"/>
                          <a:sym typeface="Calibri"/>
                        </a:rPr>
                        <a:t>(in seconds)</a:t>
                      </a:r>
                      <a:endParaRPr/>
                    </a:p>
                  </a:txBody>
                  <a:tcPr marL="91450" marR="91450" marT="45725" marB="45725"/>
                </a:tc>
                <a:tc>
                  <a:txBody>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Computation time of binomial method</a:t>
                      </a:r>
                      <a:endParaRPr/>
                    </a:p>
                    <a:p>
                      <a:pPr marL="0" marR="0" lvl="0" indent="0" algn="ctr" rtl="0">
                        <a:spcBef>
                          <a:spcPts val="0"/>
                        </a:spcBef>
                        <a:spcAft>
                          <a:spcPts val="0"/>
                        </a:spcAft>
                        <a:buNone/>
                      </a:pPr>
                      <a:r>
                        <a:rPr lang="en-US" sz="1100" b="1">
                          <a:solidFill>
                            <a:schemeClr val="lt1"/>
                          </a:solidFill>
                          <a:latin typeface="Calibri"/>
                          <a:ea typeface="Calibri"/>
                          <a:cs typeface="Calibri"/>
                          <a:sym typeface="Calibri"/>
                        </a:rPr>
                        <a:t>(in seconds)</a:t>
                      </a:r>
                      <a:endParaRPr/>
                    </a:p>
                    <a:p>
                      <a:pPr marL="0" marR="0" lvl="0" indent="0" algn="ctr" rtl="0">
                        <a:spcBef>
                          <a:spcPts val="0"/>
                        </a:spcBef>
                        <a:spcAft>
                          <a:spcPts val="0"/>
                        </a:spcAft>
                        <a:buNone/>
                      </a:pPr>
                      <a:endParaRPr sz="1100" b="1">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66575">
                <a:tc>
                  <a:txBody>
                    <a:bodyPr/>
                    <a:lstStyle/>
                    <a:p>
                      <a:pPr marL="0" marR="0" lvl="0" indent="0" algn="ctr" rtl="0">
                        <a:spcBef>
                          <a:spcPts val="0"/>
                        </a:spcBef>
                        <a:spcAft>
                          <a:spcPts val="0"/>
                        </a:spcAft>
                        <a:buNone/>
                      </a:pPr>
                      <a:r>
                        <a:rPr lang="en-US" sz="1100" b="1"/>
                        <a:t>5.0</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0.006039</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a:p>
                  </a:txBody>
                  <a:tcPr marL="91450" marR="91450" marT="45725" marB="45725"/>
                </a:tc>
                <a:extLst>
                  <a:ext uri="{0D108BD9-81ED-4DB2-BD59-A6C34878D82A}">
                    <a16:rowId xmlns:a16="http://schemas.microsoft.com/office/drawing/2014/main" val="10001"/>
                  </a:ext>
                </a:extLst>
              </a:tr>
              <a:tr h="366575">
                <a:tc>
                  <a:txBody>
                    <a:bodyPr/>
                    <a:lstStyle/>
                    <a:p>
                      <a:pPr marL="0" marR="0" lvl="0" indent="0" algn="ctr" rtl="0">
                        <a:spcBef>
                          <a:spcPts val="0"/>
                        </a:spcBef>
                        <a:spcAft>
                          <a:spcPts val="0"/>
                        </a:spcAft>
                        <a:buNone/>
                      </a:pPr>
                      <a:r>
                        <a:rPr lang="en-US" sz="1100" b="1"/>
                        <a:t>2.0</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0.003998</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0.000000</a:t>
                      </a:r>
                      <a:endParaRPr sz="1100"/>
                    </a:p>
                  </a:txBody>
                  <a:tcPr marL="91450" marR="91450" marT="45725" marB="45725"/>
                </a:tc>
                <a:extLst>
                  <a:ext uri="{0D108BD9-81ED-4DB2-BD59-A6C34878D82A}">
                    <a16:rowId xmlns:a16="http://schemas.microsoft.com/office/drawing/2014/main" val="10002"/>
                  </a:ext>
                </a:extLst>
              </a:tr>
              <a:tr h="366575">
                <a:tc>
                  <a:txBody>
                    <a:bodyPr/>
                    <a:lstStyle/>
                    <a:p>
                      <a:pPr marL="0" marR="0" lvl="0" indent="0" algn="ctr" rtl="0">
                        <a:spcBef>
                          <a:spcPts val="0"/>
                        </a:spcBef>
                        <a:spcAft>
                          <a:spcPts val="0"/>
                        </a:spcAft>
                        <a:buNone/>
                      </a:pPr>
                      <a:r>
                        <a:rPr lang="en-US" sz="1100" b="1"/>
                        <a:t>1.0</a:t>
                      </a:r>
                      <a:endParaRPr/>
                    </a:p>
                  </a:txBody>
                  <a:tcPr marL="91450" marR="91450" marT="45725" marB="45725"/>
                </a:tc>
                <a:tc>
                  <a:txBody>
                    <a:bodyPr/>
                    <a:lstStyle/>
                    <a:p>
                      <a:pPr marL="0" marR="0" lvl="0" indent="0" algn="ctr" rtl="0">
                        <a:spcBef>
                          <a:spcPts val="0"/>
                        </a:spcBef>
                        <a:spcAft>
                          <a:spcPts val="0"/>
                        </a:spcAft>
                        <a:buNone/>
                      </a:pPr>
                      <a:r>
                        <a:rPr lang="en-US" sz="1100"/>
                        <a:t>0.005513</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0.002995</a:t>
                      </a:r>
                      <a:endParaRPr sz="1100"/>
                    </a:p>
                  </a:txBody>
                  <a:tcPr marL="91450" marR="91450" marT="45725" marB="45725"/>
                </a:tc>
                <a:extLst>
                  <a:ext uri="{0D108BD9-81ED-4DB2-BD59-A6C34878D82A}">
                    <a16:rowId xmlns:a16="http://schemas.microsoft.com/office/drawing/2014/main" val="10003"/>
                  </a:ext>
                </a:extLst>
              </a:tr>
              <a:tr h="366575">
                <a:tc>
                  <a:txBody>
                    <a:bodyPr/>
                    <a:lstStyle/>
                    <a:p>
                      <a:pPr marL="0" marR="0" lvl="0" indent="0" algn="ctr" rtl="0">
                        <a:spcBef>
                          <a:spcPts val="0"/>
                        </a:spcBef>
                        <a:spcAft>
                          <a:spcPts val="0"/>
                        </a:spcAft>
                        <a:buNone/>
                      </a:pPr>
                      <a:r>
                        <a:rPr lang="en-US" sz="1100" b="1"/>
                        <a:t>0.5</a:t>
                      </a:r>
                      <a:endParaRPr/>
                    </a:p>
                  </a:txBody>
                  <a:tcPr marL="91450" marR="91450" marT="45725" marB="45725"/>
                </a:tc>
                <a:tc>
                  <a:txBody>
                    <a:bodyPr/>
                    <a:lstStyle/>
                    <a:p>
                      <a:pPr marL="0" marR="0" lvl="0" indent="0" algn="ctr" rtl="0">
                        <a:spcBef>
                          <a:spcPts val="0"/>
                        </a:spcBef>
                        <a:spcAft>
                          <a:spcPts val="0"/>
                        </a:spcAft>
                        <a:buNone/>
                      </a:pPr>
                      <a:r>
                        <a:rPr lang="en-US" sz="1100"/>
                        <a:t>0.005008</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3.049201</a:t>
                      </a:r>
                      <a:endParaRPr sz="1100"/>
                    </a:p>
                  </a:txBody>
                  <a:tcPr marL="91450" marR="91450" marT="45725" marB="45725"/>
                </a:tc>
                <a:extLst>
                  <a:ext uri="{0D108BD9-81ED-4DB2-BD59-A6C34878D82A}">
                    <a16:rowId xmlns:a16="http://schemas.microsoft.com/office/drawing/2014/main" val="10004"/>
                  </a:ext>
                </a:extLst>
              </a:tr>
              <a:tr h="366575">
                <a:tc>
                  <a:txBody>
                    <a:bodyPr/>
                    <a:lstStyle/>
                    <a:p>
                      <a:pPr marL="0" marR="0" lvl="0" indent="0" algn="ctr" rtl="0">
                        <a:spcBef>
                          <a:spcPts val="0"/>
                        </a:spcBef>
                        <a:spcAft>
                          <a:spcPts val="0"/>
                        </a:spcAft>
                        <a:buNone/>
                      </a:pPr>
                      <a:r>
                        <a:rPr lang="en-US" sz="1100" b="1"/>
                        <a:t>0.4</a:t>
                      </a:r>
                      <a:endParaRPr/>
                    </a:p>
                  </a:txBody>
                  <a:tcPr marL="91450" marR="91450" marT="45725" marB="45725"/>
                </a:tc>
                <a:tc>
                  <a:txBody>
                    <a:bodyPr/>
                    <a:lstStyle/>
                    <a:p>
                      <a:pPr marL="0" marR="0" lvl="0" indent="0" algn="ctr" rtl="0">
                        <a:spcBef>
                          <a:spcPts val="0"/>
                        </a:spcBef>
                        <a:spcAft>
                          <a:spcPts val="0"/>
                        </a:spcAft>
                        <a:buNone/>
                      </a:pPr>
                      <a:r>
                        <a:rPr lang="en-US" sz="1100"/>
                        <a:t>0.005999</a:t>
                      </a:r>
                      <a:endParaRPr/>
                    </a:p>
                  </a:txBody>
                  <a:tcPr marL="91450" marR="91450" marT="45725" marB="45725" anchor="ctr"/>
                </a:tc>
                <a:tc>
                  <a:txBody>
                    <a:bodyPr/>
                    <a:lstStyle/>
                    <a:p>
                      <a:pPr marL="0" marR="0" lvl="0" indent="0" algn="ctr" rtl="0">
                        <a:spcBef>
                          <a:spcPts val="0"/>
                        </a:spcBef>
                        <a:spcAft>
                          <a:spcPts val="0"/>
                        </a:spcAft>
                        <a:buNone/>
                      </a:pPr>
                      <a:r>
                        <a:rPr lang="en-US" sz="1100">
                          <a:solidFill>
                            <a:srgbClr val="FF0000"/>
                          </a:solidFill>
                        </a:rPr>
                        <a:t>122.207999</a:t>
                      </a:r>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f3b09b845c_3_55"/>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pic>
        <p:nvPicPr>
          <p:cNvPr id="185" name="Google Shape;185;gf3b09b845c_3_55"/>
          <p:cNvPicPr preferRelativeResize="0"/>
          <p:nvPr/>
        </p:nvPicPr>
        <p:blipFill rotWithShape="1">
          <a:blip r:embed="rId3">
            <a:alphaModFix/>
          </a:blip>
          <a:srcRect/>
          <a:stretch/>
        </p:blipFill>
        <p:spPr>
          <a:xfrm>
            <a:off x="0" y="325438"/>
            <a:ext cx="4610100" cy="3157537"/>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f3b09b845c_3_61"/>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pic>
        <p:nvPicPr>
          <p:cNvPr id="192" name="Google Shape;192;gf3b09b845c_3_61" descr="Monte Carlo Simulation in R with focus on Option Pricing | by Ojasvin Sood  | Towards Data Science"/>
          <p:cNvPicPr preferRelativeResize="0"/>
          <p:nvPr/>
        </p:nvPicPr>
        <p:blipFill rotWithShape="1">
          <a:blip r:embed="rId3">
            <a:alphaModFix/>
          </a:blip>
          <a:srcRect/>
          <a:stretch/>
        </p:blipFill>
        <p:spPr>
          <a:xfrm>
            <a:off x="131656" y="2187575"/>
            <a:ext cx="2228850" cy="1115960"/>
          </a:xfrm>
          <a:prstGeom prst="rect">
            <a:avLst/>
          </a:prstGeom>
          <a:noFill/>
          <a:ln>
            <a:noFill/>
          </a:ln>
        </p:spPr>
      </p:pic>
      <p:pic>
        <p:nvPicPr>
          <p:cNvPr id="193" name="Google Shape;193;gf3b09b845c_3_61"/>
          <p:cNvPicPr preferRelativeResize="0"/>
          <p:nvPr/>
        </p:nvPicPr>
        <p:blipFill rotWithShape="1">
          <a:blip r:embed="rId4">
            <a:alphaModFix/>
          </a:blip>
          <a:srcRect/>
          <a:stretch/>
        </p:blipFill>
        <p:spPr>
          <a:xfrm>
            <a:off x="28866" y="516868"/>
            <a:ext cx="2514600" cy="1447217"/>
          </a:xfrm>
          <a:prstGeom prst="rect">
            <a:avLst/>
          </a:prstGeom>
          <a:noFill/>
          <a:ln>
            <a:noFill/>
          </a:ln>
        </p:spPr>
      </p:pic>
      <p:sp>
        <p:nvSpPr>
          <p:cNvPr id="194" name="Google Shape;194;gf3b09b845c_3_61"/>
          <p:cNvSpPr txBox="1"/>
          <p:nvPr/>
        </p:nvSpPr>
        <p:spPr>
          <a:xfrm>
            <a:off x="2328412" y="516868"/>
            <a:ext cx="2343150" cy="275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rgbClr val="0E101A"/>
                </a:solidFill>
                <a:latin typeface="Calibri"/>
                <a:ea typeface="Calibri"/>
                <a:cs typeface="Calibri"/>
                <a:sym typeface="Calibri"/>
              </a:rPr>
              <a:t>Conclusion: </a:t>
            </a:r>
            <a:endParaRPr sz="1100">
              <a:solidFill>
                <a:srgbClr val="0E101A"/>
              </a:solidFill>
              <a:latin typeface="Calibri"/>
              <a:ea typeface="Calibri"/>
              <a:cs typeface="Calibri"/>
              <a:sym typeface="Calibri"/>
            </a:endParaRPr>
          </a:p>
          <a:p>
            <a:pPr marL="0" marR="0" lvl="0" indent="0" algn="l" rtl="0">
              <a:spcBef>
                <a:spcPts val="0"/>
              </a:spcBef>
              <a:spcAft>
                <a:spcPts val="0"/>
              </a:spcAft>
              <a:buNone/>
            </a:pPr>
            <a:r>
              <a:rPr lang="en-US" sz="900">
                <a:solidFill>
                  <a:srgbClr val="0E101A"/>
                </a:solidFill>
                <a:latin typeface="Calibri"/>
                <a:ea typeface="Calibri"/>
                <a:cs typeface="Calibri"/>
                <a:sym typeface="Calibri"/>
              </a:rPr>
              <a:t>The binomial model is a straightforward but powerful technique to solve complex pricing problems. On the other hand, the Monte Carlo method is very flexible in handling high-dimensional financial issues. </a:t>
            </a:r>
            <a:endParaRPr/>
          </a:p>
          <a:p>
            <a:pPr marL="0" marR="0" lvl="0" indent="0" algn="l" rtl="0">
              <a:spcBef>
                <a:spcPts val="0"/>
              </a:spcBef>
              <a:spcAft>
                <a:spcPts val="0"/>
              </a:spcAft>
              <a:buNone/>
            </a:pPr>
            <a:endParaRPr sz="900">
              <a:solidFill>
                <a:srgbClr val="0E101A"/>
              </a:solidFill>
              <a:latin typeface="Calibri"/>
              <a:ea typeface="Calibri"/>
              <a:cs typeface="Calibri"/>
              <a:sym typeface="Calibri"/>
            </a:endParaRPr>
          </a:p>
          <a:p>
            <a:pPr marL="0" marR="0" lvl="0" indent="0" algn="l" rtl="0">
              <a:spcBef>
                <a:spcPts val="0"/>
              </a:spcBef>
              <a:spcAft>
                <a:spcPts val="0"/>
              </a:spcAft>
              <a:buNone/>
            </a:pPr>
            <a:r>
              <a:rPr lang="en-US" sz="900">
                <a:solidFill>
                  <a:srgbClr val="0E101A"/>
                </a:solidFill>
                <a:latin typeface="Calibri"/>
                <a:ea typeface="Calibri"/>
                <a:cs typeface="Calibri"/>
                <a:sym typeface="Calibri"/>
              </a:rPr>
              <a:t>The binomial model with </a:t>
            </a:r>
            <a:r>
              <a:rPr lang="en-US" sz="900" b="1">
                <a:solidFill>
                  <a:srgbClr val="0E101A"/>
                </a:solidFill>
                <a:latin typeface="Calibri"/>
                <a:ea typeface="Calibri"/>
                <a:cs typeface="Calibri"/>
                <a:sym typeface="Calibri"/>
              </a:rPr>
              <a:t>a non-recombining tree</a:t>
            </a:r>
            <a:r>
              <a:rPr lang="en-US" sz="900">
                <a:solidFill>
                  <a:srgbClr val="0E101A"/>
                </a:solidFill>
                <a:latin typeface="Calibri"/>
                <a:ea typeface="Calibri"/>
                <a:cs typeface="Calibri"/>
                <a:sym typeface="Calibri"/>
              </a:rPr>
              <a:t> may take less time to run with larger time discretizations. However, as we reduce our time discretizations to smaller values, it is clear that the Monte Carlo method converges to the initial arbitrage-free price of the European contingent claim faster. Also, the results obtained from the Monte Carlo Method are more accurate than the Binomial Method with the </a:t>
            </a:r>
            <a:r>
              <a:rPr lang="en-US" sz="900" b="1">
                <a:solidFill>
                  <a:srgbClr val="0E101A"/>
                </a:solidFill>
                <a:latin typeface="Calibri"/>
                <a:ea typeface="Calibri"/>
                <a:cs typeface="Calibri"/>
                <a:sym typeface="Calibri"/>
              </a:rPr>
              <a:t>non-recombining tree</a:t>
            </a:r>
            <a:r>
              <a:rPr lang="en-US" sz="900">
                <a:solidFill>
                  <a:srgbClr val="0E101A"/>
                </a:solidFill>
                <a:latin typeface="Calibri"/>
                <a:ea typeface="Calibri"/>
                <a:cs typeface="Calibri"/>
                <a:sym typeface="Calibri"/>
              </a:rPr>
              <a:t>. The observation will be amplified if we have more periods (T) and significant volatility (σ).</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f3b09b845c_0_31"/>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Antithetic Method：Object &amp; Results</a:t>
            </a:r>
            <a:endParaRPr/>
          </a:p>
        </p:txBody>
      </p:sp>
      <p:pic>
        <p:nvPicPr>
          <p:cNvPr id="201" name="Google Shape;201;gf3b09b845c_0_31"/>
          <p:cNvPicPr preferRelativeResize="0"/>
          <p:nvPr/>
        </p:nvPicPr>
        <p:blipFill>
          <a:blip r:embed="rId3">
            <a:alphaModFix/>
          </a:blip>
          <a:stretch>
            <a:fillRect/>
          </a:stretch>
        </p:blipFill>
        <p:spPr>
          <a:xfrm>
            <a:off x="76200" y="456969"/>
            <a:ext cx="4457700" cy="335756"/>
          </a:xfrm>
          <a:prstGeom prst="rect">
            <a:avLst/>
          </a:prstGeom>
          <a:noFill/>
          <a:ln>
            <a:noFill/>
          </a:ln>
        </p:spPr>
      </p:pic>
      <p:pic>
        <p:nvPicPr>
          <p:cNvPr id="202" name="Google Shape;202;gf3b09b845c_0_31"/>
          <p:cNvPicPr preferRelativeResize="0"/>
          <p:nvPr/>
        </p:nvPicPr>
        <p:blipFill>
          <a:blip r:embed="rId4">
            <a:alphaModFix/>
          </a:blip>
          <a:stretch>
            <a:fillRect/>
          </a:stretch>
        </p:blipFill>
        <p:spPr>
          <a:xfrm>
            <a:off x="152400" y="1737175"/>
            <a:ext cx="4305300" cy="1426992"/>
          </a:xfrm>
          <a:prstGeom prst="rect">
            <a:avLst/>
          </a:prstGeom>
          <a:noFill/>
          <a:ln>
            <a:noFill/>
          </a:ln>
        </p:spPr>
      </p:pic>
      <p:sp>
        <p:nvSpPr>
          <p:cNvPr id="203" name="Google Shape;203;gf3b09b845c_0_31"/>
          <p:cNvSpPr txBox="1"/>
          <p:nvPr/>
        </p:nvSpPr>
        <p:spPr>
          <a:xfrm>
            <a:off x="152400" y="760438"/>
            <a:ext cx="3699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monotone function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improve the accuracy of estimation</a:t>
            </a:r>
            <a:endParaRPr sz="1200"/>
          </a:p>
          <a:p>
            <a:pPr marL="0" lvl="0" indent="0" algn="l" rtl="0">
              <a:spcBef>
                <a:spcPts val="0"/>
              </a:spcBef>
              <a:spcAft>
                <a:spcPts val="0"/>
              </a:spcAft>
              <a:buNone/>
            </a:pPr>
            <a:r>
              <a:rPr lang="en-US" sz="1200"/>
              <a:t>reduce the variance</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f3b09b845c_0_0"/>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Antithetic Method：Code</a:t>
            </a:r>
            <a:endParaRPr/>
          </a:p>
        </p:txBody>
      </p:sp>
      <p:pic>
        <p:nvPicPr>
          <p:cNvPr id="210" name="Google Shape;210;gf3b09b845c_0_0"/>
          <p:cNvPicPr preferRelativeResize="0"/>
          <p:nvPr/>
        </p:nvPicPr>
        <p:blipFill>
          <a:blip r:embed="rId3">
            <a:alphaModFix/>
          </a:blip>
          <a:stretch>
            <a:fillRect/>
          </a:stretch>
        </p:blipFill>
        <p:spPr>
          <a:xfrm>
            <a:off x="95300" y="390377"/>
            <a:ext cx="2872893" cy="2868024"/>
          </a:xfrm>
          <a:prstGeom prst="rect">
            <a:avLst/>
          </a:prstGeom>
          <a:noFill/>
          <a:ln>
            <a:noFill/>
          </a:ln>
        </p:spPr>
      </p:pic>
      <p:sp>
        <p:nvSpPr>
          <p:cNvPr id="211" name="Google Shape;211;gf3b09b845c_0_0"/>
          <p:cNvSpPr txBox="1"/>
          <p:nvPr/>
        </p:nvSpPr>
        <p:spPr>
          <a:xfrm>
            <a:off x="2968200" y="989775"/>
            <a:ext cx="16419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1.set up parameters and matrixes</a:t>
            </a:r>
            <a:endParaRPr sz="1200"/>
          </a:p>
          <a:p>
            <a:pPr marL="0" lvl="0" indent="0" algn="l" rtl="0">
              <a:spcBef>
                <a:spcPts val="0"/>
              </a:spcBef>
              <a:spcAft>
                <a:spcPts val="0"/>
              </a:spcAft>
              <a:buNone/>
            </a:pPr>
            <a:r>
              <a:rPr lang="en-US" sz="1200"/>
              <a:t>2.zt and (-zt) are negatively correlated</a:t>
            </a:r>
            <a:endParaRPr sz="1200"/>
          </a:p>
          <a:p>
            <a:pPr marL="0" lvl="0" indent="0" algn="l" rtl="0">
              <a:spcBef>
                <a:spcPts val="0"/>
              </a:spcBef>
              <a:spcAft>
                <a:spcPts val="0"/>
              </a:spcAft>
              <a:buNone/>
            </a:pPr>
            <a:r>
              <a:rPr lang="en-US" sz="1200"/>
              <a:t>3.derive the new variance and price from payoff1 and payoff2</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119d93afd62_0_6"/>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Monte Carlo Simulation</a:t>
            </a:r>
            <a:endParaRPr dirty="0"/>
          </a:p>
        </p:txBody>
      </p:sp>
      <p:sp>
        <p:nvSpPr>
          <p:cNvPr id="75" name="Google Shape;75;g119d93afd62_0_6"/>
          <p:cNvSpPr txBox="1"/>
          <p:nvPr/>
        </p:nvSpPr>
        <p:spPr>
          <a:xfrm>
            <a:off x="152400" y="2505575"/>
            <a:ext cx="4498800" cy="861900"/>
          </a:xfrm>
          <a:prstGeom prst="rect">
            <a:avLst/>
          </a:prstGeom>
          <a:noFill/>
          <a:ln>
            <a:noFill/>
          </a:ln>
        </p:spPr>
        <p:txBody>
          <a:bodyPr spcFirstLastPara="1" wrap="square" lIns="91425" tIns="91425" rIns="91425" bIns="91425" anchor="t" anchorCtr="0">
            <a:spAutoFit/>
          </a:bodyPr>
          <a:lstStyle/>
          <a:p>
            <a:pPr marL="457200" lvl="0" indent="-298450" algn="l" rtl="0">
              <a:lnSpc>
                <a:spcPct val="100000"/>
              </a:lnSpc>
              <a:spcBef>
                <a:spcPts val="0"/>
              </a:spcBef>
              <a:spcAft>
                <a:spcPts val="0"/>
              </a:spcAft>
              <a:buSzPts val="1100"/>
              <a:buFont typeface="Calibri"/>
              <a:buChar char="●"/>
            </a:pPr>
            <a:r>
              <a:rPr lang="en-US" sz="1100">
                <a:latin typeface="Calibri"/>
                <a:ea typeface="Calibri"/>
                <a:cs typeface="Calibri"/>
                <a:sym typeface="Calibri"/>
              </a:rPr>
              <a:t>Calculate the increment in discretization</a:t>
            </a:r>
            <a:endParaRPr sz="1100">
              <a:latin typeface="Calibri"/>
              <a:ea typeface="Calibri"/>
              <a:cs typeface="Calibri"/>
              <a:sym typeface="Calibri"/>
            </a:endParaRPr>
          </a:p>
          <a:p>
            <a:pPr marL="457200" lvl="0" indent="-298450" algn="l" rtl="0">
              <a:lnSpc>
                <a:spcPct val="100000"/>
              </a:lnSpc>
              <a:spcBef>
                <a:spcPts val="0"/>
              </a:spcBef>
              <a:spcAft>
                <a:spcPts val="0"/>
              </a:spcAft>
              <a:buSzPts val="1100"/>
              <a:buFont typeface="Calibri"/>
              <a:buChar char="●"/>
            </a:pPr>
            <a:r>
              <a:rPr lang="en-US" sz="1100">
                <a:latin typeface="Calibri"/>
                <a:ea typeface="Calibri"/>
                <a:cs typeface="Calibri"/>
                <a:sym typeface="Calibri"/>
              </a:rPr>
              <a:t>Simulate Brownian motion matrix that are i.i.d with size M, N.</a:t>
            </a:r>
            <a:endParaRPr sz="1100">
              <a:latin typeface="Calibri"/>
              <a:ea typeface="Calibri"/>
              <a:cs typeface="Calibri"/>
              <a:sym typeface="Calibri"/>
            </a:endParaRPr>
          </a:p>
          <a:p>
            <a:pPr marL="457200" lvl="0" indent="-298450" algn="l" rtl="0">
              <a:lnSpc>
                <a:spcPct val="100000"/>
              </a:lnSpc>
              <a:spcBef>
                <a:spcPts val="0"/>
              </a:spcBef>
              <a:spcAft>
                <a:spcPts val="0"/>
              </a:spcAft>
              <a:buSzPts val="1100"/>
              <a:buFont typeface="Calibri"/>
              <a:buChar char="●"/>
            </a:pPr>
            <a:r>
              <a:rPr lang="en-US" sz="1100">
                <a:latin typeface="Calibri"/>
                <a:ea typeface="Calibri"/>
                <a:cs typeface="Calibri"/>
                <a:sym typeface="Calibri"/>
              </a:rPr>
              <a:t>Set a zero matrix for stock price.</a:t>
            </a:r>
            <a:endParaRPr sz="1100">
              <a:latin typeface="Calibri"/>
              <a:ea typeface="Calibri"/>
              <a:cs typeface="Calibri"/>
              <a:sym typeface="Calibri"/>
            </a:endParaRPr>
          </a:p>
          <a:p>
            <a:pPr marL="457200" lvl="0" indent="-298450" algn="l" rtl="0">
              <a:lnSpc>
                <a:spcPct val="100000"/>
              </a:lnSpc>
              <a:spcBef>
                <a:spcPts val="0"/>
              </a:spcBef>
              <a:spcAft>
                <a:spcPts val="0"/>
              </a:spcAft>
              <a:buSzPts val="1100"/>
              <a:buFont typeface="Calibri"/>
              <a:buChar char="●"/>
            </a:pPr>
            <a:r>
              <a:rPr lang="en-US" sz="1100">
                <a:latin typeface="Calibri"/>
                <a:ea typeface="Calibri"/>
                <a:cs typeface="Calibri"/>
                <a:sym typeface="Calibri"/>
              </a:rPr>
              <a:t>Fill in the first column of St.</a:t>
            </a:r>
            <a:endParaRPr sz="1100"/>
          </a:p>
        </p:txBody>
      </p:sp>
      <p:pic>
        <p:nvPicPr>
          <p:cNvPr id="76" name="Google Shape;76;g119d93afd62_0_6"/>
          <p:cNvPicPr preferRelativeResize="0"/>
          <p:nvPr/>
        </p:nvPicPr>
        <p:blipFill>
          <a:blip r:embed="rId3">
            <a:alphaModFix/>
          </a:blip>
          <a:stretch>
            <a:fillRect/>
          </a:stretch>
        </p:blipFill>
        <p:spPr>
          <a:xfrm>
            <a:off x="448200" y="407653"/>
            <a:ext cx="3429000" cy="20442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f3b09b845c_0_12"/>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a:t>Antithetic Method：Improvements</a:t>
            </a:r>
            <a:endParaRPr/>
          </a:p>
        </p:txBody>
      </p:sp>
      <p:pic>
        <p:nvPicPr>
          <p:cNvPr id="218" name="Google Shape;218;gf3b09b845c_0_12"/>
          <p:cNvPicPr preferRelativeResize="0"/>
          <p:nvPr/>
        </p:nvPicPr>
        <p:blipFill>
          <a:blip r:embed="rId3">
            <a:alphaModFix/>
          </a:blip>
          <a:stretch>
            <a:fillRect/>
          </a:stretch>
        </p:blipFill>
        <p:spPr>
          <a:xfrm>
            <a:off x="152400" y="363925"/>
            <a:ext cx="4324074" cy="280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f3b09b845c_0_18"/>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Antithetic Method：Improvements</a:t>
            </a:r>
            <a:endParaRPr/>
          </a:p>
        </p:txBody>
      </p:sp>
      <p:pic>
        <p:nvPicPr>
          <p:cNvPr id="225" name="Google Shape;225;gf3b09b845c_0_18"/>
          <p:cNvPicPr preferRelativeResize="0"/>
          <p:nvPr/>
        </p:nvPicPr>
        <p:blipFill>
          <a:blip r:embed="rId3">
            <a:alphaModFix/>
          </a:blip>
          <a:stretch>
            <a:fillRect/>
          </a:stretch>
        </p:blipFill>
        <p:spPr>
          <a:xfrm>
            <a:off x="152400" y="401450"/>
            <a:ext cx="4457701" cy="2806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f3b09b845c_0_24"/>
          <p:cNvSpPr txBox="1">
            <a:spLocks noGrp="1"/>
          </p:cNvSpPr>
          <p:nvPr>
            <p:ph type="title"/>
          </p:nvPr>
        </p:nvSpPr>
        <p:spPr>
          <a:xfrm>
            <a:off x="95300" y="72527"/>
            <a:ext cx="3908400" cy="431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Antithetic Method：Improvements</a:t>
            </a:r>
            <a:endParaRPr/>
          </a:p>
          <a:p>
            <a:pPr marL="0" lvl="0" indent="0" algn="l" rtl="0">
              <a:spcBef>
                <a:spcPts val="0"/>
              </a:spcBef>
              <a:spcAft>
                <a:spcPts val="0"/>
              </a:spcAft>
              <a:buNone/>
            </a:pPr>
            <a:endParaRPr/>
          </a:p>
        </p:txBody>
      </p:sp>
      <p:pic>
        <p:nvPicPr>
          <p:cNvPr id="232" name="Google Shape;232;gf3b09b845c_0_24"/>
          <p:cNvPicPr preferRelativeResize="0"/>
          <p:nvPr/>
        </p:nvPicPr>
        <p:blipFill>
          <a:blip r:embed="rId3">
            <a:alphaModFix/>
          </a:blip>
          <a:stretch>
            <a:fillRect/>
          </a:stretch>
        </p:blipFill>
        <p:spPr>
          <a:xfrm>
            <a:off x="95300" y="378175"/>
            <a:ext cx="4346725" cy="2880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19d93afd62_0_24"/>
          <p:cNvSpPr txBox="1">
            <a:spLocks noGrp="1"/>
          </p:cNvSpPr>
          <p:nvPr>
            <p:ph type="body" idx="1"/>
          </p:nvPr>
        </p:nvSpPr>
        <p:spPr>
          <a:xfrm>
            <a:off x="209550" y="2116175"/>
            <a:ext cx="4191000" cy="861900"/>
          </a:xfrm>
          <a:prstGeom prst="rect">
            <a:avLst/>
          </a:prstGeom>
        </p:spPr>
        <p:txBody>
          <a:bodyPr spcFirstLastPara="1" wrap="square" lIns="0" tIns="0" rIns="0" bIns="0" anchor="t" anchorCtr="0">
            <a:spAutoFit/>
          </a:bodyPr>
          <a:lstStyle/>
          <a:p>
            <a:pPr marL="457200" lvl="0" indent="-317500" algn="l" rtl="0">
              <a:spcBef>
                <a:spcPts val="0"/>
              </a:spcBef>
              <a:spcAft>
                <a:spcPts val="0"/>
              </a:spcAft>
              <a:buSzPts val="1400"/>
              <a:buChar char="●"/>
            </a:pPr>
            <a:r>
              <a:rPr lang="en-US"/>
              <a:t>Fill in the rest columns after iterative repetition.</a:t>
            </a:r>
            <a:endParaRPr/>
          </a:p>
          <a:p>
            <a:pPr marL="457200" lvl="0" indent="-317500" algn="l" rtl="0">
              <a:spcBef>
                <a:spcPts val="0"/>
              </a:spcBef>
              <a:spcAft>
                <a:spcPts val="0"/>
              </a:spcAft>
              <a:buSzPts val="1400"/>
              <a:buChar char="●"/>
            </a:pPr>
            <a:r>
              <a:rPr lang="en-US"/>
              <a:t>Set a zero matrix of payoff.</a:t>
            </a:r>
            <a:endParaRPr/>
          </a:p>
          <a:p>
            <a:pPr marL="457200" lvl="0" indent="-317500" algn="l" rtl="0">
              <a:spcBef>
                <a:spcPts val="0"/>
              </a:spcBef>
              <a:spcAft>
                <a:spcPts val="0"/>
              </a:spcAft>
              <a:buSzPts val="1400"/>
              <a:buChar char="●"/>
            </a:pPr>
            <a:r>
              <a:rPr lang="en-US" sz="1200">
                <a:solidFill>
                  <a:srgbClr val="000000"/>
                </a:solidFill>
                <a:latin typeface="Calibri"/>
                <a:ea typeface="Calibri"/>
                <a:cs typeface="Calibri"/>
                <a:sym typeface="Calibri"/>
              </a:rPr>
              <a:t>Compute the payoff based on the stock price for each row.</a:t>
            </a:r>
            <a:endParaRPr sz="1400">
              <a:solidFill>
                <a:srgbClr val="000000"/>
              </a:solidFill>
            </a:endParaRPr>
          </a:p>
          <a:p>
            <a:pPr marL="457200" lvl="0" indent="-317500" algn="l" rtl="0">
              <a:spcBef>
                <a:spcPts val="0"/>
              </a:spcBef>
              <a:spcAft>
                <a:spcPts val="0"/>
              </a:spcAft>
              <a:buSzPts val="1400"/>
              <a:buChar char="●"/>
            </a:pPr>
            <a:r>
              <a:rPr lang="en-US"/>
              <a:t>Return the initial price and variance.</a:t>
            </a:r>
            <a:endParaRPr/>
          </a:p>
        </p:txBody>
      </p:sp>
      <p:sp>
        <p:nvSpPr>
          <p:cNvPr id="83" name="Google Shape;83;g119d93afd62_0_24"/>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Monte Carlo Simulation</a:t>
            </a:r>
            <a:endParaRPr dirty="0"/>
          </a:p>
        </p:txBody>
      </p:sp>
      <p:pic>
        <p:nvPicPr>
          <p:cNvPr id="84" name="Google Shape;84;g119d93afd62_0_24"/>
          <p:cNvPicPr preferRelativeResize="0"/>
          <p:nvPr/>
        </p:nvPicPr>
        <p:blipFill>
          <a:blip r:embed="rId3">
            <a:alphaModFix/>
          </a:blip>
          <a:stretch>
            <a:fillRect/>
          </a:stretch>
        </p:blipFill>
        <p:spPr>
          <a:xfrm>
            <a:off x="526550" y="473488"/>
            <a:ext cx="3429001" cy="13101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22" name="Google Shape;422;p45"/>
          <p:cNvSpPr txBox="1"/>
          <p:nvPr/>
        </p:nvSpPr>
        <p:spPr>
          <a:xfrm>
            <a:off x="250230" y="389802"/>
            <a:ext cx="1281037" cy="186248"/>
          </a:xfrm>
          <a:prstGeom prst="rect">
            <a:avLst/>
          </a:prstGeom>
          <a:noFill/>
          <a:ln>
            <a:noFill/>
          </a:ln>
        </p:spPr>
        <p:txBody>
          <a:bodyPr spcFirstLastPara="1" wrap="square" lIns="46093" tIns="23040" rIns="46093" bIns="23040" anchor="t" anchorCtr="0">
            <a:spAutoFit/>
          </a:bodyPr>
          <a:lstStyle/>
          <a:p>
            <a:pPr marL="144075" indent="-144075">
              <a:buSzPts val="1400"/>
              <a:buFont typeface="Arial"/>
              <a:buChar char="•"/>
            </a:pPr>
            <a:r>
              <a:rPr lang="en" sz="908" dirty="0"/>
              <a:t>Subject Conditions</a:t>
            </a:r>
            <a:endParaRPr sz="908" dirty="0"/>
          </a:p>
        </p:txBody>
      </p:sp>
      <mc:AlternateContent xmlns:mc="http://schemas.openxmlformats.org/markup-compatibility/2006" xmlns:a14="http://schemas.microsoft.com/office/drawing/2010/main">
        <mc:Choice Requires="a14">
          <p:sp>
            <p:nvSpPr>
              <p:cNvPr id="423" name="Google Shape;423;p45"/>
              <p:cNvSpPr txBox="1"/>
              <p:nvPr/>
            </p:nvSpPr>
            <p:spPr>
              <a:xfrm>
                <a:off x="255783" y="576050"/>
                <a:ext cx="1814208" cy="2685779"/>
              </a:xfrm>
              <a:prstGeom prst="rect">
                <a:avLst/>
              </a:prstGeom>
              <a:noFill/>
              <a:ln>
                <a:noFill/>
              </a:ln>
            </p:spPr>
            <p:txBody>
              <a:bodyPr spcFirstLastPara="1" wrap="square" lIns="46093" tIns="23040" rIns="46093" bIns="23040" anchor="t" anchorCtr="0">
                <a:spAutoFit/>
              </a:bodyPr>
              <a:lstStyle/>
              <a:p>
                <a:pPr marL="144075" indent="-144075">
                  <a:lnSpc>
                    <a:spcPct val="150000"/>
                  </a:lnSpc>
                  <a:buFont typeface="Wingdings" panose="05000000000000000000" pitchFamily="2" charset="2"/>
                  <a:buChar char="Ø"/>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Time period: </a:t>
                </a:r>
              </a:p>
              <a:p>
                <a:pPr algn="ctr">
                  <a:lnSpc>
                    <a:spcPct val="150000"/>
                  </a:lnSpc>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∆t, 2∆t, ……, </a:t>
                </a:r>
                <a:r>
                  <a:rPr lang="en-US" altLang="zh-CN" sz="800" dirty="0" err="1">
                    <a:latin typeface="Times New Roman" panose="02020603050405020304" pitchFamily="18" charset="0"/>
                    <a:ea typeface="等线" panose="02010600030101010101" pitchFamily="2" charset="-122"/>
                    <a:cs typeface="Times New Roman" panose="02020603050405020304" pitchFamily="18" charset="0"/>
                  </a:rPr>
                  <a:t>N∆t</a:t>
                </a: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 (∆t = T/N)</a:t>
                </a:r>
              </a:p>
              <a:p>
                <a:pPr marL="144075" indent="-144075">
                  <a:lnSpc>
                    <a:spcPct val="150000"/>
                  </a:lnSpc>
                  <a:buFont typeface="Wingdings" panose="05000000000000000000" pitchFamily="2" charset="2"/>
                  <a:buChar char="Ø"/>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Free Interest Rate:</a:t>
                </a:r>
              </a:p>
              <a:p>
                <a:pPr>
                  <a:lnSpc>
                    <a:spcPct val="150000"/>
                  </a:lnSpc>
                </a:pPr>
                <a14:m>
                  <m:oMathPara xmlns:m="http://schemas.openxmlformats.org/officeDocument/2006/math">
                    <m:oMathParaPr>
                      <m:jc m:val="centerGroup"/>
                    </m:oMathParaPr>
                    <m:oMath xmlns:m="http://schemas.openxmlformats.org/officeDocument/2006/math">
                      <m:r>
                        <a:rPr lang="en-US" altLang="zh-CN" sz="800" i="1">
                          <a:latin typeface="Cambria Math" panose="02040503050406030204" pitchFamily="18" charset="0"/>
                          <a:ea typeface="等线" panose="02010600030101010101" pitchFamily="2" charset="-122"/>
                          <a:cs typeface="Times New Roman" panose="02020603050405020304" pitchFamily="18" charset="0"/>
                        </a:rPr>
                        <m:t>𝑅</m:t>
                      </m:r>
                      <m:r>
                        <a:rPr lang="en-US" altLang="zh-CN" sz="800" i="1">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800" i="1">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800" i="1">
                              <a:latin typeface="Cambria Math" panose="02040503050406030204" pitchFamily="18" charset="0"/>
                              <a:ea typeface="等线" panose="02010600030101010101" pitchFamily="2" charset="-122"/>
                              <a:cs typeface="Times New Roman" panose="02020603050405020304" pitchFamily="18" charset="0"/>
                            </a:rPr>
                            <m:t>𝑟</m:t>
                          </m:r>
                          <m:r>
                            <a:rPr lang="en-US" altLang="zh-CN" sz="800" i="1">
                              <a:latin typeface="Cambria Math" panose="02040503050406030204" pitchFamily="18" charset="0"/>
                              <a:ea typeface="等线" panose="02010600030101010101" pitchFamily="2" charset="-122"/>
                              <a:cs typeface="Times New Roman" panose="02020603050405020304" pitchFamily="18" charset="0"/>
                            </a:rPr>
                            <m:t>∆</m:t>
                          </m:r>
                          <m:r>
                            <a:rPr lang="en-US" altLang="zh-CN" sz="800" i="1">
                              <a:latin typeface="Cambria Math" panose="02040503050406030204" pitchFamily="18" charset="0"/>
                              <a:ea typeface="等线" panose="02010600030101010101" pitchFamily="2" charset="-122"/>
                              <a:cs typeface="Times New Roman" panose="02020603050405020304" pitchFamily="18" charset="0"/>
                            </a:rPr>
                            <m:t>𝑡</m:t>
                          </m:r>
                        </m:sup>
                      </m:sSup>
                    </m:oMath>
                  </m:oMathPara>
                </a14:m>
                <a:endParaRPr lang="en-US" altLang="zh-CN" sz="8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Vol for Price going up:</a:t>
                </a:r>
              </a:p>
              <a:p>
                <a:pPr lvl="0">
                  <a:lnSpc>
                    <a:spcPct val="150000"/>
                  </a:lnSpc>
                </a:pPr>
                <a14:m>
                  <m:oMathPara xmlns:m="http://schemas.openxmlformats.org/officeDocument/2006/math">
                    <m:oMathParaPr>
                      <m:jc m:val="centerGroup"/>
                    </m:oMathParaPr>
                    <m:oMath xmlns:m="http://schemas.openxmlformats.org/officeDocument/2006/math">
                      <m:r>
                        <a:rPr lang="en-US" altLang="zh-CN" sz="800" i="1">
                          <a:latin typeface="Cambria Math" panose="02040503050406030204" pitchFamily="18" charset="0"/>
                        </a:rPr>
                        <m:t>𝑑</m:t>
                      </m:r>
                      <m:r>
                        <a:rPr lang="en-US" altLang="zh-CN" sz="800" i="1">
                          <a:latin typeface="Cambria Math" panose="02040503050406030204" pitchFamily="18" charset="0"/>
                        </a:rPr>
                        <m:t>=</m:t>
                      </m:r>
                      <m:r>
                        <a:rPr lang="en-US" altLang="zh-CN" sz="800" i="1">
                          <a:latin typeface="Cambria Math" panose="02040503050406030204" pitchFamily="18" charset="0"/>
                        </a:rPr>
                        <m:t>𝑥</m:t>
                      </m:r>
                      <m:r>
                        <a:rPr lang="en-US" altLang="zh-CN" sz="800" i="1">
                          <a:latin typeface="Cambria Math" panose="02040503050406030204" pitchFamily="18" charset="0"/>
                        </a:rPr>
                        <m:t>+</m:t>
                      </m:r>
                      <m:rad>
                        <m:radPr>
                          <m:degHide m:val="on"/>
                          <m:ctrlPr>
                            <a:rPr lang="zh-CN" altLang="zh-CN" sz="800" i="1">
                              <a:latin typeface="Cambria Math" panose="02040503050406030204" pitchFamily="18" charset="0"/>
                            </a:rPr>
                          </m:ctrlPr>
                        </m:radPr>
                        <m:deg/>
                        <m:e>
                          <m:sSup>
                            <m:sSupPr>
                              <m:ctrlPr>
                                <a:rPr lang="zh-CN" altLang="zh-CN" sz="800" i="1">
                                  <a:latin typeface="Cambria Math" panose="02040503050406030204" pitchFamily="18" charset="0"/>
                                </a:rPr>
                              </m:ctrlPr>
                            </m:sSupPr>
                            <m:e>
                              <m:r>
                                <a:rPr lang="en-US" altLang="zh-CN" sz="800" i="1">
                                  <a:latin typeface="Cambria Math" panose="02040503050406030204" pitchFamily="18" charset="0"/>
                                </a:rPr>
                                <m:t>𝑥</m:t>
                              </m:r>
                            </m:e>
                            <m:sup>
                              <m:r>
                                <a:rPr lang="en-US" altLang="zh-CN" sz="800" i="1">
                                  <a:latin typeface="Cambria Math" panose="02040503050406030204" pitchFamily="18" charset="0"/>
                                </a:rPr>
                                <m:t>2</m:t>
                              </m:r>
                            </m:sup>
                          </m:sSup>
                          <m:r>
                            <a:rPr lang="en-US" altLang="zh-CN" sz="800" i="1">
                              <a:latin typeface="Cambria Math" panose="02040503050406030204" pitchFamily="18" charset="0"/>
                            </a:rPr>
                            <m:t>−1</m:t>
                          </m:r>
                        </m:e>
                      </m:rad>
                    </m:oMath>
                  </m:oMathPara>
                </a14:m>
                <a:endParaRPr lang="en-US" altLang="zh-CN" sz="8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Vol for Price going down:</a:t>
                </a:r>
              </a:p>
              <a:p>
                <a:pPr/>
                <a14:m>
                  <m:oMathPara xmlns:m="http://schemas.openxmlformats.org/officeDocument/2006/math">
                    <m:oMathParaPr>
                      <m:jc m:val="centerGroup"/>
                    </m:oMathParaPr>
                    <m:oMath xmlns:m="http://schemas.openxmlformats.org/officeDocument/2006/math">
                      <m:r>
                        <a:rPr lang="en-US" altLang="zh-CN" sz="800" i="1">
                          <a:latin typeface="Cambria Math" panose="02040503050406030204" pitchFamily="18" charset="0"/>
                        </a:rPr>
                        <m:t>𝑢</m:t>
                      </m:r>
                      <m:r>
                        <a:rPr lang="en-US" altLang="zh-CN" sz="800" i="1">
                          <a:latin typeface="Cambria Math" panose="02040503050406030204" pitchFamily="18" charset="0"/>
                        </a:rPr>
                        <m:t>=</m:t>
                      </m:r>
                      <m:f>
                        <m:fPr>
                          <m:ctrlPr>
                            <a:rPr lang="zh-CN" altLang="zh-CN" sz="800" i="1">
                              <a:latin typeface="Cambria Math" panose="02040503050406030204" pitchFamily="18" charset="0"/>
                            </a:rPr>
                          </m:ctrlPr>
                        </m:fPr>
                        <m:num>
                          <m:r>
                            <a:rPr lang="en-US" altLang="zh-CN" sz="800" i="1">
                              <a:latin typeface="Cambria Math" panose="02040503050406030204" pitchFamily="18" charset="0"/>
                            </a:rPr>
                            <m:t>1</m:t>
                          </m:r>
                        </m:num>
                        <m:den>
                          <m:r>
                            <a:rPr lang="en-US" altLang="zh-CN" sz="800" i="1">
                              <a:latin typeface="Cambria Math" panose="02040503050406030204" pitchFamily="18" charset="0"/>
                            </a:rPr>
                            <m:t>𝑑</m:t>
                          </m:r>
                        </m:den>
                      </m:f>
                    </m:oMath>
                  </m:oMathPara>
                </a14:m>
                <a:endParaRPr lang="zh-CN" altLang="zh-CN" sz="800"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800" kern="100">
                          <a:latin typeface="Cambria Math" panose="02040503050406030204" pitchFamily="18" charset="0"/>
                          <a:ea typeface="等线" panose="02010600030101010101" pitchFamily="2" charset="-122"/>
                          <a:cs typeface="Times New Roman" panose="02020603050405020304" pitchFamily="18" charset="0"/>
                        </a:rPr>
                        <m:t>x</m:t>
                      </m:r>
                      <m:r>
                        <a:rPr lang="en-US" altLang="zh-CN" sz="800" kern="100">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8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800" i="1" kern="100">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800" i="1" kern="100">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800" kern="100">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8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800" kern="100">
                              <a:latin typeface="Cambria Math" panose="02040503050406030204" pitchFamily="18" charset="0"/>
                              <a:ea typeface="等线" panose="02010600030101010101" pitchFamily="2" charset="-122"/>
                              <a:cs typeface="Times New Roman" panose="02020603050405020304" pitchFamily="18" charset="0"/>
                            </a:rPr>
                            <m:t>e</m:t>
                          </m:r>
                        </m:e>
                        <m:sup>
                          <m:r>
                            <a:rPr lang="en-US" altLang="zh-CN" sz="800" i="1" kern="100" baseline="30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r</m:t>
                          </m:r>
                          <m: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t</m:t>
                          </m:r>
                        </m:sup>
                      </m:sSup>
                      <m:r>
                        <a:rPr lang="en-US" altLang="zh-CN" sz="800" kern="100">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8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800" kern="100">
                              <a:latin typeface="Cambria Math" panose="02040503050406030204" pitchFamily="18" charset="0"/>
                              <a:ea typeface="等线" panose="02010600030101010101" pitchFamily="2" charset="-122"/>
                              <a:cs typeface="Times New Roman" panose="02020603050405020304" pitchFamily="18" charset="0"/>
                            </a:rPr>
                            <m:t>e</m:t>
                          </m:r>
                        </m:e>
                        <m:sup>
                          <m: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r</m:t>
                          </m:r>
                          <m: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800" i="1" kern="100" baseline="300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σ</m:t>
                              </m:r>
                            </m:e>
                            <m:sup>
                              <m:r>
                                <a:rPr lang="en-US" altLang="zh-CN" sz="800" i="1" kern="100" baseline="30000">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800" kern="100" baseline="30000">
                              <a:latin typeface="Cambria Math" panose="02040503050406030204" pitchFamily="18" charset="0"/>
                              <a:ea typeface="等线" panose="02010600030101010101" pitchFamily="2" charset="-122"/>
                              <a:cs typeface="Times New Roman" panose="02020603050405020304" pitchFamily="18" charset="0"/>
                            </a:rPr>
                            <m:t>t</m:t>
                          </m:r>
                        </m:sup>
                      </m:sSup>
                      <m:r>
                        <a:rPr lang="en-US" altLang="zh-CN" sz="800"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800" kern="1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endParaRPr lang="zh-CN" altLang="zh-CN" sz="800" kern="1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r>
                  <a:rPr lang="en-US" altLang="zh-CN" sz="800" dirty="0">
                    <a:latin typeface="Times New Roman" panose="02020603050405020304" pitchFamily="18" charset="0"/>
                    <a:ea typeface="等线" panose="02010600030101010101" pitchFamily="2" charset="-122"/>
                    <a:cs typeface="Times New Roman" panose="02020603050405020304" pitchFamily="18" charset="0"/>
                  </a:rPr>
                  <a:t>Risk Neutral Probability :</a:t>
                </a:r>
              </a:p>
              <a:p>
                <a:pPr>
                  <a:lnSpc>
                    <a:spcPct val="150000"/>
                  </a:lnSpc>
                </a:pPr>
                <a14:m>
                  <m:oMathPara xmlns:m="http://schemas.openxmlformats.org/officeDocument/2006/math">
                    <m:oMathParaPr>
                      <m:jc m:val="centerGroup"/>
                    </m:oMathParaPr>
                    <m:oMath xmlns:m="http://schemas.openxmlformats.org/officeDocument/2006/math">
                      <m:sSup>
                        <m:sSupPr>
                          <m:ctrlPr>
                            <a:rPr lang="zh-CN" altLang="zh-CN" sz="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800" i="1">
                              <a:latin typeface="Cambria Math" panose="02040503050406030204" pitchFamily="18" charset="0"/>
                              <a:ea typeface="等线" panose="02010600030101010101" pitchFamily="2" charset="-122"/>
                              <a:cs typeface="Times New Roman" panose="02020603050405020304" pitchFamily="18" charset="0"/>
                            </a:rPr>
                            <m:t>𝑝</m:t>
                          </m:r>
                        </m:e>
                        <m:sup>
                          <m:r>
                            <a:rPr lang="en-US" altLang="zh-CN" sz="800" i="1">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800" i="1">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8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800" i="1">
                              <a:latin typeface="Cambria Math" panose="02040503050406030204" pitchFamily="18" charset="0"/>
                              <a:ea typeface="等线" panose="02010600030101010101" pitchFamily="2" charset="-122"/>
                              <a:cs typeface="Times New Roman" panose="02020603050405020304" pitchFamily="18" charset="0"/>
                            </a:rPr>
                            <m:t>𝑅</m:t>
                          </m:r>
                          <m:r>
                            <a:rPr lang="en-US" altLang="zh-CN" sz="800" i="1">
                              <a:latin typeface="Cambria Math" panose="02040503050406030204" pitchFamily="18" charset="0"/>
                              <a:ea typeface="等线" panose="02010600030101010101" pitchFamily="2" charset="-122"/>
                              <a:cs typeface="Times New Roman" panose="02020603050405020304" pitchFamily="18" charset="0"/>
                            </a:rPr>
                            <m:t>−</m:t>
                          </m:r>
                          <m:r>
                            <a:rPr lang="en-US" altLang="zh-CN" sz="800" i="1">
                              <a:latin typeface="Cambria Math" panose="02040503050406030204" pitchFamily="18" charset="0"/>
                              <a:ea typeface="等线" panose="02010600030101010101" pitchFamily="2" charset="-122"/>
                              <a:cs typeface="Times New Roman" panose="02020603050405020304" pitchFamily="18" charset="0"/>
                            </a:rPr>
                            <m:t>𝑑</m:t>
                          </m:r>
                        </m:num>
                        <m:den>
                          <m:r>
                            <a:rPr lang="en-US" altLang="zh-CN" sz="800" i="1">
                              <a:latin typeface="Cambria Math" panose="02040503050406030204" pitchFamily="18" charset="0"/>
                              <a:ea typeface="等线" panose="02010600030101010101" pitchFamily="2" charset="-122"/>
                              <a:cs typeface="Times New Roman" panose="02020603050405020304" pitchFamily="18" charset="0"/>
                            </a:rPr>
                            <m:t>𝑢</m:t>
                          </m:r>
                          <m:r>
                            <a:rPr lang="en-US" altLang="zh-CN" sz="800" i="1">
                              <a:latin typeface="Cambria Math" panose="02040503050406030204" pitchFamily="18" charset="0"/>
                              <a:ea typeface="等线" panose="02010600030101010101" pitchFamily="2" charset="-122"/>
                              <a:cs typeface="Times New Roman" panose="02020603050405020304" pitchFamily="18" charset="0"/>
                            </a:rPr>
                            <m:t>−</m:t>
                          </m:r>
                          <m:r>
                            <a:rPr lang="en-US" altLang="zh-CN" sz="800" i="1">
                              <a:latin typeface="Cambria Math" panose="02040503050406030204" pitchFamily="18" charset="0"/>
                              <a:ea typeface="等线" panose="02010600030101010101" pitchFamily="2" charset="-122"/>
                              <a:cs typeface="Times New Roman" panose="02020603050405020304" pitchFamily="18" charset="0"/>
                            </a:rPr>
                            <m:t>𝑑</m:t>
                          </m:r>
                        </m:den>
                      </m:f>
                    </m:oMath>
                  </m:oMathPara>
                </a14:m>
                <a:endParaRPr lang="en-US" altLang="zh-CN" sz="800" dirty="0">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23" name="Google Shape;423;p45"/>
              <p:cNvSpPr txBox="1">
                <a:spLocks noRot="1" noChangeAspect="1" noMove="1" noResize="1" noEditPoints="1" noAdjustHandles="1" noChangeArrowheads="1" noChangeShapeType="1" noTextEdit="1"/>
              </p:cNvSpPr>
              <p:nvPr/>
            </p:nvSpPr>
            <p:spPr>
              <a:xfrm>
                <a:off x="255783" y="576050"/>
                <a:ext cx="1814208" cy="2685779"/>
              </a:xfrm>
              <a:prstGeom prst="rect">
                <a:avLst/>
              </a:prstGeom>
              <a:blipFill>
                <a:blip r:embed="rId3"/>
                <a:stretch>
                  <a:fillRect l="-671"/>
                </a:stretch>
              </a:blipFill>
              <a:ln>
                <a:noFill/>
              </a:ln>
            </p:spPr>
            <p:txBody>
              <a:bodyPr/>
              <a:lstStyle/>
              <a:p>
                <a:r>
                  <a:rPr lang="zh-CN" altLang="en-US">
                    <a:noFill/>
                  </a:rPr>
                  <a:t> </a:t>
                </a:r>
              </a:p>
            </p:txBody>
          </p:sp>
        </mc:Fallback>
      </mc:AlternateContent>
      <p:sp>
        <p:nvSpPr>
          <p:cNvPr id="426" name="Google Shape;426;p45"/>
          <p:cNvSpPr txBox="1">
            <a:spLocks noGrp="1"/>
          </p:cNvSpPr>
          <p:nvPr>
            <p:ph type="sldNum" idx="4294967295"/>
          </p:nvPr>
        </p:nvSpPr>
        <p:spPr>
          <a:xfrm>
            <a:off x="4314045" y="2828501"/>
            <a:ext cx="276636" cy="198440"/>
          </a:xfrm>
          <a:prstGeom prst="rect">
            <a:avLst/>
          </a:prstGeom>
        </p:spPr>
        <p:txBody>
          <a:bodyPr spcFirstLastPara="1" wrap="square" lIns="34573" tIns="17280" rIns="34573" bIns="17280" anchor="ctr" anchorCtr="0">
            <a:noAutofit/>
          </a:bodyPr>
          <a:lstStyle/>
          <a:p>
            <a:fld id="{00000000-1234-1234-1234-123412341234}" type="slidenum">
              <a:rPr lang="en" sz="655">
                <a:solidFill>
                  <a:schemeClr val="lt1"/>
                </a:solidFill>
              </a:rPr>
              <a:pPr/>
              <a:t>4</a:t>
            </a:fld>
            <a:endParaRPr sz="655">
              <a:solidFill>
                <a:schemeClr val="lt1"/>
              </a:solidFill>
            </a:endParaRPr>
          </a:p>
        </p:txBody>
      </p:sp>
      <p:sp>
        <p:nvSpPr>
          <p:cNvPr id="12" name="Google Shape;423;p45">
            <a:extLst>
              <a:ext uri="{FF2B5EF4-FFF2-40B4-BE49-F238E27FC236}">
                <a16:creationId xmlns:a16="http://schemas.microsoft.com/office/drawing/2014/main" id="{BE630A4E-16D2-4BF8-8400-1A93B78DC116}"/>
              </a:ext>
            </a:extLst>
          </p:cNvPr>
          <p:cNvSpPr txBox="1"/>
          <p:nvPr/>
        </p:nvSpPr>
        <p:spPr>
          <a:xfrm>
            <a:off x="2097583" y="313963"/>
            <a:ext cx="2216462" cy="419068"/>
          </a:xfrm>
          <a:prstGeom prst="rect">
            <a:avLst/>
          </a:prstGeom>
          <a:noFill/>
          <a:ln>
            <a:noFill/>
          </a:ln>
        </p:spPr>
        <p:txBody>
          <a:bodyPr spcFirstLastPara="1" wrap="square" lIns="46093" tIns="23040" rIns="46093" bIns="23040" anchor="t" anchorCtr="0">
            <a:spAutoFit/>
          </a:bodyPr>
          <a:lstStyle/>
          <a:p>
            <a:pPr marL="144075" indent="-144075">
              <a:lnSpc>
                <a:spcPct val="150000"/>
              </a:lnSpc>
              <a:buFont typeface="Arial" panose="020B0604020202020204" pitchFamily="34" charset="0"/>
              <a:buChar char="•"/>
            </a:pPr>
            <a:r>
              <a:rPr lang="en-US" altLang="zh-CN" sz="908" dirty="0">
                <a:latin typeface="Times New Roman" panose="02020603050405020304" pitchFamily="18" charset="0"/>
                <a:ea typeface="等线" panose="02010600030101010101" pitchFamily="2" charset="-122"/>
                <a:cs typeface="Times New Roman" panose="02020603050405020304" pitchFamily="18" charset="0"/>
              </a:rPr>
              <a:t>Stock Price under Non-Recombining Tree</a:t>
            </a:r>
          </a:p>
          <a:p>
            <a:pPr>
              <a:lnSpc>
                <a:spcPct val="150000"/>
              </a:lnSpc>
            </a:pPr>
            <a:endParaRPr lang="en-US" altLang="zh-CN" sz="706"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 name="Google Shape;423;p45">
            <a:extLst>
              <a:ext uri="{FF2B5EF4-FFF2-40B4-BE49-F238E27FC236}">
                <a16:creationId xmlns:a16="http://schemas.microsoft.com/office/drawing/2014/main" id="{134F2B86-CF85-44FD-BF4A-205AB85E4356}"/>
              </a:ext>
            </a:extLst>
          </p:cNvPr>
          <p:cNvSpPr txBox="1"/>
          <p:nvPr/>
        </p:nvSpPr>
        <p:spPr>
          <a:xfrm>
            <a:off x="2093880" y="523497"/>
            <a:ext cx="1814208" cy="1443964"/>
          </a:xfrm>
          <a:prstGeom prst="rect">
            <a:avLst/>
          </a:prstGeom>
          <a:noFill/>
          <a:ln>
            <a:noFill/>
          </a:ln>
        </p:spPr>
        <p:txBody>
          <a:bodyPr spcFirstLastPara="1" wrap="square" lIns="46093" tIns="23040" rIns="46093" bIns="23040" anchor="t" anchorCtr="0">
            <a:spAutoFit/>
          </a:bodyPr>
          <a:lstStyle/>
          <a:p>
            <a:pPr marL="144075" indent="-144075">
              <a:lnSpc>
                <a:spcPct val="150000"/>
              </a:lnSpc>
              <a:buFont typeface="Wingdings" panose="05000000000000000000" pitchFamily="2" charset="2"/>
              <a:buChar char="Ø"/>
            </a:pPr>
            <a:r>
              <a:rPr lang="en-US" altLang="zh-CN" sz="807" dirty="0">
                <a:latin typeface="Times New Roman" panose="02020603050405020304" pitchFamily="18" charset="0"/>
                <a:ea typeface="等线" panose="02010600030101010101" pitchFamily="2" charset="-122"/>
                <a:cs typeface="Times New Roman" panose="02020603050405020304" pitchFamily="18" charset="0"/>
              </a:rPr>
              <a:t>S</a:t>
            </a:r>
            <a:r>
              <a:rPr lang="en-US" altLang="zh-CN" sz="605" baseline="-25000" dirty="0">
                <a:latin typeface="Times New Roman" panose="02020603050405020304" pitchFamily="18" charset="0"/>
                <a:ea typeface="等线" panose="02010600030101010101" pitchFamily="2" charset="-122"/>
                <a:cs typeface="Times New Roman" panose="02020603050405020304" pitchFamily="18" charset="0"/>
              </a:rPr>
              <a:t>2j,t+1 </a:t>
            </a:r>
            <a:r>
              <a:rPr lang="en-US" altLang="zh-CN" sz="807"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807" dirty="0" err="1">
                <a:latin typeface="Times New Roman" panose="02020603050405020304" pitchFamily="18" charset="0"/>
                <a:ea typeface="等线" panose="02010600030101010101" pitchFamily="2" charset="-122"/>
                <a:cs typeface="Times New Roman" panose="02020603050405020304" pitchFamily="18" charset="0"/>
              </a:rPr>
              <a:t>S</a:t>
            </a:r>
            <a:r>
              <a:rPr lang="en-US" altLang="zh-CN" sz="605" baseline="-25000" dirty="0" err="1">
                <a:latin typeface="Times New Roman" panose="02020603050405020304" pitchFamily="18" charset="0"/>
                <a:ea typeface="等线" panose="02010600030101010101" pitchFamily="2" charset="-122"/>
                <a:cs typeface="Times New Roman" panose="02020603050405020304" pitchFamily="18" charset="0"/>
              </a:rPr>
              <a:t>j,t</a:t>
            </a:r>
            <a:r>
              <a:rPr lang="en-US" altLang="zh-CN" sz="807" dirty="0">
                <a:latin typeface="Times New Roman" panose="02020603050405020304" pitchFamily="18" charset="0"/>
                <a:ea typeface="等线" panose="02010600030101010101" pitchFamily="2" charset="-122"/>
                <a:cs typeface="Times New Roman" panose="02020603050405020304" pitchFamily="18" charset="0"/>
              </a:rPr>
              <a:t> * d         S</a:t>
            </a:r>
            <a:r>
              <a:rPr lang="en-US" altLang="zh-CN" sz="605" baseline="-25000" dirty="0">
                <a:latin typeface="Times New Roman" panose="02020603050405020304" pitchFamily="18" charset="0"/>
                <a:ea typeface="等线" panose="02010600030101010101" pitchFamily="2" charset="-122"/>
                <a:cs typeface="Times New Roman" panose="02020603050405020304" pitchFamily="18" charset="0"/>
              </a:rPr>
              <a:t>2j+1,t+1</a:t>
            </a:r>
            <a:r>
              <a:rPr lang="en-US" altLang="zh-CN" sz="807"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807" dirty="0" err="1">
                <a:latin typeface="Times New Roman" panose="02020603050405020304" pitchFamily="18" charset="0"/>
                <a:ea typeface="等线" panose="02010600030101010101" pitchFamily="2" charset="-122"/>
                <a:cs typeface="Times New Roman" panose="02020603050405020304" pitchFamily="18" charset="0"/>
              </a:rPr>
              <a:t>S</a:t>
            </a:r>
            <a:r>
              <a:rPr lang="en-US" altLang="zh-CN" sz="605" baseline="-25000" dirty="0" err="1">
                <a:latin typeface="Times New Roman" panose="02020603050405020304" pitchFamily="18" charset="0"/>
                <a:ea typeface="等线" panose="02010600030101010101" pitchFamily="2" charset="-122"/>
                <a:cs typeface="Times New Roman" panose="02020603050405020304" pitchFamily="18" charset="0"/>
              </a:rPr>
              <a:t>j,t</a:t>
            </a:r>
            <a:r>
              <a:rPr lang="en-US" altLang="zh-CN" sz="605" baseline="-25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807" dirty="0">
                <a:latin typeface="Times New Roman" panose="02020603050405020304" pitchFamily="18" charset="0"/>
                <a:ea typeface="等线" panose="02010600030101010101" pitchFamily="2" charset="-122"/>
                <a:cs typeface="Times New Roman" panose="02020603050405020304" pitchFamily="18" charset="0"/>
              </a:rPr>
              <a:t>* u</a:t>
            </a:r>
          </a:p>
          <a:p>
            <a:pPr marL="144075" indent="-144075">
              <a:lnSpc>
                <a:spcPct val="150000"/>
              </a:lnSpc>
              <a:buFont typeface="Wingdings" panose="05000000000000000000" pitchFamily="2" charset="2"/>
              <a:buChar char="Ø"/>
            </a:pPr>
            <a:r>
              <a:rPr lang="en-US" altLang="zh-CN" sz="807" kern="100" dirty="0">
                <a:latin typeface="Times New Roman" panose="02020603050405020304" pitchFamily="18" charset="0"/>
                <a:ea typeface="等线" panose="02010600030101010101" pitchFamily="2" charset="-122"/>
                <a:cs typeface="Times New Roman" panose="02020603050405020304" pitchFamily="18" charset="0"/>
              </a:rPr>
              <a:t>j = 0, 1, 2, ……</a:t>
            </a:r>
            <a:r>
              <a:rPr lang="zh-CN" altLang="zh-CN" sz="807" kern="1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807" kern="100" dirty="0">
                <a:latin typeface="Times New Roman" panose="02020603050405020304" pitchFamily="18" charset="0"/>
                <a:ea typeface="等线" panose="02010600030101010101" pitchFamily="2" charset="-122"/>
                <a:cs typeface="Times New Roman" panose="02020603050405020304" pitchFamily="18" charset="0"/>
              </a:rPr>
              <a:t>N-1</a:t>
            </a:r>
          </a:p>
          <a:p>
            <a:pPr marL="144075" indent="-144075">
              <a:lnSpc>
                <a:spcPct val="150000"/>
              </a:lnSpc>
              <a:buFont typeface="Wingdings" panose="05000000000000000000" pitchFamily="2" charset="2"/>
              <a:buChar char="Ø"/>
            </a:pPr>
            <a:r>
              <a:rPr lang="en-US" altLang="zh-CN" sz="807" dirty="0">
                <a:latin typeface="Times New Roman" panose="02020603050405020304" pitchFamily="18" charset="0"/>
                <a:ea typeface="等线" panose="02010600030101010101" pitchFamily="2" charset="-122"/>
              </a:rPr>
              <a:t>Non-Recombining Tree</a:t>
            </a:r>
            <a:endParaRPr lang="en-US" altLang="zh-CN" sz="807" kern="1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endParaRPr lang="en-US" altLang="zh-CN" sz="807" kern="1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endParaRPr lang="zh-CN" altLang="zh-CN" sz="807" kern="1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endParaRPr lang="en-US" altLang="zh-CN" sz="807"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endParaRPr lang="en-US" altLang="zh-CN" sz="807"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endParaRPr lang="en-US" altLang="zh-CN" sz="605" baseline="-250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3450F02-9D53-41E9-AD67-8B7C095A0519}"/>
              </a:ext>
            </a:extLst>
          </p:cNvPr>
          <p:cNvPicPr>
            <a:picLocks noChangeAspect="1"/>
          </p:cNvPicPr>
          <p:nvPr/>
        </p:nvPicPr>
        <p:blipFill>
          <a:blip r:embed="rId4"/>
          <a:stretch>
            <a:fillRect/>
          </a:stretch>
        </p:blipFill>
        <p:spPr>
          <a:xfrm>
            <a:off x="1531267" y="1193382"/>
            <a:ext cx="2928770" cy="1781103"/>
          </a:xfrm>
          <a:prstGeom prst="rect">
            <a:avLst/>
          </a:prstGeom>
        </p:spPr>
      </p:pic>
      <p:sp>
        <p:nvSpPr>
          <p:cNvPr id="10" name="文本框 9">
            <a:extLst>
              <a:ext uri="{FF2B5EF4-FFF2-40B4-BE49-F238E27FC236}">
                <a16:creationId xmlns:a16="http://schemas.microsoft.com/office/drawing/2014/main" id="{7A48C1C3-4226-4A02-BA9C-9EBBF8866C21}"/>
              </a:ext>
            </a:extLst>
          </p:cNvPr>
          <p:cNvSpPr txBox="1"/>
          <p:nvPr/>
        </p:nvSpPr>
        <p:spPr>
          <a:xfrm>
            <a:off x="206008" y="82025"/>
            <a:ext cx="3775744" cy="307777"/>
          </a:xfrm>
          <a:prstGeom prst="rect">
            <a:avLst/>
          </a:prstGeom>
          <a:noFill/>
        </p:spPr>
        <p:txBody>
          <a:bodyPr wrap="square">
            <a:spAutoFit/>
          </a:bodyPr>
          <a:lstStyle/>
          <a:p>
            <a:r>
              <a:rPr kumimoji="0" lang="en-US" altLang="zh-CN" sz="1400" b="0" i="0" u="none" strike="noStrike" kern="0" cap="none" spc="0" normalizeH="0" baseline="0" noProof="0" dirty="0">
                <a:ln>
                  <a:noFill/>
                </a:ln>
                <a:solidFill>
                  <a:srgbClr val="3333B2"/>
                </a:solidFill>
                <a:effectLst/>
                <a:uLnTx/>
                <a:uFillTx/>
                <a:latin typeface="Arial"/>
                <a:cs typeface="Arial"/>
                <a:sym typeface="Arial"/>
              </a:rPr>
              <a:t>Non-recombining Binomial Tree: Scheme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19d93afd62_0_12"/>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Non-recombining Binomial Tree: Scheme</a:t>
            </a:r>
            <a:endParaRPr dirty="0"/>
          </a:p>
        </p:txBody>
      </p:sp>
      <p:sp>
        <p:nvSpPr>
          <p:cNvPr id="6" name="Google Shape;422;p45">
            <a:extLst>
              <a:ext uri="{FF2B5EF4-FFF2-40B4-BE49-F238E27FC236}">
                <a16:creationId xmlns:a16="http://schemas.microsoft.com/office/drawing/2014/main" id="{BCBEA2D5-24B6-4E7B-9B74-2D07759C6B31}"/>
              </a:ext>
            </a:extLst>
          </p:cNvPr>
          <p:cNvSpPr txBox="1"/>
          <p:nvPr/>
        </p:nvSpPr>
        <p:spPr>
          <a:xfrm>
            <a:off x="250230" y="402826"/>
            <a:ext cx="1720550" cy="325965"/>
          </a:xfrm>
          <a:prstGeom prst="rect">
            <a:avLst/>
          </a:prstGeom>
          <a:noFill/>
          <a:ln>
            <a:noFill/>
          </a:ln>
        </p:spPr>
        <p:txBody>
          <a:bodyPr spcFirstLastPara="1" wrap="square" lIns="46093" tIns="23040" rIns="46093" bIns="23040" anchor="t" anchorCtr="0">
            <a:spAutoFit/>
          </a:bodyPr>
          <a:lstStyle/>
          <a:p>
            <a:pPr marL="144075" indent="-144075">
              <a:buSzPts val="1400"/>
              <a:buFont typeface="Arial"/>
              <a:buChar char="•"/>
            </a:pPr>
            <a:r>
              <a:rPr lang="en" sz="908" dirty="0">
                <a:latin typeface="Times New Roman" panose="02020603050405020304" pitchFamily="18" charset="0"/>
                <a:cs typeface="Times New Roman" panose="02020603050405020304" pitchFamily="18" charset="0"/>
              </a:rPr>
              <a:t>Calaulation for Initial Arbitrage Free Price</a:t>
            </a:r>
            <a:endParaRPr sz="908"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Google Shape;423;p45">
                <a:extLst>
                  <a:ext uri="{FF2B5EF4-FFF2-40B4-BE49-F238E27FC236}">
                    <a16:creationId xmlns:a16="http://schemas.microsoft.com/office/drawing/2014/main" id="{4BC89F37-5538-4A58-B979-3B81029D04BD}"/>
                  </a:ext>
                </a:extLst>
              </p:cNvPr>
              <p:cNvSpPr txBox="1"/>
              <p:nvPr/>
            </p:nvSpPr>
            <p:spPr>
              <a:xfrm>
                <a:off x="250230" y="728791"/>
                <a:ext cx="2323432" cy="2029893"/>
              </a:xfrm>
              <a:prstGeom prst="rect">
                <a:avLst/>
              </a:prstGeom>
              <a:noFill/>
              <a:ln>
                <a:noFill/>
              </a:ln>
            </p:spPr>
            <p:txBody>
              <a:bodyPr spcFirstLastPara="1" wrap="square" lIns="46093" tIns="23040" rIns="46093" bIns="23040" anchor="t" anchorCtr="0">
                <a:spAutoFit/>
              </a:bodyPr>
              <a:lstStyle/>
              <a:p>
                <a:pPr marL="144075" indent="-144075">
                  <a:lnSpc>
                    <a:spcPct val="150000"/>
                  </a:lnSpc>
                  <a:buFont typeface="Wingdings" panose="05000000000000000000" pitchFamily="2" charset="2"/>
                  <a:buChar char="Ø"/>
                </a:pPr>
                <a:r>
                  <a:rPr lang="en-US" altLang="zh-CN" sz="700" dirty="0">
                    <a:latin typeface="Times New Roman" panose="02020603050405020304" pitchFamily="18" charset="0"/>
                    <a:ea typeface="等线" panose="02010600030101010101" pitchFamily="2" charset="-122"/>
                  </a:rPr>
                  <a:t>Payoff Value: </a:t>
                </a:r>
                <a:r>
                  <a:rPr lang="en-US" altLang="zh-CN" sz="700" dirty="0" err="1">
                    <a:latin typeface="Times New Roman" panose="02020603050405020304" pitchFamily="18" charset="0"/>
                    <a:ea typeface="等线" panose="02010600030101010101" pitchFamily="2" charset="-122"/>
                    <a:cs typeface="Times New Roman" panose="02020603050405020304" pitchFamily="18" charset="0"/>
                  </a:rPr>
                  <a:t>X</a:t>
                </a:r>
                <a:r>
                  <a:rPr lang="en-US" altLang="zh-CN" sz="700" baseline="-25000" dirty="0" err="1">
                    <a:latin typeface="Times New Roman" panose="02020603050405020304" pitchFamily="18" charset="0"/>
                    <a:ea typeface="等线" panose="02010600030101010101" pitchFamily="2" charset="-122"/>
                    <a:cs typeface="Times New Roman" panose="02020603050405020304" pitchFamily="18" charset="0"/>
                  </a:rPr>
                  <a:t>t</a:t>
                </a:r>
                <a:r>
                  <a:rPr lang="en-US" altLang="zh-CN" sz="700" baseline="-25000" dirty="0">
                    <a:latin typeface="Times New Roman" panose="02020603050405020304" pitchFamily="18" charset="0"/>
                    <a:ea typeface="等线" panose="02010600030101010101" pitchFamily="2" charset="-122"/>
                    <a:cs typeface="Times New Roman" panose="02020603050405020304" pitchFamily="18" charset="0"/>
                  </a:rPr>
                  <a:t> </a:t>
                </a:r>
              </a:p>
              <a:p>
                <a:pPr marL="144075" indent="-144075">
                  <a:lnSpc>
                    <a:spcPct val="150000"/>
                  </a:lnSpc>
                  <a:buFont typeface="Wingdings" panose="05000000000000000000" pitchFamily="2" charset="2"/>
                  <a:buChar char="Ø"/>
                </a:pPr>
                <a:r>
                  <a:rPr lang="en-US" altLang="zh-CN" sz="700" dirty="0">
                    <a:latin typeface="Times New Roman" panose="02020603050405020304" pitchFamily="18" charset="0"/>
                    <a:ea typeface="等线" panose="02010600030101010101" pitchFamily="2" charset="-122"/>
                  </a:rPr>
                  <a:t>Price for European Derivative: V</a:t>
                </a:r>
                <a:r>
                  <a:rPr lang="en-US" altLang="zh-CN" sz="700" baseline="-25000" dirty="0">
                    <a:latin typeface="Times New Roman" panose="02020603050405020304" pitchFamily="18" charset="0"/>
                    <a:ea typeface="等线" panose="02010600030101010101" pitchFamily="2" charset="-122"/>
                  </a:rPr>
                  <a:t>t</a:t>
                </a:r>
              </a:p>
              <a:p>
                <a:pPr marL="144075" indent="-144075">
                  <a:lnSpc>
                    <a:spcPct val="150000"/>
                  </a:lnSpc>
                  <a:buFont typeface="Wingdings" panose="05000000000000000000" pitchFamily="2" charset="2"/>
                  <a:buChar char="Ø"/>
                </a:pPr>
                <a:r>
                  <a:rPr lang="en" altLang="zh-CN" sz="700" dirty="0">
                    <a:latin typeface="Times New Roman" panose="02020603050405020304" pitchFamily="18" charset="0"/>
                    <a:cs typeface="Times New Roman" panose="02020603050405020304" pitchFamily="18" charset="0"/>
                  </a:rPr>
                  <a:t>Intitial Arbitrage Free Price: </a:t>
                </a:r>
                <a:r>
                  <a:rPr lang="en-US" altLang="zh-CN" sz="700" dirty="0">
                    <a:latin typeface="Times New Roman" panose="02020603050405020304" pitchFamily="18" charset="0"/>
                    <a:ea typeface="等线" panose="02010600030101010101" pitchFamily="2" charset="-122"/>
                  </a:rPr>
                  <a:t>V</a:t>
                </a:r>
                <a:r>
                  <a:rPr lang="en-US" altLang="zh-CN" sz="700" baseline="-25000" dirty="0">
                    <a:latin typeface="Times New Roman" panose="02020603050405020304" pitchFamily="18" charset="0"/>
                    <a:ea typeface="等线" panose="02010600030101010101" pitchFamily="2" charset="-122"/>
                  </a:rPr>
                  <a:t>0</a:t>
                </a:r>
              </a:p>
              <a:p>
                <a:pPr>
                  <a:lnSpc>
                    <a:spcPct val="150000"/>
                  </a:lnSpc>
                </a:pPr>
                <a:endParaRPr lang="en-US" altLang="zh-CN" sz="605" baseline="-25000" dirty="0">
                  <a:latin typeface="Times New Roman" panose="02020603050405020304" pitchFamily="18" charset="0"/>
                  <a:ea typeface="等线" panose="02010600030101010101" pitchFamily="2" charset="-122"/>
                </a:endParaRPr>
              </a:p>
              <a:p>
                <a:pPr marL="144075" indent="-144075">
                  <a:lnSpc>
                    <a:spcPct val="150000"/>
                  </a:lnSpc>
                  <a:buFont typeface="Wingdings" panose="05000000000000000000" pitchFamily="2" charset="2"/>
                  <a:buChar char="Ø"/>
                </a:pPr>
                <a:r>
                  <a:rPr lang="en-US" altLang="zh-CN" sz="700" dirty="0">
                    <a:latin typeface="Times New Roman" panose="02020603050405020304" pitchFamily="18" charset="0"/>
                    <a:ea typeface="等线" panose="02010600030101010101" pitchFamily="2" charset="-122"/>
                  </a:rPr>
                  <a:t>By the final payoff formula in question</a:t>
                </a:r>
                <a14:m>
                  <m:oMath xmlns:m="http://schemas.openxmlformats.org/officeDocument/2006/math">
                    <m:r>
                      <a:rPr lang="en-US" altLang="zh-CN" sz="700">
                        <a:latin typeface="Cambria Math" panose="02040503050406030204" pitchFamily="18" charset="0"/>
                        <a:ea typeface="等线" panose="02010600030101010101" pitchFamily="2" charset="-122"/>
                        <a:cs typeface="Times New Roman" panose="02020603050405020304" pitchFamily="18" charset="0"/>
                      </a:rPr>
                      <m:t> </m:t>
                    </m:r>
                    <m:r>
                      <a:rPr lang="en-US" altLang="zh-CN" sz="700" i="1">
                        <a:latin typeface="Cambria Math" panose="02040503050406030204" pitchFamily="18" charset="0"/>
                        <a:ea typeface="等线" panose="02010600030101010101" pitchFamily="2" charset="-122"/>
                        <a:cs typeface="Times New Roman" panose="02020603050405020304" pitchFamily="18" charset="0"/>
                      </a:rPr>
                      <m:t>𝑋</m:t>
                    </m:r>
                    <m:r>
                      <a:rPr lang="en-US" altLang="zh-CN" sz="700" i="1">
                        <a:latin typeface="Cambria Math" panose="02040503050406030204" pitchFamily="18" charset="0"/>
                        <a:ea typeface="等线" panose="02010600030101010101" pitchFamily="2" charset="-122"/>
                        <a:cs typeface="Times New Roman" panose="02020603050405020304" pitchFamily="18" charset="0"/>
                      </a:rPr>
                      <m:t>=</m:t>
                    </m:r>
                    <m:nary>
                      <m:naryPr>
                        <m:limLoc m:val="subSup"/>
                        <m:ctrlPr>
                          <a:rPr lang="zh-CN" altLang="zh-CN" sz="7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700" i="1">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700" i="1">
                            <a:latin typeface="Cambria Math" panose="02040503050406030204" pitchFamily="18" charset="0"/>
                            <a:ea typeface="等线" panose="02010600030101010101" pitchFamily="2" charset="-122"/>
                            <a:cs typeface="Times New Roman" panose="02020603050405020304" pitchFamily="18" charset="0"/>
                          </a:rPr>
                          <m:t>𝑇</m:t>
                        </m:r>
                      </m:sup>
                      <m:e>
                        <m:sSubSup>
                          <m:sSubSupPr>
                            <m:ctrlPr>
                              <a:rPr lang="zh-CN" altLang="zh-CN" sz="7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700" i="1">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700" i="1">
                                <a:latin typeface="Cambria Math" panose="02040503050406030204" pitchFamily="18" charset="0"/>
                                <a:ea typeface="等线" panose="02010600030101010101" pitchFamily="2" charset="-122"/>
                                <a:cs typeface="Times New Roman" panose="02020603050405020304" pitchFamily="18" charset="0"/>
                              </a:rPr>
                              <m:t>𝑡</m:t>
                            </m:r>
                          </m:sub>
                          <m:sup>
                            <m:r>
                              <a:rPr lang="en-US" altLang="zh-CN" sz="700" i="1">
                                <a:latin typeface="Cambria Math" panose="02040503050406030204" pitchFamily="18" charset="0"/>
                                <a:ea typeface="等线" panose="02010600030101010101" pitchFamily="2" charset="-122"/>
                                <a:cs typeface="Times New Roman" panose="02020603050405020304" pitchFamily="18" charset="0"/>
                              </a:rPr>
                              <m:t>2</m:t>
                            </m:r>
                          </m:sup>
                        </m:sSubSup>
                      </m:e>
                    </m:nary>
                    <m:r>
                      <a:rPr lang="en-US" altLang="zh-CN" sz="700" i="1">
                        <a:latin typeface="Cambria Math" panose="02040503050406030204" pitchFamily="18" charset="0"/>
                        <a:ea typeface="等线" panose="02010600030101010101" pitchFamily="2" charset="-122"/>
                        <a:cs typeface="Times New Roman" panose="02020603050405020304" pitchFamily="18" charset="0"/>
                      </a:rPr>
                      <m:t>𝑑𝑡</m:t>
                    </m:r>
                  </m:oMath>
                </a14:m>
                <a:endParaRPr lang="en-US" altLang="zh-CN" sz="700" dirty="0">
                  <a:latin typeface="Times New Roman" panose="02020603050405020304" pitchFamily="18" charset="0"/>
                  <a:ea typeface="等线" panose="02010600030101010101" pitchFamily="2" charset="-122"/>
                  <a:cs typeface="Times New Roman" panose="02020603050405020304" pitchFamily="18" charset="0"/>
                </a:endParaRPr>
              </a:p>
              <a:p>
                <a:pPr marL="144075" indent="-144075">
                  <a:lnSpc>
                    <a:spcPct val="150000"/>
                  </a:lnSpc>
                  <a:buFont typeface="Wingdings" panose="05000000000000000000" pitchFamily="2" charset="2"/>
                  <a:buChar char="Ø"/>
                </a:pPr>
                <a:endParaRPr lang="en-US" altLang="zh-CN" sz="605" dirty="0">
                  <a:latin typeface="Times New Roman" panose="02020603050405020304" pitchFamily="18" charset="0"/>
                  <a:ea typeface="等线" panose="02010600030101010101" pitchFamily="2" charset="-122"/>
                </a:endParaRPr>
              </a:p>
              <a:p>
                <a:pPr marL="144075" indent="-144075">
                  <a:lnSpc>
                    <a:spcPct val="150000"/>
                  </a:lnSpc>
                  <a:buFont typeface="Wingdings" panose="05000000000000000000" pitchFamily="2" charset="2"/>
                  <a:buChar char="Ø"/>
                </a:pPr>
                <a:endParaRPr lang="en-US" altLang="zh-CN" sz="605" dirty="0">
                  <a:latin typeface="Times New Roman" panose="02020603050405020304" pitchFamily="18" charset="0"/>
                  <a:ea typeface="等线" panose="02010600030101010101" pitchFamily="2" charset="-122"/>
                </a:endParaRPr>
              </a:p>
              <a:p>
                <a:pPr>
                  <a:lnSpc>
                    <a:spcPct val="150000"/>
                  </a:lnSpc>
                </a:pPr>
                <a:endParaRPr lang="en-US" altLang="zh-CN" sz="605" dirty="0">
                  <a:latin typeface="Times New Roman" panose="02020603050405020304" pitchFamily="18" charset="0"/>
                  <a:ea typeface="等线" panose="02010600030101010101" pitchFamily="2" charset="-122"/>
                </a:endParaRPr>
              </a:p>
              <a:p>
                <a:pPr marL="86445" indent="-86445">
                  <a:lnSpc>
                    <a:spcPct val="150000"/>
                  </a:lnSpc>
                  <a:buFont typeface="Wingdings" panose="05000000000000000000" pitchFamily="2" charset="2"/>
                  <a:buChar char="Ø"/>
                </a:pPr>
                <a:endParaRPr lang="en-US" altLang="zh-CN" sz="605" dirty="0">
                  <a:latin typeface="Times New Roman" panose="02020603050405020304" pitchFamily="18" charset="0"/>
                  <a:ea typeface="等线" panose="02010600030101010101" pitchFamily="2" charset="-122"/>
                </a:endParaRPr>
              </a:p>
              <a:p>
                <a:pPr marL="86445" indent="-86445">
                  <a:lnSpc>
                    <a:spcPct val="150000"/>
                  </a:lnSpc>
                  <a:buFont typeface="Wingdings" panose="05000000000000000000" pitchFamily="2" charset="2"/>
                  <a:buChar char="Ø"/>
                </a:pPr>
                <a:endParaRPr lang="en-US" altLang="zh-CN" sz="605" dirty="0">
                  <a:latin typeface="Times New Roman" panose="02020603050405020304" pitchFamily="18" charset="0"/>
                  <a:ea typeface="等线" panose="02010600030101010101" pitchFamily="2" charset="-122"/>
                </a:endParaRPr>
              </a:p>
              <a:p>
                <a:pPr marL="171450" indent="-171450">
                  <a:lnSpc>
                    <a:spcPct val="150000"/>
                  </a:lnSpc>
                  <a:buFont typeface="Wingdings" panose="05000000000000000000" pitchFamily="2" charset="2"/>
                  <a:buChar char="Ø"/>
                </a:pPr>
                <a:r>
                  <a:rPr lang="en-US" altLang="zh-CN" sz="700" dirty="0">
                    <a:latin typeface="Times New Roman" panose="02020603050405020304" pitchFamily="18" charset="0"/>
                    <a:ea typeface="等线" panose="02010600030101010101" pitchFamily="2" charset="-122"/>
                  </a:rPr>
                  <a:t>At maturity,</a:t>
                </a:r>
              </a:p>
              <a:p>
                <a:pPr marL="144075" indent="-144075">
                  <a:lnSpc>
                    <a:spcPct val="150000"/>
                  </a:lnSpc>
                  <a:buFont typeface="Wingdings" panose="05000000000000000000" pitchFamily="2" charset="2"/>
                  <a:buChar char="Ø"/>
                </a:pPr>
                <a:endParaRPr lang="en-US" altLang="zh-CN" sz="605" dirty="0">
                  <a:latin typeface="Times New Roman" panose="02020603050405020304" pitchFamily="18" charset="0"/>
                  <a:ea typeface="等线" panose="02010600030101010101" pitchFamily="2" charset="-122"/>
                </a:endParaRPr>
              </a:p>
              <a:p>
                <a:pPr marL="144075" indent="-144075">
                  <a:lnSpc>
                    <a:spcPct val="150000"/>
                  </a:lnSpc>
                  <a:buFont typeface="Wingdings" panose="05000000000000000000" pitchFamily="2" charset="2"/>
                  <a:buChar char="Ø"/>
                </a:pPr>
                <a:endParaRPr lang="en-US" altLang="zh-CN" sz="807" dirty="0">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 name="Google Shape;423;p45">
                <a:extLst>
                  <a:ext uri="{FF2B5EF4-FFF2-40B4-BE49-F238E27FC236}">
                    <a16:creationId xmlns:a16="http://schemas.microsoft.com/office/drawing/2014/main" id="{4BC89F37-5538-4A58-B979-3B81029D04BD}"/>
                  </a:ext>
                </a:extLst>
              </p:cNvPr>
              <p:cNvSpPr txBox="1">
                <a:spLocks noRot="1" noChangeAspect="1" noMove="1" noResize="1" noEditPoints="1" noAdjustHandles="1" noChangeArrowheads="1" noChangeShapeType="1" noTextEdit="1"/>
              </p:cNvSpPr>
              <p:nvPr/>
            </p:nvSpPr>
            <p:spPr>
              <a:xfrm>
                <a:off x="250230" y="728791"/>
                <a:ext cx="2323432" cy="2029893"/>
              </a:xfrm>
              <a:prstGeom prst="rect">
                <a:avLst/>
              </a:prstGeom>
              <a:blipFill>
                <a:blip r:embed="rId3"/>
                <a:stretch>
                  <a:fillRect l="-262"/>
                </a:stretch>
              </a:blipFill>
              <a:ln>
                <a:noFill/>
              </a:ln>
            </p:spPr>
            <p:txBody>
              <a:bodyPr/>
              <a:lstStyle/>
              <a:p>
                <a:r>
                  <a:rPr lang="zh-CN" altLang="en-US">
                    <a:noFill/>
                  </a:rPr>
                  <a:t> </a:t>
                </a:r>
              </a:p>
            </p:txBody>
          </p:sp>
        </mc:Fallback>
      </mc:AlternateContent>
      <p:sp>
        <p:nvSpPr>
          <p:cNvPr id="8" name="Google Shape;426;p45">
            <a:extLst>
              <a:ext uri="{FF2B5EF4-FFF2-40B4-BE49-F238E27FC236}">
                <a16:creationId xmlns:a16="http://schemas.microsoft.com/office/drawing/2014/main" id="{39FA461F-F722-4C0C-B99F-333EA2F77DA0}"/>
              </a:ext>
            </a:extLst>
          </p:cNvPr>
          <p:cNvSpPr txBox="1">
            <a:spLocks/>
          </p:cNvSpPr>
          <p:nvPr/>
        </p:nvSpPr>
        <p:spPr>
          <a:xfrm>
            <a:off x="4314045" y="2828501"/>
            <a:ext cx="276636" cy="198440"/>
          </a:xfrm>
          <a:prstGeom prst="rect">
            <a:avLst/>
          </a:prstGeom>
          <a:noFill/>
          <a:ln>
            <a:noFill/>
          </a:ln>
        </p:spPr>
        <p:txBody>
          <a:bodyPr spcFirstLastPara="1" wrap="square" lIns="34573" tIns="17280" rIns="34573" bIns="1728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800" b="0" i="0" u="none" strike="noStrike" cap="none">
                <a:solidFill>
                  <a:srgbClr val="888888"/>
                </a:solidFill>
                <a:latin typeface="Calibri"/>
                <a:ea typeface="Calibri"/>
                <a:cs typeface="Calibri"/>
                <a:sym typeface="Calibri"/>
              </a:defRPr>
            </a:lvl9pPr>
          </a:lstStyle>
          <a:p>
            <a:fld id="{00000000-1234-1234-1234-123412341234}" type="slidenum">
              <a:rPr lang="en" sz="655" smtClean="0">
                <a:solidFill>
                  <a:schemeClr val="lt1"/>
                </a:solidFill>
              </a:rPr>
              <a:pPr/>
              <a:t>5</a:t>
            </a:fld>
            <a:endParaRPr lang="en" sz="655">
              <a:solidFill>
                <a:schemeClr val="lt1"/>
              </a:solidFill>
            </a:endParaRPr>
          </a:p>
        </p:txBody>
      </p:sp>
      <p:sp>
        <p:nvSpPr>
          <p:cNvPr id="9" name="Google Shape;423;p45">
            <a:extLst>
              <a:ext uri="{FF2B5EF4-FFF2-40B4-BE49-F238E27FC236}">
                <a16:creationId xmlns:a16="http://schemas.microsoft.com/office/drawing/2014/main" id="{DEE74FF3-BEE6-4F78-B233-9A41755BB8BF}"/>
              </a:ext>
            </a:extLst>
          </p:cNvPr>
          <p:cNvSpPr txBox="1"/>
          <p:nvPr/>
        </p:nvSpPr>
        <p:spPr>
          <a:xfrm>
            <a:off x="2235901" y="326449"/>
            <a:ext cx="2216462" cy="628677"/>
          </a:xfrm>
          <a:prstGeom prst="rect">
            <a:avLst/>
          </a:prstGeom>
          <a:noFill/>
          <a:ln>
            <a:noFill/>
          </a:ln>
        </p:spPr>
        <p:txBody>
          <a:bodyPr spcFirstLastPara="1" wrap="square" lIns="46093" tIns="23040" rIns="46093" bIns="23040" anchor="t" anchorCtr="0">
            <a:spAutoFit/>
          </a:bodyPr>
          <a:lstStyle/>
          <a:p>
            <a:pPr marL="144075" indent="-144075">
              <a:lnSpc>
                <a:spcPct val="150000"/>
              </a:lnSpc>
              <a:buFont typeface="Arial" panose="020B0604020202020204" pitchFamily="34" charset="0"/>
              <a:buChar char="•"/>
            </a:pPr>
            <a:r>
              <a:rPr lang="en-US" altLang="zh-CN" sz="908" dirty="0">
                <a:latin typeface="Times New Roman" panose="02020603050405020304" pitchFamily="18" charset="0"/>
                <a:ea typeface="等线" panose="02010600030101010101" pitchFamily="2" charset="-122"/>
              </a:rPr>
              <a:t>Price for European Derivative </a:t>
            </a:r>
            <a:r>
              <a:rPr lang="en-US" altLang="zh-CN" sz="908" dirty="0">
                <a:latin typeface="Times New Roman" panose="02020603050405020304" pitchFamily="18" charset="0"/>
                <a:ea typeface="等线" panose="02010600030101010101" pitchFamily="2" charset="-122"/>
                <a:cs typeface="Times New Roman" panose="02020603050405020304" pitchFamily="18" charset="0"/>
              </a:rPr>
              <a:t>under Non-Recombining Tree</a:t>
            </a:r>
          </a:p>
          <a:p>
            <a:pPr>
              <a:lnSpc>
                <a:spcPct val="150000"/>
              </a:lnSpc>
            </a:pPr>
            <a:endParaRPr lang="en-US" altLang="zh-CN" sz="706"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CB478843-7438-4E2F-9D41-B1250A7551CA}"/>
              </a:ext>
            </a:extLst>
          </p:cNvPr>
          <p:cNvPicPr>
            <a:picLocks noChangeAspect="1"/>
          </p:cNvPicPr>
          <p:nvPr/>
        </p:nvPicPr>
        <p:blipFill>
          <a:blip r:embed="rId4"/>
          <a:stretch>
            <a:fillRect/>
          </a:stretch>
        </p:blipFill>
        <p:spPr>
          <a:xfrm>
            <a:off x="-140939" y="1550487"/>
            <a:ext cx="2660028" cy="200539"/>
          </a:xfrm>
          <a:prstGeom prst="rect">
            <a:avLst/>
          </a:prstGeom>
        </p:spPr>
      </p:pic>
      <p:pic>
        <p:nvPicPr>
          <p:cNvPr id="11" name="图片 10">
            <a:extLst>
              <a:ext uri="{FF2B5EF4-FFF2-40B4-BE49-F238E27FC236}">
                <a16:creationId xmlns:a16="http://schemas.microsoft.com/office/drawing/2014/main" id="{47B5A6F2-752B-4DE1-8059-974F9CBEFAE5}"/>
              </a:ext>
            </a:extLst>
          </p:cNvPr>
          <p:cNvPicPr>
            <a:picLocks noChangeAspect="1"/>
          </p:cNvPicPr>
          <p:nvPr/>
        </p:nvPicPr>
        <p:blipFill>
          <a:blip r:embed="rId5"/>
          <a:stretch>
            <a:fillRect/>
          </a:stretch>
        </p:blipFill>
        <p:spPr>
          <a:xfrm>
            <a:off x="-140939" y="1774091"/>
            <a:ext cx="2660028" cy="200539"/>
          </a:xfrm>
          <a:prstGeom prst="rect">
            <a:avLst/>
          </a:prstGeom>
        </p:spPr>
      </p:pic>
      <p:pic>
        <p:nvPicPr>
          <p:cNvPr id="12" name="图片 11">
            <a:extLst>
              <a:ext uri="{FF2B5EF4-FFF2-40B4-BE49-F238E27FC236}">
                <a16:creationId xmlns:a16="http://schemas.microsoft.com/office/drawing/2014/main" id="{C278FD82-7A71-4ED5-9A5B-AA4B25A1CFFE}"/>
              </a:ext>
            </a:extLst>
          </p:cNvPr>
          <p:cNvPicPr>
            <a:picLocks noChangeAspect="1"/>
          </p:cNvPicPr>
          <p:nvPr/>
        </p:nvPicPr>
        <p:blipFill>
          <a:blip r:embed="rId6"/>
          <a:stretch>
            <a:fillRect/>
          </a:stretch>
        </p:blipFill>
        <p:spPr>
          <a:xfrm>
            <a:off x="-170929" y="2280938"/>
            <a:ext cx="2660028" cy="100654"/>
          </a:xfrm>
          <a:prstGeom prst="rect">
            <a:avLst/>
          </a:prstGeom>
        </p:spPr>
      </p:pic>
      <p:pic>
        <p:nvPicPr>
          <p:cNvPr id="13" name="图片 12">
            <a:extLst>
              <a:ext uri="{FF2B5EF4-FFF2-40B4-BE49-F238E27FC236}">
                <a16:creationId xmlns:a16="http://schemas.microsoft.com/office/drawing/2014/main" id="{506211EB-864E-440C-92C3-E71655365868}"/>
              </a:ext>
            </a:extLst>
          </p:cNvPr>
          <p:cNvPicPr>
            <a:picLocks noChangeAspect="1"/>
          </p:cNvPicPr>
          <p:nvPr/>
        </p:nvPicPr>
        <p:blipFill>
          <a:blip r:embed="rId7"/>
          <a:stretch>
            <a:fillRect/>
          </a:stretch>
        </p:blipFill>
        <p:spPr>
          <a:xfrm>
            <a:off x="-86366" y="2415494"/>
            <a:ext cx="2660028" cy="200539"/>
          </a:xfrm>
          <a:prstGeom prst="rect">
            <a:avLst/>
          </a:prstGeom>
        </p:spPr>
      </p:pic>
      <p:pic>
        <p:nvPicPr>
          <p:cNvPr id="14" name="图片 13">
            <a:extLst>
              <a:ext uri="{FF2B5EF4-FFF2-40B4-BE49-F238E27FC236}">
                <a16:creationId xmlns:a16="http://schemas.microsoft.com/office/drawing/2014/main" id="{689FB094-95FC-40AD-9C02-14713A21920C}"/>
              </a:ext>
            </a:extLst>
          </p:cNvPr>
          <p:cNvPicPr>
            <a:picLocks noChangeAspect="1"/>
          </p:cNvPicPr>
          <p:nvPr/>
        </p:nvPicPr>
        <p:blipFill>
          <a:blip r:embed="rId8"/>
          <a:stretch>
            <a:fillRect/>
          </a:stretch>
        </p:blipFill>
        <p:spPr>
          <a:xfrm>
            <a:off x="1970780" y="831542"/>
            <a:ext cx="2660028" cy="1996959"/>
          </a:xfrm>
          <a:prstGeom prst="rect">
            <a:avLst/>
          </a:prstGeom>
        </p:spPr>
      </p:pic>
    </p:spTree>
    <p:extLst>
      <p:ext uri="{BB962C8B-B14F-4D97-AF65-F5344CB8AC3E}">
        <p14:creationId xmlns:p14="http://schemas.microsoft.com/office/powerpoint/2010/main" val="3465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19d93afd62_0_18"/>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Non-recombining Binomial Tree: Code</a:t>
            </a:r>
            <a:endParaRPr/>
          </a:p>
        </p:txBody>
      </p:sp>
      <p:sp>
        <p:nvSpPr>
          <p:cNvPr id="98" name="Google Shape;98;g119d93afd62_0_18"/>
          <p:cNvSpPr txBox="1">
            <a:spLocks noGrp="1"/>
          </p:cNvSpPr>
          <p:nvPr>
            <p:ph type="body" idx="1"/>
          </p:nvPr>
        </p:nvSpPr>
        <p:spPr>
          <a:xfrm>
            <a:off x="2829100" y="440325"/>
            <a:ext cx="14307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Create a function to price the option using non-recombining binomial tree.</a:t>
            </a:r>
            <a:endParaRPr/>
          </a:p>
        </p:txBody>
      </p:sp>
      <p:sp>
        <p:nvSpPr>
          <p:cNvPr id="99" name="Google Shape;99;g119d93afd62_0_18"/>
          <p:cNvSpPr txBox="1">
            <a:spLocks noGrp="1"/>
          </p:cNvSpPr>
          <p:nvPr>
            <p:ph type="body" idx="1"/>
          </p:nvPr>
        </p:nvSpPr>
        <p:spPr>
          <a:xfrm>
            <a:off x="2829100" y="1699500"/>
            <a:ext cx="1430700" cy="1015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First, set up the parameters based on the inputs and create matrices for stock price, option payoff and option price.</a:t>
            </a:r>
            <a:endParaRPr/>
          </a:p>
        </p:txBody>
      </p:sp>
      <p:pic>
        <p:nvPicPr>
          <p:cNvPr id="100" name="Google Shape;100;g119d93afd62_0_18"/>
          <p:cNvPicPr preferRelativeResize="0"/>
          <p:nvPr/>
        </p:nvPicPr>
        <p:blipFill>
          <a:blip r:embed="rId3">
            <a:alphaModFix/>
          </a:blip>
          <a:stretch>
            <a:fillRect/>
          </a:stretch>
        </p:blipFill>
        <p:spPr>
          <a:xfrm>
            <a:off x="163200" y="401302"/>
            <a:ext cx="2524300" cy="25417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9d93afd62_0_38"/>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Non-recombining Binomial Tree: Code</a:t>
            </a:r>
            <a:endParaRPr/>
          </a:p>
        </p:txBody>
      </p:sp>
      <p:sp>
        <p:nvSpPr>
          <p:cNvPr id="107" name="Google Shape;107;g119d93afd62_0_38"/>
          <p:cNvSpPr txBox="1">
            <a:spLocks noGrp="1"/>
          </p:cNvSpPr>
          <p:nvPr>
            <p:ph type="body" idx="1"/>
          </p:nvPr>
        </p:nvSpPr>
        <p:spPr>
          <a:xfrm>
            <a:off x="3093325" y="629825"/>
            <a:ext cx="1387800" cy="2201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The first for loop is used to generate the tree of stock price and option payoff, working forward from initial point to maturity.</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The second for loop is used to generate the tree of option price, working backward from maturity to initial point.</a:t>
            </a:r>
            <a:endParaRPr/>
          </a:p>
        </p:txBody>
      </p:sp>
      <p:pic>
        <p:nvPicPr>
          <p:cNvPr id="108" name="Google Shape;108;g119d93afd62_0_38"/>
          <p:cNvPicPr preferRelativeResize="0"/>
          <p:nvPr/>
        </p:nvPicPr>
        <p:blipFill>
          <a:blip r:embed="rId3">
            <a:alphaModFix/>
          </a:blip>
          <a:stretch>
            <a:fillRect/>
          </a:stretch>
        </p:blipFill>
        <p:spPr>
          <a:xfrm>
            <a:off x="137100" y="696550"/>
            <a:ext cx="2896825" cy="1989550"/>
          </a:xfrm>
          <a:prstGeom prst="rect">
            <a:avLst/>
          </a:prstGeom>
          <a:noFill/>
          <a:ln>
            <a:noFill/>
          </a:ln>
        </p:spPr>
      </p:pic>
      <p:sp>
        <p:nvSpPr>
          <p:cNvPr id="109" name="Google Shape;109;g119d93afd62_0_38"/>
          <p:cNvSpPr txBox="1">
            <a:spLocks noGrp="1"/>
          </p:cNvSpPr>
          <p:nvPr>
            <p:ph type="body" idx="1"/>
          </p:nvPr>
        </p:nvSpPr>
        <p:spPr>
          <a:xfrm>
            <a:off x="137100" y="2770025"/>
            <a:ext cx="1899600" cy="169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Finally, return the initial price.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f3b09b845c_0_40"/>
          <p:cNvSpPr txBox="1">
            <a:spLocks noGrp="1"/>
          </p:cNvSpPr>
          <p:nvPr>
            <p:ph type="title"/>
          </p:nvPr>
        </p:nvSpPr>
        <p:spPr>
          <a:xfrm>
            <a:off x="95300" y="72527"/>
            <a:ext cx="3908400" cy="215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Antithetic Method：Code</a:t>
            </a:r>
            <a:endParaRPr/>
          </a:p>
        </p:txBody>
      </p:sp>
      <p:pic>
        <p:nvPicPr>
          <p:cNvPr id="116" name="Google Shape;116;gf3b09b845c_0_40"/>
          <p:cNvPicPr preferRelativeResize="0"/>
          <p:nvPr/>
        </p:nvPicPr>
        <p:blipFill>
          <a:blip r:embed="rId3">
            <a:alphaModFix/>
          </a:blip>
          <a:stretch>
            <a:fillRect/>
          </a:stretch>
        </p:blipFill>
        <p:spPr>
          <a:xfrm>
            <a:off x="95300" y="668627"/>
            <a:ext cx="4305298" cy="1599783"/>
          </a:xfrm>
          <a:prstGeom prst="rect">
            <a:avLst/>
          </a:prstGeom>
          <a:noFill/>
          <a:ln>
            <a:noFill/>
          </a:ln>
        </p:spPr>
      </p:pic>
      <p:sp>
        <p:nvSpPr>
          <p:cNvPr id="117" name="Google Shape;117;gf3b09b845c_0_40"/>
          <p:cNvSpPr txBox="1"/>
          <p:nvPr/>
        </p:nvSpPr>
        <p:spPr>
          <a:xfrm>
            <a:off x="95300" y="2397550"/>
            <a:ext cx="4272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create a function of Monte-Carlo Antithetic Method using all these inputs.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f3b09b845c_3_0"/>
          <p:cNvSpPr txBox="1">
            <a:spLocks noGrp="1"/>
          </p:cNvSpPr>
          <p:nvPr>
            <p:ph type="title"/>
          </p:nvPr>
        </p:nvSpPr>
        <p:spPr>
          <a:xfrm>
            <a:off x="95300" y="72527"/>
            <a:ext cx="3908425" cy="23275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Code Testing and Computation Time Comparison</a:t>
            </a:r>
            <a:endParaRPr>
              <a:latin typeface="Calibri"/>
              <a:ea typeface="Calibri"/>
              <a:cs typeface="Calibri"/>
              <a:sym typeface="Calibri"/>
            </a:endParaRPr>
          </a:p>
        </p:txBody>
      </p:sp>
      <p:sp>
        <p:nvSpPr>
          <p:cNvPr id="124" name="Google Shape;124;gf3b09b845c_3_0"/>
          <p:cNvSpPr txBox="1"/>
          <p:nvPr/>
        </p:nvSpPr>
        <p:spPr>
          <a:xfrm>
            <a:off x="95250" y="320759"/>
            <a:ext cx="3057184" cy="184666"/>
          </a:xfrm>
          <a:prstGeom prst="rect">
            <a:avLst/>
          </a:prstGeom>
          <a:blipFill rotWithShape="1">
            <a:blip r:embed="rId3">
              <a:alphaModFix/>
            </a:blip>
            <a:stretch>
              <a:fillRect l="-797" t="-6666" b="-333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25" name="Google Shape;125;gf3b09b845c_3_0"/>
          <p:cNvSpPr txBox="1"/>
          <p:nvPr/>
        </p:nvSpPr>
        <p:spPr>
          <a:xfrm>
            <a:off x="86145" y="756611"/>
            <a:ext cx="2987356" cy="184666"/>
          </a:xfrm>
          <a:prstGeom prst="rect">
            <a:avLst/>
          </a:prstGeom>
          <a:blipFill rotWithShape="1">
            <a:blip r:embed="rId4">
              <a:alphaModFix/>
            </a:blip>
            <a:stretch>
              <a:fillRect l="-1222" t="-3331" r="-815" b="-3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126" name="Google Shape;126;gf3b09b845c_3_0"/>
          <p:cNvGraphicFramePr/>
          <p:nvPr/>
        </p:nvGraphicFramePr>
        <p:xfrm>
          <a:off x="96994" y="1044575"/>
          <a:ext cx="4343400" cy="1999465"/>
        </p:xfrm>
        <a:graphic>
          <a:graphicData uri="http://schemas.openxmlformats.org/drawingml/2006/table">
            <a:tbl>
              <a:tblPr firstRow="1" bandRow="1">
                <a:noFill/>
                <a:tableStyleId>{C6461D15-1AA5-45F4-8C2C-6CD217031046}</a:tableStyleId>
              </a:tblPr>
              <a:tblGrid>
                <a:gridCol w="1264250">
                  <a:extLst>
                    <a:ext uri="{9D8B030D-6E8A-4147-A177-3AD203B41FA5}">
                      <a16:colId xmlns:a16="http://schemas.microsoft.com/office/drawing/2014/main" val="20000"/>
                    </a:ext>
                  </a:extLst>
                </a:gridCol>
                <a:gridCol w="1539575">
                  <a:extLst>
                    <a:ext uri="{9D8B030D-6E8A-4147-A177-3AD203B41FA5}">
                      <a16:colId xmlns:a16="http://schemas.microsoft.com/office/drawing/2014/main" val="20001"/>
                    </a:ext>
                  </a:extLst>
                </a:gridCol>
                <a:gridCol w="1539575">
                  <a:extLst>
                    <a:ext uri="{9D8B030D-6E8A-4147-A177-3AD203B41FA5}">
                      <a16:colId xmlns:a16="http://schemas.microsoft.com/office/drawing/2014/main" val="20002"/>
                    </a:ext>
                  </a:extLst>
                </a:gridCol>
              </a:tblGrid>
              <a:tr h="6400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900" b="1">
                          <a:solidFill>
                            <a:schemeClr val="lt1"/>
                          </a:solidFill>
                          <a:latin typeface="Calibri"/>
                          <a:ea typeface="Calibri"/>
                          <a:cs typeface="Calibri"/>
                          <a:sym typeface="Calibri"/>
                        </a:rPr>
                        <a:t>Initial arbitrage free price of Monte Carlo method</a:t>
                      </a:r>
                      <a:endParaRPr/>
                    </a:p>
                    <a:p>
                      <a:pPr marL="0" marR="0" lvl="0" indent="0" algn="ctr" rtl="0">
                        <a:spcBef>
                          <a:spcPts val="0"/>
                        </a:spcBef>
                        <a:spcAft>
                          <a:spcPts val="0"/>
                        </a:spcAft>
                        <a:buNone/>
                      </a:pPr>
                      <a:r>
                        <a:rPr lang="en-US" sz="900" b="1">
                          <a:solidFill>
                            <a:schemeClr val="lt1"/>
                          </a:solidFill>
                          <a:latin typeface="Calibri"/>
                          <a:ea typeface="Calibri"/>
                          <a:cs typeface="Calibri"/>
                          <a:sym typeface="Calibri"/>
                        </a:rPr>
                        <a:t>(in dollars)</a:t>
                      </a:r>
                      <a:endParaRPr/>
                    </a:p>
                  </a:txBody>
                  <a:tcPr marL="91450" marR="91450" marT="45725" marB="45725"/>
                </a:tc>
                <a:tc>
                  <a:txBody>
                    <a:bodyPr/>
                    <a:lstStyle/>
                    <a:p>
                      <a:pPr marL="0" marR="0" lvl="0" indent="0" algn="ctr" rtl="0">
                        <a:spcBef>
                          <a:spcPts val="0"/>
                        </a:spcBef>
                        <a:spcAft>
                          <a:spcPts val="0"/>
                        </a:spcAft>
                        <a:buNone/>
                      </a:pPr>
                      <a:r>
                        <a:rPr lang="en-US" sz="900" b="1">
                          <a:solidFill>
                            <a:schemeClr val="lt1"/>
                          </a:solidFill>
                          <a:latin typeface="Calibri"/>
                          <a:ea typeface="Calibri"/>
                          <a:cs typeface="Calibri"/>
                          <a:sym typeface="Calibri"/>
                        </a:rPr>
                        <a:t>Initial arbitrage free price of binomial method</a:t>
                      </a:r>
                      <a:endParaRPr/>
                    </a:p>
                    <a:p>
                      <a:pPr marL="0" marR="0" lvl="0" indent="0" algn="ctr" rtl="0">
                        <a:spcBef>
                          <a:spcPts val="0"/>
                        </a:spcBef>
                        <a:spcAft>
                          <a:spcPts val="0"/>
                        </a:spcAft>
                        <a:buNone/>
                      </a:pPr>
                      <a:r>
                        <a:rPr lang="en-US" sz="900" b="1">
                          <a:solidFill>
                            <a:schemeClr val="lt1"/>
                          </a:solidFill>
                          <a:latin typeface="Calibri"/>
                          <a:ea typeface="Calibri"/>
                          <a:cs typeface="Calibri"/>
                          <a:sym typeface="Calibri"/>
                        </a:rPr>
                        <a:t>(in dollars)</a:t>
                      </a:r>
                      <a:endParaRPr/>
                    </a:p>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271875">
                <a:tc>
                  <a:txBody>
                    <a:bodyPr/>
                    <a:lstStyle/>
                    <a:p>
                      <a:pPr marL="0" marR="0" lvl="0" indent="0" algn="ctr" rtl="0">
                        <a:spcBef>
                          <a:spcPts val="0"/>
                        </a:spcBef>
                        <a:spcAft>
                          <a:spcPts val="0"/>
                        </a:spcAft>
                        <a:buNone/>
                      </a:pPr>
                      <a:r>
                        <a:rPr lang="en-US" sz="1100" b="1"/>
                        <a:t>1.0</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75.841584</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76.218974</a:t>
                      </a:r>
                      <a:endParaRPr/>
                    </a:p>
                  </a:txBody>
                  <a:tcPr marL="91450" marR="91450" marT="45725" marB="45725"/>
                </a:tc>
                <a:extLst>
                  <a:ext uri="{0D108BD9-81ED-4DB2-BD59-A6C34878D82A}">
                    <a16:rowId xmlns:a16="http://schemas.microsoft.com/office/drawing/2014/main" val="10001"/>
                  </a:ext>
                </a:extLst>
              </a:tr>
              <a:tr h="271875">
                <a:tc>
                  <a:txBody>
                    <a:bodyPr/>
                    <a:lstStyle/>
                    <a:p>
                      <a:pPr marL="0" marR="0" lvl="0" indent="0" algn="ctr" rtl="0">
                        <a:spcBef>
                          <a:spcPts val="0"/>
                        </a:spcBef>
                        <a:spcAft>
                          <a:spcPts val="0"/>
                        </a:spcAft>
                        <a:buNone/>
                      </a:pPr>
                      <a:r>
                        <a:rPr lang="en-US" sz="1100" b="1"/>
                        <a:t>0.5</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62.988541</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63.300640</a:t>
                      </a:r>
                      <a:endParaRPr/>
                    </a:p>
                  </a:txBody>
                  <a:tcPr marL="91450" marR="91450" marT="45725" marB="45725"/>
                </a:tc>
                <a:extLst>
                  <a:ext uri="{0D108BD9-81ED-4DB2-BD59-A6C34878D82A}">
                    <a16:rowId xmlns:a16="http://schemas.microsoft.com/office/drawing/2014/main" val="10002"/>
                  </a:ext>
                </a:extLst>
              </a:tr>
              <a:tr h="271875">
                <a:tc>
                  <a:txBody>
                    <a:bodyPr/>
                    <a:lstStyle/>
                    <a:p>
                      <a:pPr marL="0" marR="0" lvl="0" indent="0" algn="ctr" rtl="0">
                        <a:spcBef>
                          <a:spcPts val="0"/>
                        </a:spcBef>
                        <a:spcAft>
                          <a:spcPts val="0"/>
                        </a:spcAft>
                        <a:buNone/>
                      </a:pPr>
                      <a:r>
                        <a:rPr lang="en-US" sz="1100" b="1"/>
                        <a:t>0.4</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60.311746</a:t>
                      </a:r>
                      <a:endParaRPr/>
                    </a:p>
                  </a:txBody>
                  <a:tcPr marL="91450" marR="91450" marT="45725" marB="45725" anchor="ctr"/>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60.727303</a:t>
                      </a:r>
                      <a:endParaRPr/>
                    </a:p>
                  </a:txBody>
                  <a:tcPr marL="91450" marR="91450" marT="45725" marB="45725"/>
                </a:tc>
                <a:extLst>
                  <a:ext uri="{0D108BD9-81ED-4DB2-BD59-A6C34878D82A}">
                    <a16:rowId xmlns:a16="http://schemas.microsoft.com/office/drawing/2014/main" val="10003"/>
                  </a:ext>
                </a:extLst>
              </a:tr>
              <a:tr h="271875">
                <a:tc>
                  <a:txBody>
                    <a:bodyPr/>
                    <a:lstStyle/>
                    <a:p>
                      <a:pPr marL="0" marR="0" lvl="0" indent="0" algn="ctr" rtl="0">
                        <a:spcBef>
                          <a:spcPts val="0"/>
                        </a:spcBef>
                        <a:spcAft>
                          <a:spcPts val="0"/>
                        </a:spcAft>
                        <a:buNone/>
                      </a:pPr>
                      <a:r>
                        <a:rPr lang="en-US" sz="1100" b="1"/>
                        <a:t>0.2</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55.320988</a:t>
                      </a:r>
                      <a:endParaRPr sz="1100"/>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55.590971</a:t>
                      </a:r>
                      <a:endParaRPr/>
                    </a:p>
                  </a:txBody>
                  <a:tcPr marL="91450" marR="91450" marT="45725" marB="45725"/>
                </a:tc>
                <a:extLst>
                  <a:ext uri="{0D108BD9-81ED-4DB2-BD59-A6C34878D82A}">
                    <a16:rowId xmlns:a16="http://schemas.microsoft.com/office/drawing/2014/main" val="10004"/>
                  </a:ext>
                </a:extLst>
              </a:tr>
              <a:tr h="271875">
                <a:tc>
                  <a:txBody>
                    <a:bodyPr/>
                    <a:lstStyle/>
                    <a:p>
                      <a:pPr marL="0" marR="0" lvl="0" indent="0" algn="ctr" rtl="0">
                        <a:spcBef>
                          <a:spcPts val="0"/>
                        </a:spcBef>
                        <a:spcAft>
                          <a:spcPts val="0"/>
                        </a:spcAft>
                        <a:buNone/>
                      </a:pPr>
                      <a:r>
                        <a:rPr lang="en-US" sz="1100" b="1"/>
                        <a:t>0.1</a:t>
                      </a:r>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52.791926</a:t>
                      </a:r>
                      <a:endParaRPr sz="11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100" b="0" i="0">
                          <a:solidFill>
                            <a:schemeClr val="dk1"/>
                          </a:solidFill>
                          <a:latin typeface="Calibri"/>
                          <a:ea typeface="Calibri"/>
                          <a:cs typeface="Calibri"/>
                          <a:sym typeface="Calibri"/>
                        </a:rPr>
                        <a:t>53.027978</a:t>
                      </a:r>
                      <a:endParaRPr/>
                    </a:p>
                  </a:txBody>
                  <a:tcPr marL="91450" marR="91450" marT="45725" marB="45725" anchor="ctr"/>
                </a:tc>
                <a:extLst>
                  <a:ext uri="{0D108BD9-81ED-4DB2-BD59-A6C34878D82A}">
                    <a16:rowId xmlns:a16="http://schemas.microsoft.com/office/drawing/2014/main" val="10005"/>
                  </a:ext>
                </a:extLst>
              </a:tr>
            </a:tbl>
          </a:graphicData>
        </a:graphic>
      </p:graphicFrame>
      <p:sp>
        <p:nvSpPr>
          <p:cNvPr id="127" name="Google Shape;127;gf3b09b845c_3_0"/>
          <p:cNvSpPr txBox="1"/>
          <p:nvPr/>
        </p:nvSpPr>
        <p:spPr>
          <a:xfrm>
            <a:off x="85886" y="530947"/>
            <a:ext cx="4009110" cy="184666"/>
          </a:xfrm>
          <a:prstGeom prst="rect">
            <a:avLst/>
          </a:prstGeom>
          <a:blipFill rotWithShape="1">
            <a:blip r:embed="rId5">
              <a:alphaModFix/>
            </a:blip>
            <a:stretch>
              <a:fillRect l="-454" t="-3332" r="-455" b="-39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1413</Words>
  <Application>Microsoft Office PowerPoint</Application>
  <PresentationFormat>自定义</PresentationFormat>
  <Paragraphs>219</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Georgia</vt:lpstr>
      <vt:lpstr>Times New Roman</vt:lpstr>
      <vt:lpstr>Roboto</vt:lpstr>
      <vt:lpstr>Cambria Math</vt:lpstr>
      <vt:lpstr>Calibri</vt:lpstr>
      <vt:lpstr>Wingdings</vt:lpstr>
      <vt:lpstr>Arial</vt:lpstr>
      <vt:lpstr>Office Theme</vt:lpstr>
      <vt:lpstr>MGTF 413 Final Project Presentation</vt:lpstr>
      <vt:lpstr>Monte Carlo Simulation</vt:lpstr>
      <vt:lpstr>Monte Carlo Simulation</vt:lpstr>
      <vt:lpstr>PowerPoint 演示文稿</vt:lpstr>
      <vt:lpstr>Non-recombining Binomial Tree: Scheme</vt:lpstr>
      <vt:lpstr>Non-recombining Binomial Tree: Code</vt:lpstr>
      <vt:lpstr>Non-recombining Binomial Tree: Code</vt:lpstr>
      <vt:lpstr>Antithetic Method：Code</vt:lpstr>
      <vt:lpstr>Code Testing and Computation Time Comparison</vt:lpstr>
      <vt:lpstr>Code Testing and Computation Time Comparison</vt:lpstr>
      <vt:lpstr>Code Testing and Computation Time Comparison</vt:lpstr>
      <vt:lpstr>Code Testing and Computation Time Comparison</vt:lpstr>
      <vt:lpstr>Code Testing and Computation Time Comparison</vt:lpstr>
      <vt:lpstr>Code Testing and Computation Time Comparison</vt:lpstr>
      <vt:lpstr>Code Testing and Computation Time Comparison</vt:lpstr>
      <vt:lpstr>Code Testing and Computation Time Comparison</vt:lpstr>
      <vt:lpstr>Code Testing and Computation Time Comparison</vt:lpstr>
      <vt:lpstr>Antithetic Method：Object &amp; Results</vt:lpstr>
      <vt:lpstr>Antithetic Method：Code</vt:lpstr>
      <vt:lpstr>Antithetic Method：Improvements</vt:lpstr>
      <vt:lpstr>Antithetic Method：Improvements</vt:lpstr>
      <vt:lpstr>Antithetic Method：Improvements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MGTF 413 Final Project Presentation</dc:title>
  <dc:creator>Xiangji Kong</dc:creator>
  <cp:lastModifiedBy>邱 浩宁</cp:lastModifiedBy>
  <cp:revision>2</cp:revision>
  <dcterms:created xsi:type="dcterms:W3CDTF">2022-03-09T04:57:44Z</dcterms:created>
  <dcterms:modified xsi:type="dcterms:W3CDTF">2022-03-16T20:39:21Z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LaTeX with Beamer class</vt:lpwstr>
  </property>
  <property fmtid="{D5CDD505-2E9C-101B-9397-08002B2CF9AE}" pid="4" name="LastSaved">
    <vt:filetime>2022-03-09T00:00:00Z</vt:filetime>
  </property>
</Properties>
</file>