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DC5552-0DC3-4456-A14A-753ACFBBAA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6010082-A91C-4869-B7D5-B959BFD905B8}">
      <dgm:prSet phldrT="[Text]"/>
      <dgm:spPr>
        <a:solidFill>
          <a:srgbClr val="92D050"/>
        </a:solidFill>
        <a:ln>
          <a:solidFill>
            <a:schemeClr val="bg2"/>
          </a:solidFill>
        </a:ln>
      </dgm:spPr>
      <dgm:t>
        <a:bodyPr/>
        <a:lstStyle/>
        <a:p>
          <a:r>
            <a:rPr lang="en-GB" dirty="0"/>
            <a:t>Data Pre-processing</a:t>
          </a:r>
        </a:p>
      </dgm:t>
    </dgm:pt>
    <dgm:pt modelId="{B90859A6-1E96-4938-B0C4-DE9EBD474793}" type="parTrans" cxnId="{2527DCBC-DC29-4515-B9B4-B1CDBBC5E445}">
      <dgm:prSet/>
      <dgm:spPr/>
      <dgm:t>
        <a:bodyPr/>
        <a:lstStyle/>
        <a:p>
          <a:endParaRPr lang="en-GB"/>
        </a:p>
      </dgm:t>
    </dgm:pt>
    <dgm:pt modelId="{5DA53A2F-781B-4C26-BD52-44B9CEEA3B36}" type="sibTrans" cxnId="{2527DCBC-DC29-4515-B9B4-B1CDBBC5E445}">
      <dgm:prSet/>
      <dgm:spPr/>
      <dgm:t>
        <a:bodyPr/>
        <a:lstStyle/>
        <a:p>
          <a:endParaRPr lang="en-GB"/>
        </a:p>
      </dgm:t>
    </dgm:pt>
    <dgm:pt modelId="{FB219A39-5F7B-4C09-9996-ABBB1FBE3F42}">
      <dgm:prSet phldrT="[Text]"/>
      <dgm:spPr>
        <a:solidFill>
          <a:srgbClr val="92D050"/>
        </a:solidFill>
      </dgm:spPr>
      <dgm:t>
        <a:bodyPr/>
        <a:lstStyle/>
        <a:p>
          <a:r>
            <a:rPr lang="en-GB" dirty="0"/>
            <a:t>Prediction Model construction </a:t>
          </a:r>
        </a:p>
      </dgm:t>
    </dgm:pt>
    <dgm:pt modelId="{EDB6FAC9-6CC2-49A9-8F55-AB874E8B5E0B}" type="parTrans" cxnId="{F79057BA-D6DE-4935-A57A-A105F688379C}">
      <dgm:prSet/>
      <dgm:spPr/>
      <dgm:t>
        <a:bodyPr/>
        <a:lstStyle/>
        <a:p>
          <a:endParaRPr lang="en-GB"/>
        </a:p>
      </dgm:t>
    </dgm:pt>
    <dgm:pt modelId="{2B657842-BF63-45D8-8C0D-164BAA1DE5BF}" type="sibTrans" cxnId="{F79057BA-D6DE-4935-A57A-A105F688379C}">
      <dgm:prSet/>
      <dgm:spPr/>
      <dgm:t>
        <a:bodyPr/>
        <a:lstStyle/>
        <a:p>
          <a:endParaRPr lang="en-GB"/>
        </a:p>
      </dgm:t>
    </dgm:pt>
    <dgm:pt modelId="{84FE25C5-D9E6-48FE-ACFE-592E65E8D7EA}">
      <dgm:prSet phldrT="[Text]"/>
      <dgm:spPr>
        <a:solidFill>
          <a:srgbClr val="92D050"/>
        </a:solidFill>
      </dgm:spPr>
      <dgm:t>
        <a:bodyPr/>
        <a:lstStyle/>
        <a:p>
          <a:r>
            <a:rPr lang="en-GB" dirty="0"/>
            <a:t>Result evaluation</a:t>
          </a:r>
        </a:p>
      </dgm:t>
    </dgm:pt>
    <dgm:pt modelId="{89DAFE36-7358-4AAB-8D63-D5293A51734B}" type="parTrans" cxnId="{43701E7E-A8DF-44C9-96C6-2C6F79E1C13E}">
      <dgm:prSet/>
      <dgm:spPr/>
      <dgm:t>
        <a:bodyPr/>
        <a:lstStyle/>
        <a:p>
          <a:endParaRPr lang="en-GB"/>
        </a:p>
      </dgm:t>
    </dgm:pt>
    <dgm:pt modelId="{15289F58-ACC2-41E1-A9B3-37ECBCBDDEF6}" type="sibTrans" cxnId="{43701E7E-A8DF-44C9-96C6-2C6F79E1C13E}">
      <dgm:prSet/>
      <dgm:spPr/>
      <dgm:t>
        <a:bodyPr/>
        <a:lstStyle/>
        <a:p>
          <a:endParaRPr lang="en-GB"/>
        </a:p>
      </dgm:t>
    </dgm:pt>
    <dgm:pt modelId="{1AB6FC5B-76D3-43E9-8860-68BCFB353E8A}" type="pres">
      <dgm:prSet presAssocID="{39DC5552-0DC3-4456-A14A-753ACFBBAA98}" presName="Name0" presStyleCnt="0">
        <dgm:presLayoutVars>
          <dgm:dir/>
          <dgm:resizeHandles val="exact"/>
        </dgm:presLayoutVars>
      </dgm:prSet>
      <dgm:spPr/>
    </dgm:pt>
    <dgm:pt modelId="{828BAFE8-5B71-4F1D-A38D-2131E91E21A5}" type="pres">
      <dgm:prSet presAssocID="{46010082-A91C-4869-B7D5-B959BFD905B8}" presName="node" presStyleLbl="node1" presStyleIdx="0" presStyleCnt="3">
        <dgm:presLayoutVars>
          <dgm:bulletEnabled val="1"/>
        </dgm:presLayoutVars>
      </dgm:prSet>
      <dgm:spPr/>
    </dgm:pt>
    <dgm:pt modelId="{D5F90633-F268-4CD6-AA2B-0BA23F97CF05}" type="pres">
      <dgm:prSet presAssocID="{5DA53A2F-781B-4C26-BD52-44B9CEEA3B36}" presName="sibTrans" presStyleLbl="sibTrans2D1" presStyleIdx="0" presStyleCnt="2"/>
      <dgm:spPr/>
    </dgm:pt>
    <dgm:pt modelId="{4F741DB5-FE66-48E9-B18D-023919E6E0DF}" type="pres">
      <dgm:prSet presAssocID="{5DA53A2F-781B-4C26-BD52-44B9CEEA3B36}" presName="connectorText" presStyleLbl="sibTrans2D1" presStyleIdx="0" presStyleCnt="2"/>
      <dgm:spPr/>
    </dgm:pt>
    <dgm:pt modelId="{268BF434-0D8B-4CE9-826F-417D7ABB7DB7}" type="pres">
      <dgm:prSet presAssocID="{FB219A39-5F7B-4C09-9996-ABBB1FBE3F42}" presName="node" presStyleLbl="node1" presStyleIdx="1" presStyleCnt="3">
        <dgm:presLayoutVars>
          <dgm:bulletEnabled val="1"/>
        </dgm:presLayoutVars>
      </dgm:prSet>
      <dgm:spPr/>
    </dgm:pt>
    <dgm:pt modelId="{E6101060-B220-4C19-9CA3-9B7FF581A1F4}" type="pres">
      <dgm:prSet presAssocID="{2B657842-BF63-45D8-8C0D-164BAA1DE5BF}" presName="sibTrans" presStyleLbl="sibTrans2D1" presStyleIdx="1" presStyleCnt="2"/>
      <dgm:spPr/>
    </dgm:pt>
    <dgm:pt modelId="{13284920-A8DB-479F-BF6D-A9EE900C4A48}" type="pres">
      <dgm:prSet presAssocID="{2B657842-BF63-45D8-8C0D-164BAA1DE5BF}" presName="connectorText" presStyleLbl="sibTrans2D1" presStyleIdx="1" presStyleCnt="2"/>
      <dgm:spPr/>
    </dgm:pt>
    <dgm:pt modelId="{2B28D19F-7A55-4CE8-886E-A52F01237DB7}" type="pres">
      <dgm:prSet presAssocID="{84FE25C5-D9E6-48FE-ACFE-592E65E8D7EA}" presName="node" presStyleLbl="node1" presStyleIdx="2" presStyleCnt="3">
        <dgm:presLayoutVars>
          <dgm:bulletEnabled val="1"/>
        </dgm:presLayoutVars>
      </dgm:prSet>
      <dgm:spPr/>
    </dgm:pt>
  </dgm:ptLst>
  <dgm:cxnLst>
    <dgm:cxn modelId="{19CDE01D-8ED8-4781-A491-1D013EF0C1AD}" type="presOf" srcId="{39DC5552-0DC3-4456-A14A-753ACFBBAA98}" destId="{1AB6FC5B-76D3-43E9-8860-68BCFB353E8A}" srcOrd="0" destOrd="0" presId="urn:microsoft.com/office/officeart/2005/8/layout/process1"/>
    <dgm:cxn modelId="{1F590324-837E-471E-A39F-10C8A106FDFE}" type="presOf" srcId="{2B657842-BF63-45D8-8C0D-164BAA1DE5BF}" destId="{13284920-A8DB-479F-BF6D-A9EE900C4A48}" srcOrd="1" destOrd="0" presId="urn:microsoft.com/office/officeart/2005/8/layout/process1"/>
    <dgm:cxn modelId="{AD01CD40-DCE1-4D47-95FE-03B8DC04B5F0}" type="presOf" srcId="{5DA53A2F-781B-4C26-BD52-44B9CEEA3B36}" destId="{D5F90633-F268-4CD6-AA2B-0BA23F97CF05}" srcOrd="0" destOrd="0" presId="urn:microsoft.com/office/officeart/2005/8/layout/process1"/>
    <dgm:cxn modelId="{43701E7E-A8DF-44C9-96C6-2C6F79E1C13E}" srcId="{39DC5552-0DC3-4456-A14A-753ACFBBAA98}" destId="{84FE25C5-D9E6-48FE-ACFE-592E65E8D7EA}" srcOrd="2" destOrd="0" parTransId="{89DAFE36-7358-4AAB-8D63-D5293A51734B}" sibTransId="{15289F58-ACC2-41E1-A9B3-37ECBCBDDEF6}"/>
    <dgm:cxn modelId="{0ADD5F83-217E-492B-91E5-EA9DB73687BE}" type="presOf" srcId="{5DA53A2F-781B-4C26-BD52-44B9CEEA3B36}" destId="{4F741DB5-FE66-48E9-B18D-023919E6E0DF}" srcOrd="1" destOrd="0" presId="urn:microsoft.com/office/officeart/2005/8/layout/process1"/>
    <dgm:cxn modelId="{6E8B258D-3841-4959-8DD0-D5FB46327E76}" type="presOf" srcId="{2B657842-BF63-45D8-8C0D-164BAA1DE5BF}" destId="{E6101060-B220-4C19-9CA3-9B7FF581A1F4}" srcOrd="0" destOrd="0" presId="urn:microsoft.com/office/officeart/2005/8/layout/process1"/>
    <dgm:cxn modelId="{D5D210A5-C795-4DD3-A620-23364ABB633C}" type="presOf" srcId="{FB219A39-5F7B-4C09-9996-ABBB1FBE3F42}" destId="{268BF434-0D8B-4CE9-826F-417D7ABB7DB7}" srcOrd="0" destOrd="0" presId="urn:microsoft.com/office/officeart/2005/8/layout/process1"/>
    <dgm:cxn modelId="{F79057BA-D6DE-4935-A57A-A105F688379C}" srcId="{39DC5552-0DC3-4456-A14A-753ACFBBAA98}" destId="{FB219A39-5F7B-4C09-9996-ABBB1FBE3F42}" srcOrd="1" destOrd="0" parTransId="{EDB6FAC9-6CC2-49A9-8F55-AB874E8B5E0B}" sibTransId="{2B657842-BF63-45D8-8C0D-164BAA1DE5BF}"/>
    <dgm:cxn modelId="{2527DCBC-DC29-4515-B9B4-B1CDBBC5E445}" srcId="{39DC5552-0DC3-4456-A14A-753ACFBBAA98}" destId="{46010082-A91C-4869-B7D5-B959BFD905B8}" srcOrd="0" destOrd="0" parTransId="{B90859A6-1E96-4938-B0C4-DE9EBD474793}" sibTransId="{5DA53A2F-781B-4C26-BD52-44B9CEEA3B36}"/>
    <dgm:cxn modelId="{0DD138D1-FFFF-4DD8-96DB-696D63C8E4EA}" type="presOf" srcId="{84FE25C5-D9E6-48FE-ACFE-592E65E8D7EA}" destId="{2B28D19F-7A55-4CE8-886E-A52F01237DB7}" srcOrd="0" destOrd="0" presId="urn:microsoft.com/office/officeart/2005/8/layout/process1"/>
    <dgm:cxn modelId="{3FE64FDD-036C-483A-81A1-F6E939F84AAF}" type="presOf" srcId="{46010082-A91C-4869-B7D5-B959BFD905B8}" destId="{828BAFE8-5B71-4F1D-A38D-2131E91E21A5}" srcOrd="0" destOrd="0" presId="urn:microsoft.com/office/officeart/2005/8/layout/process1"/>
    <dgm:cxn modelId="{EDAC208A-D8DA-427C-9B88-4DB4C553F32F}" type="presParOf" srcId="{1AB6FC5B-76D3-43E9-8860-68BCFB353E8A}" destId="{828BAFE8-5B71-4F1D-A38D-2131E91E21A5}" srcOrd="0" destOrd="0" presId="urn:microsoft.com/office/officeart/2005/8/layout/process1"/>
    <dgm:cxn modelId="{658E879A-507D-4560-8FC1-B5300E9FEB7B}" type="presParOf" srcId="{1AB6FC5B-76D3-43E9-8860-68BCFB353E8A}" destId="{D5F90633-F268-4CD6-AA2B-0BA23F97CF05}" srcOrd="1" destOrd="0" presId="urn:microsoft.com/office/officeart/2005/8/layout/process1"/>
    <dgm:cxn modelId="{08339129-80FF-4AA6-A774-3D3516175EAB}" type="presParOf" srcId="{D5F90633-F268-4CD6-AA2B-0BA23F97CF05}" destId="{4F741DB5-FE66-48E9-B18D-023919E6E0DF}" srcOrd="0" destOrd="0" presId="urn:microsoft.com/office/officeart/2005/8/layout/process1"/>
    <dgm:cxn modelId="{4DA4808D-F44C-4E9E-918E-CAACB9A340D6}" type="presParOf" srcId="{1AB6FC5B-76D3-43E9-8860-68BCFB353E8A}" destId="{268BF434-0D8B-4CE9-826F-417D7ABB7DB7}" srcOrd="2" destOrd="0" presId="urn:microsoft.com/office/officeart/2005/8/layout/process1"/>
    <dgm:cxn modelId="{D600A116-C65B-4D33-B95A-3CC24404AD03}" type="presParOf" srcId="{1AB6FC5B-76D3-43E9-8860-68BCFB353E8A}" destId="{E6101060-B220-4C19-9CA3-9B7FF581A1F4}" srcOrd="3" destOrd="0" presId="urn:microsoft.com/office/officeart/2005/8/layout/process1"/>
    <dgm:cxn modelId="{976AFA84-7BEF-4921-A0D4-8B1E1575CD0B}" type="presParOf" srcId="{E6101060-B220-4C19-9CA3-9B7FF581A1F4}" destId="{13284920-A8DB-479F-BF6D-A9EE900C4A48}" srcOrd="0" destOrd="0" presId="urn:microsoft.com/office/officeart/2005/8/layout/process1"/>
    <dgm:cxn modelId="{A6D6CD53-DF26-4E0C-AE66-3B5FEF3DC3D5}" type="presParOf" srcId="{1AB6FC5B-76D3-43E9-8860-68BCFB353E8A}" destId="{2B28D19F-7A55-4CE8-886E-A52F01237DB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BAFE8-5B71-4F1D-A38D-2131E91E21A5}">
      <dsp:nvSpPr>
        <dsp:cNvPr id="0" name=""/>
        <dsp:cNvSpPr/>
      </dsp:nvSpPr>
      <dsp:spPr>
        <a:xfrm>
          <a:off x="9242" y="995318"/>
          <a:ext cx="2762398" cy="1657439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Data Pre-processing</a:t>
          </a:r>
        </a:p>
      </dsp:txBody>
      <dsp:txXfrm>
        <a:off x="57787" y="1043863"/>
        <a:ext cx="2665308" cy="1560349"/>
      </dsp:txXfrm>
    </dsp:sp>
    <dsp:sp modelId="{D5F90633-F268-4CD6-AA2B-0BA23F97CF05}">
      <dsp:nvSpPr>
        <dsp:cNvPr id="0" name=""/>
        <dsp:cNvSpPr/>
      </dsp:nvSpPr>
      <dsp:spPr>
        <a:xfrm>
          <a:off x="3047880" y="1481500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3047880" y="1618515"/>
        <a:ext cx="409940" cy="411044"/>
      </dsp:txXfrm>
    </dsp:sp>
    <dsp:sp modelId="{268BF434-0D8B-4CE9-826F-417D7ABB7DB7}">
      <dsp:nvSpPr>
        <dsp:cNvPr id="0" name=""/>
        <dsp:cNvSpPr/>
      </dsp:nvSpPr>
      <dsp:spPr>
        <a:xfrm>
          <a:off x="3876600" y="995318"/>
          <a:ext cx="2762398" cy="1657439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Prediction Model construction </a:t>
          </a:r>
        </a:p>
      </dsp:txBody>
      <dsp:txXfrm>
        <a:off x="3925145" y="1043863"/>
        <a:ext cx="2665308" cy="1560349"/>
      </dsp:txXfrm>
    </dsp:sp>
    <dsp:sp modelId="{E6101060-B220-4C19-9CA3-9B7FF581A1F4}">
      <dsp:nvSpPr>
        <dsp:cNvPr id="0" name=""/>
        <dsp:cNvSpPr/>
      </dsp:nvSpPr>
      <dsp:spPr>
        <a:xfrm>
          <a:off x="6915239" y="1481500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6915239" y="1618515"/>
        <a:ext cx="409940" cy="411044"/>
      </dsp:txXfrm>
    </dsp:sp>
    <dsp:sp modelId="{2B28D19F-7A55-4CE8-886E-A52F01237DB7}">
      <dsp:nvSpPr>
        <dsp:cNvPr id="0" name=""/>
        <dsp:cNvSpPr/>
      </dsp:nvSpPr>
      <dsp:spPr>
        <a:xfrm>
          <a:off x="7743958" y="995318"/>
          <a:ext cx="2762398" cy="1657439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Result evaluation</a:t>
          </a:r>
        </a:p>
      </dsp:txBody>
      <dsp:txXfrm>
        <a:off x="7792503" y="1043863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F285-BB9A-55DE-A17E-F69DFD1F7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FDEC6-870A-1004-182A-811C3DB1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94407-71BF-D078-DDB2-239E203F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4BD4-4069-47BD-8CEB-58F07782EAF9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214E4-7B4F-F83F-40F5-BFFADC86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DAB4-8273-9C9C-95C6-F4F6E77E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EBC9-C7AB-4CA8-8517-6CB9BCC5A7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6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BA71-ACB7-94C4-93B6-9E163AE4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6518E-4142-553B-24AD-BD0132C05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1296F-270D-D53C-325D-5070366E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4BD4-4069-47BD-8CEB-58F07782EAF9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195E7-71A4-14C5-958E-BCB6FBC6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8484C-B5D7-EB25-ABFF-15C068AD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EBC9-C7AB-4CA8-8517-6CB9BCC5A7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97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D17B4-4FC5-0AC9-E27D-46200AC21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CC668-A2AA-A8A9-EEF8-9CDAE29D0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646EA-432E-7BD3-EB3E-CF62D89E5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4BD4-4069-47BD-8CEB-58F07782EAF9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174B1-27BC-7CB1-AA78-E6407839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12518-B2EC-16BC-389B-BD743DD0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EBC9-C7AB-4CA8-8517-6CB9BCC5A7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7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97F0-F5D4-7E06-1FB4-35F7DD24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A09F2-351F-D4EE-5D76-746A69D5C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C49FF-6326-A1B8-B39B-3D90EB23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4BD4-4069-47BD-8CEB-58F07782EAF9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2D421-BC83-6338-8EC0-33839653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41339-8CF4-2E4B-9E26-10642681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EBC9-C7AB-4CA8-8517-6CB9BCC5A7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1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010A-DB4E-0ABF-46FA-75DE6D4D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3013D-1ECD-4D99-9CD6-CC0BB3545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B8EE9-B97B-32EC-4726-7289DF9A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4BD4-4069-47BD-8CEB-58F07782EAF9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006AE-3016-64D6-D741-B9F774DC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1F8F0-4960-6BF2-82D2-910CD3DB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EBC9-C7AB-4CA8-8517-6CB9BCC5A7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39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EC0B-1575-4DC8-4FE6-EBD91F13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FB87-111D-544F-1470-AE6F2A5DE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68781-711C-8176-0EB6-10DD6DD5F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EAAD0-ADCC-79C6-AE5C-75BBE90A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4BD4-4069-47BD-8CEB-58F07782EAF9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4606-4A06-378C-6F89-1FDE6105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2CC4A-C3E2-5C90-B9D5-BB9265B0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EBC9-C7AB-4CA8-8517-6CB9BCC5A7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9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19D3-FEE8-6E3C-3EA8-27ADA1BA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DF43E-8E00-DE9B-29DE-29ABAD812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D5B42-96EA-8A43-C1E5-1CC4A9B57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2891C-4D24-6680-201A-549B161CD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9F233-1525-7542-9159-185D5BB05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64E851-26C7-F5F3-0FCA-39F7EF51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4BD4-4069-47BD-8CEB-58F07782EAF9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10688-738F-88AF-B0DE-16BFA7E8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49F9F0-6B80-06F0-EA46-B1F6F958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EBC9-C7AB-4CA8-8517-6CB9BCC5A7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94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A3AC-C5B5-C892-9601-523E8CDF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A5262-955C-0829-FAC7-5194AFAF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4BD4-4069-47BD-8CEB-58F07782EAF9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10882-6E74-8D9A-7C43-F216E77F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AF717-BFD2-AFA5-0D33-1F4DD85B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EBC9-C7AB-4CA8-8517-6CB9BCC5A7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17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077B2-2970-5C9F-76D2-BE83390A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4BD4-4069-47BD-8CEB-58F07782EAF9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83A42-E511-8CA2-836E-8FCC3231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F6E21-B568-5BE0-5D6D-323FBD8C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EBC9-C7AB-4CA8-8517-6CB9BCC5A7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195A-43C5-4558-1F76-37803847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A651B-B818-890E-4DC1-D1B0E8CB0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D09BB-1040-12B3-7E92-8429451B5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22BA7-8116-0995-7F0D-75D34B74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4BD4-4069-47BD-8CEB-58F07782EAF9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08BC2-8C00-A2D9-2ACC-B9AEE022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B6874-DC83-F584-3933-77688623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EBC9-C7AB-4CA8-8517-6CB9BCC5A7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6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8B41-FBAE-41F0-4DD0-85322A09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1C921-E5BB-F214-7968-C696CC289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DF6A5-0DAF-91EE-C2E1-E7D1C407A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751A3-29AE-FD74-614A-36A77E50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4BD4-4069-47BD-8CEB-58F07782EAF9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EA215-8362-9D19-BCE1-A9ACAE1D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01D25-C5D8-4DBC-4DF0-CA575BFF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9EBC9-C7AB-4CA8-8517-6CB9BCC5A7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3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6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83667-F07E-0521-E8CC-9B8F6C79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E56E1-9C9D-8863-B599-D7C916F55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47165-3E79-1778-1CD7-00855FB80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14BD4-4069-47BD-8CEB-58F07782EAF9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63C8C-0923-0CE9-7E2E-810DE9519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F9619-DC97-A7CB-814D-07F8CD474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9EBC9-C7AB-4CA8-8517-6CB9BCC5A7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10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A933-7880-A21D-B39A-7D825461C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Lloyds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endParaRPr lang="en-GB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796A3-8DED-588D-A63C-CF6D9BEDF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000" dirty="0">
                <a:latin typeface="Aharoni" panose="02010803020104030203" pitchFamily="2" charset="-79"/>
                <a:cs typeface="Aharoni" panose="02010803020104030203" pitchFamily="2" charset="-79"/>
              </a:rPr>
              <a:t>Haoran (Samuel) Jie</a:t>
            </a:r>
          </a:p>
          <a:p>
            <a:endParaRPr lang="en-GB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GB" sz="3600" dirty="0">
                <a:latin typeface="Aharoni" panose="02010803020104030203" pitchFamily="2" charset="-79"/>
                <a:cs typeface="Aharoni" panose="02010803020104030203" pitchFamily="2" charset="-79"/>
              </a:rPr>
              <a:t>Task</a:t>
            </a:r>
            <a:r>
              <a:rPr lang="en-GB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8172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676B-0A13-706F-49DD-5E38C703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Study design</a:t>
            </a:r>
            <a:endParaRPr lang="en-GB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99318D-75B5-F98A-C2F2-882728C46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904335"/>
              </p:ext>
            </p:extLst>
          </p:nvPr>
        </p:nvGraphicFramePr>
        <p:xfrm>
          <a:off x="838200" y="807244"/>
          <a:ext cx="10515600" cy="3648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7E4E76-D4BA-32B5-9F5B-75C776CA2604}"/>
              </a:ext>
            </a:extLst>
          </p:cNvPr>
          <p:cNvSpPr txBox="1"/>
          <p:nvPr/>
        </p:nvSpPr>
        <p:spPr>
          <a:xfrm>
            <a:off x="650082" y="3716656"/>
            <a:ext cx="3028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Eliminated unsuitable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Converts alphanumeric data to numerical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Extract data for training and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Extract X and 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38B40-7EF1-0AE0-B578-71B4D746AEE5}"/>
              </a:ext>
            </a:extLst>
          </p:cNvPr>
          <p:cNvSpPr txBox="1"/>
          <p:nvPr/>
        </p:nvSpPr>
        <p:spPr>
          <a:xfrm>
            <a:off x="4667250" y="3769044"/>
            <a:ext cx="3028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Implemented (classifiers)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Gradient boosting decision </a:t>
            </a:r>
            <a:r>
              <a:rPr lang="en-US" altLang="zh-C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AB5E8-CE0D-D99A-3965-62BF8E2DA300}"/>
              </a:ext>
            </a:extLst>
          </p:cNvPr>
          <p:cNvSpPr txBox="1"/>
          <p:nvPr/>
        </p:nvSpPr>
        <p:spPr>
          <a:xfrm>
            <a:off x="8391525" y="3881776"/>
            <a:ext cx="3028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Extract feature importance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Plotted Bar/Pie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Compare between linear and non-linear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Overfitting/Underfitting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5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606D-91A5-00FA-3942-F7DC8DDF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CBD6-49FA-028F-3466-0E99903D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IDE</a:t>
            </a:r>
            <a:r>
              <a:rPr lang="en-GB" dirty="0"/>
              <a:t>: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VScode</a:t>
            </a:r>
            <a:r>
              <a:rPr lang="en-GB" dirty="0"/>
              <a:t> - Jupyter Notebook</a:t>
            </a:r>
          </a:p>
          <a:p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Programming Language</a:t>
            </a:r>
            <a:r>
              <a:rPr lang="en-GB" dirty="0"/>
              <a:t>: Python</a:t>
            </a:r>
          </a:p>
          <a:p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Packages</a:t>
            </a:r>
            <a:r>
              <a:rPr lang="en-GB" dirty="0"/>
              <a:t>: Pandas, NumPy, Matplotlib, Sklearn</a:t>
            </a:r>
          </a:p>
          <a:p>
            <a:endParaRPr lang="en-GB" dirty="0"/>
          </a:p>
          <a:p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Source Code</a:t>
            </a:r>
            <a:r>
              <a:rPr lang="en-GB" dirty="0"/>
              <a:t>: https://github.com/Haoran-Jie/LloydsDataChallenge</a:t>
            </a:r>
          </a:p>
        </p:txBody>
      </p:sp>
    </p:spTree>
    <p:extLst>
      <p:ext uri="{BB962C8B-B14F-4D97-AF65-F5344CB8AC3E}">
        <p14:creationId xmlns:p14="http://schemas.microsoft.com/office/powerpoint/2010/main" val="132062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D73D-AB5B-A3AF-EF9C-4B7ABEEA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Models’ Performance Metrics</a:t>
            </a:r>
            <a:endParaRPr lang="en-GB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DB97AD-4A7B-C6A3-ABDC-0E1AAA3FE4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47207"/>
              </p:ext>
            </p:extLst>
          </p:nvPr>
        </p:nvGraphicFramePr>
        <p:xfrm>
          <a:off x="838200" y="2099281"/>
          <a:ext cx="10515600" cy="26152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520847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5118622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5987365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2567555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3082994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1416429"/>
                    </a:ext>
                  </a:extLst>
                </a:gridCol>
              </a:tblGrid>
              <a:tr h="895251">
                <a:tc gridSpan="2">
                  <a:txBody>
                    <a:bodyPr/>
                    <a:lstStyle/>
                    <a:p>
                      <a:r>
                        <a:rPr lang="en-GB" sz="2800" dirty="0"/>
                        <a:t>Logistic Regression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2800" dirty="0"/>
                        <a:t>Random Forest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2800" dirty="0"/>
                        <a:t>Gradient Boosting Decision Tree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16914"/>
                  </a:ext>
                </a:extLst>
              </a:tr>
              <a:tr h="857279">
                <a:tc>
                  <a:txBody>
                    <a:bodyPr/>
                    <a:lstStyle/>
                    <a:p>
                      <a:r>
                        <a:rPr lang="en-GB" dirty="0"/>
                        <a:t>Training set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Testing set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Training set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Testing set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Training set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set accuracy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925902"/>
                  </a:ext>
                </a:extLst>
              </a:tr>
              <a:tr h="813064">
                <a:tc>
                  <a:txBody>
                    <a:bodyPr/>
                    <a:lstStyle/>
                    <a:p>
                      <a:r>
                        <a:rPr lang="en-GB" dirty="0"/>
                        <a:t>79.25%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76.97%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97.53%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79.13%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77.70%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4086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C64D20-D77B-4E1F-DED7-D1C89E59B723}"/>
              </a:ext>
            </a:extLst>
          </p:cNvPr>
          <p:cNvSpPr txBox="1"/>
          <p:nvPr/>
        </p:nvSpPr>
        <p:spPr>
          <a:xfrm>
            <a:off x="515595" y="5123097"/>
            <a:ext cx="11223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Analysing the </a:t>
            </a:r>
            <a:r>
              <a:rPr lang="en-US" altLang="zh-CN" dirty="0"/>
              <a:t>Training set accuracy of Logistic Regression compared to the other two models, it is obvious that the </a:t>
            </a:r>
            <a:r>
              <a:rPr lang="en-US" altLang="zh-C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relationship is </a:t>
            </a:r>
            <a:r>
              <a:rPr lang="en-US" altLang="zh-CN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non-linear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Gradient Boosting Decision Tree has a training set accuracy of 100%, showing an </a:t>
            </a:r>
            <a:r>
              <a:rPr lang="en-US" altLang="zh-C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Random Forest has the </a:t>
            </a:r>
            <a:r>
              <a:rPr lang="en-US" altLang="zh-CN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highest</a:t>
            </a:r>
            <a:r>
              <a:rPr lang="en-US" altLang="zh-C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accuracy </a:t>
            </a:r>
            <a:r>
              <a:rPr lang="en-US" altLang="zh-CN" dirty="0"/>
              <a:t>out of the three models</a:t>
            </a:r>
          </a:p>
        </p:txBody>
      </p:sp>
    </p:spTree>
    <p:extLst>
      <p:ext uri="{BB962C8B-B14F-4D97-AF65-F5344CB8AC3E}">
        <p14:creationId xmlns:p14="http://schemas.microsoft.com/office/powerpoint/2010/main" val="47643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A769-2C94-6867-1A81-CD01D3ED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2">
                    <a:lumMod val="40000"/>
                    <a:lumOff val="60000"/>
                  </a:schemeClr>
                </a:solidFill>
              </a:rPr>
              <a:t>Feature Importance</a:t>
            </a:r>
            <a:endParaRPr lang="en-GB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42EB19C1-9502-8F3E-B661-21054B0DF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08" y="1647020"/>
            <a:ext cx="5182898" cy="3249465"/>
          </a:xfr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2BC32A39-9D7C-5CCF-7CE7-5763F72C1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04" y="1647019"/>
            <a:ext cx="5413588" cy="32494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1D070A-5292-A32C-568D-F13C61069F5B}"/>
              </a:ext>
            </a:extLst>
          </p:cNvPr>
          <p:cNvSpPr txBox="1"/>
          <p:nvPr/>
        </p:nvSpPr>
        <p:spPr>
          <a:xfrm>
            <a:off x="740509" y="5108138"/>
            <a:ext cx="8626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interest rate </a:t>
            </a:r>
            <a:r>
              <a:rPr lang="en-GB" dirty="0"/>
              <a:t>on the loan has the highest feature importance among all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This is sensible since higher interests rate means harder to fully paid back the loan</a:t>
            </a:r>
          </a:p>
        </p:txBody>
      </p:sp>
    </p:spTree>
    <p:extLst>
      <p:ext uri="{BB962C8B-B14F-4D97-AF65-F5344CB8AC3E}">
        <p14:creationId xmlns:p14="http://schemas.microsoft.com/office/powerpoint/2010/main" val="241149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9912-389B-84F8-85C2-3F4991E4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42A0A-AC6E-E0AA-D832-D63446412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Try </a:t>
            </a: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include</a:t>
            </a:r>
            <a:r>
              <a:rPr lang="en-GB" dirty="0"/>
              <a:t> </a:t>
            </a: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other features </a:t>
            </a:r>
            <a:r>
              <a:rPr lang="en-GB" dirty="0"/>
              <a:t>that have been eliminated in the data pre-processing process</a:t>
            </a:r>
          </a:p>
          <a:p>
            <a:r>
              <a:rPr lang="en-GB" dirty="0"/>
              <a:t>Use </a:t>
            </a: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feature selection</a:t>
            </a:r>
            <a:r>
              <a:rPr lang="en-GB" dirty="0"/>
              <a:t> algorithm</a:t>
            </a:r>
          </a:p>
          <a:p>
            <a:r>
              <a:rPr lang="en-GB" dirty="0"/>
              <a:t>Try </a:t>
            </a: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dimensionality reduction </a:t>
            </a:r>
            <a:r>
              <a:rPr lang="en-GB" dirty="0"/>
              <a:t>(PCA) due to the high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4241594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257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Times New Roman</vt:lpstr>
      <vt:lpstr>Office Theme</vt:lpstr>
      <vt:lpstr>Lloyds Banking Group  Data Challenge</vt:lpstr>
      <vt:lpstr>Study design</vt:lpstr>
      <vt:lpstr>Coding</vt:lpstr>
      <vt:lpstr>Models’ Performance Metrics</vt:lpstr>
      <vt:lpstr>Feature Importance</vt:lpstr>
      <vt:lpstr>Future Work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Lloyds Banking Group  Data Challenge</dc:title>
  <dc:creator>S. Jie</dc:creator>
  <cp:lastModifiedBy>S. Jie</cp:lastModifiedBy>
  <cp:revision>1</cp:revision>
  <dcterms:created xsi:type="dcterms:W3CDTF">2022-11-17T23:45:20Z</dcterms:created>
  <dcterms:modified xsi:type="dcterms:W3CDTF">2022-11-18T00:51:56Z</dcterms:modified>
</cp:coreProperties>
</file>