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E9CA-5E2A-4FB5-9DC7-47A2A6A8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BB2FF-75D2-416A-B7AB-FB5C3CC4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94BD-2CEB-45AD-BF79-0F0A2EC4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F000-8506-4A9F-AF2F-C8FAE082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71FE-BAB7-4853-9063-07C1AF3E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D329-11D4-4C33-AB8E-ECBF0A0D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928A3-A57A-4D20-85C6-1D246C8AD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EB75-BD68-4FBB-A4D9-8E287113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28A7-B64E-4B8D-A94B-8501D2D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1268-3662-4A44-A353-08BE6B7C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27B0C-4CD2-4982-BDC7-0C2E55D44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96F0-F2AB-4350-BCA9-16DA34FFB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79C3-0E3F-492D-806B-66F6BAF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DFD9-C85A-4758-8205-24F99529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278C-3747-4E15-A954-B24CCCBF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4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BCB2-43DA-46C7-AB2E-37BE06A8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91BE-B3D5-486B-BDC2-CDB80BD3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143B-CE4B-453F-9453-C74833F3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4847-D0F1-4087-9B01-D126FC84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FA29-F4ED-4BC7-8851-9388E989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75F8-F8E7-4C47-A53E-06036C50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51195-FE49-4851-BC76-792B8D84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71A8-E4F9-4731-8702-F16C99AC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1C28-C6F2-4A2B-A5BF-B8F604FC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5CA1-F647-44B7-87DA-68E936F6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48B-746C-4BAB-A2E5-69902756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5547-CC17-4845-9774-D1793176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DF6B-54D6-4840-979E-4CFDABE7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9558-9443-4263-9EB4-C3ED199D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4238-3867-4ABD-8D19-51D8A1CE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F9C90-365C-4C97-B20C-511F1708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FFCF-D9A3-4996-AAE7-0DEF2CD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D1DB-3E2B-4217-8766-4164D5DD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E9A5F-808D-4B28-9859-8B974E23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371E-F82D-42D4-BFE8-1A944C3F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5BA1-E7A2-43A8-BCA2-45CB772D6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3B095-1173-4B00-9DA3-39A63700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2CF91-A759-4C68-AD0F-D1C7A166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9E7C8-0C4A-45D6-B095-F4B996F4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CB30-D905-4964-9231-A1C067A7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67B68-B5F0-4570-9724-94E11CA9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EB63A-D8C8-48A7-B17D-D830D55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6E241-EEF2-4735-A04E-DFAA4438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412C-8FED-49A6-AD81-34627745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0E32C-E895-4102-9482-352BDA5B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29F8-7C95-431A-A303-6680640C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1EED-278B-41D7-A8E0-09E4F510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9C2F-1A3F-4414-87B8-9A607FE2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F4AF-1F72-42F8-97CF-B44B4523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EEDE-8107-4479-A935-B4933193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C833F-E92B-493F-881B-D845F764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2C48-52A8-4B58-969D-80281F81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7031-3C57-41EF-A07D-31B6CA9B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A91E2-0E6B-4C51-86CB-9CA3660F1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08930-F4E1-4D30-9C46-F0E93A4C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E58C-0BFB-40C0-AD10-A4A73B5D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E7ABF-97E7-408D-A169-CE627AFE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AA749-BA85-40D5-A70E-12475EFE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E4852-A488-45BC-B437-F7DCA5C2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E916-73E8-4707-AA25-81773F7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9A3B-643C-4D86-AB5C-5E1C32741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B335-07D8-4793-8764-536BBE36751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4FC5-B5F6-412D-B77A-5DD5266C8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EB7D-689D-4D8A-866F-47559AA24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AD92-B2A2-4DA5-BFE8-6828D4469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A67243-9FC3-4259-99B6-3CCD34AF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65"/>
            <a:ext cx="41411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@article{madady2008pid, title={PID type iterative learning control with optimal gains}, author={Madady, Ali}, journal={International Journal of Control, Automation, and Systems}, volume={6}, number={2}, pages={194--203}, year={2008}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2495D-CD04-4D55-BD82-E92EADAE2EEF}"/>
              </a:ext>
            </a:extLst>
          </p:cNvPr>
          <p:cNvSpPr txBox="1"/>
          <p:nvPr/>
        </p:nvSpPr>
        <p:spPr>
          <a:xfrm>
            <a:off x="175846" y="1186962"/>
            <a:ext cx="4577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Assumption:</a:t>
            </a:r>
          </a:p>
          <a:p>
            <a:r>
              <a:rPr lang="en-US" dirty="0"/>
              <a:t>A1) The system initial condition </a:t>
            </a:r>
            <a:r>
              <a:rPr lang="en-US" i="1" dirty="0"/>
              <a:t>x</a:t>
            </a:r>
            <a:r>
              <a:rPr lang="en-US" dirty="0"/>
              <a:t>0 is unknown.</a:t>
            </a:r>
          </a:p>
          <a:p>
            <a:r>
              <a:rPr lang="en-US" dirty="0"/>
              <a:t>A2) The scalar </a:t>
            </a:r>
            <a:r>
              <a:rPr lang="en-US" i="1" dirty="0"/>
              <a:t>CB </a:t>
            </a:r>
            <a:r>
              <a:rPr lang="en-US" dirty="0"/>
              <a:t>is nonzero.</a:t>
            </a:r>
          </a:p>
          <a:p>
            <a:r>
              <a:rPr lang="en-US" dirty="0"/>
              <a:t>A3) A desired output trajectory </a:t>
            </a:r>
            <a:r>
              <a:rPr lang="en-US" i="1" dirty="0"/>
              <a:t>yd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is given.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C394F-1FAE-4C5C-BEBE-7BDED2DE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35" y="197334"/>
            <a:ext cx="3984141" cy="2380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BF76A-F138-4C56-950A-E985040C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71" y="2578319"/>
            <a:ext cx="4394338" cy="753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12CF4-3981-40FA-8CED-04E2A34FF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95" y="3331861"/>
            <a:ext cx="2697853" cy="770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57404-85B5-4549-9A4E-7E1B7DFB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32" y="2959527"/>
            <a:ext cx="4222361" cy="28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DF27A-3B62-4C45-B300-8BF0D1C2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63" y="0"/>
            <a:ext cx="5503637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092F7-F7CA-4EE3-B166-6D46D810CE6C}"/>
              </a:ext>
            </a:extLst>
          </p:cNvPr>
          <p:cNvSpPr/>
          <p:nvPr/>
        </p:nvSpPr>
        <p:spPr>
          <a:xfrm>
            <a:off x="70338" y="8765"/>
            <a:ext cx="384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-Bold"/>
              </a:rPr>
              <a:t>ITERATIVE LEARNING CONTROL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20E5F-96C4-4E80-96F9-3C516963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3" y="378097"/>
            <a:ext cx="6134100" cy="3457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9E9AE-4770-4BEE-9AF1-0038CC2C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1" y="3740426"/>
            <a:ext cx="4191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234884-0481-47FE-8D43-972A71DD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923" y="0"/>
            <a:ext cx="3429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@article{bristow2006survey, title={A survey of iterative learning control}, author={Bristow, Douglas A and Tharayil, Marina and Alleyne, Andrew G}, journal={IEEE Control Systems}, volume={26}, number={3}, pages={96--114}, year={2006}, publisher={IEEE}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4AD92-82AF-497B-A0F5-CB50550B794B}"/>
              </a:ext>
            </a:extLst>
          </p:cNvPr>
          <p:cNvSpPr/>
          <p:nvPr/>
        </p:nvSpPr>
        <p:spPr>
          <a:xfrm>
            <a:off x="0" y="1081426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-Condensed-Black"/>
              </a:rPr>
              <a:t>Current-Iteration Iterative Learning Control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BE523-FE17-458C-AE2D-DD200EFC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2" y="1451988"/>
            <a:ext cx="3856383" cy="741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99F44-28FB-482D-913A-915CE739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126"/>
            <a:ext cx="5200650" cy="3248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A93FD-30C2-4995-9926-32A15EEF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83" y="490199"/>
            <a:ext cx="6391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8EBC1-1DE7-41E0-88A6-1567C226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600700" cy="4067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7CF3D2-CFF4-413B-85A0-8B0CE75C53A3}"/>
              </a:ext>
            </a:extLst>
          </p:cNvPr>
          <p:cNvSpPr/>
          <p:nvPr/>
        </p:nvSpPr>
        <p:spPr>
          <a:xfrm>
            <a:off x="0" y="0"/>
            <a:ext cx="530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Feedback Control with Iterative Learning Control</a:t>
            </a:r>
          </a:p>
        </p:txBody>
      </p:sp>
    </p:spTree>
    <p:extLst>
      <p:ext uri="{BB962C8B-B14F-4D97-AF65-F5344CB8AC3E}">
        <p14:creationId xmlns:p14="http://schemas.microsoft.com/office/powerpoint/2010/main" val="1561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D429AE-D7C6-4120-BBFA-4B677B1DC5B7}"/>
              </a:ext>
            </a:extLst>
          </p:cNvPr>
          <p:cNvSpPr txBox="1"/>
          <p:nvPr/>
        </p:nvSpPr>
        <p:spPr>
          <a:xfrm>
            <a:off x="97654" y="106532"/>
            <a:ext cx="46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4E50A0-E581-46FE-B5A0-9C11C0E2978D}"/>
                  </a:ext>
                </a:extLst>
              </p:cNvPr>
              <p:cNvSpPr txBox="1"/>
              <p:nvPr/>
            </p:nvSpPr>
            <p:spPr>
              <a:xfrm>
                <a:off x="126875" y="1846560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4E50A0-E581-46FE-B5A0-9C11C0E2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5" y="1846560"/>
                <a:ext cx="4614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D50E7-D16D-4C55-89DA-124395E9A4F6}"/>
              </a:ext>
            </a:extLst>
          </p:cNvPr>
          <p:cNvCxnSpPr>
            <a:cxnSpLocks/>
          </p:cNvCxnSpPr>
          <p:nvPr/>
        </p:nvCxnSpPr>
        <p:spPr>
          <a:xfrm>
            <a:off x="2113745" y="2031239"/>
            <a:ext cx="461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71C495-1F2D-4C1E-8AB5-C35B9A7E2086}"/>
              </a:ext>
            </a:extLst>
          </p:cNvPr>
          <p:cNvSpPr/>
          <p:nvPr/>
        </p:nvSpPr>
        <p:spPr>
          <a:xfrm>
            <a:off x="2574758" y="1930976"/>
            <a:ext cx="192506" cy="20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3A108C-DCA6-4F21-9835-8FF37C075E09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2767264" y="2031239"/>
            <a:ext cx="58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A65FB-38A7-48DB-A86A-F2FC8A77A9F3}"/>
              </a:ext>
            </a:extLst>
          </p:cNvPr>
          <p:cNvSpPr/>
          <p:nvPr/>
        </p:nvSpPr>
        <p:spPr>
          <a:xfrm>
            <a:off x="3352801" y="1846573"/>
            <a:ext cx="461408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6B4058-2028-4994-9183-AD397FC9828A}"/>
              </a:ext>
            </a:extLst>
          </p:cNvPr>
          <p:cNvSpPr/>
          <p:nvPr/>
        </p:nvSpPr>
        <p:spPr>
          <a:xfrm>
            <a:off x="1300924" y="1846573"/>
            <a:ext cx="812426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B1AD18-5E29-4127-B3FB-E4822C9BDF47}"/>
              </a:ext>
            </a:extLst>
          </p:cNvPr>
          <p:cNvCxnSpPr/>
          <p:nvPr/>
        </p:nvCxnSpPr>
        <p:spPr>
          <a:xfrm>
            <a:off x="3774104" y="3593432"/>
            <a:ext cx="49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40881F-FC52-4DE9-9D9F-56C39618C3BA}"/>
              </a:ext>
            </a:extLst>
          </p:cNvPr>
          <p:cNvSpPr/>
          <p:nvPr/>
        </p:nvSpPr>
        <p:spPr>
          <a:xfrm>
            <a:off x="4255366" y="3418980"/>
            <a:ext cx="778042" cy="34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Controller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D5152A-8560-4C47-B3C9-83AAD9001DC0}"/>
              </a:ext>
            </a:extLst>
          </p:cNvPr>
          <p:cNvSpPr/>
          <p:nvPr/>
        </p:nvSpPr>
        <p:spPr>
          <a:xfrm>
            <a:off x="5646821" y="3418968"/>
            <a:ext cx="898360" cy="34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B49B0-459D-4F91-8FE7-4E97FCCD114B}"/>
              </a:ext>
            </a:extLst>
          </p:cNvPr>
          <p:cNvCxnSpPr>
            <a:stCxn id="24" idx="3"/>
          </p:cNvCxnSpPr>
          <p:nvPr/>
        </p:nvCxnSpPr>
        <p:spPr>
          <a:xfrm>
            <a:off x="6545181" y="3593420"/>
            <a:ext cx="745956" cy="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994835-E58C-4D7B-9FB7-152A2420AB4E}"/>
                  </a:ext>
                </a:extLst>
              </p:cNvPr>
              <p:cNvSpPr txBox="1"/>
              <p:nvPr/>
            </p:nvSpPr>
            <p:spPr>
              <a:xfrm>
                <a:off x="7291137" y="3398539"/>
                <a:ext cx="41248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994835-E58C-4D7B-9FB7-152A2420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37" y="3398539"/>
                <a:ext cx="41248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76BD77A-8E7C-4AAF-B487-7E5243D57881}"/>
              </a:ext>
            </a:extLst>
          </p:cNvPr>
          <p:cNvSpPr/>
          <p:nvPr/>
        </p:nvSpPr>
        <p:spPr>
          <a:xfrm>
            <a:off x="3581598" y="3493156"/>
            <a:ext cx="192506" cy="20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5300A7C-C7A2-4185-8A8C-EA0A9DD995FD}"/>
              </a:ext>
            </a:extLst>
          </p:cNvPr>
          <p:cNvCxnSpPr>
            <a:endCxn id="29" idx="4"/>
          </p:cNvCxnSpPr>
          <p:nvPr/>
        </p:nvCxnSpPr>
        <p:spPr>
          <a:xfrm rot="10800000" flipV="1">
            <a:off x="3677852" y="3593418"/>
            <a:ext cx="3316507" cy="100263"/>
          </a:xfrm>
          <a:prstGeom prst="bentConnector4">
            <a:avLst>
              <a:gd name="adj1" fmla="val 662"/>
              <a:gd name="adj2" fmla="val 488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FD1A47-D34C-4E80-9ACF-476C47D5763B}"/>
              </a:ext>
            </a:extLst>
          </p:cNvPr>
          <p:cNvCxnSpPr>
            <a:stCxn id="8" idx="4"/>
          </p:cNvCxnSpPr>
          <p:nvPr/>
        </p:nvCxnSpPr>
        <p:spPr>
          <a:xfrm>
            <a:off x="2671011" y="2131502"/>
            <a:ext cx="0" cy="46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EE58805-049F-4BDD-8E1F-A2084AB6E5B6}"/>
              </a:ext>
            </a:extLst>
          </p:cNvPr>
          <p:cNvSpPr/>
          <p:nvPr/>
        </p:nvSpPr>
        <p:spPr>
          <a:xfrm>
            <a:off x="2440307" y="2608396"/>
            <a:ext cx="461408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199E6B-6504-40E5-AA15-92EDE1A0F67A}"/>
              </a:ext>
            </a:extLst>
          </p:cNvPr>
          <p:cNvCxnSpPr>
            <a:stCxn id="44" idx="2"/>
            <a:endCxn id="29" idx="2"/>
          </p:cNvCxnSpPr>
          <p:nvPr/>
        </p:nvCxnSpPr>
        <p:spPr>
          <a:xfrm rot="16200000" flipH="1">
            <a:off x="2818453" y="2830273"/>
            <a:ext cx="615703" cy="910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03DED8-4CFC-4C0C-99AD-44C79F160C1B}"/>
              </a:ext>
            </a:extLst>
          </p:cNvPr>
          <p:cNvCxnSpPr>
            <a:endCxn id="12" idx="3"/>
          </p:cNvCxnSpPr>
          <p:nvPr/>
        </p:nvCxnSpPr>
        <p:spPr>
          <a:xfrm rot="16200000" flipV="1">
            <a:off x="3123255" y="2722188"/>
            <a:ext cx="1562185" cy="18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CB9556-E7C1-4C68-BFE7-5485BF177884}"/>
                  </a:ext>
                </a:extLst>
              </p:cNvPr>
              <p:cNvSpPr txBox="1"/>
              <p:nvPr/>
            </p:nvSpPr>
            <p:spPr>
              <a:xfrm>
                <a:off x="3904348" y="2812325"/>
                <a:ext cx="41800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CB9556-E7C1-4C68-BFE7-5485BF177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48" y="2812325"/>
                <a:ext cx="418000" cy="39164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2DCB90-A323-420A-AF38-515003469312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1500312" y="2422718"/>
            <a:ext cx="1377526" cy="963875"/>
          </a:xfrm>
          <a:prstGeom prst="bentConnector3">
            <a:avLst>
              <a:gd name="adj1" fmla="val -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BA02B27-15AC-4540-AFAE-8856A73BB324}"/>
              </a:ext>
            </a:extLst>
          </p:cNvPr>
          <p:cNvSpPr/>
          <p:nvPr/>
        </p:nvSpPr>
        <p:spPr>
          <a:xfrm>
            <a:off x="5233933" y="3493156"/>
            <a:ext cx="192506" cy="20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8F424E-8893-49FC-8D9B-C7F857FC6F33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588283" y="2031226"/>
            <a:ext cx="712641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2E952-178B-4178-ADA6-4BD837F02C39}"/>
              </a:ext>
            </a:extLst>
          </p:cNvPr>
          <p:cNvSpPr/>
          <p:nvPr/>
        </p:nvSpPr>
        <p:spPr>
          <a:xfrm>
            <a:off x="4322348" y="4701887"/>
            <a:ext cx="461408" cy="36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6451FA7-1FD3-400A-A7E3-6E02A44C3BEE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3044625" y="3608824"/>
            <a:ext cx="1293130" cy="1262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54F167-8E40-433E-BD2A-BB0F909B6A18}"/>
              </a:ext>
            </a:extLst>
          </p:cNvPr>
          <p:cNvCxnSpPr>
            <a:cxnSpLocks/>
            <a:stCxn id="30" idx="3"/>
            <a:endCxn id="25" idx="4"/>
          </p:cNvCxnSpPr>
          <p:nvPr/>
        </p:nvCxnSpPr>
        <p:spPr>
          <a:xfrm flipV="1">
            <a:off x="4783756" y="3693682"/>
            <a:ext cx="546430" cy="1192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9058B7-1FC6-414B-8EC0-690364114333}"/>
              </a:ext>
            </a:extLst>
          </p:cNvPr>
          <p:cNvCxnSpPr>
            <a:stCxn id="21" idx="3"/>
            <a:endCxn id="25" idx="2"/>
          </p:cNvCxnSpPr>
          <p:nvPr/>
        </p:nvCxnSpPr>
        <p:spPr>
          <a:xfrm flipV="1">
            <a:off x="5033408" y="3593419"/>
            <a:ext cx="200525" cy="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9603D1-C31C-4439-8E43-3159CF5035F5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>
            <a:off x="5426439" y="3593419"/>
            <a:ext cx="2203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B9161D-3FC5-49DF-97F4-9D531077E8E8}"/>
                  </a:ext>
                </a:extLst>
              </p:cNvPr>
              <p:cNvSpPr txBox="1"/>
              <p:nvPr/>
            </p:nvSpPr>
            <p:spPr>
              <a:xfrm>
                <a:off x="2975813" y="3234302"/>
                <a:ext cx="615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𝐼𝐿𝐶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B9161D-3FC5-49DF-97F4-9D531077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3" y="3234302"/>
                <a:ext cx="615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2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170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Helvetica-Bold</vt:lpstr>
      <vt:lpstr>Helvetica-Condensed-Black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HAORAN ZHAO</dc:creator>
  <cp:lastModifiedBy>HAORAN ZHAO</cp:lastModifiedBy>
  <cp:revision>12</cp:revision>
  <dcterms:created xsi:type="dcterms:W3CDTF">2019-01-16T17:01:47Z</dcterms:created>
  <dcterms:modified xsi:type="dcterms:W3CDTF">2019-01-23T22:13:22Z</dcterms:modified>
</cp:coreProperties>
</file>