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61" r:id="rId3"/>
    <p:sldId id="262" r:id="rId4"/>
    <p:sldId id="256" r:id="rId5"/>
    <p:sldId id="258" r:id="rId6"/>
    <p:sldId id="257" r:id="rId7"/>
    <p:sldId id="259" r:id="rId8"/>
    <p:sldId id="263" r:id="rId9"/>
    <p:sldId id="264" r:id="rId10"/>
  </p:sldIdLst>
  <p:sldSz cx="46080363" cy="259207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774" userDrawn="1">
          <p15:clr>
            <a:srgbClr val="A4A3A4"/>
          </p15:clr>
        </p15:guide>
        <p15:guide id="2" pos="118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AA12"/>
    <a:srgbClr val="C888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94660"/>
  </p:normalViewPr>
  <p:slideViewPr>
    <p:cSldViewPr snapToGrid="0">
      <p:cViewPr>
        <p:scale>
          <a:sx n="75" d="100"/>
          <a:sy n="75" d="100"/>
        </p:scale>
        <p:origin x="-2310" y="-4794"/>
      </p:cViewPr>
      <p:guideLst>
        <p:guide orient="horz" pos="9774"/>
        <p:guide pos="1183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760046" y="4242116"/>
            <a:ext cx="34560272" cy="9024244"/>
          </a:xfrm>
        </p:spPr>
        <p:txBody>
          <a:bodyPr anchor="b"/>
          <a:lstStyle>
            <a:lvl1pPr algn="ctr">
              <a:defRPr sz="22678"/>
            </a:lvl1pPr>
          </a:lstStyle>
          <a:p>
            <a:r>
              <a:rPr lang="zh-CN" altLang="en-US"/>
              <a:t>单击此处编辑母版标题样式</a:t>
            </a:r>
            <a:endParaRPr lang="en-US" dirty="0"/>
          </a:p>
        </p:txBody>
      </p:sp>
      <p:sp>
        <p:nvSpPr>
          <p:cNvPr id="3" name="Subtitle 2"/>
          <p:cNvSpPr>
            <a:spLocks noGrp="1"/>
          </p:cNvSpPr>
          <p:nvPr>
            <p:ph type="subTitle" idx="1"/>
          </p:nvPr>
        </p:nvSpPr>
        <p:spPr>
          <a:xfrm>
            <a:off x="5760046" y="13614370"/>
            <a:ext cx="34560272" cy="6258167"/>
          </a:xfrm>
        </p:spPr>
        <p:txBody>
          <a:bodyPr/>
          <a:lstStyle>
            <a:lvl1pPr marL="0" indent="0" algn="ctr">
              <a:buNone/>
              <a:defRPr sz="9071"/>
            </a:lvl1pPr>
            <a:lvl2pPr marL="1728033" indent="0" algn="ctr">
              <a:buNone/>
              <a:defRPr sz="7559"/>
            </a:lvl2pPr>
            <a:lvl3pPr marL="3456066" indent="0" algn="ctr">
              <a:buNone/>
              <a:defRPr sz="6803"/>
            </a:lvl3pPr>
            <a:lvl4pPr marL="5184099" indent="0" algn="ctr">
              <a:buNone/>
              <a:defRPr sz="6047"/>
            </a:lvl4pPr>
            <a:lvl5pPr marL="6912132" indent="0" algn="ctr">
              <a:buNone/>
              <a:defRPr sz="6047"/>
            </a:lvl5pPr>
            <a:lvl6pPr marL="8640166" indent="0" algn="ctr">
              <a:buNone/>
              <a:defRPr sz="6047"/>
            </a:lvl6pPr>
            <a:lvl7pPr marL="10368199" indent="0" algn="ctr">
              <a:buNone/>
              <a:defRPr sz="6047"/>
            </a:lvl7pPr>
            <a:lvl8pPr marL="12096232" indent="0" algn="ctr">
              <a:buNone/>
              <a:defRPr sz="6047"/>
            </a:lvl8pPr>
            <a:lvl9pPr marL="13824265" indent="0" algn="ctr">
              <a:buNone/>
              <a:defRPr sz="6047"/>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91C741C-B799-49C2-8687-763E5822C94D}" type="datetimeFigureOut">
              <a:rPr lang="zh-CN" altLang="en-US" smtClean="0"/>
              <a:t>2024/12/18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3452861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91C741C-B799-49C2-8687-763E5822C94D}" type="datetimeFigureOut">
              <a:rPr lang="zh-CN" altLang="en-US" smtClean="0"/>
              <a:t>2024/12/18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1403760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976260" y="1380037"/>
            <a:ext cx="9936078" cy="2196659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3168025" y="1380037"/>
            <a:ext cx="29232230" cy="2196659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91C741C-B799-49C2-8687-763E5822C94D}" type="datetimeFigureOut">
              <a:rPr lang="zh-CN" altLang="en-US" smtClean="0"/>
              <a:t>2024/12/18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1782110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91C741C-B799-49C2-8687-763E5822C94D}" type="datetimeFigureOut">
              <a:rPr lang="zh-CN" altLang="en-US" smtClean="0"/>
              <a:t>2024/12/18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608173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3144025" y="6462178"/>
            <a:ext cx="39744313" cy="10782289"/>
          </a:xfrm>
        </p:spPr>
        <p:txBody>
          <a:bodyPr anchor="b"/>
          <a:lstStyle>
            <a:lvl1pPr>
              <a:defRPr sz="22678"/>
            </a:lvl1pPr>
          </a:lstStyle>
          <a:p>
            <a:r>
              <a:rPr lang="zh-CN" altLang="en-US"/>
              <a:t>单击此处编辑母版标题样式</a:t>
            </a:r>
            <a:endParaRPr lang="en-US" dirty="0"/>
          </a:p>
        </p:txBody>
      </p:sp>
      <p:sp>
        <p:nvSpPr>
          <p:cNvPr id="3" name="Text Placeholder 2"/>
          <p:cNvSpPr>
            <a:spLocks noGrp="1"/>
          </p:cNvSpPr>
          <p:nvPr>
            <p:ph type="body" idx="1"/>
          </p:nvPr>
        </p:nvSpPr>
        <p:spPr>
          <a:xfrm>
            <a:off x="3144025" y="17346472"/>
            <a:ext cx="39744313" cy="5670151"/>
          </a:xfrm>
        </p:spPr>
        <p:txBody>
          <a:bodyPr/>
          <a:lstStyle>
            <a:lvl1pPr marL="0" indent="0">
              <a:buNone/>
              <a:defRPr sz="9071">
                <a:solidFill>
                  <a:schemeClr val="tx1">
                    <a:tint val="75000"/>
                  </a:schemeClr>
                </a:solidFill>
              </a:defRPr>
            </a:lvl1pPr>
            <a:lvl2pPr marL="1728033" indent="0">
              <a:buNone/>
              <a:defRPr sz="7559">
                <a:solidFill>
                  <a:schemeClr val="tx1">
                    <a:tint val="75000"/>
                  </a:schemeClr>
                </a:solidFill>
              </a:defRPr>
            </a:lvl2pPr>
            <a:lvl3pPr marL="3456066" indent="0">
              <a:buNone/>
              <a:defRPr sz="6803">
                <a:solidFill>
                  <a:schemeClr val="tx1">
                    <a:tint val="75000"/>
                  </a:schemeClr>
                </a:solidFill>
              </a:defRPr>
            </a:lvl3pPr>
            <a:lvl4pPr marL="5184099" indent="0">
              <a:buNone/>
              <a:defRPr sz="6047">
                <a:solidFill>
                  <a:schemeClr val="tx1">
                    <a:tint val="75000"/>
                  </a:schemeClr>
                </a:solidFill>
              </a:defRPr>
            </a:lvl4pPr>
            <a:lvl5pPr marL="6912132" indent="0">
              <a:buNone/>
              <a:defRPr sz="6047">
                <a:solidFill>
                  <a:schemeClr val="tx1">
                    <a:tint val="75000"/>
                  </a:schemeClr>
                </a:solidFill>
              </a:defRPr>
            </a:lvl5pPr>
            <a:lvl6pPr marL="8640166" indent="0">
              <a:buNone/>
              <a:defRPr sz="6047">
                <a:solidFill>
                  <a:schemeClr val="tx1">
                    <a:tint val="75000"/>
                  </a:schemeClr>
                </a:solidFill>
              </a:defRPr>
            </a:lvl6pPr>
            <a:lvl7pPr marL="10368199" indent="0">
              <a:buNone/>
              <a:defRPr sz="6047">
                <a:solidFill>
                  <a:schemeClr val="tx1">
                    <a:tint val="75000"/>
                  </a:schemeClr>
                </a:solidFill>
              </a:defRPr>
            </a:lvl7pPr>
            <a:lvl8pPr marL="12096232" indent="0">
              <a:buNone/>
              <a:defRPr sz="6047">
                <a:solidFill>
                  <a:schemeClr val="tx1">
                    <a:tint val="75000"/>
                  </a:schemeClr>
                </a:solidFill>
              </a:defRPr>
            </a:lvl8pPr>
            <a:lvl9pPr marL="13824265" indent="0">
              <a:buNone/>
              <a:defRPr sz="6047">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91C741C-B799-49C2-8687-763E5822C94D}" type="datetimeFigureOut">
              <a:rPr lang="zh-CN" altLang="en-US" smtClean="0"/>
              <a:t>2024/12/18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1774945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3168025" y="6900186"/>
            <a:ext cx="19584154" cy="1644644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23328184" y="6900186"/>
            <a:ext cx="19584154" cy="1644644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91C741C-B799-49C2-8687-763E5822C94D}" type="datetimeFigureOut">
              <a:rPr lang="zh-CN" altLang="en-US" smtClean="0"/>
              <a:t>2024/12/18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3143995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3174027" y="1380039"/>
            <a:ext cx="39744313" cy="50101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3174029" y="6354174"/>
            <a:ext cx="19494152" cy="3114082"/>
          </a:xfrm>
        </p:spPr>
        <p:txBody>
          <a:bodyPr anchor="b"/>
          <a:lstStyle>
            <a:lvl1pPr marL="0" indent="0">
              <a:buNone/>
              <a:defRPr sz="9071" b="1"/>
            </a:lvl1pPr>
            <a:lvl2pPr marL="1728033" indent="0">
              <a:buNone/>
              <a:defRPr sz="7559" b="1"/>
            </a:lvl2pPr>
            <a:lvl3pPr marL="3456066" indent="0">
              <a:buNone/>
              <a:defRPr sz="6803" b="1"/>
            </a:lvl3pPr>
            <a:lvl4pPr marL="5184099" indent="0">
              <a:buNone/>
              <a:defRPr sz="6047" b="1"/>
            </a:lvl4pPr>
            <a:lvl5pPr marL="6912132" indent="0">
              <a:buNone/>
              <a:defRPr sz="6047" b="1"/>
            </a:lvl5pPr>
            <a:lvl6pPr marL="8640166" indent="0">
              <a:buNone/>
              <a:defRPr sz="6047" b="1"/>
            </a:lvl6pPr>
            <a:lvl7pPr marL="10368199" indent="0">
              <a:buNone/>
              <a:defRPr sz="6047" b="1"/>
            </a:lvl7pPr>
            <a:lvl8pPr marL="12096232" indent="0">
              <a:buNone/>
              <a:defRPr sz="6047" b="1"/>
            </a:lvl8pPr>
            <a:lvl9pPr marL="13824265" indent="0">
              <a:buNone/>
              <a:defRPr sz="6047" b="1"/>
            </a:lvl9pPr>
          </a:lstStyle>
          <a:p>
            <a:pPr lvl="0"/>
            <a:r>
              <a:rPr lang="zh-CN" altLang="en-US"/>
              <a:t>单击此处编辑母版文本样式</a:t>
            </a:r>
          </a:p>
        </p:txBody>
      </p:sp>
      <p:sp>
        <p:nvSpPr>
          <p:cNvPr id="4" name="Content Placeholder 3"/>
          <p:cNvSpPr>
            <a:spLocks noGrp="1"/>
          </p:cNvSpPr>
          <p:nvPr>
            <p:ph sz="half" idx="2"/>
          </p:nvPr>
        </p:nvSpPr>
        <p:spPr>
          <a:xfrm>
            <a:off x="3174029" y="9468256"/>
            <a:ext cx="19494152" cy="1392637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23328184" y="6354174"/>
            <a:ext cx="19590156" cy="3114082"/>
          </a:xfrm>
        </p:spPr>
        <p:txBody>
          <a:bodyPr anchor="b"/>
          <a:lstStyle>
            <a:lvl1pPr marL="0" indent="0">
              <a:buNone/>
              <a:defRPr sz="9071" b="1"/>
            </a:lvl1pPr>
            <a:lvl2pPr marL="1728033" indent="0">
              <a:buNone/>
              <a:defRPr sz="7559" b="1"/>
            </a:lvl2pPr>
            <a:lvl3pPr marL="3456066" indent="0">
              <a:buNone/>
              <a:defRPr sz="6803" b="1"/>
            </a:lvl3pPr>
            <a:lvl4pPr marL="5184099" indent="0">
              <a:buNone/>
              <a:defRPr sz="6047" b="1"/>
            </a:lvl4pPr>
            <a:lvl5pPr marL="6912132" indent="0">
              <a:buNone/>
              <a:defRPr sz="6047" b="1"/>
            </a:lvl5pPr>
            <a:lvl6pPr marL="8640166" indent="0">
              <a:buNone/>
              <a:defRPr sz="6047" b="1"/>
            </a:lvl6pPr>
            <a:lvl7pPr marL="10368199" indent="0">
              <a:buNone/>
              <a:defRPr sz="6047" b="1"/>
            </a:lvl7pPr>
            <a:lvl8pPr marL="12096232" indent="0">
              <a:buNone/>
              <a:defRPr sz="6047" b="1"/>
            </a:lvl8pPr>
            <a:lvl9pPr marL="13824265" indent="0">
              <a:buNone/>
              <a:defRPr sz="6047" b="1"/>
            </a:lvl9pPr>
          </a:lstStyle>
          <a:p>
            <a:pPr lvl="0"/>
            <a:r>
              <a:rPr lang="zh-CN" altLang="en-US"/>
              <a:t>单击此处编辑母版文本样式</a:t>
            </a:r>
          </a:p>
        </p:txBody>
      </p:sp>
      <p:sp>
        <p:nvSpPr>
          <p:cNvPr id="6" name="Content Placeholder 5"/>
          <p:cNvSpPr>
            <a:spLocks noGrp="1"/>
          </p:cNvSpPr>
          <p:nvPr>
            <p:ph sz="quarter" idx="4"/>
          </p:nvPr>
        </p:nvSpPr>
        <p:spPr>
          <a:xfrm>
            <a:off x="23328184" y="9468256"/>
            <a:ext cx="19590156" cy="1392637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91C741C-B799-49C2-8687-763E5822C94D}" type="datetimeFigureOut">
              <a:rPr lang="zh-CN" altLang="en-US" smtClean="0"/>
              <a:t>2024/12/18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2251033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91C741C-B799-49C2-8687-763E5822C94D}" type="datetimeFigureOut">
              <a:rPr lang="zh-CN" altLang="en-US" smtClean="0"/>
              <a:t>2024/12/18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739596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1C741C-B799-49C2-8687-763E5822C94D}" type="datetimeFigureOut">
              <a:rPr lang="zh-CN" altLang="en-US" smtClean="0"/>
              <a:t>2024/12/18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2370926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3174029" y="1728047"/>
            <a:ext cx="14862115" cy="6048163"/>
          </a:xfrm>
        </p:spPr>
        <p:txBody>
          <a:bodyPr anchor="b"/>
          <a:lstStyle>
            <a:lvl1pPr>
              <a:defRPr sz="12095"/>
            </a:lvl1pPr>
          </a:lstStyle>
          <a:p>
            <a:r>
              <a:rPr lang="zh-CN" altLang="en-US"/>
              <a:t>单击此处编辑母版标题样式</a:t>
            </a:r>
            <a:endParaRPr lang="en-US" dirty="0"/>
          </a:p>
        </p:txBody>
      </p:sp>
      <p:sp>
        <p:nvSpPr>
          <p:cNvPr id="3" name="Content Placeholder 2"/>
          <p:cNvSpPr>
            <a:spLocks noGrp="1"/>
          </p:cNvSpPr>
          <p:nvPr>
            <p:ph idx="1"/>
          </p:nvPr>
        </p:nvSpPr>
        <p:spPr>
          <a:xfrm>
            <a:off x="19590156" y="3732103"/>
            <a:ext cx="23328184" cy="18420497"/>
          </a:xfrm>
        </p:spPr>
        <p:txBody>
          <a:bodyPr/>
          <a:lstStyle>
            <a:lvl1pPr>
              <a:defRPr sz="12095"/>
            </a:lvl1pPr>
            <a:lvl2pPr>
              <a:defRPr sz="10583"/>
            </a:lvl2pPr>
            <a:lvl3pPr>
              <a:defRPr sz="9071"/>
            </a:lvl3pPr>
            <a:lvl4pPr>
              <a:defRPr sz="7559"/>
            </a:lvl4pPr>
            <a:lvl5pPr>
              <a:defRPr sz="7559"/>
            </a:lvl5pPr>
            <a:lvl6pPr>
              <a:defRPr sz="7559"/>
            </a:lvl6pPr>
            <a:lvl7pPr>
              <a:defRPr sz="7559"/>
            </a:lvl7pPr>
            <a:lvl8pPr>
              <a:defRPr sz="7559"/>
            </a:lvl8pPr>
            <a:lvl9pPr>
              <a:defRPr sz="7559"/>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3174029" y="7776210"/>
            <a:ext cx="14862115" cy="14406391"/>
          </a:xfrm>
        </p:spPr>
        <p:txBody>
          <a:bodyPr/>
          <a:lstStyle>
            <a:lvl1pPr marL="0" indent="0">
              <a:buNone/>
              <a:defRPr sz="6047"/>
            </a:lvl1pPr>
            <a:lvl2pPr marL="1728033" indent="0">
              <a:buNone/>
              <a:defRPr sz="5291"/>
            </a:lvl2pPr>
            <a:lvl3pPr marL="3456066" indent="0">
              <a:buNone/>
              <a:defRPr sz="4536"/>
            </a:lvl3pPr>
            <a:lvl4pPr marL="5184099" indent="0">
              <a:buNone/>
              <a:defRPr sz="3780"/>
            </a:lvl4pPr>
            <a:lvl5pPr marL="6912132" indent="0">
              <a:buNone/>
              <a:defRPr sz="3780"/>
            </a:lvl5pPr>
            <a:lvl6pPr marL="8640166" indent="0">
              <a:buNone/>
              <a:defRPr sz="3780"/>
            </a:lvl6pPr>
            <a:lvl7pPr marL="10368199" indent="0">
              <a:buNone/>
              <a:defRPr sz="3780"/>
            </a:lvl7pPr>
            <a:lvl8pPr marL="12096232" indent="0">
              <a:buNone/>
              <a:defRPr sz="3780"/>
            </a:lvl8pPr>
            <a:lvl9pPr marL="13824265" indent="0">
              <a:buNone/>
              <a:defRPr sz="378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91C741C-B799-49C2-8687-763E5822C94D}" type="datetimeFigureOut">
              <a:rPr lang="zh-CN" altLang="en-US" smtClean="0"/>
              <a:t>2024/12/18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772302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3174029" y="1728047"/>
            <a:ext cx="14862115" cy="6048163"/>
          </a:xfrm>
        </p:spPr>
        <p:txBody>
          <a:bodyPr anchor="b"/>
          <a:lstStyle>
            <a:lvl1pPr>
              <a:defRPr sz="12095"/>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590156" y="3732103"/>
            <a:ext cx="23328184" cy="18420497"/>
          </a:xfrm>
        </p:spPr>
        <p:txBody>
          <a:bodyPr anchor="t"/>
          <a:lstStyle>
            <a:lvl1pPr marL="0" indent="0">
              <a:buNone/>
              <a:defRPr sz="12095"/>
            </a:lvl1pPr>
            <a:lvl2pPr marL="1728033" indent="0">
              <a:buNone/>
              <a:defRPr sz="10583"/>
            </a:lvl2pPr>
            <a:lvl3pPr marL="3456066" indent="0">
              <a:buNone/>
              <a:defRPr sz="9071"/>
            </a:lvl3pPr>
            <a:lvl4pPr marL="5184099" indent="0">
              <a:buNone/>
              <a:defRPr sz="7559"/>
            </a:lvl4pPr>
            <a:lvl5pPr marL="6912132" indent="0">
              <a:buNone/>
              <a:defRPr sz="7559"/>
            </a:lvl5pPr>
            <a:lvl6pPr marL="8640166" indent="0">
              <a:buNone/>
              <a:defRPr sz="7559"/>
            </a:lvl6pPr>
            <a:lvl7pPr marL="10368199" indent="0">
              <a:buNone/>
              <a:defRPr sz="7559"/>
            </a:lvl7pPr>
            <a:lvl8pPr marL="12096232" indent="0">
              <a:buNone/>
              <a:defRPr sz="7559"/>
            </a:lvl8pPr>
            <a:lvl9pPr marL="13824265" indent="0">
              <a:buNone/>
              <a:defRPr sz="7559"/>
            </a:lvl9pPr>
          </a:lstStyle>
          <a:p>
            <a:r>
              <a:rPr lang="zh-CN" altLang="en-US"/>
              <a:t>单击图标添加图片</a:t>
            </a:r>
            <a:endParaRPr lang="en-US" dirty="0"/>
          </a:p>
        </p:txBody>
      </p:sp>
      <p:sp>
        <p:nvSpPr>
          <p:cNvPr id="4" name="Text Placeholder 3"/>
          <p:cNvSpPr>
            <a:spLocks noGrp="1"/>
          </p:cNvSpPr>
          <p:nvPr>
            <p:ph type="body" sz="half" idx="2"/>
          </p:nvPr>
        </p:nvSpPr>
        <p:spPr>
          <a:xfrm>
            <a:off x="3174029" y="7776210"/>
            <a:ext cx="14862115" cy="14406391"/>
          </a:xfrm>
        </p:spPr>
        <p:txBody>
          <a:bodyPr/>
          <a:lstStyle>
            <a:lvl1pPr marL="0" indent="0">
              <a:buNone/>
              <a:defRPr sz="6047"/>
            </a:lvl1pPr>
            <a:lvl2pPr marL="1728033" indent="0">
              <a:buNone/>
              <a:defRPr sz="5291"/>
            </a:lvl2pPr>
            <a:lvl3pPr marL="3456066" indent="0">
              <a:buNone/>
              <a:defRPr sz="4536"/>
            </a:lvl3pPr>
            <a:lvl4pPr marL="5184099" indent="0">
              <a:buNone/>
              <a:defRPr sz="3780"/>
            </a:lvl4pPr>
            <a:lvl5pPr marL="6912132" indent="0">
              <a:buNone/>
              <a:defRPr sz="3780"/>
            </a:lvl5pPr>
            <a:lvl6pPr marL="8640166" indent="0">
              <a:buNone/>
              <a:defRPr sz="3780"/>
            </a:lvl6pPr>
            <a:lvl7pPr marL="10368199" indent="0">
              <a:buNone/>
              <a:defRPr sz="3780"/>
            </a:lvl7pPr>
            <a:lvl8pPr marL="12096232" indent="0">
              <a:buNone/>
              <a:defRPr sz="3780"/>
            </a:lvl8pPr>
            <a:lvl9pPr marL="13824265" indent="0">
              <a:buNone/>
              <a:defRPr sz="378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91C741C-B799-49C2-8687-763E5822C94D}" type="datetimeFigureOut">
              <a:rPr lang="zh-CN" altLang="en-US" smtClean="0"/>
              <a:t>2024/12/18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1610924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68025" y="1380039"/>
            <a:ext cx="39744313" cy="501013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3168025" y="6900186"/>
            <a:ext cx="39744313" cy="164464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3168025" y="24024651"/>
            <a:ext cx="10368082" cy="1380037"/>
          </a:xfrm>
          <a:prstGeom prst="rect">
            <a:avLst/>
          </a:prstGeom>
        </p:spPr>
        <p:txBody>
          <a:bodyPr vert="horz" lIns="91440" tIns="45720" rIns="91440" bIns="45720" rtlCol="0" anchor="ctr"/>
          <a:lstStyle>
            <a:lvl1pPr algn="l">
              <a:defRPr sz="4536">
                <a:solidFill>
                  <a:schemeClr val="tx1">
                    <a:tint val="75000"/>
                  </a:schemeClr>
                </a:solidFill>
              </a:defRPr>
            </a:lvl1pPr>
          </a:lstStyle>
          <a:p>
            <a:fld id="{491C741C-B799-49C2-8687-763E5822C94D}" type="datetimeFigureOut">
              <a:rPr lang="zh-CN" altLang="en-US" smtClean="0"/>
              <a:t>2024/12/18</a:t>
            </a:fld>
            <a:endParaRPr lang="zh-CN" altLang="en-US"/>
          </a:p>
        </p:txBody>
      </p:sp>
      <p:sp>
        <p:nvSpPr>
          <p:cNvPr id="5" name="Footer Placeholder 4"/>
          <p:cNvSpPr>
            <a:spLocks noGrp="1"/>
          </p:cNvSpPr>
          <p:nvPr>
            <p:ph type="ftr" sz="quarter" idx="3"/>
          </p:nvPr>
        </p:nvSpPr>
        <p:spPr>
          <a:xfrm>
            <a:off x="15264120" y="24024651"/>
            <a:ext cx="15552123" cy="1380037"/>
          </a:xfrm>
          <a:prstGeom prst="rect">
            <a:avLst/>
          </a:prstGeom>
        </p:spPr>
        <p:txBody>
          <a:bodyPr vert="horz" lIns="91440" tIns="45720" rIns="91440" bIns="45720" rtlCol="0" anchor="ctr"/>
          <a:lstStyle>
            <a:lvl1pPr algn="ctr">
              <a:defRPr sz="4536">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32544256" y="24024651"/>
            <a:ext cx="10368082" cy="1380037"/>
          </a:xfrm>
          <a:prstGeom prst="rect">
            <a:avLst/>
          </a:prstGeom>
        </p:spPr>
        <p:txBody>
          <a:bodyPr vert="horz" lIns="91440" tIns="45720" rIns="91440" bIns="45720" rtlCol="0" anchor="ctr"/>
          <a:lstStyle>
            <a:lvl1pPr algn="r">
              <a:defRPr sz="4536">
                <a:solidFill>
                  <a:schemeClr val="tx1">
                    <a:tint val="75000"/>
                  </a:schemeClr>
                </a:solidFill>
              </a:defRPr>
            </a:lvl1p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4489922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456066" rtl="0" eaLnBrk="1" latinLnBrk="0" hangingPunct="1">
        <a:lnSpc>
          <a:spcPct val="90000"/>
        </a:lnSpc>
        <a:spcBef>
          <a:spcPct val="0"/>
        </a:spcBef>
        <a:buNone/>
        <a:defRPr sz="16630" kern="1200">
          <a:solidFill>
            <a:schemeClr val="tx1"/>
          </a:solidFill>
          <a:latin typeface="+mj-lt"/>
          <a:ea typeface="+mj-ea"/>
          <a:cs typeface="+mj-cs"/>
        </a:defRPr>
      </a:lvl1pPr>
    </p:titleStyle>
    <p:bodyStyle>
      <a:lvl1pPr marL="864017" indent="-864017" algn="l" defTabSz="3456066" rtl="0" eaLnBrk="1" latinLnBrk="0" hangingPunct="1">
        <a:lnSpc>
          <a:spcPct val="90000"/>
        </a:lnSpc>
        <a:spcBef>
          <a:spcPts val="3780"/>
        </a:spcBef>
        <a:buFont typeface="Arial" panose="020B0604020202020204" pitchFamily="34" charset="0"/>
        <a:buChar char="•"/>
        <a:defRPr sz="10583" kern="1200">
          <a:solidFill>
            <a:schemeClr val="tx1"/>
          </a:solidFill>
          <a:latin typeface="+mn-lt"/>
          <a:ea typeface="+mn-ea"/>
          <a:cs typeface="+mn-cs"/>
        </a:defRPr>
      </a:lvl1pPr>
      <a:lvl2pPr marL="2592050" indent="-864017" algn="l" defTabSz="3456066" rtl="0" eaLnBrk="1" latinLnBrk="0" hangingPunct="1">
        <a:lnSpc>
          <a:spcPct val="90000"/>
        </a:lnSpc>
        <a:spcBef>
          <a:spcPts val="1890"/>
        </a:spcBef>
        <a:buFont typeface="Arial" panose="020B0604020202020204" pitchFamily="34" charset="0"/>
        <a:buChar char="•"/>
        <a:defRPr sz="9071" kern="1200">
          <a:solidFill>
            <a:schemeClr val="tx1"/>
          </a:solidFill>
          <a:latin typeface="+mn-lt"/>
          <a:ea typeface="+mn-ea"/>
          <a:cs typeface="+mn-cs"/>
        </a:defRPr>
      </a:lvl2pPr>
      <a:lvl3pPr marL="4320083" indent="-864017" algn="l" defTabSz="3456066" rtl="0" eaLnBrk="1" latinLnBrk="0" hangingPunct="1">
        <a:lnSpc>
          <a:spcPct val="90000"/>
        </a:lnSpc>
        <a:spcBef>
          <a:spcPts val="1890"/>
        </a:spcBef>
        <a:buFont typeface="Arial" panose="020B0604020202020204" pitchFamily="34" charset="0"/>
        <a:buChar char="•"/>
        <a:defRPr sz="7559" kern="1200">
          <a:solidFill>
            <a:schemeClr val="tx1"/>
          </a:solidFill>
          <a:latin typeface="+mn-lt"/>
          <a:ea typeface="+mn-ea"/>
          <a:cs typeface="+mn-cs"/>
        </a:defRPr>
      </a:lvl3pPr>
      <a:lvl4pPr marL="6048116" indent="-864017" algn="l" defTabSz="3456066" rtl="0" eaLnBrk="1" latinLnBrk="0" hangingPunct="1">
        <a:lnSpc>
          <a:spcPct val="90000"/>
        </a:lnSpc>
        <a:spcBef>
          <a:spcPts val="1890"/>
        </a:spcBef>
        <a:buFont typeface="Arial" panose="020B0604020202020204" pitchFamily="34" charset="0"/>
        <a:buChar char="•"/>
        <a:defRPr sz="6803" kern="1200">
          <a:solidFill>
            <a:schemeClr val="tx1"/>
          </a:solidFill>
          <a:latin typeface="+mn-lt"/>
          <a:ea typeface="+mn-ea"/>
          <a:cs typeface="+mn-cs"/>
        </a:defRPr>
      </a:lvl4pPr>
      <a:lvl5pPr marL="7776149" indent="-864017" algn="l" defTabSz="3456066" rtl="0" eaLnBrk="1" latinLnBrk="0" hangingPunct="1">
        <a:lnSpc>
          <a:spcPct val="90000"/>
        </a:lnSpc>
        <a:spcBef>
          <a:spcPts val="1890"/>
        </a:spcBef>
        <a:buFont typeface="Arial" panose="020B0604020202020204" pitchFamily="34" charset="0"/>
        <a:buChar char="•"/>
        <a:defRPr sz="6803" kern="1200">
          <a:solidFill>
            <a:schemeClr val="tx1"/>
          </a:solidFill>
          <a:latin typeface="+mn-lt"/>
          <a:ea typeface="+mn-ea"/>
          <a:cs typeface="+mn-cs"/>
        </a:defRPr>
      </a:lvl5pPr>
      <a:lvl6pPr marL="9504182" indent="-864017" algn="l" defTabSz="3456066" rtl="0" eaLnBrk="1" latinLnBrk="0" hangingPunct="1">
        <a:lnSpc>
          <a:spcPct val="90000"/>
        </a:lnSpc>
        <a:spcBef>
          <a:spcPts val="1890"/>
        </a:spcBef>
        <a:buFont typeface="Arial" panose="020B0604020202020204" pitchFamily="34" charset="0"/>
        <a:buChar char="•"/>
        <a:defRPr sz="6803" kern="1200">
          <a:solidFill>
            <a:schemeClr val="tx1"/>
          </a:solidFill>
          <a:latin typeface="+mn-lt"/>
          <a:ea typeface="+mn-ea"/>
          <a:cs typeface="+mn-cs"/>
        </a:defRPr>
      </a:lvl6pPr>
      <a:lvl7pPr marL="11232215" indent="-864017" algn="l" defTabSz="3456066" rtl="0" eaLnBrk="1" latinLnBrk="0" hangingPunct="1">
        <a:lnSpc>
          <a:spcPct val="90000"/>
        </a:lnSpc>
        <a:spcBef>
          <a:spcPts val="1890"/>
        </a:spcBef>
        <a:buFont typeface="Arial" panose="020B0604020202020204" pitchFamily="34" charset="0"/>
        <a:buChar char="•"/>
        <a:defRPr sz="6803" kern="1200">
          <a:solidFill>
            <a:schemeClr val="tx1"/>
          </a:solidFill>
          <a:latin typeface="+mn-lt"/>
          <a:ea typeface="+mn-ea"/>
          <a:cs typeface="+mn-cs"/>
        </a:defRPr>
      </a:lvl7pPr>
      <a:lvl8pPr marL="12960248" indent="-864017" algn="l" defTabSz="3456066" rtl="0" eaLnBrk="1" latinLnBrk="0" hangingPunct="1">
        <a:lnSpc>
          <a:spcPct val="90000"/>
        </a:lnSpc>
        <a:spcBef>
          <a:spcPts val="1890"/>
        </a:spcBef>
        <a:buFont typeface="Arial" panose="020B0604020202020204" pitchFamily="34" charset="0"/>
        <a:buChar char="•"/>
        <a:defRPr sz="6803" kern="1200">
          <a:solidFill>
            <a:schemeClr val="tx1"/>
          </a:solidFill>
          <a:latin typeface="+mn-lt"/>
          <a:ea typeface="+mn-ea"/>
          <a:cs typeface="+mn-cs"/>
        </a:defRPr>
      </a:lvl8pPr>
      <a:lvl9pPr marL="14688282" indent="-864017" algn="l" defTabSz="3456066" rtl="0" eaLnBrk="1" latinLnBrk="0" hangingPunct="1">
        <a:lnSpc>
          <a:spcPct val="90000"/>
        </a:lnSpc>
        <a:spcBef>
          <a:spcPts val="1890"/>
        </a:spcBef>
        <a:buFont typeface="Arial" panose="020B0604020202020204" pitchFamily="34" charset="0"/>
        <a:buChar char="•"/>
        <a:defRPr sz="6803" kern="1200">
          <a:solidFill>
            <a:schemeClr val="tx1"/>
          </a:solidFill>
          <a:latin typeface="+mn-lt"/>
          <a:ea typeface="+mn-ea"/>
          <a:cs typeface="+mn-cs"/>
        </a:defRPr>
      </a:lvl9pPr>
    </p:bodyStyle>
    <p:otherStyle>
      <a:defPPr>
        <a:defRPr lang="en-US"/>
      </a:defPPr>
      <a:lvl1pPr marL="0" algn="l" defTabSz="3456066" rtl="0" eaLnBrk="1" latinLnBrk="0" hangingPunct="1">
        <a:defRPr sz="6803" kern="1200">
          <a:solidFill>
            <a:schemeClr val="tx1"/>
          </a:solidFill>
          <a:latin typeface="+mn-lt"/>
          <a:ea typeface="+mn-ea"/>
          <a:cs typeface="+mn-cs"/>
        </a:defRPr>
      </a:lvl1pPr>
      <a:lvl2pPr marL="1728033" algn="l" defTabSz="3456066" rtl="0" eaLnBrk="1" latinLnBrk="0" hangingPunct="1">
        <a:defRPr sz="6803" kern="1200">
          <a:solidFill>
            <a:schemeClr val="tx1"/>
          </a:solidFill>
          <a:latin typeface="+mn-lt"/>
          <a:ea typeface="+mn-ea"/>
          <a:cs typeface="+mn-cs"/>
        </a:defRPr>
      </a:lvl2pPr>
      <a:lvl3pPr marL="3456066" algn="l" defTabSz="3456066" rtl="0" eaLnBrk="1" latinLnBrk="0" hangingPunct="1">
        <a:defRPr sz="6803" kern="1200">
          <a:solidFill>
            <a:schemeClr val="tx1"/>
          </a:solidFill>
          <a:latin typeface="+mn-lt"/>
          <a:ea typeface="+mn-ea"/>
          <a:cs typeface="+mn-cs"/>
        </a:defRPr>
      </a:lvl3pPr>
      <a:lvl4pPr marL="5184099" algn="l" defTabSz="3456066" rtl="0" eaLnBrk="1" latinLnBrk="0" hangingPunct="1">
        <a:defRPr sz="6803" kern="1200">
          <a:solidFill>
            <a:schemeClr val="tx1"/>
          </a:solidFill>
          <a:latin typeface="+mn-lt"/>
          <a:ea typeface="+mn-ea"/>
          <a:cs typeface="+mn-cs"/>
        </a:defRPr>
      </a:lvl4pPr>
      <a:lvl5pPr marL="6912132" algn="l" defTabSz="3456066" rtl="0" eaLnBrk="1" latinLnBrk="0" hangingPunct="1">
        <a:defRPr sz="6803" kern="1200">
          <a:solidFill>
            <a:schemeClr val="tx1"/>
          </a:solidFill>
          <a:latin typeface="+mn-lt"/>
          <a:ea typeface="+mn-ea"/>
          <a:cs typeface="+mn-cs"/>
        </a:defRPr>
      </a:lvl5pPr>
      <a:lvl6pPr marL="8640166" algn="l" defTabSz="3456066" rtl="0" eaLnBrk="1" latinLnBrk="0" hangingPunct="1">
        <a:defRPr sz="6803" kern="1200">
          <a:solidFill>
            <a:schemeClr val="tx1"/>
          </a:solidFill>
          <a:latin typeface="+mn-lt"/>
          <a:ea typeface="+mn-ea"/>
          <a:cs typeface="+mn-cs"/>
        </a:defRPr>
      </a:lvl6pPr>
      <a:lvl7pPr marL="10368199" algn="l" defTabSz="3456066" rtl="0" eaLnBrk="1" latinLnBrk="0" hangingPunct="1">
        <a:defRPr sz="6803" kern="1200">
          <a:solidFill>
            <a:schemeClr val="tx1"/>
          </a:solidFill>
          <a:latin typeface="+mn-lt"/>
          <a:ea typeface="+mn-ea"/>
          <a:cs typeface="+mn-cs"/>
        </a:defRPr>
      </a:lvl7pPr>
      <a:lvl8pPr marL="12096232" algn="l" defTabSz="3456066" rtl="0" eaLnBrk="1" latinLnBrk="0" hangingPunct="1">
        <a:defRPr sz="6803" kern="1200">
          <a:solidFill>
            <a:schemeClr val="tx1"/>
          </a:solidFill>
          <a:latin typeface="+mn-lt"/>
          <a:ea typeface="+mn-ea"/>
          <a:cs typeface="+mn-cs"/>
        </a:defRPr>
      </a:lvl8pPr>
      <a:lvl9pPr marL="13824265" algn="l" defTabSz="3456066" rtl="0" eaLnBrk="1" latinLnBrk="0" hangingPunct="1">
        <a:defRPr sz="680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A01A474-597F-FA49-15CF-23C5BBB54634}"/>
              </a:ext>
            </a:extLst>
          </p:cNvPr>
          <p:cNvSpPr>
            <a:spLocks noGrp="1"/>
          </p:cNvSpPr>
          <p:nvPr>
            <p:ph type="title"/>
          </p:nvPr>
        </p:nvSpPr>
        <p:spPr/>
        <p:txBody>
          <a:bodyPr/>
          <a:lstStyle/>
          <a:p>
            <a:r>
              <a:rPr lang="zh-CN" altLang="en-US" dirty="0"/>
              <a:t>想法由来</a:t>
            </a:r>
          </a:p>
        </p:txBody>
      </p:sp>
      <p:sp>
        <p:nvSpPr>
          <p:cNvPr id="5" name="内容占位符 4">
            <a:extLst>
              <a:ext uri="{FF2B5EF4-FFF2-40B4-BE49-F238E27FC236}">
                <a16:creationId xmlns:a16="http://schemas.microsoft.com/office/drawing/2014/main" id="{CE35DA19-F9C4-86AF-8890-8D0C9A39C65C}"/>
              </a:ext>
            </a:extLst>
          </p:cNvPr>
          <p:cNvSpPr>
            <a:spLocks noGrp="1"/>
          </p:cNvSpPr>
          <p:nvPr>
            <p:ph idx="1"/>
          </p:nvPr>
        </p:nvSpPr>
        <p:spPr/>
        <p:txBody>
          <a:bodyPr/>
          <a:lstStyle/>
          <a:p>
            <a:r>
              <a:rPr lang="zh-CN" altLang="en-US" dirty="0"/>
              <a:t>当前的小目标检测精度主要由两点构成，检测某区域是否是目标的精度，以及如果是目标区域，识别其边界的精度。两者中，后者需要高质量的标注。</a:t>
            </a:r>
            <a:endParaRPr lang="en-US" altLang="zh-CN" dirty="0"/>
          </a:p>
          <a:p>
            <a:r>
              <a:rPr lang="zh-CN" altLang="en-US" dirty="0"/>
              <a:t>当前技术都采用</a:t>
            </a:r>
            <a:r>
              <a:rPr lang="en-US" altLang="zh-CN" dirty="0"/>
              <a:t>Image</a:t>
            </a:r>
            <a:r>
              <a:rPr lang="zh-CN" altLang="en-US" dirty="0"/>
              <a:t>直接映射为</a:t>
            </a:r>
            <a:r>
              <a:rPr lang="en-US" altLang="zh-CN" dirty="0"/>
              <a:t>segment</a:t>
            </a:r>
            <a:r>
              <a:rPr lang="zh-CN" altLang="en-US" dirty="0"/>
              <a:t>的方式，使得目标检测和细致的边界回归一起进行。对于标注质量低的数据集来说，低质量的边界所产生的误差，会不会不仅影响边界回归的准确率，还目标检测的准确率？（还未实验验证）</a:t>
            </a:r>
            <a:endParaRPr lang="en-US" altLang="zh-CN" dirty="0"/>
          </a:p>
          <a:p>
            <a:r>
              <a:rPr lang="zh-CN" altLang="en-US" dirty="0"/>
              <a:t>由此想到将目标检测和边界回归分成两个模块进行。</a:t>
            </a:r>
            <a:endParaRPr lang="en-US" altLang="zh-CN" dirty="0"/>
          </a:p>
        </p:txBody>
      </p:sp>
    </p:spTree>
    <p:extLst>
      <p:ext uri="{BB962C8B-B14F-4D97-AF65-F5344CB8AC3E}">
        <p14:creationId xmlns:p14="http://schemas.microsoft.com/office/powerpoint/2010/main" val="333863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A01A474-597F-FA49-15CF-23C5BBB54634}"/>
              </a:ext>
            </a:extLst>
          </p:cNvPr>
          <p:cNvSpPr>
            <a:spLocks noGrp="1"/>
          </p:cNvSpPr>
          <p:nvPr>
            <p:ph type="title"/>
          </p:nvPr>
        </p:nvSpPr>
        <p:spPr/>
        <p:txBody>
          <a:bodyPr/>
          <a:lstStyle/>
          <a:p>
            <a:r>
              <a:rPr lang="zh-CN" altLang="en-US" dirty="0"/>
              <a:t>想法由来</a:t>
            </a:r>
          </a:p>
        </p:txBody>
      </p:sp>
      <p:sp>
        <p:nvSpPr>
          <p:cNvPr id="5" name="内容占位符 4">
            <a:extLst>
              <a:ext uri="{FF2B5EF4-FFF2-40B4-BE49-F238E27FC236}">
                <a16:creationId xmlns:a16="http://schemas.microsoft.com/office/drawing/2014/main" id="{CE35DA19-F9C4-86AF-8890-8D0C9A39C65C}"/>
              </a:ext>
            </a:extLst>
          </p:cNvPr>
          <p:cNvSpPr>
            <a:spLocks noGrp="1"/>
          </p:cNvSpPr>
          <p:nvPr>
            <p:ph idx="1"/>
          </p:nvPr>
        </p:nvSpPr>
        <p:spPr/>
        <p:txBody>
          <a:bodyPr/>
          <a:lstStyle/>
          <a:p>
            <a:r>
              <a:rPr lang="zh-CN" altLang="en-US" dirty="0"/>
              <a:t>小目标检测的一个难点在于复杂的背景中，存在排除噪音，非目标物的干扰。那么假设我们可以得到目标的确切位置后，只将目标及周围一小部分的图片送入边界回归模块检测，这将有助于生成高质量的目标边界的预测。</a:t>
            </a:r>
            <a:endParaRPr lang="en-US" altLang="zh-CN" dirty="0"/>
          </a:p>
          <a:p>
            <a:r>
              <a:rPr lang="zh-CN" altLang="en-US" dirty="0"/>
              <a:t>只用目标及其周围一小部分用来预测，大多数情况下降低了背景的复杂程度。（但对于部分目标物周围环境复杂的情况，反而会产生反作用）</a:t>
            </a:r>
            <a:endParaRPr lang="en-US" altLang="zh-CN" dirty="0"/>
          </a:p>
          <a:p>
            <a:endParaRPr lang="en-US" altLang="zh-CN" dirty="0"/>
          </a:p>
        </p:txBody>
      </p:sp>
      <p:graphicFrame>
        <p:nvGraphicFramePr>
          <p:cNvPr id="7" name="表格 6">
            <a:extLst>
              <a:ext uri="{FF2B5EF4-FFF2-40B4-BE49-F238E27FC236}">
                <a16:creationId xmlns:a16="http://schemas.microsoft.com/office/drawing/2014/main" id="{6A37ADD9-6C45-2FD7-4C4E-6D829CF9B185}"/>
              </a:ext>
            </a:extLst>
          </p:cNvPr>
          <p:cNvGraphicFramePr>
            <a:graphicFrameLocks noGrp="1"/>
          </p:cNvGraphicFramePr>
          <p:nvPr>
            <p:extLst>
              <p:ext uri="{D42A27DB-BD31-4B8C-83A1-F6EECF244321}">
                <p14:modId xmlns:p14="http://schemas.microsoft.com/office/powerpoint/2010/main" val="1193953757"/>
              </p:ext>
            </p:extLst>
          </p:nvPr>
        </p:nvGraphicFramePr>
        <p:xfrm>
          <a:off x="18976184" y="14500286"/>
          <a:ext cx="8127999" cy="8568437"/>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73561467"/>
                    </a:ext>
                  </a:extLst>
                </a:gridCol>
                <a:gridCol w="2709333">
                  <a:extLst>
                    <a:ext uri="{9D8B030D-6E8A-4147-A177-3AD203B41FA5}">
                      <a16:colId xmlns:a16="http://schemas.microsoft.com/office/drawing/2014/main" val="1491772058"/>
                    </a:ext>
                  </a:extLst>
                </a:gridCol>
                <a:gridCol w="2709333">
                  <a:extLst>
                    <a:ext uri="{9D8B030D-6E8A-4147-A177-3AD203B41FA5}">
                      <a16:colId xmlns:a16="http://schemas.microsoft.com/office/drawing/2014/main" val="1973971196"/>
                    </a:ext>
                  </a:extLst>
                </a:gridCol>
              </a:tblGrid>
              <a:tr h="370840">
                <a:tc>
                  <a:txBody>
                    <a:bodyPr/>
                    <a:lstStyle/>
                    <a:p>
                      <a:pPr algn="ctr"/>
                      <a:r>
                        <a:rPr lang="en-US" altLang="zh-CN" dirty="0"/>
                        <a:t>Technics On IRSTD-1k</a:t>
                      </a:r>
                      <a:r>
                        <a:rPr lang="zh-CN" altLang="en-US" dirty="0"/>
                        <a:t>：</a:t>
                      </a:r>
                    </a:p>
                  </a:txBody>
                  <a:tcPr anchor="ctr"/>
                </a:tc>
                <a:tc>
                  <a:txBody>
                    <a:bodyPr/>
                    <a:lstStyle/>
                    <a:p>
                      <a:pPr algn="ctr"/>
                      <a:r>
                        <a:rPr lang="en-US" altLang="zh-CN" dirty="0" err="1"/>
                        <a:t>mIoU</a:t>
                      </a:r>
                      <a:r>
                        <a:rPr lang="en-US" altLang="zh-CN" dirty="0"/>
                        <a:t>(10^-2)</a:t>
                      </a:r>
                      <a:endParaRPr lang="zh-CN" altLang="en-US" dirty="0"/>
                    </a:p>
                  </a:txBody>
                  <a:tcPr anchor="ctr"/>
                </a:tc>
                <a:tc>
                  <a:txBody>
                    <a:bodyPr/>
                    <a:lstStyle/>
                    <a:p>
                      <a:pPr algn="ctr"/>
                      <a:r>
                        <a:rPr lang="en-US" altLang="zh-CN" dirty="0"/>
                        <a:t>Parameters(M)</a:t>
                      </a:r>
                      <a:endParaRPr lang="zh-CN" altLang="en-US" dirty="0"/>
                    </a:p>
                  </a:txBody>
                  <a:tcPr anchor="ctr"/>
                </a:tc>
                <a:extLst>
                  <a:ext uri="{0D108BD9-81ED-4DB2-BD59-A6C34878D82A}">
                    <a16:rowId xmlns:a16="http://schemas.microsoft.com/office/drawing/2014/main" val="2531851419"/>
                  </a:ext>
                </a:extLst>
              </a:tr>
              <a:tr h="370840">
                <a:tc>
                  <a:txBody>
                    <a:bodyPr/>
                    <a:lstStyle/>
                    <a:p>
                      <a:pPr algn="ctr"/>
                      <a:r>
                        <a:rPr lang="en-US" altLang="zh-CN" dirty="0"/>
                        <a:t>SOTA</a:t>
                      </a:r>
                      <a:endParaRPr lang="zh-CN" altLang="en-US" dirty="0"/>
                    </a:p>
                  </a:txBody>
                  <a:tcPr anchor="ctr"/>
                </a:tc>
                <a:tc>
                  <a:txBody>
                    <a:bodyPr/>
                    <a:lstStyle/>
                    <a:p>
                      <a:pPr algn="ctr"/>
                      <a:r>
                        <a:rPr lang="en-US" altLang="zh-CN" dirty="0"/>
                        <a:t>71.9</a:t>
                      </a:r>
                      <a:endParaRPr lang="zh-CN" altLang="en-US" dirty="0"/>
                    </a:p>
                  </a:txBody>
                  <a:tcPr anchor="ctr"/>
                </a:tc>
                <a:tc>
                  <a:txBody>
                    <a:bodyPr/>
                    <a:lstStyle/>
                    <a:p>
                      <a:pPr algn="ctr"/>
                      <a:r>
                        <a:rPr lang="en-US" altLang="zh-CN" dirty="0"/>
                        <a:t>18.28</a:t>
                      </a:r>
                      <a:endParaRPr lang="zh-CN" altLang="en-US" dirty="0"/>
                    </a:p>
                  </a:txBody>
                  <a:tcPr anchor="ctr"/>
                </a:tc>
                <a:extLst>
                  <a:ext uri="{0D108BD9-81ED-4DB2-BD59-A6C34878D82A}">
                    <a16:rowId xmlns:a16="http://schemas.microsoft.com/office/drawing/2014/main" val="3516832868"/>
                  </a:ext>
                </a:extLst>
              </a:tr>
              <a:tr h="370840">
                <a:tc>
                  <a:txBody>
                    <a:bodyPr/>
                    <a:lstStyle/>
                    <a:p>
                      <a:pPr algn="ctr"/>
                      <a:r>
                        <a:rPr lang="en-US" altLang="zh-CN" dirty="0" err="1"/>
                        <a:t>Localseg</a:t>
                      </a:r>
                      <a:r>
                        <a:rPr lang="en-US" altLang="zh-CN" dirty="0"/>
                        <a:t>(perfect)</a:t>
                      </a:r>
                      <a:endParaRPr lang="zh-CN" altLang="en-US" dirty="0"/>
                    </a:p>
                  </a:txBody>
                  <a:tcPr anchor="ctr"/>
                </a:tc>
                <a:tc>
                  <a:txBody>
                    <a:bodyPr/>
                    <a:lstStyle/>
                    <a:p>
                      <a:pPr algn="ctr"/>
                      <a:r>
                        <a:rPr lang="en-US" altLang="zh-CN" dirty="0"/>
                        <a:t>71.48</a:t>
                      </a:r>
                      <a:endParaRPr lang="zh-CN" altLang="en-US" dirty="0"/>
                    </a:p>
                  </a:txBody>
                  <a:tcPr anchor="ctr"/>
                </a:tc>
                <a:tc>
                  <a:txBody>
                    <a:bodyPr/>
                    <a:lstStyle/>
                    <a:p>
                      <a:pPr algn="ctr"/>
                      <a:r>
                        <a:rPr lang="en-US" altLang="zh-CN" dirty="0"/>
                        <a:t>0.38</a:t>
                      </a:r>
                      <a:endParaRPr lang="zh-CN" altLang="en-US" dirty="0"/>
                    </a:p>
                  </a:txBody>
                  <a:tcPr anchor="ctr"/>
                </a:tc>
                <a:extLst>
                  <a:ext uri="{0D108BD9-81ED-4DB2-BD59-A6C34878D82A}">
                    <a16:rowId xmlns:a16="http://schemas.microsoft.com/office/drawing/2014/main" val="4191930671"/>
                  </a:ext>
                </a:extLst>
              </a:tr>
            </a:tbl>
          </a:graphicData>
        </a:graphic>
      </p:graphicFrame>
    </p:spTree>
    <p:extLst>
      <p:ext uri="{BB962C8B-B14F-4D97-AF65-F5344CB8AC3E}">
        <p14:creationId xmlns:p14="http://schemas.microsoft.com/office/powerpoint/2010/main" val="4040411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72DB8-88FC-1EDA-0405-DEF18305FC05}"/>
              </a:ext>
            </a:extLst>
          </p:cNvPr>
          <p:cNvSpPr>
            <a:spLocks noGrp="1"/>
          </p:cNvSpPr>
          <p:nvPr>
            <p:ph type="title"/>
          </p:nvPr>
        </p:nvSpPr>
        <p:spPr/>
        <p:txBody>
          <a:bodyPr/>
          <a:lstStyle/>
          <a:p>
            <a:r>
              <a:rPr lang="zh-CN" altLang="en-US" dirty="0"/>
              <a:t>想法由来</a:t>
            </a:r>
          </a:p>
        </p:txBody>
      </p:sp>
      <p:sp>
        <p:nvSpPr>
          <p:cNvPr id="3" name="内容占位符 2">
            <a:extLst>
              <a:ext uri="{FF2B5EF4-FFF2-40B4-BE49-F238E27FC236}">
                <a16:creationId xmlns:a16="http://schemas.microsoft.com/office/drawing/2014/main" id="{285122BE-D7DC-41E3-7534-930FDE5A5D3B}"/>
              </a:ext>
            </a:extLst>
          </p:cNvPr>
          <p:cNvSpPr>
            <a:spLocks noGrp="1"/>
          </p:cNvSpPr>
          <p:nvPr>
            <p:ph idx="1"/>
          </p:nvPr>
        </p:nvSpPr>
        <p:spPr/>
        <p:txBody>
          <a:bodyPr/>
          <a:lstStyle/>
          <a:p>
            <a:r>
              <a:rPr lang="zh-CN" altLang="en-US" dirty="0"/>
              <a:t>当前应用于红外小目标检测的深度学习技术给自身的网络安排的大量的参数和深度，试图从红外图像中读出语义，来增强目标检测能力。但从人类在红外图像中发现异常目标的思维看来，背景的语义和红外目标检测关系不大。我们往往从局部来看，最常观察亮度的不连续性及其特征来识别异常物体。</a:t>
            </a:r>
            <a:endParaRPr lang="en-US" altLang="zh-CN" dirty="0"/>
          </a:p>
          <a:p>
            <a:r>
              <a:rPr lang="zh-CN" altLang="en-US" dirty="0"/>
              <a:t>对于物体的边界回归，通过观察数据集，我发现很大一部分目标形状简单，不具备很强的语义。从人类的角度出发，大多也是用类似高斯逆卷积的简单方式识别边界。因此，我判断边界回归模块本身不需要太复杂的模型，轻量化的模型即可。</a:t>
            </a:r>
          </a:p>
        </p:txBody>
      </p:sp>
    </p:spTree>
    <p:extLst>
      <p:ext uri="{BB962C8B-B14F-4D97-AF65-F5344CB8AC3E}">
        <p14:creationId xmlns:p14="http://schemas.microsoft.com/office/powerpoint/2010/main" val="3219540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F8B35BF-2D00-19F3-FE64-A4D4FDB3D190}"/>
              </a:ext>
            </a:extLst>
          </p:cNvPr>
          <p:cNvSpPr txBox="1"/>
          <p:nvPr/>
        </p:nvSpPr>
        <p:spPr>
          <a:xfrm>
            <a:off x="19635620" y="9023749"/>
            <a:ext cx="4064000" cy="584775"/>
          </a:xfrm>
          <a:prstGeom prst="rect">
            <a:avLst/>
          </a:prstGeom>
          <a:noFill/>
        </p:spPr>
        <p:txBody>
          <a:bodyPr wrap="square" rtlCol="0">
            <a:spAutoFit/>
          </a:bodyPr>
          <a:lstStyle/>
          <a:p>
            <a:r>
              <a:rPr lang="en-US" altLang="zh-CN" sz="3200" dirty="0" err="1"/>
              <a:t>UNet</a:t>
            </a:r>
            <a:endParaRPr lang="zh-CN" altLang="en-US" sz="3200" dirty="0"/>
          </a:p>
        </p:txBody>
      </p:sp>
      <p:grpSp>
        <p:nvGrpSpPr>
          <p:cNvPr id="198" name="组合 197">
            <a:extLst>
              <a:ext uri="{FF2B5EF4-FFF2-40B4-BE49-F238E27FC236}">
                <a16:creationId xmlns:a16="http://schemas.microsoft.com/office/drawing/2014/main" id="{14388F13-71C2-7A04-775B-CD0536644EB5}"/>
              </a:ext>
            </a:extLst>
          </p:cNvPr>
          <p:cNvGrpSpPr/>
          <p:nvPr/>
        </p:nvGrpSpPr>
        <p:grpSpPr>
          <a:xfrm>
            <a:off x="16967025" y="11342819"/>
            <a:ext cx="6468134" cy="3827886"/>
            <a:chOff x="16967025" y="11342819"/>
            <a:chExt cx="6468134" cy="3827886"/>
          </a:xfrm>
        </p:grpSpPr>
        <p:sp>
          <p:nvSpPr>
            <p:cNvPr id="123" name="平行四边形 122">
              <a:extLst>
                <a:ext uri="{FF2B5EF4-FFF2-40B4-BE49-F238E27FC236}">
                  <a16:creationId xmlns:a16="http://schemas.microsoft.com/office/drawing/2014/main" id="{AB168D06-E631-D8AD-F530-09952281D46E}"/>
                </a:ext>
              </a:extLst>
            </p:cNvPr>
            <p:cNvSpPr/>
            <p:nvPr/>
          </p:nvSpPr>
          <p:spPr>
            <a:xfrm rot="10800000" flipV="1">
              <a:off x="20414120" y="14073426"/>
              <a:ext cx="3021039" cy="1097279"/>
            </a:xfrm>
            <a:prstGeom prst="parallelogram">
              <a:avLst>
                <a:gd name="adj" fmla="val 40731"/>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altLang="zh-CN" dirty="0"/>
                <a:t>segment</a:t>
              </a:r>
              <a:endParaRPr lang="zh-CN" altLang="en-US" dirty="0"/>
            </a:p>
          </p:txBody>
        </p:sp>
        <p:sp>
          <p:nvSpPr>
            <p:cNvPr id="96" name="平行四边形 95">
              <a:extLst>
                <a:ext uri="{FF2B5EF4-FFF2-40B4-BE49-F238E27FC236}">
                  <a16:creationId xmlns:a16="http://schemas.microsoft.com/office/drawing/2014/main" id="{ACB47414-6EBF-E818-1860-A234F3911563}"/>
                </a:ext>
              </a:extLst>
            </p:cNvPr>
            <p:cNvSpPr/>
            <p:nvPr/>
          </p:nvSpPr>
          <p:spPr>
            <a:xfrm rot="10800000" flipV="1">
              <a:off x="16967025" y="14073426"/>
              <a:ext cx="3021039" cy="1097279"/>
            </a:xfrm>
            <a:prstGeom prst="parallelogram">
              <a:avLst>
                <a:gd name="adj" fmla="val 4073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a:t>img</a:t>
              </a:r>
              <a:endParaRPr lang="zh-CN" altLang="en-US" dirty="0"/>
            </a:p>
          </p:txBody>
        </p:sp>
        <p:grpSp>
          <p:nvGrpSpPr>
            <p:cNvPr id="63" name="组合 62">
              <a:extLst>
                <a:ext uri="{FF2B5EF4-FFF2-40B4-BE49-F238E27FC236}">
                  <a16:creationId xmlns:a16="http://schemas.microsoft.com/office/drawing/2014/main" id="{B29358E4-EAEB-9C02-D0E5-A54BEFE6ED47}"/>
                </a:ext>
              </a:extLst>
            </p:cNvPr>
            <p:cNvGrpSpPr/>
            <p:nvPr/>
          </p:nvGrpSpPr>
          <p:grpSpPr>
            <a:xfrm>
              <a:off x="20720995" y="11908727"/>
              <a:ext cx="2340894" cy="2189602"/>
              <a:chOff x="548589" y="1841471"/>
              <a:chExt cx="3952339" cy="2050423"/>
            </a:xfrm>
          </p:grpSpPr>
          <p:sp>
            <p:nvSpPr>
              <p:cNvPr id="65" name="立方体 64">
                <a:extLst>
                  <a:ext uri="{FF2B5EF4-FFF2-40B4-BE49-F238E27FC236}">
                    <a16:creationId xmlns:a16="http://schemas.microsoft.com/office/drawing/2014/main" id="{6862AEB2-4782-D9C8-B7DB-F1069ECA496D}"/>
                  </a:ext>
                </a:extLst>
              </p:cNvPr>
              <p:cNvSpPr/>
              <p:nvPr/>
            </p:nvSpPr>
            <p:spPr>
              <a:xfrm rot="16200000">
                <a:off x="2162971" y="1553937"/>
                <a:ext cx="723575" cy="3952339"/>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67" name="立方体 66">
                <a:extLst>
                  <a:ext uri="{FF2B5EF4-FFF2-40B4-BE49-F238E27FC236}">
                    <a16:creationId xmlns:a16="http://schemas.microsoft.com/office/drawing/2014/main" id="{8F65A5AD-5491-F0E2-84AE-BC7E001D2052}"/>
                  </a:ext>
                </a:extLst>
              </p:cNvPr>
              <p:cNvSpPr/>
              <p:nvPr/>
            </p:nvSpPr>
            <p:spPr>
              <a:xfrm rot="16200000">
                <a:off x="2295087" y="1195344"/>
                <a:ext cx="565702" cy="3090003"/>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8" name="立方体 67">
                <a:extLst>
                  <a:ext uri="{FF2B5EF4-FFF2-40B4-BE49-F238E27FC236}">
                    <a16:creationId xmlns:a16="http://schemas.microsoft.com/office/drawing/2014/main" id="{B282144B-D344-4374-116F-A5D0C6DD686D}"/>
                  </a:ext>
                </a:extLst>
              </p:cNvPr>
              <p:cNvSpPr/>
              <p:nvPr/>
            </p:nvSpPr>
            <p:spPr>
              <a:xfrm rot="16200000">
                <a:off x="2414431" y="876424"/>
                <a:ext cx="432539" cy="2362633"/>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grpSp>
        <p:grpSp>
          <p:nvGrpSpPr>
            <p:cNvPr id="51" name="组合 50">
              <a:extLst>
                <a:ext uri="{FF2B5EF4-FFF2-40B4-BE49-F238E27FC236}">
                  <a16:creationId xmlns:a16="http://schemas.microsoft.com/office/drawing/2014/main" id="{73A63FC4-0D77-6E79-A956-0B348FCBAACD}"/>
                </a:ext>
              </a:extLst>
            </p:cNvPr>
            <p:cNvGrpSpPr/>
            <p:nvPr/>
          </p:nvGrpSpPr>
          <p:grpSpPr>
            <a:xfrm>
              <a:off x="17256834" y="11908727"/>
              <a:ext cx="2340894" cy="2189602"/>
              <a:chOff x="548589" y="1841471"/>
              <a:chExt cx="3952339" cy="2050423"/>
            </a:xfrm>
          </p:grpSpPr>
          <p:sp>
            <p:nvSpPr>
              <p:cNvPr id="39" name="立方体 38">
                <a:extLst>
                  <a:ext uri="{FF2B5EF4-FFF2-40B4-BE49-F238E27FC236}">
                    <a16:creationId xmlns:a16="http://schemas.microsoft.com/office/drawing/2014/main" id="{80B258A5-7F97-9711-6894-2A9CE3E072AD}"/>
                  </a:ext>
                </a:extLst>
              </p:cNvPr>
              <p:cNvSpPr/>
              <p:nvPr/>
            </p:nvSpPr>
            <p:spPr>
              <a:xfrm rot="16200000">
                <a:off x="2162971" y="1553937"/>
                <a:ext cx="723575" cy="3952339"/>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41" name="立方体 40">
                <a:extLst>
                  <a:ext uri="{FF2B5EF4-FFF2-40B4-BE49-F238E27FC236}">
                    <a16:creationId xmlns:a16="http://schemas.microsoft.com/office/drawing/2014/main" id="{E718F6FF-55B4-82E8-F3EA-08140F49B8C1}"/>
                  </a:ext>
                </a:extLst>
              </p:cNvPr>
              <p:cNvSpPr/>
              <p:nvPr/>
            </p:nvSpPr>
            <p:spPr>
              <a:xfrm rot="16200000">
                <a:off x="2295087" y="1195344"/>
                <a:ext cx="565702" cy="3090003"/>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0" name="立方体 39">
                <a:extLst>
                  <a:ext uri="{FF2B5EF4-FFF2-40B4-BE49-F238E27FC236}">
                    <a16:creationId xmlns:a16="http://schemas.microsoft.com/office/drawing/2014/main" id="{6C386BFC-8327-5119-568E-9278481583C7}"/>
                  </a:ext>
                </a:extLst>
              </p:cNvPr>
              <p:cNvSpPr/>
              <p:nvPr/>
            </p:nvSpPr>
            <p:spPr>
              <a:xfrm rot="16200000">
                <a:off x="2414431" y="876424"/>
                <a:ext cx="432539" cy="2362633"/>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grpSp>
        <p:sp>
          <p:nvSpPr>
            <p:cNvPr id="60" name="立方体 59">
              <a:extLst>
                <a:ext uri="{FF2B5EF4-FFF2-40B4-BE49-F238E27FC236}">
                  <a16:creationId xmlns:a16="http://schemas.microsoft.com/office/drawing/2014/main" id="{6B7079FB-8661-DFBD-64D7-3C662D381DC0}"/>
                </a:ext>
              </a:extLst>
            </p:cNvPr>
            <p:cNvSpPr/>
            <p:nvPr/>
          </p:nvSpPr>
          <p:spPr>
            <a:xfrm rot="16200000">
              <a:off x="18356843" y="10997726"/>
              <a:ext cx="340071" cy="1030259"/>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cxnSp>
          <p:nvCxnSpPr>
            <p:cNvPr id="73" name="直接箭头连接符 72">
              <a:extLst>
                <a:ext uri="{FF2B5EF4-FFF2-40B4-BE49-F238E27FC236}">
                  <a16:creationId xmlns:a16="http://schemas.microsoft.com/office/drawing/2014/main" id="{77D46D55-E301-B274-ED9E-16FAD9BE4599}"/>
                </a:ext>
              </a:extLst>
            </p:cNvPr>
            <p:cNvCxnSpPr>
              <a:cxnSpLocks/>
              <a:stCxn id="40" idx="3"/>
            </p:cNvCxnSpPr>
            <p:nvPr/>
          </p:nvCxnSpPr>
          <p:spPr>
            <a:xfrm>
              <a:off x="19189700" y="12274954"/>
              <a:ext cx="2272599" cy="1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连接符: 肘形 16">
              <a:extLst>
                <a:ext uri="{FF2B5EF4-FFF2-40B4-BE49-F238E27FC236}">
                  <a16:creationId xmlns:a16="http://schemas.microsoft.com/office/drawing/2014/main" id="{6E4F8BCA-0875-C64F-0E00-188DCC07D2A1}"/>
                </a:ext>
              </a:extLst>
            </p:cNvPr>
            <p:cNvCxnSpPr>
              <a:cxnSpLocks/>
              <a:stCxn id="60" idx="5"/>
            </p:cNvCxnSpPr>
            <p:nvPr/>
          </p:nvCxnSpPr>
          <p:spPr>
            <a:xfrm rot="16200000" flipH="1">
              <a:off x="19819125" y="9950976"/>
              <a:ext cx="766973" cy="3550660"/>
            </a:xfrm>
            <a:prstGeom prst="bentConnector4">
              <a:avLst>
                <a:gd name="adj1" fmla="val -29805"/>
                <a:gd name="adj2" fmla="val 9993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6E9A85B1-3014-DCAC-5ECB-474829F0B198}"/>
                </a:ext>
              </a:extLst>
            </p:cNvPr>
            <p:cNvCxnSpPr>
              <a:cxnSpLocks/>
              <a:stCxn id="41" idx="3"/>
            </p:cNvCxnSpPr>
            <p:nvPr/>
          </p:nvCxnSpPr>
          <p:spPr>
            <a:xfrm flipV="1">
              <a:off x="19373853" y="13045050"/>
              <a:ext cx="1967341" cy="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0052E0D6-D5C2-F3D5-2763-6282AE67664F}"/>
                </a:ext>
              </a:extLst>
            </p:cNvPr>
            <p:cNvCxnSpPr>
              <a:cxnSpLocks/>
              <a:stCxn id="39" idx="3"/>
            </p:cNvCxnSpPr>
            <p:nvPr/>
          </p:nvCxnSpPr>
          <p:spPr>
            <a:xfrm>
              <a:off x="19597728" y="13938282"/>
              <a:ext cx="155415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3" name="直接箭头连接符 632">
              <a:extLst>
                <a:ext uri="{FF2B5EF4-FFF2-40B4-BE49-F238E27FC236}">
                  <a16:creationId xmlns:a16="http://schemas.microsoft.com/office/drawing/2014/main" id="{D44DBD3B-0A3B-4C5A-65D9-1E5D17A7D7EB}"/>
                </a:ext>
              </a:extLst>
            </p:cNvPr>
            <p:cNvCxnSpPr>
              <a:cxnSpLocks/>
            </p:cNvCxnSpPr>
            <p:nvPr/>
          </p:nvCxnSpPr>
          <p:spPr>
            <a:xfrm flipV="1">
              <a:off x="18468363" y="12370627"/>
              <a:ext cx="0" cy="346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6" name="直接箭头连接符 635">
              <a:extLst>
                <a:ext uri="{FF2B5EF4-FFF2-40B4-BE49-F238E27FC236}">
                  <a16:creationId xmlns:a16="http://schemas.microsoft.com/office/drawing/2014/main" id="{D02686EC-77E1-69A3-879F-FDCA3F340570}"/>
                </a:ext>
              </a:extLst>
            </p:cNvPr>
            <p:cNvCxnSpPr>
              <a:cxnSpLocks/>
            </p:cNvCxnSpPr>
            <p:nvPr/>
          </p:nvCxnSpPr>
          <p:spPr>
            <a:xfrm flipV="1">
              <a:off x="18468363" y="13178034"/>
              <a:ext cx="0" cy="346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7" name="直接箭头连接符 636">
              <a:extLst>
                <a:ext uri="{FF2B5EF4-FFF2-40B4-BE49-F238E27FC236}">
                  <a16:creationId xmlns:a16="http://schemas.microsoft.com/office/drawing/2014/main" id="{C9DC7AB5-30B8-B846-B912-5BCF192CFD7B}"/>
                </a:ext>
              </a:extLst>
            </p:cNvPr>
            <p:cNvCxnSpPr>
              <a:cxnSpLocks/>
            </p:cNvCxnSpPr>
            <p:nvPr/>
          </p:nvCxnSpPr>
          <p:spPr>
            <a:xfrm flipV="1">
              <a:off x="18481694" y="14098329"/>
              <a:ext cx="0" cy="346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8" name="直接箭头连接符 637">
              <a:extLst>
                <a:ext uri="{FF2B5EF4-FFF2-40B4-BE49-F238E27FC236}">
                  <a16:creationId xmlns:a16="http://schemas.microsoft.com/office/drawing/2014/main" id="{23E99F6B-CBB4-417C-C61B-E64699CE4787}"/>
                </a:ext>
              </a:extLst>
            </p:cNvPr>
            <p:cNvCxnSpPr>
              <a:cxnSpLocks/>
            </p:cNvCxnSpPr>
            <p:nvPr/>
          </p:nvCxnSpPr>
          <p:spPr>
            <a:xfrm flipV="1">
              <a:off x="18458778" y="11667569"/>
              <a:ext cx="0" cy="346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9" name="直接箭头连接符 638">
              <a:extLst>
                <a:ext uri="{FF2B5EF4-FFF2-40B4-BE49-F238E27FC236}">
                  <a16:creationId xmlns:a16="http://schemas.microsoft.com/office/drawing/2014/main" id="{6F94AAD3-B523-44AB-F653-E079A45AA5F3}"/>
                </a:ext>
              </a:extLst>
            </p:cNvPr>
            <p:cNvCxnSpPr>
              <a:cxnSpLocks/>
            </p:cNvCxnSpPr>
            <p:nvPr/>
          </p:nvCxnSpPr>
          <p:spPr>
            <a:xfrm>
              <a:off x="21977942" y="12370627"/>
              <a:ext cx="0" cy="362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5" name="直接箭头连接符 194">
              <a:extLst>
                <a:ext uri="{FF2B5EF4-FFF2-40B4-BE49-F238E27FC236}">
                  <a16:creationId xmlns:a16="http://schemas.microsoft.com/office/drawing/2014/main" id="{48919E98-1BDE-7CA4-3207-4BC4BC564DA6}"/>
                </a:ext>
              </a:extLst>
            </p:cNvPr>
            <p:cNvCxnSpPr>
              <a:cxnSpLocks/>
            </p:cNvCxnSpPr>
            <p:nvPr/>
          </p:nvCxnSpPr>
          <p:spPr>
            <a:xfrm>
              <a:off x="21988108" y="13178034"/>
              <a:ext cx="0" cy="362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6" name="直接箭头连接符 195">
              <a:extLst>
                <a:ext uri="{FF2B5EF4-FFF2-40B4-BE49-F238E27FC236}">
                  <a16:creationId xmlns:a16="http://schemas.microsoft.com/office/drawing/2014/main" id="{D82DAA00-31B3-3A09-CE4D-D14138E40937}"/>
                </a:ext>
              </a:extLst>
            </p:cNvPr>
            <p:cNvCxnSpPr>
              <a:cxnSpLocks/>
            </p:cNvCxnSpPr>
            <p:nvPr/>
          </p:nvCxnSpPr>
          <p:spPr>
            <a:xfrm>
              <a:off x="21988108" y="14098329"/>
              <a:ext cx="10166" cy="415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69621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直接箭头连接符 42">
            <a:extLst>
              <a:ext uri="{FF2B5EF4-FFF2-40B4-BE49-F238E27FC236}">
                <a16:creationId xmlns:a16="http://schemas.microsoft.com/office/drawing/2014/main" id="{D2C0E306-D83D-EEC1-313C-6DAAE8A97EEA}"/>
              </a:ext>
            </a:extLst>
          </p:cNvPr>
          <p:cNvCxnSpPr>
            <a:cxnSpLocks/>
            <a:endCxn id="37" idx="1"/>
          </p:cNvCxnSpPr>
          <p:nvPr/>
        </p:nvCxnSpPr>
        <p:spPr>
          <a:xfrm flipV="1">
            <a:off x="24132381" y="14275362"/>
            <a:ext cx="730642" cy="5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868F3DD8-0F2A-EFB0-5B5C-B652857FB332}"/>
              </a:ext>
            </a:extLst>
          </p:cNvPr>
          <p:cNvGrpSpPr/>
          <p:nvPr/>
        </p:nvGrpSpPr>
        <p:grpSpPr>
          <a:xfrm>
            <a:off x="17961345" y="10180638"/>
            <a:ext cx="5372100" cy="2340894"/>
            <a:chOff x="2947564" y="2846241"/>
            <a:chExt cx="5372100" cy="2340894"/>
          </a:xfrm>
        </p:grpSpPr>
        <p:cxnSp>
          <p:nvCxnSpPr>
            <p:cNvPr id="34" name="直接箭头连接符 33">
              <a:extLst>
                <a:ext uri="{FF2B5EF4-FFF2-40B4-BE49-F238E27FC236}">
                  <a16:creationId xmlns:a16="http://schemas.microsoft.com/office/drawing/2014/main" id="{16E3332E-D040-3FE4-0C27-A4A26019F35E}"/>
                </a:ext>
              </a:extLst>
            </p:cNvPr>
            <p:cNvCxnSpPr/>
            <p:nvPr/>
          </p:nvCxnSpPr>
          <p:spPr>
            <a:xfrm>
              <a:off x="2947564" y="4016685"/>
              <a:ext cx="5372100" cy="10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2" name="组合 31">
              <a:extLst>
                <a:ext uri="{FF2B5EF4-FFF2-40B4-BE49-F238E27FC236}">
                  <a16:creationId xmlns:a16="http://schemas.microsoft.com/office/drawing/2014/main" id="{D3D213D7-5C49-A2BF-D4D3-F964C0A584F8}"/>
                </a:ext>
              </a:extLst>
            </p:cNvPr>
            <p:cNvGrpSpPr/>
            <p:nvPr/>
          </p:nvGrpSpPr>
          <p:grpSpPr>
            <a:xfrm>
              <a:off x="3426460" y="2846241"/>
              <a:ext cx="3920882" cy="2340894"/>
              <a:chOff x="3426460" y="2846241"/>
              <a:chExt cx="3920882" cy="2340894"/>
            </a:xfrm>
          </p:grpSpPr>
          <p:grpSp>
            <p:nvGrpSpPr>
              <p:cNvPr id="24" name="组合 23">
                <a:extLst>
                  <a:ext uri="{FF2B5EF4-FFF2-40B4-BE49-F238E27FC236}">
                    <a16:creationId xmlns:a16="http://schemas.microsoft.com/office/drawing/2014/main" id="{69505B9D-AD01-EFAB-7E84-20A41DAA9D79}"/>
                  </a:ext>
                </a:extLst>
              </p:cNvPr>
              <p:cNvGrpSpPr/>
              <p:nvPr/>
            </p:nvGrpSpPr>
            <p:grpSpPr>
              <a:xfrm>
                <a:off x="3426460" y="2846241"/>
                <a:ext cx="1821833" cy="2340894"/>
                <a:chOff x="838200" y="2719241"/>
                <a:chExt cx="1821833" cy="2340894"/>
              </a:xfrm>
            </p:grpSpPr>
            <p:sp>
              <p:nvSpPr>
                <p:cNvPr id="19" name="立方体 18">
                  <a:extLst>
                    <a:ext uri="{FF2B5EF4-FFF2-40B4-BE49-F238E27FC236}">
                      <a16:creationId xmlns:a16="http://schemas.microsoft.com/office/drawing/2014/main" id="{20939C74-7CEF-7E1A-99E6-7FF25214F521}"/>
                    </a:ext>
                  </a:extLst>
                </p:cNvPr>
                <p:cNvSpPr/>
                <p:nvPr/>
              </p:nvSpPr>
              <p:spPr>
                <a:xfrm>
                  <a:off x="838200" y="2719241"/>
                  <a:ext cx="432731" cy="2340894"/>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0" name="立方体 19">
                  <a:extLst>
                    <a:ext uri="{FF2B5EF4-FFF2-40B4-BE49-F238E27FC236}">
                      <a16:creationId xmlns:a16="http://schemas.microsoft.com/office/drawing/2014/main" id="{7B0BC83D-13AA-24D6-4548-3413E68E6457}"/>
                    </a:ext>
                  </a:extLst>
                </p:cNvPr>
                <p:cNvSpPr/>
                <p:nvPr/>
              </p:nvSpPr>
              <p:spPr>
                <a:xfrm>
                  <a:off x="1270932" y="2837649"/>
                  <a:ext cx="388953" cy="2104075"/>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1" name="立方体 20">
                  <a:extLst>
                    <a:ext uri="{FF2B5EF4-FFF2-40B4-BE49-F238E27FC236}">
                      <a16:creationId xmlns:a16="http://schemas.microsoft.com/office/drawing/2014/main" id="{688D36CC-736D-175C-CAD3-03059F341A78}"/>
                    </a:ext>
                  </a:extLst>
                </p:cNvPr>
                <p:cNvSpPr/>
                <p:nvPr/>
              </p:nvSpPr>
              <p:spPr>
                <a:xfrm>
                  <a:off x="1624954" y="2952420"/>
                  <a:ext cx="346520" cy="1874532"/>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2" name="立方体 21">
                  <a:extLst>
                    <a:ext uri="{FF2B5EF4-FFF2-40B4-BE49-F238E27FC236}">
                      <a16:creationId xmlns:a16="http://schemas.microsoft.com/office/drawing/2014/main" id="{1E18D15A-8666-1F4B-BE01-B712FD2B77D2}"/>
                    </a:ext>
                  </a:extLst>
                </p:cNvPr>
                <p:cNvSpPr/>
                <p:nvPr/>
              </p:nvSpPr>
              <p:spPr>
                <a:xfrm>
                  <a:off x="1955413" y="3075578"/>
                  <a:ext cx="300987" cy="1628216"/>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3" name="立方体 22">
                  <a:extLst>
                    <a:ext uri="{FF2B5EF4-FFF2-40B4-BE49-F238E27FC236}">
                      <a16:creationId xmlns:a16="http://schemas.microsoft.com/office/drawing/2014/main" id="{161EB1C1-E635-FD19-260A-32C96EEB2CF2}"/>
                    </a:ext>
                  </a:extLst>
                </p:cNvPr>
                <p:cNvSpPr/>
                <p:nvPr/>
              </p:nvSpPr>
              <p:spPr>
                <a:xfrm>
                  <a:off x="2220405" y="3199075"/>
                  <a:ext cx="255328" cy="1381222"/>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8" name="立方体 17">
                  <a:extLst>
                    <a:ext uri="{FF2B5EF4-FFF2-40B4-BE49-F238E27FC236}">
                      <a16:creationId xmlns:a16="http://schemas.microsoft.com/office/drawing/2014/main" id="{31549F96-3F94-6CBC-5D68-455C94DE8B25}"/>
                    </a:ext>
                  </a:extLst>
                </p:cNvPr>
                <p:cNvSpPr/>
                <p:nvPr/>
              </p:nvSpPr>
              <p:spPr>
                <a:xfrm>
                  <a:off x="2443823" y="3304881"/>
                  <a:ext cx="216210" cy="1169609"/>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grpSp>
          <p:grpSp>
            <p:nvGrpSpPr>
              <p:cNvPr id="25" name="组合 24">
                <a:extLst>
                  <a:ext uri="{FF2B5EF4-FFF2-40B4-BE49-F238E27FC236}">
                    <a16:creationId xmlns:a16="http://schemas.microsoft.com/office/drawing/2014/main" id="{3C97339E-C229-A4E3-83A5-6F76E7A8D74A}"/>
                  </a:ext>
                </a:extLst>
              </p:cNvPr>
              <p:cNvGrpSpPr/>
              <p:nvPr/>
            </p:nvGrpSpPr>
            <p:grpSpPr>
              <a:xfrm flipH="1">
                <a:off x="5525509" y="2846241"/>
                <a:ext cx="1821833" cy="2340894"/>
                <a:chOff x="838200" y="2719241"/>
                <a:chExt cx="1821833" cy="2340894"/>
              </a:xfrm>
            </p:grpSpPr>
            <p:sp>
              <p:nvSpPr>
                <p:cNvPr id="26" name="立方体 25">
                  <a:extLst>
                    <a:ext uri="{FF2B5EF4-FFF2-40B4-BE49-F238E27FC236}">
                      <a16:creationId xmlns:a16="http://schemas.microsoft.com/office/drawing/2014/main" id="{6DD9090C-C1F3-6614-EB83-F16C9D4DF4FE}"/>
                    </a:ext>
                  </a:extLst>
                </p:cNvPr>
                <p:cNvSpPr/>
                <p:nvPr/>
              </p:nvSpPr>
              <p:spPr>
                <a:xfrm>
                  <a:off x="838200" y="2719241"/>
                  <a:ext cx="432731" cy="2340894"/>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7" name="立方体 26">
                  <a:extLst>
                    <a:ext uri="{FF2B5EF4-FFF2-40B4-BE49-F238E27FC236}">
                      <a16:creationId xmlns:a16="http://schemas.microsoft.com/office/drawing/2014/main" id="{E42A6BE6-B221-4433-E702-7C1DFA6E5655}"/>
                    </a:ext>
                  </a:extLst>
                </p:cNvPr>
                <p:cNvSpPr/>
                <p:nvPr/>
              </p:nvSpPr>
              <p:spPr>
                <a:xfrm>
                  <a:off x="1270932" y="2837649"/>
                  <a:ext cx="388953" cy="2104075"/>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8" name="立方体 27">
                  <a:extLst>
                    <a:ext uri="{FF2B5EF4-FFF2-40B4-BE49-F238E27FC236}">
                      <a16:creationId xmlns:a16="http://schemas.microsoft.com/office/drawing/2014/main" id="{2B5B0165-4A04-A806-7D78-4916D3264F6F}"/>
                    </a:ext>
                  </a:extLst>
                </p:cNvPr>
                <p:cNvSpPr/>
                <p:nvPr/>
              </p:nvSpPr>
              <p:spPr>
                <a:xfrm>
                  <a:off x="1624954" y="2952420"/>
                  <a:ext cx="346520" cy="1874532"/>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9" name="立方体 28">
                  <a:extLst>
                    <a:ext uri="{FF2B5EF4-FFF2-40B4-BE49-F238E27FC236}">
                      <a16:creationId xmlns:a16="http://schemas.microsoft.com/office/drawing/2014/main" id="{7B1BF088-AB1D-7B3A-E473-D3F4769DA7E6}"/>
                    </a:ext>
                  </a:extLst>
                </p:cNvPr>
                <p:cNvSpPr/>
                <p:nvPr/>
              </p:nvSpPr>
              <p:spPr>
                <a:xfrm>
                  <a:off x="1955413" y="3075578"/>
                  <a:ext cx="300987" cy="1628216"/>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0" name="立方体 29">
                  <a:extLst>
                    <a:ext uri="{FF2B5EF4-FFF2-40B4-BE49-F238E27FC236}">
                      <a16:creationId xmlns:a16="http://schemas.microsoft.com/office/drawing/2014/main" id="{94F3F3D0-DE53-85B0-AA54-1823EA177E72}"/>
                    </a:ext>
                  </a:extLst>
                </p:cNvPr>
                <p:cNvSpPr/>
                <p:nvPr/>
              </p:nvSpPr>
              <p:spPr>
                <a:xfrm>
                  <a:off x="2220405" y="3199075"/>
                  <a:ext cx="255328" cy="1381222"/>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1" name="立方体 30">
                  <a:extLst>
                    <a:ext uri="{FF2B5EF4-FFF2-40B4-BE49-F238E27FC236}">
                      <a16:creationId xmlns:a16="http://schemas.microsoft.com/office/drawing/2014/main" id="{A65D3539-C079-D666-4B25-2A5ED7E2C51F}"/>
                    </a:ext>
                  </a:extLst>
                </p:cNvPr>
                <p:cNvSpPr/>
                <p:nvPr/>
              </p:nvSpPr>
              <p:spPr>
                <a:xfrm>
                  <a:off x="2443823" y="3304881"/>
                  <a:ext cx="216210" cy="1169609"/>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grpSp>
        </p:grpSp>
      </p:grpSp>
      <p:sp>
        <p:nvSpPr>
          <p:cNvPr id="36" name="文本框 35">
            <a:extLst>
              <a:ext uri="{FF2B5EF4-FFF2-40B4-BE49-F238E27FC236}">
                <a16:creationId xmlns:a16="http://schemas.microsoft.com/office/drawing/2014/main" id="{93BA6558-EDE8-4916-8C30-958A22FC2B80}"/>
              </a:ext>
            </a:extLst>
          </p:cNvPr>
          <p:cNvSpPr txBox="1"/>
          <p:nvPr/>
        </p:nvSpPr>
        <p:spPr>
          <a:xfrm>
            <a:off x="23802181" y="11160297"/>
            <a:ext cx="4064000" cy="584775"/>
          </a:xfrm>
          <a:prstGeom prst="rect">
            <a:avLst/>
          </a:prstGeom>
          <a:noFill/>
        </p:spPr>
        <p:txBody>
          <a:bodyPr wrap="square" rtlCol="0">
            <a:spAutoFit/>
          </a:bodyPr>
          <a:lstStyle/>
          <a:p>
            <a:r>
              <a:rPr lang="en-US" altLang="zh-CN" sz="3200" dirty="0"/>
              <a:t>UNet32</a:t>
            </a:r>
            <a:endParaRPr lang="zh-CN" altLang="en-US" sz="3200" dirty="0"/>
          </a:p>
        </p:txBody>
      </p:sp>
      <p:sp>
        <p:nvSpPr>
          <p:cNvPr id="37" name="矩形: 圆角 36">
            <a:extLst>
              <a:ext uri="{FF2B5EF4-FFF2-40B4-BE49-F238E27FC236}">
                <a16:creationId xmlns:a16="http://schemas.microsoft.com/office/drawing/2014/main" id="{DD69ECD8-5C8C-7F68-F2A6-036006850F2F}"/>
              </a:ext>
            </a:extLst>
          </p:cNvPr>
          <p:cNvSpPr/>
          <p:nvPr/>
        </p:nvSpPr>
        <p:spPr>
          <a:xfrm>
            <a:off x="24863023" y="12935512"/>
            <a:ext cx="2463800" cy="26797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58F94D24-A26C-36DA-FF85-8FC4A83E391B}"/>
              </a:ext>
            </a:extLst>
          </p:cNvPr>
          <p:cNvSpPr txBox="1"/>
          <p:nvPr/>
        </p:nvSpPr>
        <p:spPr>
          <a:xfrm>
            <a:off x="24646657" y="15760064"/>
            <a:ext cx="4064000" cy="584775"/>
          </a:xfrm>
          <a:prstGeom prst="rect">
            <a:avLst/>
          </a:prstGeom>
          <a:noFill/>
        </p:spPr>
        <p:txBody>
          <a:bodyPr wrap="square" rtlCol="0">
            <a:spAutoFit/>
          </a:bodyPr>
          <a:lstStyle/>
          <a:p>
            <a:r>
              <a:rPr lang="en-US" altLang="zh-CN" sz="3200" dirty="0" err="1"/>
              <a:t>LocalsegmentNet</a:t>
            </a:r>
            <a:endParaRPr lang="zh-CN" altLang="en-US" sz="3200" dirty="0"/>
          </a:p>
        </p:txBody>
      </p:sp>
      <p:sp>
        <p:nvSpPr>
          <p:cNvPr id="39" name="矩形: 圆角 38">
            <a:extLst>
              <a:ext uri="{FF2B5EF4-FFF2-40B4-BE49-F238E27FC236}">
                <a16:creationId xmlns:a16="http://schemas.microsoft.com/office/drawing/2014/main" id="{C7A1E19F-8DBF-57E4-34F4-5939097AF1DF}"/>
              </a:ext>
            </a:extLst>
          </p:cNvPr>
          <p:cNvSpPr/>
          <p:nvPr/>
        </p:nvSpPr>
        <p:spPr>
          <a:xfrm>
            <a:off x="25101344" y="13177792"/>
            <a:ext cx="1987158" cy="584775"/>
          </a:xfrm>
          <a:prstGeom prst="roundRect">
            <a:avLst/>
          </a:prstGeom>
          <a:solidFill>
            <a:srgbClr val="F6AA1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UNet32</a:t>
            </a:r>
            <a:endParaRPr lang="zh-CN" altLang="en-US" dirty="0"/>
          </a:p>
        </p:txBody>
      </p:sp>
      <p:sp>
        <p:nvSpPr>
          <p:cNvPr id="40" name="矩形: 圆角 39">
            <a:extLst>
              <a:ext uri="{FF2B5EF4-FFF2-40B4-BE49-F238E27FC236}">
                <a16:creationId xmlns:a16="http://schemas.microsoft.com/office/drawing/2014/main" id="{7BA1CBD1-6417-664E-6062-B3868CBAAF8D}"/>
              </a:ext>
            </a:extLst>
          </p:cNvPr>
          <p:cNvSpPr/>
          <p:nvPr/>
        </p:nvSpPr>
        <p:spPr>
          <a:xfrm>
            <a:off x="25101344" y="13982977"/>
            <a:ext cx="1987158" cy="584775"/>
          </a:xfrm>
          <a:prstGeom prst="roundRect">
            <a:avLst/>
          </a:prstGeom>
          <a:solidFill>
            <a:srgbClr val="F6AA1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UNet16</a:t>
            </a:r>
            <a:endParaRPr lang="zh-CN" altLang="en-US" dirty="0"/>
          </a:p>
        </p:txBody>
      </p:sp>
      <p:sp>
        <p:nvSpPr>
          <p:cNvPr id="41" name="矩形: 圆角 40">
            <a:extLst>
              <a:ext uri="{FF2B5EF4-FFF2-40B4-BE49-F238E27FC236}">
                <a16:creationId xmlns:a16="http://schemas.microsoft.com/office/drawing/2014/main" id="{9C6114A4-F3D5-1AD9-0756-C7814C1CDDB6}"/>
              </a:ext>
            </a:extLst>
          </p:cNvPr>
          <p:cNvSpPr/>
          <p:nvPr/>
        </p:nvSpPr>
        <p:spPr>
          <a:xfrm>
            <a:off x="25101344" y="14751076"/>
            <a:ext cx="1987158" cy="584775"/>
          </a:xfrm>
          <a:prstGeom prst="roundRect">
            <a:avLst/>
          </a:prstGeom>
          <a:solidFill>
            <a:srgbClr val="F6AA1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UNet8</a:t>
            </a:r>
            <a:endParaRPr lang="zh-CN" altLang="en-US" dirty="0"/>
          </a:p>
        </p:txBody>
      </p:sp>
      <p:cxnSp>
        <p:nvCxnSpPr>
          <p:cNvPr id="47" name="直接箭头连接符 46">
            <a:extLst>
              <a:ext uri="{FF2B5EF4-FFF2-40B4-BE49-F238E27FC236}">
                <a16:creationId xmlns:a16="http://schemas.microsoft.com/office/drawing/2014/main" id="{2F594A0A-0F27-252C-71A5-0968696FCCB7}"/>
              </a:ext>
            </a:extLst>
          </p:cNvPr>
          <p:cNvCxnSpPr>
            <a:cxnSpLocks/>
          </p:cNvCxnSpPr>
          <p:nvPr/>
        </p:nvCxnSpPr>
        <p:spPr>
          <a:xfrm>
            <a:off x="27326823" y="14281150"/>
            <a:ext cx="635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1142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0F422B-BF47-8871-281E-E8F53DCFCDB6}"/>
              </a:ext>
            </a:extLst>
          </p:cNvPr>
          <p:cNvSpPr>
            <a:spLocks noGrp="1"/>
          </p:cNvSpPr>
          <p:nvPr>
            <p:ph type="title"/>
          </p:nvPr>
        </p:nvSpPr>
        <p:spPr/>
        <p:txBody>
          <a:bodyPr/>
          <a:lstStyle/>
          <a:p>
            <a:r>
              <a:rPr lang="zh-CN" altLang="en-US" dirty="0"/>
              <a:t>指标对比</a:t>
            </a:r>
            <a:r>
              <a:rPr lang="en-US" altLang="zh-CN" dirty="0"/>
              <a:t>(IRSTD1K)</a:t>
            </a:r>
            <a:endParaRPr lang="zh-CN" altLang="en-US" dirty="0"/>
          </a:p>
        </p:txBody>
      </p:sp>
      <p:graphicFrame>
        <p:nvGraphicFramePr>
          <p:cNvPr id="4" name="表格 3">
            <a:extLst>
              <a:ext uri="{FF2B5EF4-FFF2-40B4-BE49-F238E27FC236}">
                <a16:creationId xmlns:a16="http://schemas.microsoft.com/office/drawing/2014/main" id="{A1129396-0A0B-043B-FE78-2B8204C67979}"/>
              </a:ext>
            </a:extLst>
          </p:cNvPr>
          <p:cNvGraphicFramePr>
            <a:graphicFrameLocks noGrp="1"/>
          </p:cNvGraphicFramePr>
          <p:nvPr>
            <p:extLst>
              <p:ext uri="{D42A27DB-BD31-4B8C-83A1-F6EECF244321}">
                <p14:modId xmlns:p14="http://schemas.microsoft.com/office/powerpoint/2010/main" val="2991250883"/>
              </p:ext>
            </p:extLst>
          </p:nvPr>
        </p:nvGraphicFramePr>
        <p:xfrm>
          <a:off x="2878667" y="11698818"/>
          <a:ext cx="40877066" cy="9025640"/>
        </p:xfrm>
        <a:graphic>
          <a:graphicData uri="http://schemas.openxmlformats.org/drawingml/2006/table">
            <a:tbl>
              <a:tblPr firstRow="1" bandRow="1">
                <a:tableStyleId>{5C22544A-7EE6-4342-B048-85BDC9FD1C3A}</a:tableStyleId>
              </a:tblPr>
              <a:tblGrid>
                <a:gridCol w="6812844">
                  <a:extLst>
                    <a:ext uri="{9D8B030D-6E8A-4147-A177-3AD203B41FA5}">
                      <a16:colId xmlns:a16="http://schemas.microsoft.com/office/drawing/2014/main" val="3491198133"/>
                    </a:ext>
                  </a:extLst>
                </a:gridCol>
                <a:gridCol w="6812844">
                  <a:extLst>
                    <a:ext uri="{9D8B030D-6E8A-4147-A177-3AD203B41FA5}">
                      <a16:colId xmlns:a16="http://schemas.microsoft.com/office/drawing/2014/main" val="4198922465"/>
                    </a:ext>
                  </a:extLst>
                </a:gridCol>
                <a:gridCol w="6812844">
                  <a:extLst>
                    <a:ext uri="{9D8B030D-6E8A-4147-A177-3AD203B41FA5}">
                      <a16:colId xmlns:a16="http://schemas.microsoft.com/office/drawing/2014/main" val="1564828181"/>
                    </a:ext>
                  </a:extLst>
                </a:gridCol>
                <a:gridCol w="6812844">
                  <a:extLst>
                    <a:ext uri="{9D8B030D-6E8A-4147-A177-3AD203B41FA5}">
                      <a16:colId xmlns:a16="http://schemas.microsoft.com/office/drawing/2014/main" val="3053582763"/>
                    </a:ext>
                  </a:extLst>
                </a:gridCol>
                <a:gridCol w="7411423">
                  <a:extLst>
                    <a:ext uri="{9D8B030D-6E8A-4147-A177-3AD203B41FA5}">
                      <a16:colId xmlns:a16="http://schemas.microsoft.com/office/drawing/2014/main" val="2141840885"/>
                    </a:ext>
                  </a:extLst>
                </a:gridCol>
                <a:gridCol w="6214267">
                  <a:extLst>
                    <a:ext uri="{9D8B030D-6E8A-4147-A177-3AD203B41FA5}">
                      <a16:colId xmlns:a16="http://schemas.microsoft.com/office/drawing/2014/main" val="3172906774"/>
                    </a:ext>
                  </a:extLst>
                </a:gridCol>
              </a:tblGrid>
              <a:tr h="654608">
                <a:tc>
                  <a:txBody>
                    <a:bodyPr/>
                    <a:lstStyle/>
                    <a:p>
                      <a:pPr algn="ctr"/>
                      <a:r>
                        <a:rPr lang="en-US" altLang="zh-CN" dirty="0"/>
                        <a:t>Network</a:t>
                      </a:r>
                      <a:endParaRPr lang="zh-CN" altLang="en-US" dirty="0"/>
                    </a:p>
                  </a:txBody>
                  <a:tcPr anchor="ctr"/>
                </a:tc>
                <a:tc>
                  <a:txBody>
                    <a:bodyPr/>
                    <a:lstStyle/>
                    <a:p>
                      <a:pPr algn="ctr"/>
                      <a:r>
                        <a:rPr lang="en-US" altLang="zh-CN" dirty="0" err="1"/>
                        <a:t>IoU</a:t>
                      </a:r>
                      <a:r>
                        <a:rPr lang="en-US" altLang="zh-CN" dirty="0"/>
                        <a:t>(10^-2)</a:t>
                      </a:r>
                      <a:endParaRPr lang="zh-CN" altLang="en-US" dirty="0"/>
                    </a:p>
                  </a:txBody>
                  <a:tcPr anchor="ctr"/>
                </a:tc>
                <a:tc>
                  <a:txBody>
                    <a:bodyPr/>
                    <a:lstStyle/>
                    <a:p>
                      <a:pPr algn="ctr"/>
                      <a:r>
                        <a:rPr lang="en-US" altLang="zh-CN" dirty="0"/>
                        <a:t>Pd</a:t>
                      </a:r>
                      <a:endParaRPr lang="zh-CN" altLang="en-US" dirty="0"/>
                    </a:p>
                  </a:txBody>
                  <a:tcPr anchor="ctr"/>
                </a:tc>
                <a:tc>
                  <a:txBody>
                    <a:bodyPr/>
                    <a:lstStyle/>
                    <a:p>
                      <a:pPr algn="ctr"/>
                      <a:r>
                        <a:rPr lang="en-US" altLang="zh-CN" dirty="0"/>
                        <a:t>Fa(10^-6)</a:t>
                      </a:r>
                      <a:endParaRPr lang="zh-CN" altLang="en-US" dirty="0"/>
                    </a:p>
                  </a:txBody>
                  <a:tcPr anchor="ctr"/>
                </a:tc>
                <a:tc>
                  <a:txBody>
                    <a:bodyPr/>
                    <a:lstStyle/>
                    <a:p>
                      <a:pPr algn="ctr"/>
                      <a:r>
                        <a:rPr lang="en-US" altLang="zh-CN" dirty="0"/>
                        <a:t>Parameters(M)</a:t>
                      </a:r>
                      <a:endParaRPr lang="zh-CN" altLang="en-US" dirty="0"/>
                    </a:p>
                  </a:txBody>
                  <a:tcPr anchor="ctr"/>
                </a:tc>
                <a:tc>
                  <a:txBody>
                    <a:bodyPr/>
                    <a:lstStyle/>
                    <a:p>
                      <a:pPr algn="ctr"/>
                      <a:r>
                        <a:rPr lang="en-US" altLang="zh-CN" dirty="0"/>
                        <a:t>Images/sec</a:t>
                      </a:r>
                      <a:endParaRPr lang="zh-CN" altLang="en-US" dirty="0"/>
                    </a:p>
                  </a:txBody>
                  <a:tcPr anchor="ctr"/>
                </a:tc>
                <a:extLst>
                  <a:ext uri="{0D108BD9-81ED-4DB2-BD59-A6C34878D82A}">
                    <a16:rowId xmlns:a16="http://schemas.microsoft.com/office/drawing/2014/main" val="1128019328"/>
                  </a:ext>
                </a:extLst>
              </a:tr>
              <a:tr h="379257">
                <a:tc>
                  <a:txBody>
                    <a:bodyPr/>
                    <a:lstStyle/>
                    <a:p>
                      <a:pPr algn="ctr"/>
                      <a:r>
                        <a:rPr lang="en-US" altLang="zh-CN" dirty="0" err="1"/>
                        <a:t>ALCNet</a:t>
                      </a:r>
                      <a:endParaRPr lang="zh-CN" altLang="en-US" dirty="0"/>
                    </a:p>
                  </a:txBody>
                  <a:tcPr anchor="ctr"/>
                </a:tc>
                <a:tc>
                  <a:txBody>
                    <a:bodyPr/>
                    <a:lstStyle/>
                    <a:p>
                      <a:pPr algn="ctr"/>
                      <a:r>
                        <a:rPr lang="en-US" altLang="zh-CN" dirty="0"/>
                        <a:t>65.68</a:t>
                      </a:r>
                      <a:endParaRPr lang="zh-CN" altLang="en-US" dirty="0"/>
                    </a:p>
                  </a:txBody>
                  <a:tcPr anchor="ctr"/>
                </a:tc>
                <a:tc>
                  <a:txBody>
                    <a:bodyPr/>
                    <a:lstStyle/>
                    <a:p>
                      <a:pPr algn="ctr"/>
                      <a:r>
                        <a:rPr lang="en-US" altLang="zh-CN" dirty="0"/>
                        <a:t>89.25</a:t>
                      </a:r>
                      <a:endParaRPr lang="zh-CN" altLang="en-US" dirty="0"/>
                    </a:p>
                  </a:txBody>
                  <a:tcPr anchor="ctr"/>
                </a:tc>
                <a:tc>
                  <a:txBody>
                    <a:bodyPr/>
                    <a:lstStyle/>
                    <a:p>
                      <a:pPr algn="ctr"/>
                      <a:r>
                        <a:rPr lang="en-US" altLang="zh-CN" dirty="0"/>
                        <a:t>27.71</a:t>
                      </a:r>
                      <a:endParaRPr lang="zh-CN" altLang="en-US" dirty="0"/>
                    </a:p>
                  </a:txBody>
                  <a:tcPr anchor="ctr"/>
                </a:tc>
                <a:tc>
                  <a:txBody>
                    <a:bodyPr/>
                    <a:lstStyle/>
                    <a:p>
                      <a:pPr algn="ctr"/>
                      <a:r>
                        <a:rPr lang="en-US" altLang="zh-CN" dirty="0"/>
                        <a:t>10.17</a:t>
                      </a:r>
                      <a:endParaRPr lang="zh-CN" altLang="en-US" dirty="0"/>
                    </a:p>
                  </a:txBody>
                  <a:tcPr anchor="ctr"/>
                </a:tc>
                <a:tc>
                  <a:txBody>
                    <a:bodyPr/>
                    <a:lstStyle/>
                    <a:p>
                      <a:pPr algn="ctr"/>
                      <a:r>
                        <a:rPr lang="en-US" altLang="zh-CN" dirty="0"/>
                        <a:t>72</a:t>
                      </a:r>
                      <a:endParaRPr lang="zh-CN" altLang="en-US" dirty="0"/>
                    </a:p>
                  </a:txBody>
                  <a:tcPr anchor="ctr"/>
                </a:tc>
                <a:extLst>
                  <a:ext uri="{0D108BD9-81ED-4DB2-BD59-A6C34878D82A}">
                    <a16:rowId xmlns:a16="http://schemas.microsoft.com/office/drawing/2014/main" val="858128089"/>
                  </a:ext>
                </a:extLst>
              </a:tr>
              <a:tr h="379257">
                <a:tc>
                  <a:txBody>
                    <a:bodyPr/>
                    <a:lstStyle/>
                    <a:p>
                      <a:pPr algn="ctr"/>
                      <a:r>
                        <a:rPr lang="en-US" altLang="zh-CN" dirty="0" err="1"/>
                        <a:t>ISNet</a:t>
                      </a:r>
                      <a:endParaRPr lang="zh-CN" altLang="en-US" dirty="0"/>
                    </a:p>
                  </a:txBody>
                  <a:tcPr anchor="ctr"/>
                </a:tc>
                <a:tc>
                  <a:txBody>
                    <a:bodyPr/>
                    <a:lstStyle/>
                    <a:p>
                      <a:pPr algn="ctr"/>
                      <a:r>
                        <a:rPr lang="en-US" altLang="zh-CN" dirty="0"/>
                        <a:t>62.88</a:t>
                      </a:r>
                      <a:endParaRPr lang="zh-CN" altLang="en-US" dirty="0"/>
                    </a:p>
                  </a:txBody>
                  <a:tcPr anchor="ctr"/>
                </a:tc>
                <a:tc>
                  <a:txBody>
                    <a:bodyPr/>
                    <a:lstStyle/>
                    <a:p>
                      <a:pPr algn="ctr"/>
                      <a:r>
                        <a:rPr lang="en-US" altLang="zh-CN" dirty="0"/>
                        <a:t>92.59</a:t>
                      </a:r>
                      <a:endParaRPr lang="zh-CN" altLang="en-US" dirty="0"/>
                    </a:p>
                  </a:txBody>
                  <a:tcPr anchor="ctr"/>
                </a:tc>
                <a:tc>
                  <a:txBody>
                    <a:bodyPr/>
                    <a:lstStyle/>
                    <a:p>
                      <a:pPr algn="ctr"/>
                      <a:r>
                        <a:rPr lang="en-US" altLang="zh-CN" dirty="0"/>
                        <a:t>27.92</a:t>
                      </a:r>
                      <a:endParaRPr lang="zh-CN" altLang="en-US" dirty="0"/>
                    </a:p>
                  </a:txBody>
                  <a:tcPr anchor="ctr"/>
                </a:tc>
                <a:tc>
                  <a:txBody>
                    <a:bodyPr/>
                    <a:lstStyle/>
                    <a:p>
                      <a:pPr algn="ctr"/>
                      <a:r>
                        <a:rPr lang="en-US" altLang="zh-CN" dirty="0"/>
                        <a:t>34.43</a:t>
                      </a:r>
                      <a:endParaRPr lang="zh-CN" altLang="en-US" dirty="0"/>
                    </a:p>
                  </a:txBody>
                  <a:tcPr anchor="ctr"/>
                </a:tc>
                <a:tc>
                  <a:txBody>
                    <a:bodyPr/>
                    <a:lstStyle/>
                    <a:p>
                      <a:pPr algn="ctr"/>
                      <a:r>
                        <a:rPr lang="en-US" altLang="zh-CN" dirty="0"/>
                        <a:t>76</a:t>
                      </a:r>
                      <a:endParaRPr lang="zh-CN" altLang="en-US" dirty="0"/>
                    </a:p>
                  </a:txBody>
                  <a:tcPr anchor="ctr"/>
                </a:tc>
                <a:extLst>
                  <a:ext uri="{0D108BD9-81ED-4DB2-BD59-A6C34878D82A}">
                    <a16:rowId xmlns:a16="http://schemas.microsoft.com/office/drawing/2014/main" val="3015178445"/>
                  </a:ext>
                </a:extLst>
              </a:tr>
              <a:tr h="379257">
                <a:tc>
                  <a:txBody>
                    <a:bodyPr/>
                    <a:lstStyle/>
                    <a:p>
                      <a:pPr algn="ctr"/>
                      <a:r>
                        <a:rPr lang="en-US" altLang="zh-CN" dirty="0"/>
                        <a:t>DNA-Net</a:t>
                      </a:r>
                      <a:endParaRPr lang="zh-CN" altLang="en-US" dirty="0"/>
                    </a:p>
                  </a:txBody>
                  <a:tcPr anchor="ctr"/>
                </a:tc>
                <a:tc>
                  <a:txBody>
                    <a:bodyPr/>
                    <a:lstStyle/>
                    <a:p>
                      <a:pPr algn="ctr"/>
                      <a:r>
                        <a:rPr lang="en-US" altLang="zh-CN" dirty="0"/>
                        <a:t>65.71</a:t>
                      </a:r>
                      <a:endParaRPr lang="zh-CN" altLang="en-US" dirty="0"/>
                    </a:p>
                  </a:txBody>
                  <a:tcPr anchor="ctr"/>
                </a:tc>
                <a:tc>
                  <a:txBody>
                    <a:bodyPr/>
                    <a:lstStyle/>
                    <a:p>
                      <a:pPr algn="ctr"/>
                      <a:r>
                        <a:rPr lang="en-US" altLang="zh-CN" dirty="0"/>
                        <a:t>91.84</a:t>
                      </a:r>
                      <a:endParaRPr lang="zh-CN" altLang="en-US" dirty="0"/>
                    </a:p>
                  </a:txBody>
                  <a:tcPr anchor="ctr"/>
                </a:tc>
                <a:tc>
                  <a:txBody>
                    <a:bodyPr/>
                    <a:lstStyle/>
                    <a:p>
                      <a:pPr algn="ctr"/>
                      <a:r>
                        <a:rPr lang="en-US" altLang="zh-CN" dirty="0"/>
                        <a:t>17.61</a:t>
                      </a:r>
                      <a:endParaRPr lang="zh-CN" altLang="en-US" dirty="0"/>
                    </a:p>
                  </a:txBody>
                  <a:tcPr anchor="ctr"/>
                </a:tc>
                <a:tc>
                  <a:txBody>
                    <a:bodyPr/>
                    <a:lstStyle/>
                    <a:p>
                      <a:pPr algn="ctr"/>
                      <a:r>
                        <a:rPr lang="en-US" altLang="zh-CN" dirty="0"/>
                        <a:t>18.03</a:t>
                      </a:r>
                      <a:endParaRPr lang="zh-CN" altLang="en-US" dirty="0"/>
                    </a:p>
                  </a:txBody>
                  <a:tcPr anchor="ctr"/>
                </a:tc>
                <a:tc>
                  <a:txBody>
                    <a:bodyPr/>
                    <a:lstStyle/>
                    <a:p>
                      <a:pPr algn="ctr"/>
                      <a:r>
                        <a:rPr lang="en-US" altLang="zh-CN" dirty="0"/>
                        <a:t>39</a:t>
                      </a:r>
                      <a:endParaRPr lang="zh-CN" altLang="en-US" dirty="0"/>
                    </a:p>
                  </a:txBody>
                  <a:tcPr anchor="ctr"/>
                </a:tc>
                <a:extLst>
                  <a:ext uri="{0D108BD9-81ED-4DB2-BD59-A6C34878D82A}">
                    <a16:rowId xmlns:a16="http://schemas.microsoft.com/office/drawing/2014/main" val="2997974591"/>
                  </a:ext>
                </a:extLst>
              </a:tr>
              <a:tr h="3792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RPCANet</a:t>
                      </a:r>
                      <a:endParaRPr lang="zh-CN" altLang="en-US" dirty="0"/>
                    </a:p>
                  </a:txBody>
                  <a:tcPr anchor="ctr"/>
                </a:tc>
                <a:tc>
                  <a:txBody>
                    <a:bodyPr/>
                    <a:lstStyle/>
                    <a:p>
                      <a:pPr algn="ctr"/>
                      <a:r>
                        <a:rPr lang="en-US" altLang="zh-CN" dirty="0"/>
                        <a:t>63.21</a:t>
                      </a:r>
                      <a:endParaRPr lang="zh-CN" altLang="en-US" dirty="0"/>
                    </a:p>
                  </a:txBody>
                  <a:tcPr anchor="ctr"/>
                </a:tc>
                <a:tc>
                  <a:txBody>
                    <a:bodyPr/>
                    <a:lstStyle/>
                    <a:p>
                      <a:pPr algn="ctr"/>
                      <a:r>
                        <a:rPr lang="en-US" altLang="zh-CN" dirty="0"/>
                        <a:t>88.31</a:t>
                      </a:r>
                      <a:endParaRPr lang="zh-CN" altLang="en-US" dirty="0"/>
                    </a:p>
                  </a:txBody>
                  <a:tcPr anchor="ctr"/>
                </a:tc>
                <a:tc>
                  <a:txBody>
                    <a:bodyPr/>
                    <a:lstStyle/>
                    <a:p>
                      <a:pPr algn="ctr"/>
                      <a:r>
                        <a:rPr lang="en-US" altLang="zh-CN" dirty="0"/>
                        <a:t>43.9</a:t>
                      </a:r>
                      <a:endParaRPr lang="zh-CN" altLang="en-US" dirty="0"/>
                    </a:p>
                  </a:txBody>
                  <a:tcPr anchor="ctr"/>
                </a:tc>
                <a:tc>
                  <a:txBody>
                    <a:bodyPr/>
                    <a:lstStyle/>
                    <a:p>
                      <a:pPr algn="ctr"/>
                      <a:r>
                        <a:rPr lang="en-US" altLang="zh-CN" b="1" dirty="0"/>
                        <a:t>0.6</a:t>
                      </a:r>
                      <a:endParaRPr lang="zh-CN" altLang="en-US" b="1" dirty="0"/>
                    </a:p>
                  </a:txBody>
                  <a:tcPr anchor="ctr"/>
                </a:tc>
                <a:tc>
                  <a:txBody>
                    <a:bodyPr/>
                    <a:lstStyle/>
                    <a:p>
                      <a:pPr algn="ctr"/>
                      <a:r>
                        <a:rPr lang="en-US" altLang="zh-CN" dirty="0"/>
                        <a:t>104</a:t>
                      </a:r>
                      <a:endParaRPr lang="zh-CN" altLang="en-US" dirty="0"/>
                    </a:p>
                  </a:txBody>
                  <a:tcPr anchor="ctr"/>
                </a:tc>
                <a:extLst>
                  <a:ext uri="{0D108BD9-81ED-4DB2-BD59-A6C34878D82A}">
                    <a16:rowId xmlns:a16="http://schemas.microsoft.com/office/drawing/2014/main" val="2658139683"/>
                  </a:ext>
                </a:extLst>
              </a:tr>
              <a:tr h="379257">
                <a:tc>
                  <a:txBody>
                    <a:bodyPr/>
                    <a:lstStyle/>
                    <a:p>
                      <a:pPr algn="ctr"/>
                      <a:r>
                        <a:rPr lang="en-US" altLang="zh-CN" dirty="0"/>
                        <a:t>MSDA-Net</a:t>
                      </a:r>
                      <a:endParaRPr lang="zh-CN" altLang="en-US" dirty="0"/>
                    </a:p>
                  </a:txBody>
                  <a:tcPr anchor="ctr"/>
                </a:tc>
                <a:tc>
                  <a:txBody>
                    <a:bodyPr/>
                    <a:lstStyle/>
                    <a:p>
                      <a:pPr algn="ctr"/>
                      <a:r>
                        <a:rPr lang="en-US" altLang="zh-CN" b="1" dirty="0"/>
                        <a:t>71.9</a:t>
                      </a:r>
                      <a:endParaRPr lang="zh-CN" altLang="en-US" b="1" dirty="0"/>
                    </a:p>
                  </a:txBody>
                  <a:tcPr anchor="ctr"/>
                </a:tc>
                <a:tc>
                  <a:txBody>
                    <a:bodyPr/>
                    <a:lstStyle/>
                    <a:p>
                      <a:pPr algn="ctr"/>
                      <a:r>
                        <a:rPr lang="en-US" altLang="zh-CN" dirty="0"/>
                        <a:t>94.3</a:t>
                      </a:r>
                      <a:endParaRPr lang="zh-CN" altLang="en-US" dirty="0"/>
                    </a:p>
                  </a:txBody>
                  <a:tcPr anchor="ctr"/>
                </a:tc>
                <a:tc>
                  <a:txBody>
                    <a:bodyPr/>
                    <a:lstStyle/>
                    <a:p>
                      <a:pPr algn="ctr"/>
                      <a:r>
                        <a:rPr lang="en-US" altLang="zh-CN" dirty="0"/>
                        <a:t>11.39</a:t>
                      </a:r>
                      <a:endParaRPr lang="zh-CN" altLang="en-US" dirty="0"/>
                    </a:p>
                  </a:txBody>
                  <a:tcPr anchor="ctr"/>
                </a:tc>
                <a:tc>
                  <a:txBody>
                    <a:bodyPr/>
                    <a:lstStyle/>
                    <a:p>
                      <a:pPr algn="ctr"/>
                      <a:r>
                        <a:rPr lang="en-US" altLang="zh-CN" dirty="0"/>
                        <a:t>18.28</a:t>
                      </a: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3998335238"/>
                  </a:ext>
                </a:extLst>
              </a:tr>
              <a:tr h="379257">
                <a:tc>
                  <a:txBody>
                    <a:bodyPr/>
                    <a:lstStyle/>
                    <a:p>
                      <a:pPr algn="ctr"/>
                      <a:r>
                        <a:rPr lang="en-US" altLang="zh-CN" dirty="0"/>
                        <a:t>MSH-Net</a:t>
                      </a:r>
                      <a:endParaRPr lang="zh-CN" altLang="en-US" dirty="0"/>
                    </a:p>
                  </a:txBody>
                  <a:tcPr anchor="ctr"/>
                </a:tc>
                <a:tc>
                  <a:txBody>
                    <a:bodyPr/>
                    <a:lstStyle/>
                    <a:p>
                      <a:pPr algn="ctr"/>
                      <a:r>
                        <a:rPr lang="en-US" altLang="zh-CN" b="0" dirty="0"/>
                        <a:t>67.87</a:t>
                      </a:r>
                      <a:endParaRPr lang="zh-CN" altLang="en-US" b="0" dirty="0"/>
                    </a:p>
                  </a:txBody>
                  <a:tcPr anchor="ctr"/>
                </a:tc>
                <a:tc>
                  <a:txBody>
                    <a:bodyPr/>
                    <a:lstStyle/>
                    <a:p>
                      <a:pPr algn="ctr"/>
                      <a:r>
                        <a:rPr lang="en-US" altLang="zh-CN" dirty="0"/>
                        <a:t>93.88</a:t>
                      </a:r>
                      <a:endParaRPr lang="zh-CN" altLang="en-US" dirty="0"/>
                    </a:p>
                  </a:txBody>
                  <a:tcPr anchor="ctr"/>
                </a:tc>
                <a:tc>
                  <a:txBody>
                    <a:bodyPr/>
                    <a:lstStyle/>
                    <a:p>
                      <a:pPr algn="ctr"/>
                      <a:r>
                        <a:rPr lang="en-US" altLang="zh-CN" dirty="0"/>
                        <a:t>15.03</a:t>
                      </a:r>
                      <a:endParaRPr lang="zh-CN" altLang="en-US" dirty="0"/>
                    </a:p>
                  </a:txBody>
                  <a:tcPr anchor="ctr"/>
                </a:tc>
                <a:tc>
                  <a:txBody>
                    <a:bodyPr/>
                    <a:lstStyle/>
                    <a:p>
                      <a:pPr algn="ctr"/>
                      <a:r>
                        <a:rPr lang="en-US" altLang="zh-CN" dirty="0"/>
                        <a:t>&gt;=3</a:t>
                      </a:r>
                      <a:endParaRPr lang="zh-CN" altLang="en-US" dirty="0"/>
                    </a:p>
                  </a:txBody>
                  <a:tcPr anchor="ctr"/>
                </a:tc>
                <a:tc>
                  <a:txBody>
                    <a:bodyPr/>
                    <a:lstStyle/>
                    <a:p>
                      <a:pPr algn="ctr"/>
                      <a:r>
                        <a:rPr lang="en-US" altLang="zh-CN" dirty="0"/>
                        <a:t>97</a:t>
                      </a:r>
                      <a:endParaRPr lang="zh-CN" altLang="en-US" dirty="0"/>
                    </a:p>
                  </a:txBody>
                  <a:tcPr anchor="ctr"/>
                </a:tc>
                <a:extLst>
                  <a:ext uri="{0D108BD9-81ED-4DB2-BD59-A6C34878D82A}">
                    <a16:rowId xmlns:a16="http://schemas.microsoft.com/office/drawing/2014/main" val="743807068"/>
                  </a:ext>
                </a:extLst>
              </a:tr>
              <a:tr h="379257">
                <a:tc>
                  <a:txBody>
                    <a:bodyPr/>
                    <a:lstStyle/>
                    <a:p>
                      <a:pPr algn="ctr"/>
                      <a:r>
                        <a:rPr lang="en-US" altLang="zh-CN" dirty="0" err="1"/>
                        <a:t>TwotaskNet</a:t>
                      </a:r>
                      <a:endParaRPr lang="zh-CN" altLang="en-US" dirty="0"/>
                    </a:p>
                  </a:txBody>
                  <a:tcPr anchor="ctr"/>
                </a:tc>
                <a:tc>
                  <a:txBody>
                    <a:bodyPr/>
                    <a:lstStyle/>
                    <a:p>
                      <a:pPr algn="ctr"/>
                      <a:r>
                        <a:rPr lang="en-US" altLang="zh-CN" dirty="0"/>
                        <a:t>67.16</a:t>
                      </a:r>
                      <a:endParaRPr lang="zh-CN" altLang="en-US" dirty="0"/>
                    </a:p>
                  </a:txBody>
                  <a:tcPr anchor="ctr"/>
                </a:tc>
                <a:tc>
                  <a:txBody>
                    <a:bodyPr/>
                    <a:lstStyle/>
                    <a:p>
                      <a:pPr algn="ctr"/>
                      <a:r>
                        <a:rPr lang="en-US" altLang="zh-CN" dirty="0"/>
                        <a:t>90.41</a:t>
                      </a:r>
                      <a:endParaRPr lang="zh-CN" altLang="en-US" dirty="0"/>
                    </a:p>
                  </a:txBody>
                  <a:tcPr anchor="ctr"/>
                </a:tc>
                <a:tc>
                  <a:txBody>
                    <a:bodyPr/>
                    <a:lstStyle/>
                    <a:p>
                      <a:pPr algn="ctr"/>
                      <a:r>
                        <a:rPr lang="en-US" altLang="zh-CN" dirty="0"/>
                        <a:t>89.24</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b="1" dirty="0"/>
                        <a:t>115</a:t>
                      </a:r>
                      <a:endParaRPr lang="zh-CN" altLang="en-US" b="1" dirty="0"/>
                    </a:p>
                  </a:txBody>
                  <a:tcPr anchor="ctr"/>
                </a:tc>
                <a:extLst>
                  <a:ext uri="{0D108BD9-81ED-4DB2-BD59-A6C34878D82A}">
                    <a16:rowId xmlns:a16="http://schemas.microsoft.com/office/drawing/2014/main" val="1029630921"/>
                  </a:ext>
                </a:extLst>
              </a:tr>
            </a:tbl>
          </a:graphicData>
        </a:graphic>
      </p:graphicFrame>
      <p:graphicFrame>
        <p:nvGraphicFramePr>
          <p:cNvPr id="3" name="表格 2">
            <a:extLst>
              <a:ext uri="{FF2B5EF4-FFF2-40B4-BE49-F238E27FC236}">
                <a16:creationId xmlns:a16="http://schemas.microsoft.com/office/drawing/2014/main" id="{D552B923-FDB6-F3C7-8198-7615B9873F49}"/>
              </a:ext>
            </a:extLst>
          </p:cNvPr>
          <p:cNvGraphicFramePr>
            <a:graphicFrameLocks noGrp="1"/>
          </p:cNvGraphicFramePr>
          <p:nvPr>
            <p:extLst>
              <p:ext uri="{D42A27DB-BD31-4B8C-83A1-F6EECF244321}">
                <p14:modId xmlns:p14="http://schemas.microsoft.com/office/powerpoint/2010/main" val="957749137"/>
              </p:ext>
            </p:extLst>
          </p:nvPr>
        </p:nvGraphicFramePr>
        <p:xfrm>
          <a:off x="3168650" y="15021465"/>
          <a:ext cx="39743063" cy="433388"/>
        </p:xfrm>
        <a:graphic>
          <a:graphicData uri="http://schemas.openxmlformats.org/drawingml/2006/table">
            <a:tbl>
              <a:tblPr>
                <a:tableStyleId>{5C22544A-7EE6-4342-B048-85BDC9FD1C3A}</a:tableStyleId>
              </a:tblPr>
              <a:tblGrid>
                <a:gridCol w="39743063">
                  <a:extLst>
                    <a:ext uri="{9D8B030D-6E8A-4147-A177-3AD203B41FA5}">
                      <a16:colId xmlns:a16="http://schemas.microsoft.com/office/drawing/2014/main" val="1211522737"/>
                    </a:ext>
                  </a:extLst>
                </a:gridCol>
              </a:tblGrid>
              <a:tr h="0">
                <a:tc>
                  <a:txBody>
                    <a:bodyPr/>
                    <a:lstStyle/>
                    <a:p>
                      <a:pPr indent="152400" algn="just">
                        <a:lnSpc>
                          <a:spcPts val="1800"/>
                        </a:lnSpc>
                      </a:pPr>
                      <a:endParaRPr lang="zh-CN" sz="8800" kern="100" dirty="0">
                        <a:effectLst/>
                        <a:latin typeface="Times New Roman" panose="02020603050405020304" pitchFamily="18" charset="0"/>
                        <a:ea typeface="宋体" panose="02010600030101010101" pitchFamily="2" charset="-122"/>
                      </a:endParaRPr>
                    </a:p>
                  </a:txBody>
                  <a:tcPr marL="114300" marR="114300" marT="0" marB="0"/>
                </a:tc>
                <a:extLst>
                  <a:ext uri="{0D108BD9-81ED-4DB2-BD59-A6C34878D82A}">
                    <a16:rowId xmlns:a16="http://schemas.microsoft.com/office/drawing/2014/main" val="3893714407"/>
                  </a:ext>
                </a:extLst>
              </a:tr>
            </a:tbl>
          </a:graphicData>
        </a:graphic>
      </p:graphicFrame>
    </p:spTree>
    <p:extLst>
      <p:ext uri="{BB962C8B-B14F-4D97-AF65-F5344CB8AC3E}">
        <p14:creationId xmlns:p14="http://schemas.microsoft.com/office/powerpoint/2010/main" val="1009687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0F422B-BF47-8871-281E-E8F53DCFCDB6}"/>
              </a:ext>
            </a:extLst>
          </p:cNvPr>
          <p:cNvSpPr>
            <a:spLocks noGrp="1"/>
          </p:cNvSpPr>
          <p:nvPr>
            <p:ph type="title"/>
          </p:nvPr>
        </p:nvSpPr>
        <p:spPr/>
        <p:txBody>
          <a:bodyPr/>
          <a:lstStyle/>
          <a:p>
            <a:r>
              <a:rPr lang="zh-CN" altLang="en-US" dirty="0"/>
              <a:t>指标对比</a:t>
            </a:r>
            <a:r>
              <a:rPr lang="en-US" altLang="zh-CN" dirty="0"/>
              <a:t>(NUDT)</a:t>
            </a:r>
            <a:endParaRPr lang="zh-CN" altLang="en-US" dirty="0"/>
          </a:p>
        </p:txBody>
      </p:sp>
      <p:graphicFrame>
        <p:nvGraphicFramePr>
          <p:cNvPr id="4" name="表格 3">
            <a:extLst>
              <a:ext uri="{FF2B5EF4-FFF2-40B4-BE49-F238E27FC236}">
                <a16:creationId xmlns:a16="http://schemas.microsoft.com/office/drawing/2014/main" id="{A1129396-0A0B-043B-FE78-2B8204C67979}"/>
              </a:ext>
            </a:extLst>
          </p:cNvPr>
          <p:cNvGraphicFramePr>
            <a:graphicFrameLocks noGrp="1"/>
          </p:cNvGraphicFramePr>
          <p:nvPr>
            <p:extLst>
              <p:ext uri="{D42A27DB-BD31-4B8C-83A1-F6EECF244321}">
                <p14:modId xmlns:p14="http://schemas.microsoft.com/office/powerpoint/2010/main" val="1201971819"/>
              </p:ext>
            </p:extLst>
          </p:nvPr>
        </p:nvGraphicFramePr>
        <p:xfrm>
          <a:off x="18332107" y="11698818"/>
          <a:ext cx="9416148" cy="25613870"/>
        </p:xfrm>
        <a:graphic>
          <a:graphicData uri="http://schemas.openxmlformats.org/drawingml/2006/table">
            <a:tbl>
              <a:tblPr firstRow="1" bandRow="1">
                <a:tableStyleId>{5C22544A-7EE6-4342-B048-85BDC9FD1C3A}</a:tableStyleId>
              </a:tblPr>
              <a:tblGrid>
                <a:gridCol w="1569358">
                  <a:extLst>
                    <a:ext uri="{9D8B030D-6E8A-4147-A177-3AD203B41FA5}">
                      <a16:colId xmlns:a16="http://schemas.microsoft.com/office/drawing/2014/main" val="3491198133"/>
                    </a:ext>
                  </a:extLst>
                </a:gridCol>
                <a:gridCol w="1569358">
                  <a:extLst>
                    <a:ext uri="{9D8B030D-6E8A-4147-A177-3AD203B41FA5}">
                      <a16:colId xmlns:a16="http://schemas.microsoft.com/office/drawing/2014/main" val="4198922465"/>
                    </a:ext>
                  </a:extLst>
                </a:gridCol>
                <a:gridCol w="1569358">
                  <a:extLst>
                    <a:ext uri="{9D8B030D-6E8A-4147-A177-3AD203B41FA5}">
                      <a16:colId xmlns:a16="http://schemas.microsoft.com/office/drawing/2014/main" val="1564828181"/>
                    </a:ext>
                  </a:extLst>
                </a:gridCol>
                <a:gridCol w="1569358">
                  <a:extLst>
                    <a:ext uri="{9D8B030D-6E8A-4147-A177-3AD203B41FA5}">
                      <a16:colId xmlns:a16="http://schemas.microsoft.com/office/drawing/2014/main" val="3053582763"/>
                    </a:ext>
                  </a:extLst>
                </a:gridCol>
                <a:gridCol w="1707242">
                  <a:extLst>
                    <a:ext uri="{9D8B030D-6E8A-4147-A177-3AD203B41FA5}">
                      <a16:colId xmlns:a16="http://schemas.microsoft.com/office/drawing/2014/main" val="2141840885"/>
                    </a:ext>
                  </a:extLst>
                </a:gridCol>
                <a:gridCol w="1431474">
                  <a:extLst>
                    <a:ext uri="{9D8B030D-6E8A-4147-A177-3AD203B41FA5}">
                      <a16:colId xmlns:a16="http://schemas.microsoft.com/office/drawing/2014/main" val="3172906774"/>
                    </a:ext>
                  </a:extLst>
                </a:gridCol>
              </a:tblGrid>
              <a:tr h="654608">
                <a:tc>
                  <a:txBody>
                    <a:bodyPr/>
                    <a:lstStyle/>
                    <a:p>
                      <a:pPr algn="ctr"/>
                      <a:r>
                        <a:rPr lang="en-US" altLang="zh-CN" dirty="0"/>
                        <a:t>Network</a:t>
                      </a:r>
                      <a:endParaRPr lang="zh-CN" altLang="en-US" dirty="0"/>
                    </a:p>
                  </a:txBody>
                  <a:tcPr anchor="ctr"/>
                </a:tc>
                <a:tc>
                  <a:txBody>
                    <a:bodyPr/>
                    <a:lstStyle/>
                    <a:p>
                      <a:pPr algn="ctr"/>
                      <a:r>
                        <a:rPr lang="en-US" altLang="zh-CN" dirty="0" err="1"/>
                        <a:t>IoU</a:t>
                      </a:r>
                      <a:r>
                        <a:rPr lang="en-US" altLang="zh-CN" dirty="0"/>
                        <a:t>(10^-2)</a:t>
                      </a:r>
                      <a:endParaRPr lang="zh-CN" altLang="en-US" dirty="0"/>
                    </a:p>
                  </a:txBody>
                  <a:tcPr anchor="ctr"/>
                </a:tc>
                <a:tc>
                  <a:txBody>
                    <a:bodyPr/>
                    <a:lstStyle/>
                    <a:p>
                      <a:pPr algn="ctr"/>
                      <a:r>
                        <a:rPr lang="en-US" altLang="zh-CN" dirty="0"/>
                        <a:t>Pd</a:t>
                      </a:r>
                      <a:endParaRPr lang="zh-CN" altLang="en-US" dirty="0"/>
                    </a:p>
                  </a:txBody>
                  <a:tcPr anchor="ctr"/>
                </a:tc>
                <a:tc>
                  <a:txBody>
                    <a:bodyPr/>
                    <a:lstStyle/>
                    <a:p>
                      <a:pPr algn="ctr"/>
                      <a:r>
                        <a:rPr lang="en-US" altLang="zh-CN" dirty="0"/>
                        <a:t>Fa(10^-6)</a:t>
                      </a:r>
                      <a:endParaRPr lang="zh-CN" altLang="en-US" dirty="0"/>
                    </a:p>
                  </a:txBody>
                  <a:tcPr anchor="ctr"/>
                </a:tc>
                <a:tc>
                  <a:txBody>
                    <a:bodyPr/>
                    <a:lstStyle/>
                    <a:p>
                      <a:pPr algn="ctr"/>
                      <a:r>
                        <a:rPr lang="en-US" altLang="zh-CN" dirty="0"/>
                        <a:t>Parameters(M)</a:t>
                      </a:r>
                      <a:endParaRPr lang="zh-CN" altLang="en-US" dirty="0"/>
                    </a:p>
                  </a:txBody>
                  <a:tcPr anchor="ctr"/>
                </a:tc>
                <a:tc>
                  <a:txBody>
                    <a:bodyPr/>
                    <a:lstStyle/>
                    <a:p>
                      <a:pPr algn="ctr"/>
                      <a:r>
                        <a:rPr lang="en-US" altLang="zh-CN" dirty="0"/>
                        <a:t>Images/sec</a:t>
                      </a:r>
                      <a:endParaRPr lang="zh-CN" altLang="en-US" dirty="0"/>
                    </a:p>
                  </a:txBody>
                  <a:tcPr anchor="ctr"/>
                </a:tc>
                <a:extLst>
                  <a:ext uri="{0D108BD9-81ED-4DB2-BD59-A6C34878D82A}">
                    <a16:rowId xmlns:a16="http://schemas.microsoft.com/office/drawing/2014/main" val="1128019328"/>
                  </a:ext>
                </a:extLst>
              </a:tr>
              <a:tr h="379257">
                <a:tc>
                  <a:txBody>
                    <a:bodyPr/>
                    <a:lstStyle/>
                    <a:p>
                      <a:pPr algn="ctr"/>
                      <a:r>
                        <a:rPr lang="en-US" altLang="zh-CN" dirty="0" err="1"/>
                        <a:t>ALCNet</a:t>
                      </a:r>
                      <a:endParaRPr lang="zh-CN" altLang="en-US" dirty="0"/>
                    </a:p>
                  </a:txBody>
                  <a:tcPr anchor="ctr"/>
                </a:tc>
                <a:tc>
                  <a:txBody>
                    <a:bodyPr/>
                    <a:lstStyle/>
                    <a:p>
                      <a:pPr algn="ctr"/>
                      <a:r>
                        <a:rPr lang="en-US" altLang="zh-CN" dirty="0"/>
                        <a:t>72.89</a:t>
                      </a:r>
                      <a:endParaRPr lang="zh-CN" altLang="en-US" dirty="0"/>
                    </a:p>
                  </a:txBody>
                  <a:tcPr anchor="ctr"/>
                </a:tc>
                <a:tc>
                  <a:txBody>
                    <a:bodyPr/>
                    <a:lstStyle/>
                    <a:p>
                      <a:pPr algn="ctr"/>
                      <a:r>
                        <a:rPr lang="en-US" altLang="zh-CN" dirty="0"/>
                        <a:t>96.19</a:t>
                      </a:r>
                      <a:endParaRPr lang="zh-CN" altLang="en-US" dirty="0"/>
                    </a:p>
                  </a:txBody>
                  <a:tcPr anchor="ctr"/>
                </a:tc>
                <a:tc>
                  <a:txBody>
                    <a:bodyPr/>
                    <a:lstStyle/>
                    <a:p>
                      <a:pPr algn="ctr"/>
                      <a:r>
                        <a:rPr lang="en-US" altLang="zh-CN" dirty="0"/>
                        <a:t>30.40</a:t>
                      </a:r>
                      <a:endParaRPr lang="zh-CN" altLang="en-US" dirty="0"/>
                    </a:p>
                  </a:txBody>
                  <a:tcPr anchor="ctr"/>
                </a:tc>
                <a:tc>
                  <a:txBody>
                    <a:bodyPr/>
                    <a:lstStyle/>
                    <a:p>
                      <a:pPr algn="ctr"/>
                      <a:r>
                        <a:rPr lang="en-US" altLang="zh-CN" dirty="0"/>
                        <a:t>10.17</a:t>
                      </a:r>
                      <a:endParaRPr lang="zh-CN" altLang="en-US" dirty="0"/>
                    </a:p>
                  </a:txBody>
                  <a:tcPr anchor="ctr"/>
                </a:tc>
                <a:tc>
                  <a:txBody>
                    <a:bodyPr/>
                    <a:lstStyle/>
                    <a:p>
                      <a:pPr algn="ctr"/>
                      <a:r>
                        <a:rPr lang="en-US" altLang="zh-CN" dirty="0"/>
                        <a:t>72</a:t>
                      </a:r>
                      <a:endParaRPr lang="zh-CN" altLang="en-US" dirty="0"/>
                    </a:p>
                  </a:txBody>
                  <a:tcPr anchor="ctr"/>
                </a:tc>
                <a:extLst>
                  <a:ext uri="{0D108BD9-81ED-4DB2-BD59-A6C34878D82A}">
                    <a16:rowId xmlns:a16="http://schemas.microsoft.com/office/drawing/2014/main" val="858128089"/>
                  </a:ext>
                </a:extLst>
              </a:tr>
              <a:tr h="379257">
                <a:tc>
                  <a:txBody>
                    <a:bodyPr/>
                    <a:lstStyle/>
                    <a:p>
                      <a:pPr algn="ctr"/>
                      <a:r>
                        <a:rPr lang="en-US" altLang="zh-CN" dirty="0" err="1"/>
                        <a:t>ISNet</a:t>
                      </a:r>
                      <a:endParaRPr lang="zh-CN" altLang="en-US" dirty="0"/>
                    </a:p>
                  </a:txBody>
                  <a:tcPr anchor="ctr"/>
                </a:tc>
                <a:tc>
                  <a:txBody>
                    <a:bodyPr/>
                    <a:lstStyle/>
                    <a:p>
                      <a:pPr algn="ctr"/>
                      <a:r>
                        <a:rPr lang="en-US" altLang="zh-CN" dirty="0"/>
                        <a:t>67.86</a:t>
                      </a:r>
                      <a:endParaRPr lang="zh-CN" altLang="en-US" dirty="0"/>
                    </a:p>
                  </a:txBody>
                  <a:tcPr anchor="ctr"/>
                </a:tc>
                <a:tc>
                  <a:txBody>
                    <a:bodyPr/>
                    <a:lstStyle/>
                    <a:p>
                      <a:pPr algn="ctr"/>
                      <a:r>
                        <a:rPr lang="en-US" altLang="zh-CN" dirty="0"/>
                        <a:t>92.59</a:t>
                      </a:r>
                      <a:endParaRPr lang="zh-CN" altLang="en-US" dirty="0"/>
                    </a:p>
                  </a:txBody>
                  <a:tcPr anchor="ctr"/>
                </a:tc>
                <a:tc>
                  <a:txBody>
                    <a:bodyPr/>
                    <a:lstStyle/>
                    <a:p>
                      <a:pPr algn="ctr"/>
                      <a:r>
                        <a:rPr lang="en-US" altLang="zh-CN" dirty="0"/>
                        <a:t>34.65</a:t>
                      </a:r>
                      <a:endParaRPr lang="zh-CN" altLang="en-US" dirty="0"/>
                    </a:p>
                  </a:txBody>
                  <a:tcPr anchor="ctr"/>
                </a:tc>
                <a:tc>
                  <a:txBody>
                    <a:bodyPr/>
                    <a:lstStyle/>
                    <a:p>
                      <a:pPr algn="ctr"/>
                      <a:r>
                        <a:rPr lang="en-US" altLang="zh-CN" dirty="0"/>
                        <a:t>34.43</a:t>
                      </a:r>
                      <a:endParaRPr lang="zh-CN" altLang="en-US" dirty="0"/>
                    </a:p>
                  </a:txBody>
                  <a:tcPr anchor="ctr"/>
                </a:tc>
                <a:tc>
                  <a:txBody>
                    <a:bodyPr/>
                    <a:lstStyle/>
                    <a:p>
                      <a:pPr algn="ctr"/>
                      <a:r>
                        <a:rPr lang="en-US" altLang="zh-CN" dirty="0"/>
                        <a:t>76</a:t>
                      </a:r>
                      <a:endParaRPr lang="zh-CN" altLang="en-US" dirty="0"/>
                    </a:p>
                  </a:txBody>
                  <a:tcPr anchor="ctr"/>
                </a:tc>
                <a:extLst>
                  <a:ext uri="{0D108BD9-81ED-4DB2-BD59-A6C34878D82A}">
                    <a16:rowId xmlns:a16="http://schemas.microsoft.com/office/drawing/2014/main" val="3015178445"/>
                  </a:ext>
                </a:extLst>
              </a:tr>
              <a:tr h="379257">
                <a:tc>
                  <a:txBody>
                    <a:bodyPr/>
                    <a:lstStyle/>
                    <a:p>
                      <a:pPr algn="ctr"/>
                      <a:r>
                        <a:rPr lang="en-US" altLang="zh-CN" dirty="0"/>
                        <a:t>DNA-Net</a:t>
                      </a:r>
                      <a:endParaRPr lang="zh-CN" altLang="en-US" dirty="0"/>
                    </a:p>
                  </a:txBody>
                  <a:tcPr anchor="ctr"/>
                </a:tc>
                <a:tc>
                  <a:txBody>
                    <a:bodyPr/>
                    <a:lstStyle/>
                    <a:p>
                      <a:pPr algn="ctr"/>
                      <a:r>
                        <a:rPr lang="en-US" altLang="zh-CN" dirty="0"/>
                        <a:t>79.98</a:t>
                      </a:r>
                      <a:endParaRPr lang="zh-CN" altLang="en-US" dirty="0"/>
                    </a:p>
                  </a:txBody>
                  <a:tcPr anchor="ctr"/>
                </a:tc>
                <a:tc>
                  <a:txBody>
                    <a:bodyPr/>
                    <a:lstStyle/>
                    <a:p>
                      <a:pPr algn="ctr"/>
                      <a:r>
                        <a:rPr lang="en-US" altLang="zh-CN" dirty="0"/>
                        <a:t>96.93</a:t>
                      </a:r>
                      <a:endParaRPr lang="zh-CN" altLang="en-US" dirty="0"/>
                    </a:p>
                  </a:txBody>
                  <a:tcPr anchor="ctr"/>
                </a:tc>
                <a:tc>
                  <a:txBody>
                    <a:bodyPr/>
                    <a:lstStyle/>
                    <a:p>
                      <a:pPr algn="ctr"/>
                      <a:r>
                        <a:rPr lang="en-US" altLang="zh-CN" dirty="0"/>
                        <a:t>12.78</a:t>
                      </a:r>
                      <a:endParaRPr lang="zh-CN" altLang="en-US" dirty="0"/>
                    </a:p>
                  </a:txBody>
                  <a:tcPr anchor="ctr"/>
                </a:tc>
                <a:tc>
                  <a:txBody>
                    <a:bodyPr/>
                    <a:lstStyle/>
                    <a:p>
                      <a:pPr algn="ctr"/>
                      <a:r>
                        <a:rPr lang="en-US" altLang="zh-CN" dirty="0"/>
                        <a:t>18.03</a:t>
                      </a:r>
                      <a:endParaRPr lang="zh-CN" altLang="en-US" dirty="0"/>
                    </a:p>
                  </a:txBody>
                  <a:tcPr anchor="ctr"/>
                </a:tc>
                <a:tc>
                  <a:txBody>
                    <a:bodyPr/>
                    <a:lstStyle/>
                    <a:p>
                      <a:pPr algn="ctr"/>
                      <a:r>
                        <a:rPr lang="en-US" altLang="zh-CN" dirty="0"/>
                        <a:t>39</a:t>
                      </a:r>
                      <a:endParaRPr lang="zh-CN" altLang="en-US" dirty="0"/>
                    </a:p>
                  </a:txBody>
                  <a:tcPr anchor="ctr"/>
                </a:tc>
                <a:extLst>
                  <a:ext uri="{0D108BD9-81ED-4DB2-BD59-A6C34878D82A}">
                    <a16:rowId xmlns:a16="http://schemas.microsoft.com/office/drawing/2014/main" val="2997974591"/>
                  </a:ext>
                </a:extLst>
              </a:tr>
              <a:tr h="3792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RPCANet</a:t>
                      </a:r>
                      <a:endParaRPr lang="zh-CN" altLang="en-US" dirty="0"/>
                    </a:p>
                  </a:txBody>
                  <a:tcPr anchor="ctr"/>
                </a:tc>
                <a:tc>
                  <a:txBody>
                    <a:bodyPr/>
                    <a:lstStyle/>
                    <a:p>
                      <a:pPr algn="ctr"/>
                      <a:r>
                        <a:rPr lang="en-US" altLang="zh-CN" b="0" dirty="0"/>
                        <a:t>89.31</a:t>
                      </a:r>
                      <a:endParaRPr lang="zh-CN" altLang="en-US" b="0" dirty="0"/>
                    </a:p>
                  </a:txBody>
                  <a:tcPr anchor="ctr"/>
                </a:tc>
                <a:tc>
                  <a:txBody>
                    <a:bodyPr/>
                    <a:lstStyle/>
                    <a:p>
                      <a:pPr algn="ctr"/>
                      <a:r>
                        <a:rPr lang="en-US" altLang="zh-CN" dirty="0"/>
                        <a:t>97.14</a:t>
                      </a:r>
                      <a:endParaRPr lang="zh-CN" altLang="en-US" dirty="0"/>
                    </a:p>
                  </a:txBody>
                  <a:tcPr anchor="ctr"/>
                </a:tc>
                <a:tc>
                  <a:txBody>
                    <a:bodyPr/>
                    <a:lstStyle/>
                    <a:p>
                      <a:pPr algn="ctr"/>
                      <a:r>
                        <a:rPr lang="en-US" altLang="zh-CN" dirty="0"/>
                        <a:t>20.87</a:t>
                      </a:r>
                      <a:endParaRPr lang="zh-CN" altLang="en-US" dirty="0"/>
                    </a:p>
                  </a:txBody>
                  <a:tcPr anchor="ctr"/>
                </a:tc>
                <a:tc>
                  <a:txBody>
                    <a:bodyPr/>
                    <a:lstStyle/>
                    <a:p>
                      <a:pPr algn="ctr"/>
                      <a:r>
                        <a:rPr lang="en-US" altLang="zh-CN" b="1" dirty="0"/>
                        <a:t>0.6</a:t>
                      </a:r>
                      <a:endParaRPr lang="zh-CN" altLang="en-US" b="1" dirty="0"/>
                    </a:p>
                  </a:txBody>
                  <a:tcPr anchor="ctr"/>
                </a:tc>
                <a:tc>
                  <a:txBody>
                    <a:bodyPr/>
                    <a:lstStyle/>
                    <a:p>
                      <a:pPr algn="ctr"/>
                      <a:r>
                        <a:rPr lang="en-US" altLang="zh-CN" dirty="0"/>
                        <a:t>104</a:t>
                      </a:r>
                      <a:endParaRPr lang="zh-CN" altLang="en-US" dirty="0"/>
                    </a:p>
                  </a:txBody>
                  <a:tcPr anchor="ctr"/>
                </a:tc>
                <a:extLst>
                  <a:ext uri="{0D108BD9-81ED-4DB2-BD59-A6C34878D82A}">
                    <a16:rowId xmlns:a16="http://schemas.microsoft.com/office/drawing/2014/main" val="2658139683"/>
                  </a:ext>
                </a:extLst>
              </a:tr>
              <a:tr h="379257">
                <a:tc>
                  <a:txBody>
                    <a:bodyPr/>
                    <a:lstStyle/>
                    <a:p>
                      <a:pPr algn="ctr"/>
                      <a:r>
                        <a:rPr lang="en-US" altLang="zh-CN" dirty="0"/>
                        <a:t>MSDA-Net</a:t>
                      </a:r>
                      <a:endParaRPr lang="zh-CN" altLang="en-US" dirty="0"/>
                    </a:p>
                  </a:txBody>
                  <a:tcPr anchor="ctr"/>
                </a:tc>
                <a:tc>
                  <a:txBody>
                    <a:bodyPr/>
                    <a:lstStyle/>
                    <a:p>
                      <a:pPr algn="ctr"/>
                      <a:r>
                        <a:rPr lang="en-US" altLang="zh-CN" b="1" dirty="0"/>
                        <a:t>93.8</a:t>
                      </a:r>
                      <a:endParaRPr lang="zh-CN" altLang="en-US" b="1" dirty="0"/>
                    </a:p>
                  </a:txBody>
                  <a:tcPr anchor="ctr"/>
                </a:tc>
                <a:tc>
                  <a:txBody>
                    <a:bodyPr/>
                    <a:lstStyle/>
                    <a:p>
                      <a:pPr algn="ctr"/>
                      <a:r>
                        <a:rPr lang="en-US" altLang="zh-CN" dirty="0"/>
                        <a:t>99.2</a:t>
                      </a:r>
                      <a:endParaRPr lang="zh-CN" altLang="en-US" dirty="0"/>
                    </a:p>
                  </a:txBody>
                  <a:tcPr anchor="ctr"/>
                </a:tc>
                <a:tc>
                  <a:txBody>
                    <a:bodyPr/>
                    <a:lstStyle/>
                    <a:p>
                      <a:pPr algn="ctr"/>
                      <a:r>
                        <a:rPr lang="en-US" altLang="zh-CN" dirty="0"/>
                        <a:t>3.7</a:t>
                      </a:r>
                      <a:endParaRPr lang="zh-CN" altLang="en-US" dirty="0"/>
                    </a:p>
                  </a:txBody>
                  <a:tcPr anchor="ctr"/>
                </a:tc>
                <a:tc>
                  <a:txBody>
                    <a:bodyPr/>
                    <a:lstStyle/>
                    <a:p>
                      <a:pPr algn="ctr"/>
                      <a:r>
                        <a:rPr lang="en-US" altLang="zh-CN" dirty="0"/>
                        <a:t>18.28</a:t>
                      </a: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3998335238"/>
                  </a:ext>
                </a:extLst>
              </a:tr>
              <a:tr h="379257">
                <a:tc>
                  <a:txBody>
                    <a:bodyPr/>
                    <a:lstStyle/>
                    <a:p>
                      <a:pPr algn="ctr"/>
                      <a:r>
                        <a:rPr lang="en-US" altLang="zh-CN" dirty="0"/>
                        <a:t>MSH-Net</a:t>
                      </a:r>
                      <a:endParaRPr lang="zh-CN" altLang="en-US" dirty="0"/>
                    </a:p>
                  </a:txBody>
                  <a:tcPr anchor="ctr"/>
                </a:tc>
                <a:tc>
                  <a:txBody>
                    <a:bodyPr/>
                    <a:lstStyle/>
                    <a:p>
                      <a:pPr algn="ctr"/>
                      <a:r>
                        <a:rPr lang="en-US" altLang="zh-CN" b="0" dirty="0"/>
                        <a:t>80.55</a:t>
                      </a:r>
                      <a:endParaRPr lang="zh-CN" altLang="en-US" b="0" dirty="0"/>
                    </a:p>
                  </a:txBody>
                  <a:tcPr anchor="ctr"/>
                </a:tc>
                <a:tc>
                  <a:txBody>
                    <a:bodyPr/>
                    <a:lstStyle/>
                    <a:p>
                      <a:pPr algn="ctr"/>
                      <a:r>
                        <a:rPr lang="en-US" altLang="zh-CN" dirty="0"/>
                        <a:t>97.99</a:t>
                      </a:r>
                      <a:endParaRPr lang="zh-CN" altLang="en-US" dirty="0"/>
                    </a:p>
                  </a:txBody>
                  <a:tcPr anchor="ctr"/>
                </a:tc>
                <a:tc>
                  <a:txBody>
                    <a:bodyPr/>
                    <a:lstStyle/>
                    <a:p>
                      <a:pPr algn="ctr"/>
                      <a:r>
                        <a:rPr lang="en-US" altLang="zh-CN" dirty="0"/>
                        <a:t>11.77</a:t>
                      </a:r>
                      <a:endParaRPr lang="zh-CN" altLang="en-US" dirty="0"/>
                    </a:p>
                  </a:txBody>
                  <a:tcPr anchor="ctr"/>
                </a:tc>
                <a:tc>
                  <a:txBody>
                    <a:bodyPr/>
                    <a:lstStyle/>
                    <a:p>
                      <a:pPr algn="ctr"/>
                      <a:r>
                        <a:rPr lang="en-US" altLang="zh-CN" dirty="0"/>
                        <a:t>&gt;=3</a:t>
                      </a:r>
                      <a:endParaRPr lang="zh-CN" altLang="en-US" dirty="0"/>
                    </a:p>
                  </a:txBody>
                  <a:tcPr anchor="ctr"/>
                </a:tc>
                <a:tc>
                  <a:txBody>
                    <a:bodyPr/>
                    <a:lstStyle/>
                    <a:p>
                      <a:pPr algn="ctr"/>
                      <a:r>
                        <a:rPr lang="en-US" altLang="zh-CN" dirty="0"/>
                        <a:t>97</a:t>
                      </a:r>
                      <a:endParaRPr lang="zh-CN" altLang="en-US" dirty="0"/>
                    </a:p>
                  </a:txBody>
                  <a:tcPr anchor="ctr"/>
                </a:tc>
                <a:extLst>
                  <a:ext uri="{0D108BD9-81ED-4DB2-BD59-A6C34878D82A}">
                    <a16:rowId xmlns:a16="http://schemas.microsoft.com/office/drawing/2014/main" val="743807068"/>
                  </a:ext>
                </a:extLst>
              </a:tr>
              <a:tr h="379257">
                <a:tc>
                  <a:txBody>
                    <a:bodyPr/>
                    <a:lstStyle/>
                    <a:p>
                      <a:pPr algn="ctr"/>
                      <a:r>
                        <a:rPr lang="en-US" altLang="zh-CN" dirty="0" err="1"/>
                        <a:t>TwotaskNet</a:t>
                      </a:r>
                      <a:endParaRPr lang="zh-CN" altLang="en-US" dirty="0"/>
                    </a:p>
                  </a:txBody>
                  <a:tcPr anchor="ctr"/>
                </a:tc>
                <a:tc>
                  <a:txBody>
                    <a:bodyPr/>
                    <a:lstStyle/>
                    <a:p>
                      <a:pPr algn="ctr"/>
                      <a:r>
                        <a:rPr lang="en-US" altLang="zh-CN" dirty="0"/>
                        <a:t>72.91</a:t>
                      </a:r>
                      <a:endParaRPr lang="zh-CN" altLang="en-US" dirty="0"/>
                    </a:p>
                  </a:txBody>
                  <a:tcPr anchor="ctr"/>
                </a:tc>
                <a:tc>
                  <a:txBody>
                    <a:bodyPr/>
                    <a:lstStyle/>
                    <a:p>
                      <a:pPr algn="ctr"/>
                      <a:r>
                        <a:rPr lang="en-US" altLang="zh-CN" dirty="0"/>
                        <a:t>96.30</a:t>
                      </a:r>
                      <a:endParaRPr lang="zh-CN" altLang="en-US" dirty="0"/>
                    </a:p>
                  </a:txBody>
                  <a:tcPr anchor="ctr"/>
                </a:tc>
                <a:tc>
                  <a:txBody>
                    <a:bodyPr/>
                    <a:lstStyle/>
                    <a:p>
                      <a:pPr algn="ctr"/>
                      <a:r>
                        <a:rPr lang="en-US" altLang="zh-CN" dirty="0"/>
                        <a:t>88.46</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b="1" dirty="0"/>
                        <a:t>115</a:t>
                      </a:r>
                      <a:endParaRPr lang="zh-CN" altLang="en-US" b="1" dirty="0"/>
                    </a:p>
                  </a:txBody>
                  <a:tcPr anchor="ctr"/>
                </a:tc>
                <a:extLst>
                  <a:ext uri="{0D108BD9-81ED-4DB2-BD59-A6C34878D82A}">
                    <a16:rowId xmlns:a16="http://schemas.microsoft.com/office/drawing/2014/main" val="1029630921"/>
                  </a:ext>
                </a:extLst>
              </a:tr>
            </a:tbl>
          </a:graphicData>
        </a:graphic>
      </p:graphicFrame>
    </p:spTree>
    <p:extLst>
      <p:ext uri="{BB962C8B-B14F-4D97-AF65-F5344CB8AC3E}">
        <p14:creationId xmlns:p14="http://schemas.microsoft.com/office/powerpoint/2010/main" val="634045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476420-C578-A357-3DB8-90F62EA50CCF}"/>
              </a:ext>
            </a:extLst>
          </p:cNvPr>
          <p:cNvSpPr>
            <a:spLocks noGrp="1"/>
          </p:cNvSpPr>
          <p:nvPr>
            <p:ph type="title"/>
          </p:nvPr>
        </p:nvSpPr>
        <p:spPr/>
        <p:txBody>
          <a:bodyPr/>
          <a:lstStyle/>
          <a:p>
            <a:r>
              <a:rPr lang="zh-CN" altLang="en-US" dirty="0"/>
              <a:t>开题技术路线绘制</a:t>
            </a:r>
          </a:p>
        </p:txBody>
      </p:sp>
      <p:sp>
        <p:nvSpPr>
          <p:cNvPr id="4" name="矩形: 圆角 3">
            <a:extLst>
              <a:ext uri="{FF2B5EF4-FFF2-40B4-BE49-F238E27FC236}">
                <a16:creationId xmlns:a16="http://schemas.microsoft.com/office/drawing/2014/main" id="{B63597EB-4E48-E2EA-8712-AD70735B708D}"/>
              </a:ext>
            </a:extLst>
          </p:cNvPr>
          <p:cNvSpPr/>
          <p:nvPr/>
        </p:nvSpPr>
        <p:spPr>
          <a:xfrm>
            <a:off x="36698768" y="8527194"/>
            <a:ext cx="2874169" cy="2152650"/>
          </a:xfrm>
          <a:prstGeom prst="roundRect">
            <a:avLst/>
          </a:prstGeom>
          <a:solidFill>
            <a:schemeClr val="accent2">
              <a:lumMod val="60000"/>
              <a:lumOff val="4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深度学习模型</a:t>
            </a:r>
          </a:p>
        </p:txBody>
      </p:sp>
      <p:sp>
        <p:nvSpPr>
          <p:cNvPr id="5" name="流程图: 终止 4">
            <a:extLst>
              <a:ext uri="{FF2B5EF4-FFF2-40B4-BE49-F238E27FC236}">
                <a16:creationId xmlns:a16="http://schemas.microsoft.com/office/drawing/2014/main" id="{34F19556-B274-D5BB-4F05-32101A4087FA}"/>
              </a:ext>
            </a:extLst>
          </p:cNvPr>
          <p:cNvSpPr/>
          <p:nvPr/>
        </p:nvSpPr>
        <p:spPr>
          <a:xfrm>
            <a:off x="34739075" y="9011382"/>
            <a:ext cx="1238172" cy="469898"/>
          </a:xfrm>
          <a:prstGeom prst="flowChartTerminator">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600" dirty="0"/>
              <a:t>点标签</a:t>
            </a:r>
          </a:p>
        </p:txBody>
      </p:sp>
      <p:sp>
        <p:nvSpPr>
          <p:cNvPr id="6" name="流程图: 终止 5">
            <a:extLst>
              <a:ext uri="{FF2B5EF4-FFF2-40B4-BE49-F238E27FC236}">
                <a16:creationId xmlns:a16="http://schemas.microsoft.com/office/drawing/2014/main" id="{38D42091-FE83-7A45-F230-48237A906CFF}"/>
              </a:ext>
            </a:extLst>
          </p:cNvPr>
          <p:cNvSpPr/>
          <p:nvPr/>
        </p:nvSpPr>
        <p:spPr>
          <a:xfrm>
            <a:off x="34739075" y="9728139"/>
            <a:ext cx="1238172" cy="469898"/>
          </a:xfrm>
          <a:prstGeom prst="flowChartTerminator">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600" dirty="0"/>
              <a:t>红外图像</a:t>
            </a:r>
          </a:p>
        </p:txBody>
      </p:sp>
      <p:sp>
        <p:nvSpPr>
          <p:cNvPr id="8" name="梯形 7">
            <a:extLst>
              <a:ext uri="{FF2B5EF4-FFF2-40B4-BE49-F238E27FC236}">
                <a16:creationId xmlns:a16="http://schemas.microsoft.com/office/drawing/2014/main" id="{FE7BDD87-30F1-6D0A-C408-100DF87B0485}"/>
              </a:ext>
            </a:extLst>
          </p:cNvPr>
          <p:cNvSpPr/>
          <p:nvPr/>
        </p:nvSpPr>
        <p:spPr>
          <a:xfrm rot="5400000">
            <a:off x="32229200" y="8873388"/>
            <a:ext cx="2134553" cy="1442166"/>
          </a:xfrm>
          <a:prstGeom prst="trapezoid">
            <a:avLst>
              <a:gd name="adj" fmla="val 14189"/>
            </a:avLst>
          </a:prstGeom>
          <a:solidFill>
            <a:srgbClr val="FF0000"/>
          </a:solidFill>
          <a:ln w="28575"/>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zh-CN" altLang="en-US" sz="1600" dirty="0"/>
              <a:t>点标签</a:t>
            </a:r>
            <a:endParaRPr lang="en-US" altLang="zh-CN" sz="1600" dirty="0"/>
          </a:p>
          <a:p>
            <a:pPr algn="ctr"/>
            <a:r>
              <a:rPr lang="zh-CN" altLang="en-US" sz="1600" dirty="0"/>
              <a:t>扩散模块</a:t>
            </a:r>
          </a:p>
        </p:txBody>
      </p:sp>
      <p:sp>
        <p:nvSpPr>
          <p:cNvPr id="9" name="流程图: 终止 8">
            <a:extLst>
              <a:ext uri="{FF2B5EF4-FFF2-40B4-BE49-F238E27FC236}">
                <a16:creationId xmlns:a16="http://schemas.microsoft.com/office/drawing/2014/main" id="{11759EDA-5BFB-E86B-0AC5-CA02B65AC03C}"/>
              </a:ext>
            </a:extLst>
          </p:cNvPr>
          <p:cNvSpPr/>
          <p:nvPr/>
        </p:nvSpPr>
        <p:spPr>
          <a:xfrm>
            <a:off x="30285266" y="9359522"/>
            <a:ext cx="1568609" cy="469898"/>
          </a:xfrm>
          <a:prstGeom prst="flowChartTerminator">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600" dirty="0"/>
              <a:t>像素级伪标签</a:t>
            </a:r>
          </a:p>
        </p:txBody>
      </p:sp>
      <p:sp>
        <p:nvSpPr>
          <p:cNvPr id="12" name="流程图: 终止 11">
            <a:extLst>
              <a:ext uri="{FF2B5EF4-FFF2-40B4-BE49-F238E27FC236}">
                <a16:creationId xmlns:a16="http://schemas.microsoft.com/office/drawing/2014/main" id="{7C5CE125-F91C-8C72-3D50-9508A1331D2D}"/>
              </a:ext>
            </a:extLst>
          </p:cNvPr>
          <p:cNvSpPr/>
          <p:nvPr/>
        </p:nvSpPr>
        <p:spPr>
          <a:xfrm>
            <a:off x="40294455" y="9011382"/>
            <a:ext cx="1442167" cy="469898"/>
          </a:xfrm>
          <a:prstGeom prst="flowChartTerminator">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600" dirty="0"/>
              <a:t>预测</a:t>
            </a:r>
          </a:p>
        </p:txBody>
      </p:sp>
      <p:sp>
        <p:nvSpPr>
          <p:cNvPr id="13" name="流程图: 终止 12">
            <a:extLst>
              <a:ext uri="{FF2B5EF4-FFF2-40B4-BE49-F238E27FC236}">
                <a16:creationId xmlns:a16="http://schemas.microsoft.com/office/drawing/2014/main" id="{74DF43F0-99F0-6544-6324-F7926A26F5A0}"/>
              </a:ext>
            </a:extLst>
          </p:cNvPr>
          <p:cNvSpPr/>
          <p:nvPr/>
        </p:nvSpPr>
        <p:spPr>
          <a:xfrm>
            <a:off x="40294455" y="9693215"/>
            <a:ext cx="1442167" cy="469898"/>
          </a:xfrm>
          <a:prstGeom prst="flowChartTerminator">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600" dirty="0"/>
              <a:t>更新标签</a:t>
            </a:r>
          </a:p>
        </p:txBody>
      </p:sp>
      <p:cxnSp>
        <p:nvCxnSpPr>
          <p:cNvPr id="15" name="连接符: 肘形 14">
            <a:extLst>
              <a:ext uri="{FF2B5EF4-FFF2-40B4-BE49-F238E27FC236}">
                <a16:creationId xmlns:a16="http://schemas.microsoft.com/office/drawing/2014/main" id="{4F5FDD3A-FBB2-BF51-0E81-1B4772D5657C}"/>
              </a:ext>
            </a:extLst>
          </p:cNvPr>
          <p:cNvCxnSpPr>
            <a:cxnSpLocks/>
            <a:stCxn id="13" idx="2"/>
            <a:endCxn id="8" idx="3"/>
          </p:cNvCxnSpPr>
          <p:nvPr/>
        </p:nvCxnSpPr>
        <p:spPr>
          <a:xfrm rot="5400000">
            <a:off x="36957848" y="6501742"/>
            <a:ext cx="396321" cy="7719062"/>
          </a:xfrm>
          <a:prstGeom prst="bentConnector3">
            <a:avLst>
              <a:gd name="adj1" fmla="val 228330"/>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03E80124-5BAE-A7C1-13AA-B907932519C7}"/>
              </a:ext>
            </a:extLst>
          </p:cNvPr>
          <p:cNvCxnSpPr>
            <a:cxnSpLocks/>
          </p:cNvCxnSpPr>
          <p:nvPr/>
        </p:nvCxnSpPr>
        <p:spPr>
          <a:xfrm>
            <a:off x="35946291" y="9969438"/>
            <a:ext cx="752474"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9" name="连接符: 肘形 28">
            <a:extLst>
              <a:ext uri="{FF2B5EF4-FFF2-40B4-BE49-F238E27FC236}">
                <a16:creationId xmlns:a16="http://schemas.microsoft.com/office/drawing/2014/main" id="{73303058-9EFE-13DB-E646-E2F3610972F0}"/>
              </a:ext>
            </a:extLst>
          </p:cNvPr>
          <p:cNvCxnSpPr/>
          <p:nvPr/>
        </p:nvCxnSpPr>
        <p:spPr>
          <a:xfrm flipV="1">
            <a:off x="35946291" y="9246334"/>
            <a:ext cx="752474" cy="583089"/>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74BDFAA1-4925-7C28-F51E-53D49EF201DD}"/>
              </a:ext>
            </a:extLst>
          </p:cNvPr>
          <p:cNvCxnSpPr>
            <a:stCxn id="5" idx="1"/>
          </p:cNvCxnSpPr>
          <p:nvPr/>
        </p:nvCxnSpPr>
        <p:spPr>
          <a:xfrm flipH="1">
            <a:off x="34017557" y="9246331"/>
            <a:ext cx="72151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9FEF163A-942F-A10A-4CA2-A45EFF56E0E0}"/>
              </a:ext>
            </a:extLst>
          </p:cNvPr>
          <p:cNvCxnSpPr/>
          <p:nvPr/>
        </p:nvCxnSpPr>
        <p:spPr>
          <a:xfrm flipH="1">
            <a:off x="34017557" y="9969438"/>
            <a:ext cx="72151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9DE7C745-0E73-F771-8D45-1580BCF049C6}"/>
              </a:ext>
            </a:extLst>
          </p:cNvPr>
          <p:cNvCxnSpPr>
            <a:cxnSpLocks/>
          </p:cNvCxnSpPr>
          <p:nvPr/>
        </p:nvCxnSpPr>
        <p:spPr>
          <a:xfrm flipH="1">
            <a:off x="31853872" y="9604005"/>
            <a:ext cx="72151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994884D0-451D-1753-8971-3D593FBFF754}"/>
              </a:ext>
            </a:extLst>
          </p:cNvPr>
          <p:cNvCxnSpPr>
            <a:cxnSpLocks/>
          </p:cNvCxnSpPr>
          <p:nvPr/>
        </p:nvCxnSpPr>
        <p:spPr>
          <a:xfrm>
            <a:off x="39572934" y="9246331"/>
            <a:ext cx="72151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10523190-D8D0-89AE-40E1-ED9A5403CEE8}"/>
              </a:ext>
            </a:extLst>
          </p:cNvPr>
          <p:cNvCxnSpPr>
            <a:cxnSpLocks/>
          </p:cNvCxnSpPr>
          <p:nvPr/>
        </p:nvCxnSpPr>
        <p:spPr>
          <a:xfrm>
            <a:off x="39572934" y="9963088"/>
            <a:ext cx="721518"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8AB020E2-8FA6-1FAF-11FD-AEEB3946841E}"/>
              </a:ext>
            </a:extLst>
          </p:cNvPr>
          <p:cNvSpPr/>
          <p:nvPr/>
        </p:nvSpPr>
        <p:spPr>
          <a:xfrm>
            <a:off x="35358161" y="7933874"/>
            <a:ext cx="1249206" cy="471883"/>
          </a:xfrm>
          <a:prstGeom prst="rect">
            <a:avLst/>
          </a:prstGeom>
          <a:solidFill>
            <a:schemeClr val="accent6">
              <a:lumMod val="60000"/>
              <a:lumOff val="4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Loss2</a:t>
            </a:r>
            <a:endParaRPr lang="zh-CN" altLang="en-US" dirty="0"/>
          </a:p>
        </p:txBody>
      </p:sp>
      <p:cxnSp>
        <p:nvCxnSpPr>
          <p:cNvPr id="30" name="连接符: 肘形 29">
            <a:extLst>
              <a:ext uri="{FF2B5EF4-FFF2-40B4-BE49-F238E27FC236}">
                <a16:creationId xmlns:a16="http://schemas.microsoft.com/office/drawing/2014/main" id="{2F6D06E6-CE5E-8B5B-398E-377F8DEE5489}"/>
              </a:ext>
            </a:extLst>
          </p:cNvPr>
          <p:cNvCxnSpPr>
            <a:stCxn id="12" idx="0"/>
            <a:endCxn id="25" idx="3"/>
          </p:cNvCxnSpPr>
          <p:nvPr/>
        </p:nvCxnSpPr>
        <p:spPr>
          <a:xfrm rot="16200000" flipV="1">
            <a:off x="38390671" y="6386516"/>
            <a:ext cx="841569" cy="440816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连接符: 肘形 31">
            <a:extLst>
              <a:ext uri="{FF2B5EF4-FFF2-40B4-BE49-F238E27FC236}">
                <a16:creationId xmlns:a16="http://schemas.microsoft.com/office/drawing/2014/main" id="{D077A77D-5220-CF31-42BF-12523870435A}"/>
              </a:ext>
            </a:extLst>
          </p:cNvPr>
          <p:cNvCxnSpPr>
            <a:cxnSpLocks/>
            <a:stCxn id="9" idx="0"/>
            <a:endCxn id="25" idx="1"/>
          </p:cNvCxnSpPr>
          <p:nvPr/>
        </p:nvCxnSpPr>
        <p:spPr>
          <a:xfrm rot="5400000" flipH="1" flipV="1">
            <a:off x="32619013" y="6620374"/>
            <a:ext cx="1189706" cy="428859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 name="矩形: 圆角 2">
            <a:extLst>
              <a:ext uri="{FF2B5EF4-FFF2-40B4-BE49-F238E27FC236}">
                <a16:creationId xmlns:a16="http://schemas.microsoft.com/office/drawing/2014/main" id="{B1971458-0FAF-0BF0-D770-99F9FD505515}"/>
              </a:ext>
            </a:extLst>
          </p:cNvPr>
          <p:cNvSpPr/>
          <p:nvPr/>
        </p:nvSpPr>
        <p:spPr>
          <a:xfrm>
            <a:off x="32483992" y="4678249"/>
            <a:ext cx="2874169" cy="2152650"/>
          </a:xfrm>
          <a:prstGeom prst="roundRect">
            <a:avLst/>
          </a:prstGeom>
          <a:solidFill>
            <a:schemeClr val="accent2">
              <a:lumMod val="60000"/>
              <a:lumOff val="4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深度学习模型</a:t>
            </a:r>
          </a:p>
        </p:txBody>
      </p:sp>
      <p:sp>
        <p:nvSpPr>
          <p:cNvPr id="14" name="流程图: 终止 13">
            <a:extLst>
              <a:ext uri="{FF2B5EF4-FFF2-40B4-BE49-F238E27FC236}">
                <a16:creationId xmlns:a16="http://schemas.microsoft.com/office/drawing/2014/main" id="{6FF8590F-BE0A-AB0F-F890-87BB5CE6FFFC}"/>
              </a:ext>
            </a:extLst>
          </p:cNvPr>
          <p:cNvSpPr/>
          <p:nvPr/>
        </p:nvSpPr>
        <p:spPr>
          <a:xfrm>
            <a:off x="30450484" y="5516305"/>
            <a:ext cx="1238172" cy="469898"/>
          </a:xfrm>
          <a:prstGeom prst="flowChartTerminator">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红外图像</a:t>
            </a:r>
          </a:p>
        </p:txBody>
      </p:sp>
      <p:sp>
        <p:nvSpPr>
          <p:cNvPr id="17" name="流程图: 终止 16">
            <a:extLst>
              <a:ext uri="{FF2B5EF4-FFF2-40B4-BE49-F238E27FC236}">
                <a16:creationId xmlns:a16="http://schemas.microsoft.com/office/drawing/2014/main" id="{659F9323-9432-FBE9-7AA6-BD53BB359D74}"/>
              </a:ext>
            </a:extLst>
          </p:cNvPr>
          <p:cNvSpPr/>
          <p:nvPr/>
        </p:nvSpPr>
        <p:spPr>
          <a:xfrm>
            <a:off x="36044950" y="5516305"/>
            <a:ext cx="1442167" cy="469898"/>
          </a:xfrm>
          <a:prstGeom prst="flowChartTerminator">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600" dirty="0"/>
              <a:t>预测</a:t>
            </a:r>
          </a:p>
        </p:txBody>
      </p:sp>
      <p:sp>
        <p:nvSpPr>
          <p:cNvPr id="19" name="矩形 18">
            <a:extLst>
              <a:ext uri="{FF2B5EF4-FFF2-40B4-BE49-F238E27FC236}">
                <a16:creationId xmlns:a16="http://schemas.microsoft.com/office/drawing/2014/main" id="{595A0AA7-B337-45E0-2119-B3C1B3CB12ED}"/>
              </a:ext>
            </a:extLst>
          </p:cNvPr>
          <p:cNvSpPr/>
          <p:nvPr/>
        </p:nvSpPr>
        <p:spPr>
          <a:xfrm>
            <a:off x="38266183" y="5514320"/>
            <a:ext cx="1249206" cy="471883"/>
          </a:xfrm>
          <a:prstGeom prst="rect">
            <a:avLst/>
          </a:prstGeom>
          <a:solidFill>
            <a:schemeClr val="accent6">
              <a:lumMod val="60000"/>
              <a:lumOff val="4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Loss1</a:t>
            </a:r>
            <a:endParaRPr lang="zh-CN" altLang="en-US" dirty="0"/>
          </a:p>
        </p:txBody>
      </p:sp>
      <p:sp>
        <p:nvSpPr>
          <p:cNvPr id="21" name="流程图: 终止 20">
            <a:extLst>
              <a:ext uri="{FF2B5EF4-FFF2-40B4-BE49-F238E27FC236}">
                <a16:creationId xmlns:a16="http://schemas.microsoft.com/office/drawing/2014/main" id="{41729DC6-92CE-16C4-D966-DD05C293DB23}"/>
              </a:ext>
            </a:extLst>
          </p:cNvPr>
          <p:cNvSpPr/>
          <p:nvPr/>
        </p:nvSpPr>
        <p:spPr>
          <a:xfrm>
            <a:off x="40294455" y="5516305"/>
            <a:ext cx="1442167" cy="469898"/>
          </a:xfrm>
          <a:prstGeom prst="flowChartTerminator">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600" dirty="0"/>
              <a:t>像素级标签</a:t>
            </a:r>
          </a:p>
        </p:txBody>
      </p:sp>
      <p:cxnSp>
        <p:nvCxnSpPr>
          <p:cNvPr id="23" name="直接箭头连接符 22">
            <a:extLst>
              <a:ext uri="{FF2B5EF4-FFF2-40B4-BE49-F238E27FC236}">
                <a16:creationId xmlns:a16="http://schemas.microsoft.com/office/drawing/2014/main" id="{33B5962C-9437-8633-0525-D610C272BC8A}"/>
              </a:ext>
            </a:extLst>
          </p:cNvPr>
          <p:cNvCxnSpPr>
            <a:stCxn id="14" idx="3"/>
            <a:endCxn id="3" idx="1"/>
          </p:cNvCxnSpPr>
          <p:nvPr/>
        </p:nvCxnSpPr>
        <p:spPr>
          <a:xfrm>
            <a:off x="31688656" y="5751254"/>
            <a:ext cx="795336" cy="33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74D319DD-2E8C-C3B2-5E78-A3EA92ABEDB7}"/>
              </a:ext>
            </a:extLst>
          </p:cNvPr>
          <p:cNvCxnSpPr>
            <a:cxnSpLocks/>
            <a:stCxn id="3" idx="3"/>
            <a:endCxn id="17" idx="1"/>
          </p:cNvCxnSpPr>
          <p:nvPr/>
        </p:nvCxnSpPr>
        <p:spPr>
          <a:xfrm flipV="1">
            <a:off x="35358161" y="5751254"/>
            <a:ext cx="686789" cy="33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F45B8129-416F-9229-C52C-F27997FE6F6D}"/>
              </a:ext>
            </a:extLst>
          </p:cNvPr>
          <p:cNvCxnSpPr>
            <a:cxnSpLocks/>
            <a:stCxn id="17" idx="3"/>
            <a:endCxn id="19" idx="1"/>
          </p:cNvCxnSpPr>
          <p:nvPr/>
        </p:nvCxnSpPr>
        <p:spPr>
          <a:xfrm flipV="1">
            <a:off x="37487117" y="5750262"/>
            <a:ext cx="779066" cy="9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D292E15D-CC42-C890-E9D5-434D18F52FCC}"/>
              </a:ext>
            </a:extLst>
          </p:cNvPr>
          <p:cNvCxnSpPr>
            <a:cxnSpLocks/>
            <a:stCxn id="21" idx="1"/>
            <a:endCxn id="19" idx="3"/>
          </p:cNvCxnSpPr>
          <p:nvPr/>
        </p:nvCxnSpPr>
        <p:spPr>
          <a:xfrm flipH="1" flipV="1">
            <a:off x="39515389" y="5750262"/>
            <a:ext cx="779066" cy="9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513343F7-C390-4B84-EB63-0FB6300F7099}"/>
              </a:ext>
            </a:extLst>
          </p:cNvPr>
          <p:cNvCxnSpPr/>
          <p:nvPr/>
        </p:nvCxnSpPr>
        <p:spPr>
          <a:xfrm>
            <a:off x="29626170" y="7620382"/>
            <a:ext cx="12941300" cy="0"/>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1B9C7047-8BAC-7FE6-04DD-68EB0A85367F}"/>
              </a:ext>
            </a:extLst>
          </p:cNvPr>
          <p:cNvSpPr txBox="1"/>
          <p:nvPr/>
        </p:nvSpPr>
        <p:spPr>
          <a:xfrm>
            <a:off x="33335022" y="7011707"/>
            <a:ext cx="5284449" cy="400110"/>
          </a:xfrm>
          <a:prstGeom prst="rect">
            <a:avLst/>
          </a:prstGeom>
          <a:noFill/>
        </p:spPr>
        <p:txBody>
          <a:bodyPr wrap="square" rtlCol="0">
            <a:spAutoFit/>
          </a:bodyPr>
          <a:lstStyle/>
          <a:p>
            <a:r>
              <a:rPr lang="zh-CN" altLang="en-US" sz="2000" dirty="0"/>
              <a:t>研究内容</a:t>
            </a:r>
            <a:r>
              <a:rPr lang="en-US" altLang="zh-CN" sz="2000" dirty="0"/>
              <a:t>1</a:t>
            </a:r>
            <a:r>
              <a:rPr lang="zh-CN" altLang="en-US" sz="2000" dirty="0"/>
              <a:t>：构建、训练及验证深度学习模型</a:t>
            </a:r>
          </a:p>
        </p:txBody>
      </p:sp>
      <p:sp>
        <p:nvSpPr>
          <p:cNvPr id="43" name="文本框 42">
            <a:extLst>
              <a:ext uri="{FF2B5EF4-FFF2-40B4-BE49-F238E27FC236}">
                <a16:creationId xmlns:a16="http://schemas.microsoft.com/office/drawing/2014/main" id="{AB1E3444-FB2F-6D99-9EA2-2BD26282B042}"/>
              </a:ext>
            </a:extLst>
          </p:cNvPr>
          <p:cNvSpPr txBox="1"/>
          <p:nvPr/>
        </p:nvSpPr>
        <p:spPr>
          <a:xfrm>
            <a:off x="34244858" y="11283379"/>
            <a:ext cx="3464775" cy="400110"/>
          </a:xfrm>
          <a:prstGeom prst="rect">
            <a:avLst/>
          </a:prstGeom>
          <a:noFill/>
        </p:spPr>
        <p:txBody>
          <a:bodyPr wrap="square" rtlCol="0">
            <a:spAutoFit/>
          </a:bodyPr>
          <a:lstStyle/>
          <a:p>
            <a:r>
              <a:rPr lang="zh-CN" altLang="en-US" sz="2000" dirty="0"/>
              <a:t>研究内容</a:t>
            </a:r>
            <a:r>
              <a:rPr lang="en-US" altLang="zh-CN" sz="2000" dirty="0"/>
              <a:t>2</a:t>
            </a:r>
            <a:r>
              <a:rPr lang="zh-CN" altLang="en-US" sz="2000" dirty="0"/>
              <a:t>：点标签扩散框架</a:t>
            </a:r>
          </a:p>
        </p:txBody>
      </p:sp>
      <p:sp>
        <p:nvSpPr>
          <p:cNvPr id="16" name="矩形: 圆角 15">
            <a:extLst>
              <a:ext uri="{FF2B5EF4-FFF2-40B4-BE49-F238E27FC236}">
                <a16:creationId xmlns:a16="http://schemas.microsoft.com/office/drawing/2014/main" id="{8A78371D-CD41-A3C1-64FE-F04DF08C8987}"/>
              </a:ext>
            </a:extLst>
          </p:cNvPr>
          <p:cNvSpPr/>
          <p:nvPr/>
        </p:nvSpPr>
        <p:spPr>
          <a:xfrm>
            <a:off x="7776333" y="14171602"/>
            <a:ext cx="2056170" cy="1539998"/>
          </a:xfrm>
          <a:prstGeom prst="roundRect">
            <a:avLst/>
          </a:prstGeom>
          <a:solidFill>
            <a:schemeClr val="accent2">
              <a:lumMod val="60000"/>
              <a:lumOff val="4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深度学习模型</a:t>
            </a:r>
          </a:p>
        </p:txBody>
      </p:sp>
      <p:sp>
        <p:nvSpPr>
          <p:cNvPr id="22" name="流程图: 终止 21">
            <a:extLst>
              <a:ext uri="{FF2B5EF4-FFF2-40B4-BE49-F238E27FC236}">
                <a16:creationId xmlns:a16="http://schemas.microsoft.com/office/drawing/2014/main" id="{526EC957-A5EC-426F-0F57-FC5DE893FA43}"/>
              </a:ext>
            </a:extLst>
          </p:cNvPr>
          <p:cNvSpPr/>
          <p:nvPr/>
        </p:nvSpPr>
        <p:spPr>
          <a:xfrm>
            <a:off x="8185335" y="13190383"/>
            <a:ext cx="1238172" cy="469898"/>
          </a:xfrm>
          <a:prstGeom prst="flowChartTerminator">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红外图像</a:t>
            </a:r>
          </a:p>
        </p:txBody>
      </p:sp>
      <p:sp>
        <p:nvSpPr>
          <p:cNvPr id="27" name="流程图: 终止 26">
            <a:extLst>
              <a:ext uri="{FF2B5EF4-FFF2-40B4-BE49-F238E27FC236}">
                <a16:creationId xmlns:a16="http://schemas.microsoft.com/office/drawing/2014/main" id="{B541E874-B40A-7FB2-69E5-46BF4FAEA363}"/>
              </a:ext>
            </a:extLst>
          </p:cNvPr>
          <p:cNvSpPr/>
          <p:nvPr/>
        </p:nvSpPr>
        <p:spPr>
          <a:xfrm>
            <a:off x="8121436" y="16222921"/>
            <a:ext cx="1442167" cy="469898"/>
          </a:xfrm>
          <a:prstGeom prst="flowChartTerminator">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600" dirty="0"/>
              <a:t>预测</a:t>
            </a:r>
          </a:p>
        </p:txBody>
      </p:sp>
      <p:sp>
        <p:nvSpPr>
          <p:cNvPr id="28" name="矩形 27">
            <a:extLst>
              <a:ext uri="{FF2B5EF4-FFF2-40B4-BE49-F238E27FC236}">
                <a16:creationId xmlns:a16="http://schemas.microsoft.com/office/drawing/2014/main" id="{1BE23F0E-0E54-1BFC-E69C-5AFD1956C724}"/>
              </a:ext>
            </a:extLst>
          </p:cNvPr>
          <p:cNvSpPr/>
          <p:nvPr/>
        </p:nvSpPr>
        <p:spPr>
          <a:xfrm>
            <a:off x="7405436" y="17152788"/>
            <a:ext cx="1249206" cy="471883"/>
          </a:xfrm>
          <a:prstGeom prst="rect">
            <a:avLst/>
          </a:prstGeom>
          <a:solidFill>
            <a:schemeClr val="accent6">
              <a:lumMod val="60000"/>
              <a:lumOff val="4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t>SoftIoU</a:t>
            </a:r>
            <a:endParaRPr lang="zh-CN" altLang="en-US" dirty="0"/>
          </a:p>
        </p:txBody>
      </p:sp>
      <p:sp>
        <p:nvSpPr>
          <p:cNvPr id="33" name="流程图: 终止 32">
            <a:extLst>
              <a:ext uri="{FF2B5EF4-FFF2-40B4-BE49-F238E27FC236}">
                <a16:creationId xmlns:a16="http://schemas.microsoft.com/office/drawing/2014/main" id="{B7D957D5-C5B7-E182-F863-5BD94BE671A3}"/>
              </a:ext>
            </a:extLst>
          </p:cNvPr>
          <p:cNvSpPr/>
          <p:nvPr/>
        </p:nvSpPr>
        <p:spPr>
          <a:xfrm>
            <a:off x="8121435" y="18084640"/>
            <a:ext cx="1442167" cy="469898"/>
          </a:xfrm>
          <a:prstGeom prst="flowChartTerminator">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600" dirty="0"/>
              <a:t>全标签</a:t>
            </a:r>
          </a:p>
        </p:txBody>
      </p:sp>
      <p:cxnSp>
        <p:nvCxnSpPr>
          <p:cNvPr id="34" name="直接箭头连接符 33">
            <a:extLst>
              <a:ext uri="{FF2B5EF4-FFF2-40B4-BE49-F238E27FC236}">
                <a16:creationId xmlns:a16="http://schemas.microsoft.com/office/drawing/2014/main" id="{6E8ACBAC-A1CF-4FD5-CDCA-CC5D3FB152AF}"/>
              </a:ext>
            </a:extLst>
          </p:cNvPr>
          <p:cNvCxnSpPr>
            <a:cxnSpLocks/>
            <a:stCxn id="22" idx="2"/>
            <a:endCxn id="16" idx="0"/>
          </p:cNvCxnSpPr>
          <p:nvPr/>
        </p:nvCxnSpPr>
        <p:spPr>
          <a:xfrm flipH="1">
            <a:off x="8804418" y="13660281"/>
            <a:ext cx="3" cy="5113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82D59E9F-0C48-556E-6F1A-8786F5A2D366}"/>
              </a:ext>
            </a:extLst>
          </p:cNvPr>
          <p:cNvCxnSpPr>
            <a:cxnSpLocks/>
            <a:stCxn id="27" idx="2"/>
            <a:endCxn id="28" idx="0"/>
          </p:cNvCxnSpPr>
          <p:nvPr/>
        </p:nvCxnSpPr>
        <p:spPr>
          <a:xfrm flipH="1">
            <a:off x="8030039" y="16692819"/>
            <a:ext cx="812481" cy="4599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4E37FA4E-271F-65CB-8983-7A1C48B66121}"/>
              </a:ext>
            </a:extLst>
          </p:cNvPr>
          <p:cNvCxnSpPr>
            <a:cxnSpLocks/>
          </p:cNvCxnSpPr>
          <p:nvPr/>
        </p:nvCxnSpPr>
        <p:spPr>
          <a:xfrm>
            <a:off x="8842519" y="15711600"/>
            <a:ext cx="0" cy="5113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FFB05877-5342-ACF0-A2BF-82095B3D3737}"/>
              </a:ext>
            </a:extLst>
          </p:cNvPr>
          <p:cNvCxnSpPr>
            <a:cxnSpLocks/>
            <a:stCxn id="33" idx="0"/>
            <a:endCxn id="28" idx="2"/>
          </p:cNvCxnSpPr>
          <p:nvPr/>
        </p:nvCxnSpPr>
        <p:spPr>
          <a:xfrm flipH="1" flipV="1">
            <a:off x="8030039" y="17624671"/>
            <a:ext cx="812480" cy="4599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矩形 61">
            <a:extLst>
              <a:ext uri="{FF2B5EF4-FFF2-40B4-BE49-F238E27FC236}">
                <a16:creationId xmlns:a16="http://schemas.microsoft.com/office/drawing/2014/main" id="{DDCAD4BC-0FE7-D963-A19E-4D67B672A2CA}"/>
              </a:ext>
            </a:extLst>
          </p:cNvPr>
          <p:cNvSpPr/>
          <p:nvPr/>
        </p:nvSpPr>
        <p:spPr>
          <a:xfrm>
            <a:off x="9030399" y="17146831"/>
            <a:ext cx="1249206" cy="471883"/>
          </a:xfrm>
          <a:prstGeom prst="rect">
            <a:avLst/>
          </a:prstGeom>
          <a:solidFill>
            <a:schemeClr val="accent6">
              <a:lumMod val="60000"/>
              <a:lumOff val="4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3" name="直接箭头连接符 62">
            <a:extLst>
              <a:ext uri="{FF2B5EF4-FFF2-40B4-BE49-F238E27FC236}">
                <a16:creationId xmlns:a16="http://schemas.microsoft.com/office/drawing/2014/main" id="{72E8FAF4-4A02-45D2-B5E5-D5022384253C}"/>
              </a:ext>
            </a:extLst>
          </p:cNvPr>
          <p:cNvCxnSpPr>
            <a:cxnSpLocks/>
            <a:stCxn id="27" idx="2"/>
            <a:endCxn id="62" idx="0"/>
          </p:cNvCxnSpPr>
          <p:nvPr/>
        </p:nvCxnSpPr>
        <p:spPr>
          <a:xfrm>
            <a:off x="8842520" y="16692819"/>
            <a:ext cx="812482" cy="4540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8AAFF0A9-5A85-DB8B-CB9C-A0E067FC47FA}"/>
              </a:ext>
            </a:extLst>
          </p:cNvPr>
          <p:cNvCxnSpPr>
            <a:cxnSpLocks/>
            <a:stCxn id="33" idx="0"/>
            <a:endCxn id="62" idx="2"/>
          </p:cNvCxnSpPr>
          <p:nvPr/>
        </p:nvCxnSpPr>
        <p:spPr>
          <a:xfrm flipV="1">
            <a:off x="8842519" y="17618714"/>
            <a:ext cx="812483" cy="4659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矩形: 圆角 88">
            <a:extLst>
              <a:ext uri="{FF2B5EF4-FFF2-40B4-BE49-F238E27FC236}">
                <a16:creationId xmlns:a16="http://schemas.microsoft.com/office/drawing/2014/main" id="{1E614660-61A2-E6E9-1B61-57F4233F3450}"/>
              </a:ext>
            </a:extLst>
          </p:cNvPr>
          <p:cNvSpPr/>
          <p:nvPr/>
        </p:nvSpPr>
        <p:spPr>
          <a:xfrm>
            <a:off x="19909368" y="14767175"/>
            <a:ext cx="2874169" cy="2152650"/>
          </a:xfrm>
          <a:prstGeom prst="roundRect">
            <a:avLst/>
          </a:prstGeom>
          <a:solidFill>
            <a:schemeClr val="accent2">
              <a:lumMod val="60000"/>
              <a:lumOff val="4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深度学习模型</a:t>
            </a:r>
          </a:p>
        </p:txBody>
      </p:sp>
      <p:sp>
        <p:nvSpPr>
          <p:cNvPr id="90" name="流程图: 终止 89">
            <a:extLst>
              <a:ext uri="{FF2B5EF4-FFF2-40B4-BE49-F238E27FC236}">
                <a16:creationId xmlns:a16="http://schemas.microsoft.com/office/drawing/2014/main" id="{2DB57F2F-FA7F-4EC0-31CC-0FC8E91C8E15}"/>
              </a:ext>
            </a:extLst>
          </p:cNvPr>
          <p:cNvSpPr/>
          <p:nvPr/>
        </p:nvSpPr>
        <p:spPr>
          <a:xfrm>
            <a:off x="17949675" y="15251363"/>
            <a:ext cx="1238172" cy="469898"/>
          </a:xfrm>
          <a:prstGeom prst="flowChartTerminator">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600" dirty="0"/>
              <a:t>点标签</a:t>
            </a:r>
          </a:p>
        </p:txBody>
      </p:sp>
      <p:sp>
        <p:nvSpPr>
          <p:cNvPr id="91" name="流程图: 终止 90">
            <a:extLst>
              <a:ext uri="{FF2B5EF4-FFF2-40B4-BE49-F238E27FC236}">
                <a16:creationId xmlns:a16="http://schemas.microsoft.com/office/drawing/2014/main" id="{2C58354F-9759-F79D-124C-B6EA31FC99CE}"/>
              </a:ext>
            </a:extLst>
          </p:cNvPr>
          <p:cNvSpPr/>
          <p:nvPr/>
        </p:nvSpPr>
        <p:spPr>
          <a:xfrm>
            <a:off x="17949675" y="15968120"/>
            <a:ext cx="1238172" cy="469898"/>
          </a:xfrm>
          <a:prstGeom prst="flowChartTerminator">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600" dirty="0"/>
              <a:t>红外图像</a:t>
            </a:r>
          </a:p>
        </p:txBody>
      </p:sp>
      <p:sp>
        <p:nvSpPr>
          <p:cNvPr id="92" name="梯形 91">
            <a:extLst>
              <a:ext uri="{FF2B5EF4-FFF2-40B4-BE49-F238E27FC236}">
                <a16:creationId xmlns:a16="http://schemas.microsoft.com/office/drawing/2014/main" id="{F61A71F7-0930-A280-D585-75D2265D82C4}"/>
              </a:ext>
            </a:extLst>
          </p:cNvPr>
          <p:cNvSpPr/>
          <p:nvPr/>
        </p:nvSpPr>
        <p:spPr>
          <a:xfrm rot="5400000">
            <a:off x="15439800" y="15113369"/>
            <a:ext cx="2134553" cy="1442166"/>
          </a:xfrm>
          <a:prstGeom prst="trapezoid">
            <a:avLst>
              <a:gd name="adj" fmla="val 14189"/>
            </a:avLst>
          </a:prstGeom>
          <a:solidFill>
            <a:srgbClr val="FF0000"/>
          </a:solidFill>
          <a:ln w="28575"/>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zh-CN" altLang="en-US" sz="1600" dirty="0"/>
              <a:t>点标签</a:t>
            </a:r>
            <a:endParaRPr lang="en-US" altLang="zh-CN" sz="1600" dirty="0"/>
          </a:p>
          <a:p>
            <a:pPr algn="ctr"/>
            <a:r>
              <a:rPr lang="zh-CN" altLang="en-US" sz="1600" dirty="0"/>
              <a:t>扩散模块</a:t>
            </a:r>
          </a:p>
        </p:txBody>
      </p:sp>
      <p:sp>
        <p:nvSpPr>
          <p:cNvPr id="93" name="流程图: 终止 92">
            <a:extLst>
              <a:ext uri="{FF2B5EF4-FFF2-40B4-BE49-F238E27FC236}">
                <a16:creationId xmlns:a16="http://schemas.microsoft.com/office/drawing/2014/main" id="{E589F183-86C7-9AC6-F7FC-E723031F1D66}"/>
              </a:ext>
            </a:extLst>
          </p:cNvPr>
          <p:cNvSpPr/>
          <p:nvPr/>
        </p:nvSpPr>
        <p:spPr>
          <a:xfrm>
            <a:off x="13495866" y="15599503"/>
            <a:ext cx="1568609" cy="469898"/>
          </a:xfrm>
          <a:prstGeom prst="flowChartTerminator">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600" dirty="0"/>
              <a:t>像素级伪标签</a:t>
            </a:r>
          </a:p>
        </p:txBody>
      </p:sp>
      <p:sp>
        <p:nvSpPr>
          <p:cNvPr id="94" name="流程图: 终止 93">
            <a:extLst>
              <a:ext uri="{FF2B5EF4-FFF2-40B4-BE49-F238E27FC236}">
                <a16:creationId xmlns:a16="http://schemas.microsoft.com/office/drawing/2014/main" id="{7F331BEF-6EA3-3B4E-1A13-3DE574D7BCA2}"/>
              </a:ext>
            </a:extLst>
          </p:cNvPr>
          <p:cNvSpPr/>
          <p:nvPr/>
        </p:nvSpPr>
        <p:spPr>
          <a:xfrm>
            <a:off x="23505055" y="15251363"/>
            <a:ext cx="1442167" cy="469898"/>
          </a:xfrm>
          <a:prstGeom prst="flowChartTerminator">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600" dirty="0"/>
              <a:t>预测</a:t>
            </a:r>
          </a:p>
        </p:txBody>
      </p:sp>
      <p:sp>
        <p:nvSpPr>
          <p:cNvPr id="95" name="流程图: 终止 94">
            <a:extLst>
              <a:ext uri="{FF2B5EF4-FFF2-40B4-BE49-F238E27FC236}">
                <a16:creationId xmlns:a16="http://schemas.microsoft.com/office/drawing/2014/main" id="{017BDD77-4BC0-9845-499A-CF3A73A63484}"/>
              </a:ext>
            </a:extLst>
          </p:cNvPr>
          <p:cNvSpPr/>
          <p:nvPr/>
        </p:nvSpPr>
        <p:spPr>
          <a:xfrm>
            <a:off x="23505055" y="15933196"/>
            <a:ext cx="1442167" cy="469898"/>
          </a:xfrm>
          <a:prstGeom prst="flowChartTerminator">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600" dirty="0"/>
              <a:t>更新标签</a:t>
            </a:r>
          </a:p>
        </p:txBody>
      </p:sp>
      <p:cxnSp>
        <p:nvCxnSpPr>
          <p:cNvPr id="96" name="连接符: 肘形 95">
            <a:extLst>
              <a:ext uri="{FF2B5EF4-FFF2-40B4-BE49-F238E27FC236}">
                <a16:creationId xmlns:a16="http://schemas.microsoft.com/office/drawing/2014/main" id="{14040952-0571-89CE-79CF-78EC7C197470}"/>
              </a:ext>
            </a:extLst>
          </p:cNvPr>
          <p:cNvCxnSpPr>
            <a:cxnSpLocks/>
            <a:stCxn id="95" idx="2"/>
            <a:endCxn id="92" idx="3"/>
          </p:cNvCxnSpPr>
          <p:nvPr/>
        </p:nvCxnSpPr>
        <p:spPr>
          <a:xfrm rot="5400000">
            <a:off x="20168448" y="12741723"/>
            <a:ext cx="396321" cy="7719062"/>
          </a:xfrm>
          <a:prstGeom prst="bentConnector3">
            <a:avLst>
              <a:gd name="adj1" fmla="val 228330"/>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6F5A8CD9-8FDD-AF62-FB3E-3BD21B171EBC}"/>
              </a:ext>
            </a:extLst>
          </p:cNvPr>
          <p:cNvCxnSpPr>
            <a:cxnSpLocks/>
          </p:cNvCxnSpPr>
          <p:nvPr/>
        </p:nvCxnSpPr>
        <p:spPr>
          <a:xfrm>
            <a:off x="19156891" y="16209419"/>
            <a:ext cx="752474"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98" name="连接符: 肘形 97">
            <a:extLst>
              <a:ext uri="{FF2B5EF4-FFF2-40B4-BE49-F238E27FC236}">
                <a16:creationId xmlns:a16="http://schemas.microsoft.com/office/drawing/2014/main" id="{CA019139-5C84-17D7-8ED6-E58D62B30858}"/>
              </a:ext>
            </a:extLst>
          </p:cNvPr>
          <p:cNvCxnSpPr/>
          <p:nvPr/>
        </p:nvCxnSpPr>
        <p:spPr>
          <a:xfrm flipV="1">
            <a:off x="19156891" y="15486315"/>
            <a:ext cx="752474" cy="583089"/>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a:extLst>
              <a:ext uri="{FF2B5EF4-FFF2-40B4-BE49-F238E27FC236}">
                <a16:creationId xmlns:a16="http://schemas.microsoft.com/office/drawing/2014/main" id="{980690B9-F071-DC99-67B9-115FA6F6CD2C}"/>
              </a:ext>
            </a:extLst>
          </p:cNvPr>
          <p:cNvCxnSpPr>
            <a:stCxn id="90" idx="1"/>
          </p:cNvCxnSpPr>
          <p:nvPr/>
        </p:nvCxnSpPr>
        <p:spPr>
          <a:xfrm flipH="1">
            <a:off x="17228157" y="15486312"/>
            <a:ext cx="72151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2615CBF9-7A72-3398-3C9E-10BEDDEB2837}"/>
              </a:ext>
            </a:extLst>
          </p:cNvPr>
          <p:cNvCxnSpPr/>
          <p:nvPr/>
        </p:nvCxnSpPr>
        <p:spPr>
          <a:xfrm flipH="1">
            <a:off x="17228157" y="16209419"/>
            <a:ext cx="72151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6ADD4E5B-C7A9-C937-388D-86F9EBF72F68}"/>
              </a:ext>
            </a:extLst>
          </p:cNvPr>
          <p:cNvCxnSpPr>
            <a:cxnSpLocks/>
          </p:cNvCxnSpPr>
          <p:nvPr/>
        </p:nvCxnSpPr>
        <p:spPr>
          <a:xfrm flipH="1">
            <a:off x="15064472" y="15843986"/>
            <a:ext cx="72151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a16="http://schemas.microsoft.com/office/drawing/2014/main" id="{F61DDFEE-7CE2-2D7A-7E9A-00C67FA9725C}"/>
              </a:ext>
            </a:extLst>
          </p:cNvPr>
          <p:cNvCxnSpPr>
            <a:cxnSpLocks/>
          </p:cNvCxnSpPr>
          <p:nvPr/>
        </p:nvCxnSpPr>
        <p:spPr>
          <a:xfrm>
            <a:off x="22783534" y="15486312"/>
            <a:ext cx="72151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a:extLst>
              <a:ext uri="{FF2B5EF4-FFF2-40B4-BE49-F238E27FC236}">
                <a16:creationId xmlns:a16="http://schemas.microsoft.com/office/drawing/2014/main" id="{EC714411-9136-3478-2D2D-F9AF9233B64F}"/>
              </a:ext>
            </a:extLst>
          </p:cNvPr>
          <p:cNvCxnSpPr>
            <a:cxnSpLocks/>
          </p:cNvCxnSpPr>
          <p:nvPr/>
        </p:nvCxnSpPr>
        <p:spPr>
          <a:xfrm>
            <a:off x="22783534" y="16203069"/>
            <a:ext cx="721518"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04" name="矩形 103">
            <a:extLst>
              <a:ext uri="{FF2B5EF4-FFF2-40B4-BE49-F238E27FC236}">
                <a16:creationId xmlns:a16="http://schemas.microsoft.com/office/drawing/2014/main" id="{3A0C8614-5D07-293A-3253-B588AE5A9B1D}"/>
              </a:ext>
            </a:extLst>
          </p:cNvPr>
          <p:cNvSpPr/>
          <p:nvPr/>
        </p:nvSpPr>
        <p:spPr>
          <a:xfrm>
            <a:off x="18568761" y="14173855"/>
            <a:ext cx="1249206" cy="471883"/>
          </a:xfrm>
          <a:prstGeom prst="rect">
            <a:avLst/>
          </a:prstGeom>
          <a:solidFill>
            <a:schemeClr val="accent6">
              <a:lumMod val="60000"/>
              <a:lumOff val="4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Loss2</a:t>
            </a:r>
            <a:endParaRPr lang="zh-CN" altLang="en-US" dirty="0"/>
          </a:p>
        </p:txBody>
      </p:sp>
      <p:cxnSp>
        <p:nvCxnSpPr>
          <p:cNvPr id="105" name="连接符: 肘形 104">
            <a:extLst>
              <a:ext uri="{FF2B5EF4-FFF2-40B4-BE49-F238E27FC236}">
                <a16:creationId xmlns:a16="http://schemas.microsoft.com/office/drawing/2014/main" id="{46C0F4D6-3EE4-AA7C-C098-517C1FC23F0B}"/>
              </a:ext>
            </a:extLst>
          </p:cNvPr>
          <p:cNvCxnSpPr>
            <a:stCxn id="94" idx="0"/>
            <a:endCxn id="104" idx="3"/>
          </p:cNvCxnSpPr>
          <p:nvPr/>
        </p:nvCxnSpPr>
        <p:spPr>
          <a:xfrm rot="16200000" flipV="1">
            <a:off x="21601271" y="12626497"/>
            <a:ext cx="841569" cy="440816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6" name="连接符: 肘形 105">
            <a:extLst>
              <a:ext uri="{FF2B5EF4-FFF2-40B4-BE49-F238E27FC236}">
                <a16:creationId xmlns:a16="http://schemas.microsoft.com/office/drawing/2014/main" id="{29A78064-D334-6361-DD82-24C400831337}"/>
              </a:ext>
            </a:extLst>
          </p:cNvPr>
          <p:cNvCxnSpPr>
            <a:cxnSpLocks/>
            <a:stCxn id="93" idx="0"/>
            <a:endCxn id="104" idx="1"/>
          </p:cNvCxnSpPr>
          <p:nvPr/>
        </p:nvCxnSpPr>
        <p:spPr>
          <a:xfrm rot="5400000" flipH="1" flipV="1">
            <a:off x="15829613" y="12860355"/>
            <a:ext cx="1189706" cy="428859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8" name="连接符: 肘形 107">
            <a:extLst>
              <a:ext uri="{FF2B5EF4-FFF2-40B4-BE49-F238E27FC236}">
                <a16:creationId xmlns:a16="http://schemas.microsoft.com/office/drawing/2014/main" id="{16CEB5ED-B6C5-0828-3393-96357712D3FF}"/>
              </a:ext>
            </a:extLst>
          </p:cNvPr>
          <p:cNvCxnSpPr>
            <a:cxnSpLocks/>
          </p:cNvCxnSpPr>
          <p:nvPr/>
        </p:nvCxnSpPr>
        <p:spPr>
          <a:xfrm>
            <a:off x="9456266" y="13425332"/>
            <a:ext cx="4039600" cy="740313"/>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625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E9A87C9-43FD-FB1E-9D13-3B78AF9B98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080248">
            <a:off x="2422371" y="5032242"/>
            <a:ext cx="2777858" cy="2777858"/>
          </a:xfrm>
          <a:prstGeom prst="rect">
            <a:avLst/>
          </a:prstGeom>
          <a:scene3d>
            <a:camera prst="isometricOffAxis2Top"/>
            <a:lightRig rig="threePt" dir="t"/>
          </a:scene3d>
        </p:spPr>
      </p:pic>
      <p:sp>
        <p:nvSpPr>
          <p:cNvPr id="2" name="标题 1">
            <a:extLst>
              <a:ext uri="{FF2B5EF4-FFF2-40B4-BE49-F238E27FC236}">
                <a16:creationId xmlns:a16="http://schemas.microsoft.com/office/drawing/2014/main" id="{44F54E9C-73E9-0118-FBD9-C20BC7EAEEED}"/>
              </a:ext>
            </a:extLst>
          </p:cNvPr>
          <p:cNvSpPr>
            <a:spLocks noGrp="1"/>
          </p:cNvSpPr>
          <p:nvPr>
            <p:ph type="title"/>
          </p:nvPr>
        </p:nvSpPr>
        <p:spPr/>
        <p:txBody>
          <a:bodyPr/>
          <a:lstStyle/>
          <a:p>
            <a:r>
              <a:rPr lang="zh-CN" altLang="en-US" dirty="0"/>
              <a:t>点标签扩散模块</a:t>
            </a:r>
          </a:p>
        </p:txBody>
      </p:sp>
      <p:grpSp>
        <p:nvGrpSpPr>
          <p:cNvPr id="15" name="组合 14">
            <a:extLst>
              <a:ext uri="{FF2B5EF4-FFF2-40B4-BE49-F238E27FC236}">
                <a16:creationId xmlns:a16="http://schemas.microsoft.com/office/drawing/2014/main" id="{D7F24116-E730-5CC4-1777-0D2920BA3A21}"/>
              </a:ext>
            </a:extLst>
          </p:cNvPr>
          <p:cNvGrpSpPr/>
          <p:nvPr/>
        </p:nvGrpSpPr>
        <p:grpSpPr>
          <a:xfrm>
            <a:off x="2313181" y="13405081"/>
            <a:ext cx="3610947" cy="965714"/>
            <a:chOff x="3825119" y="3380789"/>
            <a:chExt cx="3610947" cy="965714"/>
          </a:xfrm>
        </p:grpSpPr>
        <p:sp>
          <p:nvSpPr>
            <p:cNvPr id="8" name="平行四边形 7">
              <a:extLst>
                <a:ext uri="{FF2B5EF4-FFF2-40B4-BE49-F238E27FC236}">
                  <a16:creationId xmlns:a16="http://schemas.microsoft.com/office/drawing/2014/main" id="{01996D8C-4B1F-F087-2CB7-CC2132CCC45F}"/>
                </a:ext>
              </a:extLst>
            </p:cNvPr>
            <p:cNvSpPr/>
            <p:nvPr/>
          </p:nvSpPr>
          <p:spPr>
            <a:xfrm>
              <a:off x="3825119" y="3380789"/>
              <a:ext cx="3610947" cy="965714"/>
            </a:xfrm>
            <a:prstGeom prst="parallelogram">
              <a:avLst>
                <a:gd name="adj" fmla="val 11002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1C8685FB-C157-44EC-1A68-4DEDC6DEA36F}"/>
                </a:ext>
              </a:extLst>
            </p:cNvPr>
            <p:cNvSpPr/>
            <p:nvPr/>
          </p:nvSpPr>
          <p:spPr>
            <a:xfrm>
              <a:off x="6150388" y="3876377"/>
              <a:ext cx="52291" cy="51740"/>
            </a:xfrm>
            <a:prstGeom prst="ellipse">
              <a:avLst/>
            </a:prstGeom>
            <a:solidFill>
              <a:schemeClr val="bg1"/>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E4BD382B-8A35-F481-C343-78F914791A90}"/>
                </a:ext>
              </a:extLst>
            </p:cNvPr>
            <p:cNvSpPr/>
            <p:nvPr/>
          </p:nvSpPr>
          <p:spPr>
            <a:xfrm>
              <a:off x="6085127" y="3762375"/>
              <a:ext cx="52291" cy="51740"/>
            </a:xfrm>
            <a:prstGeom prst="ellipse">
              <a:avLst/>
            </a:prstGeom>
            <a:solidFill>
              <a:schemeClr val="bg1"/>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C8A0C08C-5665-A477-A1F0-E36F34F366FC}"/>
                </a:ext>
              </a:extLst>
            </p:cNvPr>
            <p:cNvSpPr/>
            <p:nvPr/>
          </p:nvSpPr>
          <p:spPr>
            <a:xfrm>
              <a:off x="6483131" y="3762375"/>
              <a:ext cx="52291" cy="51740"/>
            </a:xfrm>
            <a:prstGeom prst="ellipse">
              <a:avLst/>
            </a:prstGeom>
            <a:solidFill>
              <a:schemeClr val="bg1"/>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82B53DDC-7DA3-911F-AB37-C9FAE16A31EE}"/>
              </a:ext>
            </a:extLst>
          </p:cNvPr>
          <p:cNvGrpSpPr/>
          <p:nvPr/>
        </p:nvGrpSpPr>
        <p:grpSpPr>
          <a:xfrm>
            <a:off x="2731279" y="9979743"/>
            <a:ext cx="2774746" cy="2774746"/>
            <a:chOff x="4657465" y="1306161"/>
            <a:chExt cx="2774746" cy="2774746"/>
          </a:xfrm>
        </p:grpSpPr>
        <p:pic>
          <p:nvPicPr>
            <p:cNvPr id="5" name="图片 4">
              <a:extLst>
                <a:ext uri="{FF2B5EF4-FFF2-40B4-BE49-F238E27FC236}">
                  <a16:creationId xmlns:a16="http://schemas.microsoft.com/office/drawing/2014/main" id="{4DAFF745-125C-9B63-10D6-CA78223C0F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075822">
              <a:off x="4657465" y="1306161"/>
              <a:ext cx="2774746" cy="2774746"/>
            </a:xfrm>
            <a:prstGeom prst="rect">
              <a:avLst/>
            </a:prstGeom>
            <a:scene3d>
              <a:camera prst="isometricOffAxis2Top"/>
              <a:lightRig rig="threePt" dir="t"/>
            </a:scene3d>
          </p:spPr>
        </p:pic>
        <p:sp>
          <p:nvSpPr>
            <p:cNvPr id="16" name="平行四边形 15">
              <a:extLst>
                <a:ext uri="{FF2B5EF4-FFF2-40B4-BE49-F238E27FC236}">
                  <a16:creationId xmlns:a16="http://schemas.microsoft.com/office/drawing/2014/main" id="{42651115-D29F-C313-E882-5437AA9B3377}"/>
                </a:ext>
              </a:extLst>
            </p:cNvPr>
            <p:cNvSpPr/>
            <p:nvPr/>
          </p:nvSpPr>
          <p:spPr>
            <a:xfrm>
              <a:off x="6338989" y="2577799"/>
              <a:ext cx="277935" cy="70687"/>
            </a:xfrm>
            <a:prstGeom prst="parallelogram">
              <a:avLst>
                <a:gd name="adj" fmla="val 114165"/>
              </a:avLst>
            </a:prstGeom>
            <a:noFill/>
            <a:ln w="127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18" name="平行四边形 17">
              <a:extLst>
                <a:ext uri="{FF2B5EF4-FFF2-40B4-BE49-F238E27FC236}">
                  <a16:creationId xmlns:a16="http://schemas.microsoft.com/office/drawing/2014/main" id="{FB121961-C22F-AF8B-792C-5DA001436D33}"/>
                </a:ext>
              </a:extLst>
            </p:cNvPr>
            <p:cNvSpPr/>
            <p:nvPr/>
          </p:nvSpPr>
          <p:spPr>
            <a:xfrm>
              <a:off x="6386549" y="2710476"/>
              <a:ext cx="277935" cy="70687"/>
            </a:xfrm>
            <a:prstGeom prst="parallelogram">
              <a:avLst>
                <a:gd name="adj" fmla="val 114165"/>
              </a:avLst>
            </a:prstGeom>
            <a:noFill/>
            <a:ln w="127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19" name="平行四边形 18">
              <a:extLst>
                <a:ext uri="{FF2B5EF4-FFF2-40B4-BE49-F238E27FC236}">
                  <a16:creationId xmlns:a16="http://schemas.microsoft.com/office/drawing/2014/main" id="{6D0C5D2C-2DAC-27B5-9ACC-6BE506850545}"/>
                </a:ext>
              </a:extLst>
            </p:cNvPr>
            <p:cNvSpPr/>
            <p:nvPr/>
          </p:nvSpPr>
          <p:spPr>
            <a:xfrm>
              <a:off x="6879468" y="2577799"/>
              <a:ext cx="277935" cy="70687"/>
            </a:xfrm>
            <a:prstGeom prst="parallelogram">
              <a:avLst>
                <a:gd name="adj" fmla="val 114165"/>
              </a:avLst>
            </a:prstGeom>
            <a:noFill/>
            <a:ln w="127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grpSp>
      <p:pic>
        <p:nvPicPr>
          <p:cNvPr id="22" name="图片 21">
            <a:extLst>
              <a:ext uri="{FF2B5EF4-FFF2-40B4-BE49-F238E27FC236}">
                <a16:creationId xmlns:a16="http://schemas.microsoft.com/office/drawing/2014/main" id="{A41AEA7F-98E8-7443-9793-F1E6AF6EE6AD}"/>
              </a:ext>
            </a:extLst>
          </p:cNvPr>
          <p:cNvPicPr>
            <a:picLocks noChangeAspect="1"/>
          </p:cNvPicPr>
          <p:nvPr/>
        </p:nvPicPr>
        <p:blipFill>
          <a:blip r:embed="rId3">
            <a:extLst>
              <a:ext uri="{28A0092B-C50C-407E-A947-70E740481C1C}">
                <a14:useLocalDpi xmlns:a14="http://schemas.microsoft.com/office/drawing/2010/main" val="0"/>
              </a:ext>
            </a:extLst>
          </a:blip>
          <a:srcRect l="68444" t="53222" r="25410" b="40916"/>
          <a:stretch/>
        </p:blipFill>
        <p:spPr>
          <a:xfrm>
            <a:off x="8545703" y="12163883"/>
            <a:ext cx="299729" cy="285876"/>
          </a:xfrm>
          <a:prstGeom prst="rect">
            <a:avLst/>
          </a:prstGeom>
        </p:spPr>
      </p:pic>
      <p:pic>
        <p:nvPicPr>
          <p:cNvPr id="23" name="图片 22">
            <a:extLst>
              <a:ext uri="{FF2B5EF4-FFF2-40B4-BE49-F238E27FC236}">
                <a16:creationId xmlns:a16="http://schemas.microsoft.com/office/drawing/2014/main" id="{B6542A9A-C710-CAEA-813E-8C06310BC902}"/>
              </a:ext>
            </a:extLst>
          </p:cNvPr>
          <p:cNvPicPr>
            <a:picLocks noChangeAspect="1"/>
          </p:cNvPicPr>
          <p:nvPr/>
        </p:nvPicPr>
        <p:blipFill>
          <a:blip r:embed="rId3">
            <a:extLst>
              <a:ext uri="{28A0092B-C50C-407E-A947-70E740481C1C}">
                <a14:useLocalDpi xmlns:a14="http://schemas.microsoft.com/office/drawing/2010/main" val="0"/>
              </a:ext>
            </a:extLst>
          </a:blip>
          <a:srcRect l="82311" t="38979" r="11438" b="54770"/>
          <a:stretch/>
        </p:blipFill>
        <p:spPr>
          <a:xfrm>
            <a:off x="8543165" y="10743083"/>
            <a:ext cx="304800" cy="304799"/>
          </a:xfrm>
          <a:prstGeom prst="rect">
            <a:avLst/>
          </a:prstGeom>
        </p:spPr>
      </p:pic>
      <p:pic>
        <p:nvPicPr>
          <p:cNvPr id="24" name="图片 23">
            <a:extLst>
              <a:ext uri="{FF2B5EF4-FFF2-40B4-BE49-F238E27FC236}">
                <a16:creationId xmlns:a16="http://schemas.microsoft.com/office/drawing/2014/main" id="{DB7CEAD1-1355-7001-011F-B207397AE90D}"/>
              </a:ext>
            </a:extLst>
          </p:cNvPr>
          <p:cNvPicPr>
            <a:picLocks noChangeAspect="1"/>
          </p:cNvPicPr>
          <p:nvPr/>
        </p:nvPicPr>
        <p:blipFill>
          <a:blip r:embed="rId3">
            <a:extLst>
              <a:ext uri="{28A0092B-C50C-407E-A947-70E740481C1C}">
                <a14:useLocalDpi xmlns:a14="http://schemas.microsoft.com/office/drawing/2010/main" val="0"/>
              </a:ext>
            </a:extLst>
          </a:blip>
          <a:srcRect l="60759" t="39525" r="32991" b="54613"/>
          <a:stretch/>
        </p:blipFill>
        <p:spPr>
          <a:xfrm>
            <a:off x="8543165" y="11462943"/>
            <a:ext cx="304800" cy="285876"/>
          </a:xfrm>
          <a:prstGeom prst="rect">
            <a:avLst/>
          </a:prstGeom>
        </p:spPr>
      </p:pic>
      <p:cxnSp>
        <p:nvCxnSpPr>
          <p:cNvPr id="4" name="直接箭头连接符 3">
            <a:extLst>
              <a:ext uri="{FF2B5EF4-FFF2-40B4-BE49-F238E27FC236}">
                <a16:creationId xmlns:a16="http://schemas.microsoft.com/office/drawing/2014/main" id="{132D92D4-3977-EFA3-9424-6561369E2F18}"/>
              </a:ext>
            </a:extLst>
          </p:cNvPr>
          <p:cNvCxnSpPr>
            <a:cxnSpLocks/>
          </p:cNvCxnSpPr>
          <p:nvPr/>
        </p:nvCxnSpPr>
        <p:spPr>
          <a:xfrm>
            <a:off x="4766290" y="11973897"/>
            <a:ext cx="0" cy="1431184"/>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4CF55A88-BCA4-79F3-08F2-75915FB1CEA9}"/>
              </a:ext>
            </a:extLst>
          </p:cNvPr>
          <p:cNvSpPr txBox="1"/>
          <p:nvPr/>
        </p:nvSpPr>
        <p:spPr>
          <a:xfrm>
            <a:off x="2536651" y="12449759"/>
            <a:ext cx="2088826" cy="646331"/>
          </a:xfrm>
          <a:prstGeom prst="rect">
            <a:avLst/>
          </a:prstGeom>
          <a:noFill/>
        </p:spPr>
        <p:txBody>
          <a:bodyPr wrap="square" rtlCol="0">
            <a:spAutoFit/>
          </a:bodyPr>
          <a:lstStyle/>
          <a:p>
            <a:r>
              <a:rPr lang="zh-CN" altLang="en-US" dirty="0"/>
              <a:t>根据点标签确认目标位置</a:t>
            </a:r>
          </a:p>
        </p:txBody>
      </p:sp>
      <p:cxnSp>
        <p:nvCxnSpPr>
          <p:cNvPr id="10" name="直接箭头连接符 9">
            <a:extLst>
              <a:ext uri="{FF2B5EF4-FFF2-40B4-BE49-F238E27FC236}">
                <a16:creationId xmlns:a16="http://schemas.microsoft.com/office/drawing/2014/main" id="{C74126AC-C06B-1FDF-E7E7-13A610FC359B}"/>
              </a:ext>
            </a:extLst>
          </p:cNvPr>
          <p:cNvCxnSpPr>
            <a:cxnSpLocks/>
          </p:cNvCxnSpPr>
          <p:nvPr/>
        </p:nvCxnSpPr>
        <p:spPr>
          <a:xfrm>
            <a:off x="6617133" y="11484699"/>
            <a:ext cx="112900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DD7D043A-D09E-3D21-13D6-B6CFEEC4E512}"/>
              </a:ext>
            </a:extLst>
          </p:cNvPr>
          <p:cNvSpPr txBox="1"/>
          <p:nvPr/>
        </p:nvSpPr>
        <p:spPr>
          <a:xfrm>
            <a:off x="6137222" y="11748819"/>
            <a:ext cx="2088826" cy="646331"/>
          </a:xfrm>
          <a:prstGeom prst="rect">
            <a:avLst/>
          </a:prstGeom>
          <a:noFill/>
        </p:spPr>
        <p:txBody>
          <a:bodyPr wrap="square" rtlCol="0">
            <a:spAutoFit/>
          </a:bodyPr>
          <a:lstStyle/>
          <a:p>
            <a:r>
              <a:rPr lang="zh-CN" altLang="en-US" dirty="0"/>
              <a:t>以</a:t>
            </a:r>
            <a:r>
              <a:rPr lang="en-US" altLang="zh-CN" dirty="0"/>
              <a:t>32*32</a:t>
            </a:r>
            <a:r>
              <a:rPr lang="zh-CN" altLang="en-US" dirty="0"/>
              <a:t>像素的尺寸裁切目标</a:t>
            </a:r>
          </a:p>
        </p:txBody>
      </p:sp>
      <p:cxnSp>
        <p:nvCxnSpPr>
          <p:cNvPr id="17" name="直接箭头连接符 16">
            <a:extLst>
              <a:ext uri="{FF2B5EF4-FFF2-40B4-BE49-F238E27FC236}">
                <a16:creationId xmlns:a16="http://schemas.microsoft.com/office/drawing/2014/main" id="{0B4B0548-697B-D5B3-428A-EC1E8B320BC4}"/>
              </a:ext>
            </a:extLst>
          </p:cNvPr>
          <p:cNvCxnSpPr>
            <a:cxnSpLocks/>
          </p:cNvCxnSpPr>
          <p:nvPr/>
        </p:nvCxnSpPr>
        <p:spPr>
          <a:xfrm>
            <a:off x="9515650" y="11484126"/>
            <a:ext cx="112900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A4303815-6F68-B920-E051-32714642F2B0}"/>
              </a:ext>
            </a:extLst>
          </p:cNvPr>
          <p:cNvSpPr txBox="1"/>
          <p:nvPr/>
        </p:nvSpPr>
        <p:spPr>
          <a:xfrm>
            <a:off x="9165082" y="11746723"/>
            <a:ext cx="2088826" cy="923330"/>
          </a:xfrm>
          <a:prstGeom prst="rect">
            <a:avLst/>
          </a:prstGeom>
          <a:noFill/>
        </p:spPr>
        <p:txBody>
          <a:bodyPr wrap="square" rtlCol="0">
            <a:spAutoFit/>
          </a:bodyPr>
          <a:lstStyle/>
          <a:p>
            <a:r>
              <a:rPr lang="zh-CN" altLang="en-US" dirty="0"/>
              <a:t>归一化，测梯度，</a:t>
            </a:r>
            <a:endParaRPr lang="en-US" altLang="zh-CN" dirty="0"/>
          </a:p>
          <a:p>
            <a:r>
              <a:rPr lang="zh-CN" altLang="en-US" dirty="0"/>
              <a:t>八个方向的梯度反向延申</a:t>
            </a:r>
          </a:p>
        </p:txBody>
      </p:sp>
      <p:pic>
        <p:nvPicPr>
          <p:cNvPr id="28" name="图片 27">
            <a:extLst>
              <a:ext uri="{FF2B5EF4-FFF2-40B4-BE49-F238E27FC236}">
                <a16:creationId xmlns:a16="http://schemas.microsoft.com/office/drawing/2014/main" id="{DD627785-330F-0021-7828-49A60C9FF0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71025" y="10733617"/>
            <a:ext cx="304800" cy="304800"/>
          </a:xfrm>
          <a:prstGeom prst="rect">
            <a:avLst/>
          </a:prstGeom>
        </p:spPr>
      </p:pic>
      <p:pic>
        <p:nvPicPr>
          <p:cNvPr id="30" name="图片 29">
            <a:extLst>
              <a:ext uri="{FF2B5EF4-FFF2-40B4-BE49-F238E27FC236}">
                <a16:creationId xmlns:a16="http://schemas.microsoft.com/office/drawing/2014/main" id="{0447AD57-780D-FFED-4E6D-3564ED547A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71025" y="11457879"/>
            <a:ext cx="304800" cy="304800"/>
          </a:xfrm>
          <a:prstGeom prst="rect">
            <a:avLst/>
          </a:prstGeom>
        </p:spPr>
      </p:pic>
      <p:pic>
        <p:nvPicPr>
          <p:cNvPr id="32" name="图片 31">
            <a:extLst>
              <a:ext uri="{FF2B5EF4-FFF2-40B4-BE49-F238E27FC236}">
                <a16:creationId xmlns:a16="http://schemas.microsoft.com/office/drawing/2014/main" id="{3453D9B0-F2D0-21A4-D867-8C718F9C84C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71025" y="12144959"/>
            <a:ext cx="304800" cy="304800"/>
          </a:xfrm>
          <a:prstGeom prst="rect">
            <a:avLst/>
          </a:prstGeom>
        </p:spPr>
      </p:pic>
      <p:cxnSp>
        <p:nvCxnSpPr>
          <p:cNvPr id="3" name="直接箭头连接符 2">
            <a:extLst>
              <a:ext uri="{FF2B5EF4-FFF2-40B4-BE49-F238E27FC236}">
                <a16:creationId xmlns:a16="http://schemas.microsoft.com/office/drawing/2014/main" id="{637D60B4-6A3D-792E-3D62-CEF9B53C3E38}"/>
              </a:ext>
            </a:extLst>
          </p:cNvPr>
          <p:cNvCxnSpPr>
            <a:cxnSpLocks/>
          </p:cNvCxnSpPr>
          <p:nvPr/>
        </p:nvCxnSpPr>
        <p:spPr>
          <a:xfrm>
            <a:off x="12660429" y="11500082"/>
            <a:ext cx="112900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F62EC6E4-FE53-FAA4-54CC-6D682A5AB269}"/>
              </a:ext>
            </a:extLst>
          </p:cNvPr>
          <p:cNvSpPr txBox="1"/>
          <p:nvPr/>
        </p:nvSpPr>
        <p:spPr>
          <a:xfrm>
            <a:off x="12309861" y="11762679"/>
            <a:ext cx="2088826" cy="646331"/>
          </a:xfrm>
          <a:prstGeom prst="rect">
            <a:avLst/>
          </a:prstGeom>
          <a:noFill/>
        </p:spPr>
        <p:txBody>
          <a:bodyPr wrap="square" rtlCol="0">
            <a:spAutoFit/>
          </a:bodyPr>
          <a:lstStyle/>
          <a:p>
            <a:r>
              <a:rPr lang="zh-CN" altLang="en-US" dirty="0"/>
              <a:t>计算阈值，过滤，重新组合</a:t>
            </a:r>
          </a:p>
        </p:txBody>
      </p:sp>
      <p:pic>
        <p:nvPicPr>
          <p:cNvPr id="25" name="图片 24">
            <a:extLst>
              <a:ext uri="{FF2B5EF4-FFF2-40B4-BE49-F238E27FC236}">
                <a16:creationId xmlns:a16="http://schemas.microsoft.com/office/drawing/2014/main" id="{0788DECB-E100-2BEC-BF72-E036BAEC60F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598885" y="10701169"/>
            <a:ext cx="3497179" cy="3497179"/>
          </a:xfrm>
          <a:prstGeom prst="rect">
            <a:avLst/>
          </a:prstGeom>
        </p:spPr>
      </p:pic>
    </p:spTree>
    <p:extLst>
      <p:ext uri="{BB962C8B-B14F-4D97-AF65-F5344CB8AC3E}">
        <p14:creationId xmlns:p14="http://schemas.microsoft.com/office/powerpoint/2010/main" val="224280798"/>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1936</TotalTime>
  <Words>652</Words>
  <Application>Microsoft Office PowerPoint</Application>
  <PresentationFormat>自定义</PresentationFormat>
  <Paragraphs>160</Paragraphs>
  <Slides>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Arial</vt:lpstr>
      <vt:lpstr>Calibri</vt:lpstr>
      <vt:lpstr>Calibri Light</vt:lpstr>
      <vt:lpstr>Times New Roman</vt:lpstr>
      <vt:lpstr>Office 主题​​</vt:lpstr>
      <vt:lpstr>想法由来</vt:lpstr>
      <vt:lpstr>想法由来</vt:lpstr>
      <vt:lpstr>想法由来</vt:lpstr>
      <vt:lpstr>PowerPoint 演示文稿</vt:lpstr>
      <vt:lpstr>PowerPoint 演示文稿</vt:lpstr>
      <vt:lpstr>指标对比(IRSTD1K)</vt:lpstr>
      <vt:lpstr>指标对比(NUDT)</vt:lpstr>
      <vt:lpstr>开题技术路线绘制</vt:lpstr>
      <vt:lpstr>点标签扩散模块</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haoran shi</dc:creator>
  <cp:lastModifiedBy>haoran shi</cp:lastModifiedBy>
  <cp:revision>20</cp:revision>
  <dcterms:created xsi:type="dcterms:W3CDTF">2024-09-29T06:51:04Z</dcterms:created>
  <dcterms:modified xsi:type="dcterms:W3CDTF">2024-12-18T15:43:07Z</dcterms:modified>
</cp:coreProperties>
</file>