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5" r:id="rId4"/>
    <p:sldId id="266" r:id="rId5"/>
    <p:sldId id="264" r:id="rId6"/>
    <p:sldId id="268" r:id="rId7"/>
    <p:sldId id="269" r:id="rId8"/>
    <p:sldId id="270" r:id="rId9"/>
    <p:sldId id="279" r:id="rId10"/>
    <p:sldId id="272" r:id="rId11"/>
    <p:sldId id="259" r:id="rId12"/>
    <p:sldId id="258" r:id="rId13"/>
    <p:sldId id="261" r:id="rId14"/>
    <p:sldId id="262" r:id="rId15"/>
    <p:sldId id="280" r:id="rId16"/>
    <p:sldId id="274" r:id="rId17"/>
    <p:sldId id="281" r:id="rId18"/>
    <p:sldId id="277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E14980-1B97-4D65-9668-BC2A88E3C813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223B5-A93E-40B2-94DB-ADDD7B37E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13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BE05-2B32-4729-A524-3DBF927C0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DC4F91-F537-4AAE-A14E-8BAFE146A2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FB9A5-08DF-457E-A3D9-01D0EB627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4B1E1-5AC4-46F3-8661-89F6F2BED566}" type="datetime1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FBC64-8A5E-4A12-9C0D-ABAAC2948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CS498, SP20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9C3F2-0A48-455D-AC66-E36DAFD66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09B3C-CA65-41C1-934B-54A9FD183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81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58B0C-3BBB-4A75-8D68-23E43E03B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3D7CA2-B0E3-42FA-B488-0948665D2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E4421-A770-4E56-8FB2-2BC7F3D50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112E-9072-4B0B-BE47-D9BFC3749BA0}" type="datetime1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E2E0A-E241-409F-9DD6-63DAEC5B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CS498, SP20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A6C2E-34EB-4C1F-9B50-D884B91EC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09B3C-CA65-41C1-934B-54A9FD183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4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8DE8E9-1DC5-48AA-B14C-1AA8AFE34F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EACCF-94B8-4A09-B162-5FE17CD99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20E68-E984-444C-B09B-A1984B943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20003-8BD3-4FBE-8E86-0FD03AD58D52}" type="datetime1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95ECA-71B9-4D3F-8F5B-368268C1E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CS498, SP20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70AD6-F8A0-4C63-BEB3-C0D14260E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09B3C-CA65-41C1-934B-54A9FD183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40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3AAB-F356-4BB8-9F56-CA95C4675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8400803" cy="822407"/>
          </a:xfrm>
        </p:spPr>
        <p:txBody>
          <a:bodyPr/>
          <a:lstStyle>
            <a:lvl1pPr>
              <a:defRPr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74836-10C6-4497-9978-153D6566B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76136-E09E-4CA5-A6A0-2BD558A1D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0BF2-5217-40BB-8C40-1813BB6DC9CF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26126-F573-45E9-848B-27028B019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CS498, SP20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C1D04-4ADE-4A3A-871F-6C979B894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34209B3C-CA65-41C1-934B-54A9FD1832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AA5BFA4-EF25-432F-9CA5-1E6C86E22AAE}"/>
              </a:ext>
            </a:extLst>
          </p:cNvPr>
          <p:cNvSpPr/>
          <p:nvPr userDrawn="1"/>
        </p:nvSpPr>
        <p:spPr>
          <a:xfrm>
            <a:off x="9583387" y="213756"/>
            <a:ext cx="2196935" cy="152004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+mj-lt"/>
              </a:rPr>
              <a:t>Zoom</a:t>
            </a:r>
          </a:p>
        </p:txBody>
      </p:sp>
    </p:spTree>
    <p:extLst>
      <p:ext uri="{BB962C8B-B14F-4D97-AF65-F5344CB8AC3E}">
        <p14:creationId xmlns:p14="http://schemas.microsoft.com/office/powerpoint/2010/main" val="2353817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21DC3-72F8-499E-8D08-BF7168FE9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78278-9A31-476F-BEFD-D1A175B4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234F-29C6-471A-944C-845F1A156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2EC8-0139-4230-85FB-DC5AFE426E17}" type="datetime1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F4399-1A80-4CB7-98AF-A297E3336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CS498, SP20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DA86B-B854-42A5-8E8E-5D077840C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09B3C-CA65-41C1-934B-54A9FD183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15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D8766-EE82-4820-830A-DAA69FD26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326E4-C43B-434B-8B73-9816BEFABC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C89DF-6FD5-42A3-9B19-F7F9A26C6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6E851-09DA-4808-9EAE-CF89C496F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6281-5DE9-4034-922E-8C74E05DDA02}" type="datetime1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89E57-7F0A-4154-AACA-E572E596D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CS498, SP20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5C3FC-26E5-44CD-84D1-EEB94E749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09B3C-CA65-41C1-934B-54A9FD183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36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6734D-9A2E-415D-BF75-51D8B5BCD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EC5DB-D4CE-4662-81F9-2235B8F28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534D4B-430D-4D97-A7E2-B4D097187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176744-AD8D-42CB-BBE5-ED4B83DD0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F0F735-66D3-4613-A85D-1F3E2E4ECD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3762A0-68D2-45EE-9249-ADD8CE77B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5A5C6-9860-400A-A96D-9E5CC22ACDD6}" type="datetime1">
              <a:rPr lang="en-US" smtClean="0"/>
              <a:t>5/11/2020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B374A9-BEB0-4184-A846-69FB16C7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CS498, SP20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D03E41-F9CC-49E1-8CC0-EAECDC2BE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09B3C-CA65-41C1-934B-54A9FD183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5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D29D6-45D6-40F5-86D4-386AC0870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1BFC1D-FCDE-41CB-886F-AFA46A030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0972C-F0E4-4143-BE03-3754A29D48E4}" type="datetime1">
              <a:rPr lang="en-US" smtClean="0"/>
              <a:t>5/11/2020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5D4465-4E02-4466-A54E-334CE3D69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CS498, SP20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106B99-F430-4362-952B-5660A3A8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09B3C-CA65-41C1-934B-54A9FD183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3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8B538D-9B89-46D8-B65F-655488536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C53B2-D62B-48AE-A779-DF4E86AECB83}" type="datetime1">
              <a:rPr lang="en-US" smtClean="0"/>
              <a:t>5/11/2020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B45714-662E-488E-8107-0BDCCA4E8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CS498, SP20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37CD2-85E5-400E-BD32-4F1DAD3ED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09B3C-CA65-41C1-934B-54A9FD183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1055B-07BE-4974-AD3F-F3120CEA1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7DC08-0554-4A37-A357-BBB617E5C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FC8901-DDDA-4B64-BF0A-AD8D518DE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C21F6-ACA7-49D7-9276-7B61E7E49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516E2-B232-4F46-B98B-6D178339180F}" type="datetime1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62F94-F86F-4C97-9532-24ACB63B6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CS498, SP20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0E3EC-0DBB-43E5-A62E-C50670397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09B3C-CA65-41C1-934B-54A9FD183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90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625B0-4FEC-4D5D-908A-460C62176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1A5367-E358-4390-9DAE-86E8A7212A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0DB6F7-8C04-4EEE-9AC0-AA6C9836C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379A2-4DF1-4F13-BD2E-AC447599E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7C63-7FE4-49E9-A768-CB2C76D897E5}" type="datetime1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606AD-F7ED-471C-A2F4-F770A6297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CS498, SP20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8E15F-72D3-47EB-B0CB-524276BDB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09B3C-CA65-41C1-934B-54A9FD183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44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4621ED-FCCF-4DB2-8F25-139B083A7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8531431" cy="1009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58962-2FB1-4345-8881-3F180E1A2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D41E7-E52B-4DA1-A1CD-7941FF780E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074E9-82BD-429A-8F17-74AA72844982}" type="datetime1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5D87F-79EE-4F3C-940A-B06606CE69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CS498, SP20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90BA0-C055-41D6-AE6A-41909F11D4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09B3C-CA65-41C1-934B-54A9FD1832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FE79F20-6975-4A65-B86D-C52886D2DC13}"/>
              </a:ext>
            </a:extLst>
          </p:cNvPr>
          <p:cNvSpPr/>
          <p:nvPr userDrawn="1"/>
        </p:nvSpPr>
        <p:spPr>
          <a:xfrm>
            <a:off x="9583387" y="213756"/>
            <a:ext cx="2196935" cy="152004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+mj-lt"/>
              </a:rPr>
              <a:t>Zoom</a:t>
            </a:r>
          </a:p>
        </p:txBody>
      </p:sp>
    </p:spTree>
    <p:extLst>
      <p:ext uri="{BB962C8B-B14F-4D97-AF65-F5344CB8AC3E}">
        <p14:creationId xmlns:p14="http://schemas.microsoft.com/office/powerpoint/2010/main" val="2907830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0.png"/><Relationship Id="rId7" Type="http://schemas.openxmlformats.org/officeDocument/2006/relationships/image" Target="../media/image28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6AyCDqdoMZ0?feature=oembe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0.png"/><Relationship Id="rId7" Type="http://schemas.openxmlformats.org/officeDocument/2006/relationships/image" Target="../media/image17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F047F-1AB7-4C29-A946-0FA922DDA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450" y="1995090"/>
            <a:ext cx="9969500" cy="1833563"/>
          </a:xfrm>
        </p:spPr>
        <p:txBody>
          <a:bodyPr>
            <a:normAutofit/>
          </a:bodyPr>
          <a:lstStyle/>
          <a:p>
            <a:r>
              <a:rPr lang="en-US" sz="5400"/>
              <a:t>Sampling-based Motion </a:t>
            </a:r>
            <a:r>
              <a:rPr lang="en-US" sz="5400" dirty="0"/>
              <a:t>Planning for Legged Robots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846858-6F42-403C-8AA3-2BC187F7B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000" y="4151313"/>
            <a:ext cx="5816600" cy="519906"/>
          </a:xfrm>
        </p:spPr>
        <p:txBody>
          <a:bodyPr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dirty="0" err="1"/>
              <a:t>Yanran</a:t>
            </a:r>
            <a:r>
              <a:rPr lang="en-US" dirty="0"/>
              <a:t> Ding, </a:t>
            </a:r>
            <a:r>
              <a:rPr lang="en-US" dirty="0" err="1"/>
              <a:t>Mengchao</a:t>
            </a:r>
            <a:r>
              <a:rPr lang="en-US" dirty="0"/>
              <a:t> Zhang, </a:t>
            </a:r>
            <a:r>
              <a:rPr lang="en-US" dirty="0" err="1"/>
              <a:t>Haoran</a:t>
            </a:r>
            <a:r>
              <a:rPr lang="en-US" dirty="0"/>
              <a:t> Tang</a:t>
            </a:r>
            <a:endParaRPr lang="en-US" b="0" dirty="0">
              <a:effectLst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28466-B199-4F53-8929-6FF29B31D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E5E04-3211-459A-973F-1A34A87B6A54}" type="datetime1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32398-3D92-4056-9F9A-23F661D74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CS498, SP20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428F8-6B94-4794-A841-CB681D26C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09B3C-CA65-41C1-934B-54A9FD18322B}" type="slidenum">
              <a:rPr lang="en-US" smtClean="0"/>
              <a:t>1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51F27C-C475-4C6B-BB18-E86C9B62DA37}"/>
              </a:ext>
            </a:extLst>
          </p:cNvPr>
          <p:cNvSpPr/>
          <p:nvPr/>
        </p:nvSpPr>
        <p:spPr>
          <a:xfrm>
            <a:off x="3860800" y="4671219"/>
            <a:ext cx="558800" cy="5588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CF4298-7AF9-4ED3-B95C-80D20D5ED280}"/>
              </a:ext>
            </a:extLst>
          </p:cNvPr>
          <p:cNvSpPr/>
          <p:nvPr/>
        </p:nvSpPr>
        <p:spPr>
          <a:xfrm>
            <a:off x="5740400" y="4672807"/>
            <a:ext cx="558800" cy="5588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M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A97CB05-C776-477C-AEB0-D003A1F7D49B}"/>
              </a:ext>
            </a:extLst>
          </p:cNvPr>
          <p:cNvSpPr/>
          <p:nvPr/>
        </p:nvSpPr>
        <p:spPr>
          <a:xfrm>
            <a:off x="7734300" y="4671219"/>
            <a:ext cx="558800" cy="558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519029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6AE07-EF25-4917-9BD1-91F6A5E8D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Optimization Step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BDBD3-351B-49F4-A0AA-FC1D668FF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CS498, SP20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C272E-64D5-4C50-BFFC-D295E3FD4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09B3C-CA65-41C1-934B-54A9FD18322B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365E4F1-0722-48D7-B7BC-062C318DDF73}"/>
                  </a:ext>
                </a:extLst>
              </p:cNvPr>
              <p:cNvSpPr txBox="1"/>
              <p:nvPr/>
            </p:nvSpPr>
            <p:spPr>
              <a:xfrm>
                <a:off x="3527987" y="1481367"/>
                <a:ext cx="564616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Optimize local trajectory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Solve for trajectory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Problem: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365E4F1-0722-48D7-B7BC-062C318DD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987" y="1481367"/>
                <a:ext cx="5646169" cy="1200329"/>
              </a:xfrm>
              <a:prstGeom prst="rect">
                <a:avLst/>
              </a:prstGeom>
              <a:blipFill>
                <a:blip r:embed="rId2"/>
                <a:stretch>
                  <a:fillRect l="-1512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6125909D-F6BE-40DE-B32D-7875F5113F51}"/>
              </a:ext>
            </a:extLst>
          </p:cNvPr>
          <p:cNvGrpSpPr/>
          <p:nvPr/>
        </p:nvGrpSpPr>
        <p:grpSpPr>
          <a:xfrm>
            <a:off x="838200" y="3028576"/>
            <a:ext cx="2648108" cy="1855240"/>
            <a:chOff x="3433573" y="3429000"/>
            <a:chExt cx="2648108" cy="185524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0169D95-FA34-403E-BC08-36BC5D66ADEA}"/>
                </a:ext>
              </a:extLst>
            </p:cNvPr>
            <p:cNvSpPr/>
            <p:nvPr/>
          </p:nvSpPr>
          <p:spPr>
            <a:xfrm>
              <a:off x="3704717" y="3569740"/>
              <a:ext cx="1066733" cy="1003554"/>
            </a:xfrm>
            <a:custGeom>
              <a:avLst/>
              <a:gdLst>
                <a:gd name="connsiteX0" fmla="*/ 0 w 317500"/>
                <a:gd name="connsiteY0" fmla="*/ 0 h 177800"/>
                <a:gd name="connsiteX1" fmla="*/ 317500 w 317500"/>
                <a:gd name="connsiteY1" fmla="*/ 177800 h 1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500" h="177800">
                  <a:moveTo>
                    <a:pt x="0" y="0"/>
                  </a:moveTo>
                  <a:cubicBezTo>
                    <a:pt x="111125" y="31750"/>
                    <a:pt x="222250" y="63500"/>
                    <a:pt x="317500" y="177800"/>
                  </a:cubicBezTo>
                </a:path>
              </a:pathLst>
            </a:custGeom>
            <a:ln w="19050">
              <a:prstDash val="lgDash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E520198-0451-4552-8ABA-E69CF5FEB6DE}"/>
                </a:ext>
              </a:extLst>
            </p:cNvPr>
            <p:cNvSpPr/>
            <p:nvPr/>
          </p:nvSpPr>
          <p:spPr>
            <a:xfrm flipH="1">
              <a:off x="4771450" y="3573169"/>
              <a:ext cx="982088" cy="1003554"/>
            </a:xfrm>
            <a:custGeom>
              <a:avLst/>
              <a:gdLst>
                <a:gd name="connsiteX0" fmla="*/ 0 w 317500"/>
                <a:gd name="connsiteY0" fmla="*/ 0 h 177800"/>
                <a:gd name="connsiteX1" fmla="*/ 317500 w 317500"/>
                <a:gd name="connsiteY1" fmla="*/ 177800 h 1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500" h="177800">
                  <a:moveTo>
                    <a:pt x="0" y="0"/>
                  </a:moveTo>
                  <a:cubicBezTo>
                    <a:pt x="111125" y="31750"/>
                    <a:pt x="222250" y="63500"/>
                    <a:pt x="317500" y="177800"/>
                  </a:cubicBezTo>
                </a:path>
              </a:pathLst>
            </a:custGeom>
            <a:ln w="19050"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BCA2171-722A-485B-BC7F-9A86FF3C4F43}"/>
                </a:ext>
              </a:extLst>
            </p:cNvPr>
            <p:cNvCxnSpPr/>
            <p:nvPr/>
          </p:nvCxnSpPr>
          <p:spPr>
            <a:xfrm>
              <a:off x="3755149" y="4573294"/>
              <a:ext cx="199838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780EFCF-5988-4E03-A1C7-7FFC15BFAD4C}"/>
                </a:ext>
              </a:extLst>
            </p:cNvPr>
            <p:cNvCxnSpPr>
              <a:cxnSpLocks/>
            </p:cNvCxnSpPr>
            <p:nvPr/>
          </p:nvCxnSpPr>
          <p:spPr>
            <a:xfrm>
              <a:off x="3860828" y="4576723"/>
              <a:ext cx="251504" cy="2283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81653AF-D773-4996-986D-D7BB2A325CEF}"/>
                </a:ext>
              </a:extLst>
            </p:cNvPr>
            <p:cNvCxnSpPr>
              <a:cxnSpLocks/>
            </p:cNvCxnSpPr>
            <p:nvPr/>
          </p:nvCxnSpPr>
          <p:spPr>
            <a:xfrm>
              <a:off x="4142691" y="4573294"/>
              <a:ext cx="251504" cy="2283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09B03E6-EAEA-43F1-9ED4-FE66BA0DBA34}"/>
                </a:ext>
              </a:extLst>
            </p:cNvPr>
            <p:cNvCxnSpPr>
              <a:cxnSpLocks/>
            </p:cNvCxnSpPr>
            <p:nvPr/>
          </p:nvCxnSpPr>
          <p:spPr>
            <a:xfrm>
              <a:off x="4435604" y="4576723"/>
              <a:ext cx="251504" cy="2283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24A265F-46AC-4C70-AF2C-9932BC5C360B}"/>
                </a:ext>
              </a:extLst>
            </p:cNvPr>
            <p:cNvCxnSpPr>
              <a:cxnSpLocks/>
            </p:cNvCxnSpPr>
            <p:nvPr/>
          </p:nvCxnSpPr>
          <p:spPr>
            <a:xfrm>
              <a:off x="4717467" y="4573294"/>
              <a:ext cx="251504" cy="2283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AA6E728-3256-44AF-BF28-8929ABE48B0D}"/>
                </a:ext>
              </a:extLst>
            </p:cNvPr>
            <p:cNvCxnSpPr>
              <a:cxnSpLocks/>
            </p:cNvCxnSpPr>
            <p:nvPr/>
          </p:nvCxnSpPr>
          <p:spPr>
            <a:xfrm>
              <a:off x="4995473" y="4580152"/>
              <a:ext cx="251504" cy="2283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FA394C5-68E8-4123-9367-A7EAAF08FDA8}"/>
                </a:ext>
              </a:extLst>
            </p:cNvPr>
            <p:cNvCxnSpPr>
              <a:cxnSpLocks/>
            </p:cNvCxnSpPr>
            <p:nvPr/>
          </p:nvCxnSpPr>
          <p:spPr>
            <a:xfrm>
              <a:off x="5277336" y="4576723"/>
              <a:ext cx="251504" cy="2283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B1DA285-693C-454F-97CD-952C402EB077}"/>
                </a:ext>
              </a:extLst>
            </p:cNvPr>
            <p:cNvCxnSpPr>
              <a:cxnSpLocks/>
            </p:cNvCxnSpPr>
            <p:nvPr/>
          </p:nvCxnSpPr>
          <p:spPr>
            <a:xfrm>
              <a:off x="5570249" y="4580152"/>
              <a:ext cx="251504" cy="2283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DD60648-0C72-4C87-821A-80F914744DE2}"/>
                </a:ext>
              </a:extLst>
            </p:cNvPr>
            <p:cNvCxnSpPr>
              <a:stCxn id="32" idx="1"/>
            </p:cNvCxnSpPr>
            <p:nvPr/>
          </p:nvCxnSpPr>
          <p:spPr>
            <a:xfrm>
              <a:off x="4771450" y="4573294"/>
              <a:ext cx="381068" cy="710946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0355BC0-6193-4384-B238-ED62863C2181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 flipV="1">
              <a:off x="4771450" y="3641559"/>
              <a:ext cx="437671" cy="935164"/>
            </a:xfrm>
            <a:prstGeom prst="line">
              <a:avLst/>
            </a:prstGeom>
            <a:ln w="190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7644893B-4DEA-423B-A1C0-FF1973AD6CFB}"/>
                    </a:ext>
                  </a:extLst>
                </p:cNvPr>
                <p:cNvSpPr txBox="1"/>
                <p:nvPr/>
              </p:nvSpPr>
              <p:spPr>
                <a:xfrm>
                  <a:off x="4968971" y="4761462"/>
                  <a:ext cx="5411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7644893B-4DEA-423B-A1C0-FF1973AD6C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8971" y="4761462"/>
                  <a:ext cx="54111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252EDA5-CE17-435B-9D26-45BDEDECAC59}"/>
                    </a:ext>
                  </a:extLst>
                </p:cNvPr>
                <p:cNvSpPr txBox="1"/>
                <p:nvPr/>
              </p:nvSpPr>
              <p:spPr>
                <a:xfrm>
                  <a:off x="4573858" y="3429000"/>
                  <a:ext cx="6565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252EDA5-CE17-435B-9D26-45BDEDECAC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3858" y="3429000"/>
                  <a:ext cx="65652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162675A-AC10-471D-8634-8826612EDB14}"/>
                </a:ext>
              </a:extLst>
            </p:cNvPr>
            <p:cNvSpPr/>
            <p:nvPr/>
          </p:nvSpPr>
          <p:spPr>
            <a:xfrm>
              <a:off x="4245948" y="3860193"/>
              <a:ext cx="1028700" cy="198132"/>
            </a:xfrm>
            <a:custGeom>
              <a:avLst/>
              <a:gdLst>
                <a:gd name="connsiteX0" fmla="*/ 0 w 1028700"/>
                <a:gd name="connsiteY0" fmla="*/ 7620 h 198132"/>
                <a:gd name="connsiteX1" fmla="*/ 373380 w 1028700"/>
                <a:gd name="connsiteY1" fmla="*/ 198120 h 198132"/>
                <a:gd name="connsiteX2" fmla="*/ 1028700 w 1028700"/>
                <a:gd name="connsiteY2" fmla="*/ 0 h 19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8700" h="198132">
                  <a:moveTo>
                    <a:pt x="0" y="7620"/>
                  </a:moveTo>
                  <a:cubicBezTo>
                    <a:pt x="100965" y="103505"/>
                    <a:pt x="201930" y="199390"/>
                    <a:pt x="373380" y="198120"/>
                  </a:cubicBezTo>
                  <a:cubicBezTo>
                    <a:pt x="544830" y="196850"/>
                    <a:pt x="786765" y="98425"/>
                    <a:pt x="1028700" y="0"/>
                  </a:cubicBezTo>
                </a:path>
              </a:pathLst>
            </a:cu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BBAF406-5A09-46E2-874E-21820D1FE9C2}"/>
                    </a:ext>
                  </a:extLst>
                </p:cNvPr>
                <p:cNvSpPr txBox="1"/>
                <p:nvPr/>
              </p:nvSpPr>
              <p:spPr>
                <a:xfrm>
                  <a:off x="4596178" y="4114959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BBAF406-5A09-46E2-874E-21820D1FE9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6178" y="4114959"/>
                  <a:ext cx="36580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99A069C-84AE-4608-9D96-279F1F2CC059}"/>
                </a:ext>
              </a:extLst>
            </p:cNvPr>
            <p:cNvSpPr/>
            <p:nvPr/>
          </p:nvSpPr>
          <p:spPr>
            <a:xfrm>
              <a:off x="4181842" y="3810727"/>
              <a:ext cx="92075" cy="9207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8D82C69-E939-4BC8-AB5F-EDFD6A232E48}"/>
                </a:ext>
              </a:extLst>
            </p:cNvPr>
            <p:cNvSpPr/>
            <p:nvPr/>
          </p:nvSpPr>
          <p:spPr>
            <a:xfrm>
              <a:off x="5222945" y="3823897"/>
              <a:ext cx="92075" cy="920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3EED4D0-8EB7-46C5-932E-1FAFF8B45F76}"/>
                    </a:ext>
                  </a:extLst>
                </p:cNvPr>
                <p:cNvSpPr txBox="1"/>
                <p:nvPr/>
              </p:nvSpPr>
              <p:spPr>
                <a:xfrm>
                  <a:off x="3433573" y="3806476"/>
                  <a:ext cx="8935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3EED4D0-8EB7-46C5-932E-1FAFF8B45F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3573" y="3806476"/>
                  <a:ext cx="893514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5E4B99EB-6477-4753-B712-4E7B9630A326}"/>
                    </a:ext>
                  </a:extLst>
                </p:cNvPr>
                <p:cNvSpPr txBox="1"/>
                <p:nvPr/>
              </p:nvSpPr>
              <p:spPr>
                <a:xfrm>
                  <a:off x="5135203" y="3810932"/>
                  <a:ext cx="946478" cy="391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5E4B99EB-6477-4753-B712-4E7B9630A3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5203" y="3810932"/>
                  <a:ext cx="946478" cy="391582"/>
                </a:xfrm>
                <a:prstGeom prst="rect">
                  <a:avLst/>
                </a:prstGeom>
                <a:blipFill>
                  <a:blip r:embed="rId7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D3539AF-76E3-460C-8919-5D9823402D70}"/>
              </a:ext>
            </a:extLst>
          </p:cNvPr>
          <p:cNvSpPr/>
          <p:nvPr/>
        </p:nvSpPr>
        <p:spPr>
          <a:xfrm>
            <a:off x="3520690" y="2659618"/>
            <a:ext cx="5653466" cy="11295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find control trajectory that drives the initial condition on inward parabola to the final condition on the outward parabola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339EE0-2DDE-4A77-A7A4-D9217E0B8E52}"/>
              </a:ext>
            </a:extLst>
          </p:cNvPr>
          <p:cNvSpPr txBox="1"/>
          <p:nvPr/>
        </p:nvSpPr>
        <p:spPr>
          <a:xfrm>
            <a:off x="3900657" y="5712001"/>
            <a:ext cx="7918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Position constraint is nonconvex </a:t>
            </a:r>
            <a:r>
              <a:rPr lang="en-US" sz="2000" dirty="0">
                <a:sym typeface="Wingdings" panose="05000000000000000000" pitchFamily="2" charset="2"/>
              </a:rPr>
              <a:t> mixed-integer convex relaxation</a:t>
            </a:r>
            <a:endParaRPr lang="en-US" sz="2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58DEFBC-5F83-4807-9549-17172ADAAE6D}"/>
              </a:ext>
            </a:extLst>
          </p:cNvPr>
          <p:cNvGrpSpPr/>
          <p:nvPr/>
        </p:nvGrpSpPr>
        <p:grpSpPr>
          <a:xfrm>
            <a:off x="3848833" y="3784338"/>
            <a:ext cx="7986329" cy="1690078"/>
            <a:chOff x="3848833" y="3784338"/>
            <a:chExt cx="7986329" cy="16900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4AD70D22-42DF-463E-AEAD-8A59528D6944}"/>
                    </a:ext>
                  </a:extLst>
                </p:cNvPr>
                <p:cNvSpPr txBox="1"/>
                <p:nvPr/>
              </p:nvSpPr>
              <p:spPr>
                <a:xfrm>
                  <a:off x="3848833" y="3784338"/>
                  <a:ext cx="5798134" cy="16900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̇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m:oMathPara>
                  </a14:m>
                  <a:endParaRPr lang="en-US" sz="2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4AD70D22-42DF-463E-AEAD-8A59528D69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8833" y="3784338"/>
                  <a:ext cx="5798134" cy="169007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1CF896C-A4B8-4B6B-A235-01145645838A}"/>
                </a:ext>
              </a:extLst>
            </p:cNvPr>
            <p:cNvSpPr txBox="1"/>
            <p:nvPr/>
          </p:nvSpPr>
          <p:spPr>
            <a:xfrm>
              <a:off x="3900657" y="3913200"/>
              <a:ext cx="1149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velocity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5E5E4E7-D082-4C3A-9748-8DAB78B7F7B4}"/>
                </a:ext>
              </a:extLst>
            </p:cNvPr>
            <p:cNvSpPr txBox="1"/>
            <p:nvPr/>
          </p:nvSpPr>
          <p:spPr>
            <a:xfrm>
              <a:off x="3900657" y="4788207"/>
              <a:ext cx="11961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position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8F9BB2F-1E33-425E-8271-A8ADBA5D7EA8}"/>
                </a:ext>
              </a:extLst>
            </p:cNvPr>
            <p:cNvSpPr txBox="1"/>
            <p:nvPr/>
          </p:nvSpPr>
          <p:spPr>
            <a:xfrm>
              <a:off x="8703677" y="4443364"/>
              <a:ext cx="31314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Symmetric for inward/outward parabola</a:t>
              </a:r>
            </a:p>
          </p:txBody>
        </p:sp>
        <p:sp>
          <p:nvSpPr>
            <p:cNvPr id="66" name="Left Brace 65">
              <a:extLst>
                <a:ext uri="{FF2B5EF4-FFF2-40B4-BE49-F238E27FC236}">
                  <a16:creationId xmlns:a16="http://schemas.microsoft.com/office/drawing/2014/main" id="{D6CD434D-C932-4DFF-BFBA-477DB7B3C026}"/>
                </a:ext>
              </a:extLst>
            </p:cNvPr>
            <p:cNvSpPr/>
            <p:nvPr/>
          </p:nvSpPr>
          <p:spPr>
            <a:xfrm flipH="1">
              <a:off x="8427205" y="4083409"/>
              <a:ext cx="118441" cy="1284969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1FD8AA8-0CCC-4B3A-B3FB-DC83353B0A74}"/>
              </a:ext>
            </a:extLst>
          </p:cNvPr>
          <p:cNvGrpSpPr/>
          <p:nvPr/>
        </p:nvGrpSpPr>
        <p:grpSpPr>
          <a:xfrm>
            <a:off x="1257394" y="5146093"/>
            <a:ext cx="1575226" cy="1361790"/>
            <a:chOff x="1257394" y="5146093"/>
            <a:chExt cx="1575226" cy="1361790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2168B28-3D53-4E3F-B6FC-8861E7C0A79E}"/>
                </a:ext>
              </a:extLst>
            </p:cNvPr>
            <p:cNvSpPr/>
            <p:nvPr/>
          </p:nvSpPr>
          <p:spPr>
            <a:xfrm flipV="1">
              <a:off x="1257394" y="5146093"/>
              <a:ext cx="1575226" cy="1361790"/>
            </a:xfrm>
            <a:custGeom>
              <a:avLst/>
              <a:gdLst>
                <a:gd name="connsiteX0" fmla="*/ 0 w 1981200"/>
                <a:gd name="connsiteY0" fmla="*/ 943545 h 943545"/>
                <a:gd name="connsiteX1" fmla="*/ 977900 w 1981200"/>
                <a:gd name="connsiteY1" fmla="*/ 3745 h 943545"/>
                <a:gd name="connsiteX2" fmla="*/ 1981200 w 1981200"/>
                <a:gd name="connsiteY2" fmla="*/ 676845 h 943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81200" h="943545">
                  <a:moveTo>
                    <a:pt x="0" y="943545"/>
                  </a:moveTo>
                  <a:cubicBezTo>
                    <a:pt x="323850" y="495870"/>
                    <a:pt x="647700" y="48195"/>
                    <a:pt x="977900" y="3745"/>
                  </a:cubicBezTo>
                  <a:cubicBezTo>
                    <a:pt x="1308100" y="-40705"/>
                    <a:pt x="1644650" y="318070"/>
                    <a:pt x="1981200" y="676845"/>
                  </a:cubicBezTo>
                </a:path>
              </a:pathLst>
            </a:custGeom>
            <a:ln w="19050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A8795DE-2760-4BE9-9570-43CE9C5E7015}"/>
                </a:ext>
              </a:extLst>
            </p:cNvPr>
            <p:cNvSpPr/>
            <p:nvPr/>
          </p:nvSpPr>
          <p:spPr>
            <a:xfrm>
              <a:off x="1329690" y="5314950"/>
              <a:ext cx="1371600" cy="1188720"/>
            </a:xfrm>
            <a:custGeom>
              <a:avLst/>
              <a:gdLst>
                <a:gd name="connsiteX0" fmla="*/ 0 w 1371600"/>
                <a:gd name="connsiteY0" fmla="*/ 0 h 1188720"/>
                <a:gd name="connsiteX1" fmla="*/ 361950 w 1371600"/>
                <a:gd name="connsiteY1" fmla="*/ 803910 h 1188720"/>
                <a:gd name="connsiteX2" fmla="*/ 704850 w 1371600"/>
                <a:gd name="connsiteY2" fmla="*/ 1188720 h 1188720"/>
                <a:gd name="connsiteX3" fmla="*/ 963930 w 1371600"/>
                <a:gd name="connsiteY3" fmla="*/ 1082040 h 1188720"/>
                <a:gd name="connsiteX4" fmla="*/ 1371600 w 1371600"/>
                <a:gd name="connsiteY4" fmla="*/ 457200 h 118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600" h="1188720">
                  <a:moveTo>
                    <a:pt x="0" y="0"/>
                  </a:moveTo>
                  <a:lnTo>
                    <a:pt x="361950" y="803910"/>
                  </a:lnTo>
                  <a:lnTo>
                    <a:pt x="704850" y="1188720"/>
                  </a:lnTo>
                  <a:lnTo>
                    <a:pt x="963930" y="1082040"/>
                  </a:lnTo>
                  <a:lnTo>
                    <a:pt x="1371600" y="457200"/>
                  </a:ln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381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test">
            <a:hlinkClick r:id="" action="ppaction://media"/>
            <a:extLst>
              <a:ext uri="{FF2B5EF4-FFF2-40B4-BE49-F238E27FC236}">
                <a16:creationId xmlns:a16="http://schemas.microsoft.com/office/drawing/2014/main" id="{A9D3DDE4-3881-40EA-BE96-3A7BB1717CFA}"/>
              </a:ext>
            </a:extLst>
          </p:cNvPr>
          <p:cNvPicPr>
            <a:picLocks noGrp="1" noChangeAspect="1"/>
          </p:cNvPicPr>
          <p:nvPr>
            <p:ph sz="half"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32278" y="1102065"/>
            <a:ext cx="6886122" cy="5164592"/>
          </a:xfr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476BFC9E-6016-47A9-BCF4-DD8112359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8531431" cy="1009651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398478AD-391E-4951-B7F2-AA82AE773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39000" y="1825625"/>
            <a:ext cx="41148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Solve time</a:t>
            </a:r>
          </a:p>
          <a:p>
            <a:r>
              <a:rPr lang="en-US" dirty="0"/>
              <a:t>Sampling step [s]: 0.1</a:t>
            </a:r>
          </a:p>
          <a:p>
            <a:r>
              <a:rPr lang="en-US" dirty="0"/>
              <a:t>Optimization step [s]: 24</a:t>
            </a:r>
          </a:p>
          <a:p>
            <a:pPr lvl="1"/>
            <a:r>
              <a:rPr lang="en-US" dirty="0"/>
              <a:t>1.2, 1.8, 3.5, 12.2, 6.5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CB7F0-E458-4EC2-9962-F619E06B3F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457B5D6-DC92-4601-A372-BC32D63CE3E2}" type="datetime1">
              <a:rPr lang="en-US" smtClean="0"/>
              <a:pPr>
                <a:spcAft>
                  <a:spcPts val="600"/>
                </a:spcAft>
              </a:pPr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0616B-5F28-4AB7-B2E8-CE4AC60B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CS498, SP20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4819E-2AB4-4DFB-9A49-259FB92EA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4209B3C-CA65-41C1-934B-54A9FD18322B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540AAA-FE81-4AA3-BD3E-7654ECC362C5}"/>
              </a:ext>
            </a:extLst>
          </p:cNvPr>
          <p:cNvSpPr/>
          <p:nvPr/>
        </p:nvSpPr>
        <p:spPr>
          <a:xfrm>
            <a:off x="1594840" y="1880883"/>
            <a:ext cx="9348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Mario</a:t>
            </a:r>
          </a:p>
        </p:txBody>
      </p:sp>
    </p:spTree>
    <p:extLst>
      <p:ext uri="{BB962C8B-B14F-4D97-AF65-F5344CB8AC3E}">
        <p14:creationId xmlns:p14="http://schemas.microsoft.com/office/powerpoint/2010/main" val="228934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99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test">
            <a:hlinkClick r:id="" action="ppaction://media"/>
            <a:extLst>
              <a:ext uri="{FF2B5EF4-FFF2-40B4-BE49-F238E27FC236}">
                <a16:creationId xmlns:a16="http://schemas.microsoft.com/office/drawing/2014/main" id="{B7210D5D-B6B8-46D9-A00C-2968BF0ED6F6}"/>
              </a:ext>
            </a:extLst>
          </p:cNvPr>
          <p:cNvPicPr>
            <a:picLocks noGrp="1" noChangeAspect="1"/>
          </p:cNvPicPr>
          <p:nvPr>
            <p:ph sz="half"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272142" y="1185862"/>
            <a:ext cx="7271657" cy="545374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033D94-B8D3-49F6-8F76-EF478CE72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8531431" cy="1009651"/>
          </a:xfrm>
        </p:spPr>
        <p:txBody>
          <a:bodyPr anchor="ctr">
            <a:normAutofit/>
          </a:bodyPr>
          <a:lstStyle/>
          <a:p>
            <a:r>
              <a:rPr lang="en-US" dirty="0"/>
              <a:t>Results 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8DCD460-6511-48E9-8F98-D7EE8BB3B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32120" y="1825625"/>
            <a:ext cx="582168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Solve time</a:t>
            </a:r>
          </a:p>
          <a:p>
            <a:r>
              <a:rPr lang="en-US" dirty="0"/>
              <a:t>Sampling step [s]: 0.3</a:t>
            </a:r>
          </a:p>
          <a:p>
            <a:r>
              <a:rPr lang="en-US" dirty="0"/>
              <a:t>Optimization step [s]: 3.6</a:t>
            </a:r>
          </a:p>
          <a:p>
            <a:pPr lvl="1"/>
            <a:r>
              <a:rPr lang="en-US" dirty="0"/>
              <a:t>1.6, 1.3, 0.7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131A4C5-2BD9-49DD-B36D-78AC042B4F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BB491D8-11DD-4FF3-BA85-85E2D9F5E982}" type="datetime1">
              <a:rPr lang="en-US" smtClean="0"/>
              <a:pPr>
                <a:spcAft>
                  <a:spcPts val="600"/>
                </a:spcAft>
              </a:pPr>
              <a:t>5/11/2020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7758660-CE0C-472E-8A1D-D7125D326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CS498, SP20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D6F45AE-F64D-481E-AE1B-D377EFB3C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4209B3C-CA65-41C1-934B-54A9FD18322B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D87520-D8B1-4583-A4A7-A878EE80320D}"/>
              </a:ext>
            </a:extLst>
          </p:cNvPr>
          <p:cNvSpPr/>
          <p:nvPr/>
        </p:nvSpPr>
        <p:spPr>
          <a:xfrm>
            <a:off x="2482594" y="1594792"/>
            <a:ext cx="16273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Jackie Chan</a:t>
            </a:r>
          </a:p>
        </p:txBody>
      </p:sp>
    </p:spTree>
    <p:extLst>
      <p:ext uri="{BB962C8B-B14F-4D97-AF65-F5344CB8AC3E}">
        <p14:creationId xmlns:p14="http://schemas.microsoft.com/office/powerpoint/2010/main" val="340116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99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est">
            <a:hlinkClick r:id="" action="ppaction://media"/>
            <a:extLst>
              <a:ext uri="{FF2B5EF4-FFF2-40B4-BE49-F238E27FC236}">
                <a16:creationId xmlns:a16="http://schemas.microsoft.com/office/drawing/2014/main" id="{2C4C9547-B48C-4A2D-A74A-83C94EC84F5C}"/>
              </a:ext>
            </a:extLst>
          </p:cNvPr>
          <p:cNvPicPr>
            <a:picLocks noGrp="1" noChangeAspect="1"/>
          </p:cNvPicPr>
          <p:nvPr>
            <p:ph sz="half"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1820" y="1141184"/>
            <a:ext cx="7622419" cy="571681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801D74-0EAC-4CFC-8827-2662CC1F7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544D7-F861-481E-89F4-494459941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57756" y="1825625"/>
            <a:ext cx="4212424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Solve time</a:t>
            </a:r>
          </a:p>
          <a:p>
            <a:r>
              <a:rPr lang="en-US" dirty="0"/>
              <a:t>Sampling step [s]: 0.3</a:t>
            </a:r>
          </a:p>
          <a:p>
            <a:r>
              <a:rPr lang="en-US" dirty="0"/>
              <a:t>Optimization step [s]: 13.8</a:t>
            </a:r>
          </a:p>
          <a:p>
            <a:pPr lvl="1"/>
            <a:r>
              <a:rPr lang="en-US" dirty="0"/>
              <a:t>1.0, 0.5, 10.0, 1.1, 1.2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944E6-F4F6-44F5-A8C0-DEDF1569D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6281-5DE9-4034-922E-8C74E05DDA02}" type="datetime1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5EDE7-4EEA-40B5-97D2-6301447D6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CS498, SP20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5D9D4-F57B-4203-9963-9CFA04003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09B3C-CA65-41C1-934B-54A9FD18322B}" type="slidenum">
              <a:rPr lang="en-US" smtClean="0"/>
              <a:t>13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B9519A-B365-46D0-98BA-D50449B7A209}"/>
              </a:ext>
            </a:extLst>
          </p:cNvPr>
          <p:cNvSpPr/>
          <p:nvPr/>
        </p:nvSpPr>
        <p:spPr>
          <a:xfrm>
            <a:off x="1535537" y="2035664"/>
            <a:ext cx="1877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Indiana Jones</a:t>
            </a:r>
          </a:p>
        </p:txBody>
      </p:sp>
    </p:spTree>
    <p:extLst>
      <p:ext uri="{BB962C8B-B14F-4D97-AF65-F5344CB8AC3E}">
        <p14:creationId xmlns:p14="http://schemas.microsoft.com/office/powerpoint/2010/main" val="20936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266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E354C-E618-45B6-9CDE-9B1D37ADC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Conclusion and Future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0D936-62D2-44C8-8B6A-A09B8CF750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957047" cy="229931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600" b="1" dirty="0"/>
              <a:t>Conclusion</a:t>
            </a:r>
          </a:p>
          <a:p>
            <a:r>
              <a:rPr lang="en-US" dirty="0"/>
              <a:t>We present a Sampling-Optimization Hierarchical Motion Planning for Legged Robots</a:t>
            </a:r>
          </a:p>
          <a:p>
            <a:r>
              <a:rPr lang="en-US" dirty="0"/>
              <a:t>This method exploits the advantages of both methods to produce solution to complex problem with low computational cost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FC9909-1288-4B54-B973-72FED95B5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4438958"/>
            <a:ext cx="9957046" cy="157122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600" b="1" dirty="0"/>
              <a:t>Future Work</a:t>
            </a:r>
          </a:p>
          <a:p>
            <a:r>
              <a:rPr lang="en-US" dirty="0"/>
              <a:t>Allow for more complex terrain/ moving obstacles</a:t>
            </a:r>
          </a:p>
          <a:p>
            <a:r>
              <a:rPr lang="en-US" dirty="0"/>
              <a:t>Integrate with Feedback controller to handle uncertainty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10C0F-C207-488A-9A4F-42DBB0E75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6281-5DE9-4034-922E-8C74E05DDA02}" type="datetime1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F3B1E-3C09-4D91-9C6B-ACAF9A564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CS498, SP20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891A0-8A72-44FB-8498-7EC4B6999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09B3C-CA65-41C1-934B-54A9FD1832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78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752CF-1212-4FF1-86A8-7628D7574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B1435-EF5E-4363-A110-9C0E54A356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869" y="1825625"/>
            <a:ext cx="346821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Yanran Ding</a:t>
            </a:r>
          </a:p>
          <a:p>
            <a:r>
              <a:rPr lang="en-US" sz="2400" dirty="0"/>
              <a:t>In charge of optimization step</a:t>
            </a:r>
          </a:p>
          <a:p>
            <a:r>
              <a:rPr lang="en-US" sz="2400" dirty="0"/>
              <a:t>Code the optimization in MATLAB</a:t>
            </a:r>
          </a:p>
          <a:p>
            <a:r>
              <a:rPr lang="en-US" sz="2400" dirty="0"/>
              <a:t>Brainstorm ideas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70519-48BE-4F5A-BFD6-92A6BE85C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6281-5DE9-4034-922E-8C74E05DDA02}" type="datetime1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E0940-3FD8-4255-8769-6F44B61BF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CS498, SP20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3CB-C3AB-4162-A528-7185A5CD4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09B3C-CA65-41C1-934B-54A9FD18322B}" type="slidenum">
              <a:rPr lang="en-US" smtClean="0"/>
              <a:t>15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DB026FD-5484-45EF-8ED1-BF534A3126D1}"/>
              </a:ext>
            </a:extLst>
          </p:cNvPr>
          <p:cNvSpPr/>
          <p:nvPr/>
        </p:nvSpPr>
        <p:spPr>
          <a:xfrm>
            <a:off x="2968100" y="1825625"/>
            <a:ext cx="563757" cy="5588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1BFB8B-E3AA-43FE-B1B2-B225FBFECD58}"/>
              </a:ext>
            </a:extLst>
          </p:cNvPr>
          <p:cNvSpPr txBox="1">
            <a:spLocks/>
          </p:cNvSpPr>
          <p:nvPr/>
        </p:nvSpPr>
        <p:spPr>
          <a:xfrm>
            <a:off x="4421080" y="1825625"/>
            <a:ext cx="34682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Mengchao</a:t>
            </a:r>
            <a:r>
              <a:rPr lang="en-US" dirty="0"/>
              <a:t> Zhang</a:t>
            </a:r>
          </a:p>
          <a:p>
            <a:r>
              <a:rPr lang="en-US" sz="2400" dirty="0"/>
              <a:t>In charge of Sampling step</a:t>
            </a:r>
          </a:p>
          <a:p>
            <a:r>
              <a:rPr lang="en-US" sz="2400" dirty="0"/>
              <a:t>Code the sampling step in Python</a:t>
            </a:r>
          </a:p>
          <a:p>
            <a:r>
              <a:rPr lang="en-US" sz="2400" dirty="0"/>
              <a:t>Generate the test scenarios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CAD5F19-6A0D-4C1A-8A51-FE24ED448030}"/>
              </a:ext>
            </a:extLst>
          </p:cNvPr>
          <p:cNvSpPr txBox="1">
            <a:spLocks/>
          </p:cNvSpPr>
          <p:nvPr/>
        </p:nvSpPr>
        <p:spPr>
          <a:xfrm>
            <a:off x="8323675" y="1825625"/>
            <a:ext cx="34682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Haoran</a:t>
            </a:r>
            <a:r>
              <a:rPr lang="en-US" dirty="0"/>
              <a:t> Tang</a:t>
            </a:r>
          </a:p>
          <a:p>
            <a:r>
              <a:rPr lang="en-US" dirty="0"/>
              <a:t>Post-processing of the sampled parabola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3515EFE-55F4-4E83-8B05-082ABEA2D38A}"/>
              </a:ext>
            </a:extLst>
          </p:cNvPr>
          <p:cNvSpPr/>
          <p:nvPr/>
        </p:nvSpPr>
        <p:spPr>
          <a:xfrm>
            <a:off x="7128152" y="1825625"/>
            <a:ext cx="558800" cy="5588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M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2017653-6883-47D3-A014-E1868A251E56}"/>
              </a:ext>
            </a:extLst>
          </p:cNvPr>
          <p:cNvSpPr/>
          <p:nvPr/>
        </p:nvSpPr>
        <p:spPr>
          <a:xfrm>
            <a:off x="10394024" y="1825625"/>
            <a:ext cx="558800" cy="5588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211590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E311E-6D06-4DAB-B139-9ACA5135A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0284" y="3024742"/>
            <a:ext cx="8531431" cy="1009651"/>
          </a:xfrm>
        </p:spPr>
        <p:txBody>
          <a:bodyPr/>
          <a:lstStyle/>
          <a:p>
            <a:pPr algn="ctr"/>
            <a:r>
              <a:rPr lang="en-US" dirty="0"/>
              <a:t>Q &amp; 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21195-F9DB-4ACD-8BB8-44DCBB16F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6281-5DE9-4034-922E-8C74E05DDA02}" type="datetime1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A379C-68E4-48EF-B87B-4854C097D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CS498, SP20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1E072-2566-49C5-8473-A17675E86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09B3C-CA65-41C1-934B-54A9FD1832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38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E311E-6D06-4DAB-B139-9ACA5135A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0284" y="3024742"/>
            <a:ext cx="8531431" cy="1009651"/>
          </a:xfrm>
        </p:spPr>
        <p:txBody>
          <a:bodyPr/>
          <a:lstStyle/>
          <a:p>
            <a:pPr algn="ctr"/>
            <a:r>
              <a:rPr lang="en-US" dirty="0"/>
              <a:t>Backup Slides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21195-F9DB-4ACD-8BB8-44DCBB16F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6281-5DE9-4034-922E-8C74E05DDA02}" type="datetime1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A379C-68E4-48EF-B87B-4854C097D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CS498, SP20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1E072-2566-49C5-8473-A17675E86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09B3C-CA65-41C1-934B-54A9FD1832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12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6AE07-EF25-4917-9BD1-91F6A5E8D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Post Processing</a:t>
            </a:r>
          </a:p>
        </p:txBody>
      </p:sp>
      <p:sp>
        <p:nvSpPr>
          <p:cNvPr id="77" name="Date Placeholder 6">
            <a:extLst>
              <a:ext uri="{FF2B5EF4-FFF2-40B4-BE49-F238E27FC236}">
                <a16:creationId xmlns:a16="http://schemas.microsoft.com/office/drawing/2014/main" id="{79DA691F-2A5C-4DBF-95B9-9E5ADD8205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40F5A5C6-9860-400A-A96D-9E5CC22ACDD6}" type="datetime1">
              <a:rPr lang="en-US" smtClean="0"/>
              <a:pPr>
                <a:spcAft>
                  <a:spcPts val="600"/>
                </a:spcAft>
              </a:pPr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BDBD3-351B-49F4-A0AA-FC1D668FF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CS498, SP20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C272E-64D5-4C50-BFFC-D295E3FD4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4209B3C-CA65-41C1-934B-54A9FD18322B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18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6DB6DA-F147-442E-A4A2-5FA61B9BC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110" y="709612"/>
            <a:ext cx="3600450" cy="543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8DA25F-C34A-4904-84D5-B8E00C998A3E}"/>
              </a:ext>
            </a:extLst>
          </p:cNvPr>
          <p:cNvSpPr txBox="1"/>
          <p:nvPr/>
        </p:nvSpPr>
        <p:spPr>
          <a:xfrm>
            <a:off x="838200" y="1832035"/>
            <a:ext cx="51104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Forward optimizing:</a:t>
            </a:r>
          </a:p>
          <a:p>
            <a:r>
              <a:rPr lang="en-US" sz="2400" dirty="0"/>
              <a:t>pro: straightforward logic</a:t>
            </a:r>
          </a:p>
          <a:p>
            <a:r>
              <a:rPr lang="en-US" sz="2400" dirty="0"/>
              <a:t>con: harder to update (need to reconstruct list and calculate new iteration index)----solved by linked list</a:t>
            </a:r>
          </a:p>
          <a:p>
            <a:endParaRPr lang="en-US" sz="2400" dirty="0"/>
          </a:p>
          <a:p>
            <a:r>
              <a:rPr lang="en-US" sz="2400" dirty="0"/>
              <a:t>Backward optimizing:</a:t>
            </a:r>
            <a:br>
              <a:rPr lang="en-US" sz="2400" dirty="0"/>
            </a:br>
            <a:r>
              <a:rPr lang="en-US" sz="2400" dirty="0"/>
              <a:t>pro: no linked list, faster and more efficient (append waypoint at the tail)</a:t>
            </a:r>
          </a:p>
          <a:p>
            <a:r>
              <a:rPr lang="en-US" sz="2400" dirty="0"/>
              <a:t>con: harder to design and develop </a:t>
            </a:r>
          </a:p>
          <a:p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67192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6AE07-EF25-4917-9BD1-91F6A5E8D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Sampling Step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FB3DA-FC75-499D-B2DC-C391CAD5C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0BF2-5217-40BB-8C40-1813BB6DC9CF}" type="datetime1">
              <a:rPr lang="en-US" smtClean="0">
                <a:solidFill>
                  <a:schemeClr val="bg1">
                    <a:lumMod val="85000"/>
                  </a:schemeClr>
                </a:solidFill>
              </a:rPr>
              <a:t>5/11/2020</a:t>
            </a:fld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BDBD3-351B-49F4-A0AA-FC1D668FF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CS498, SP20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C272E-64D5-4C50-BFFC-D295E3FD4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09B3C-CA65-41C1-934B-54A9FD18322B}" type="slidenum">
              <a:rPr lang="en-US" smtClean="0"/>
              <a:pPr/>
              <a:t>19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AC2411-612B-46B5-9BCB-52D271111EBC}"/>
              </a:ext>
            </a:extLst>
          </p:cNvPr>
          <p:cNvCxnSpPr>
            <a:cxnSpLocks/>
          </p:cNvCxnSpPr>
          <p:nvPr/>
        </p:nvCxnSpPr>
        <p:spPr>
          <a:xfrm flipH="1">
            <a:off x="3806702" y="1650370"/>
            <a:ext cx="3254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659E33-7670-43C1-B484-BBD266866FCA}"/>
              </a:ext>
            </a:extLst>
          </p:cNvPr>
          <p:cNvCxnSpPr>
            <a:cxnSpLocks/>
          </p:cNvCxnSpPr>
          <p:nvPr/>
        </p:nvCxnSpPr>
        <p:spPr>
          <a:xfrm>
            <a:off x="3806701" y="1650370"/>
            <a:ext cx="0" cy="29709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DA0AB80-5D3D-42D1-AC44-22CFB4FBF1C4}"/>
              </a:ext>
            </a:extLst>
          </p:cNvPr>
          <p:cNvCxnSpPr>
            <a:cxnSpLocks/>
          </p:cNvCxnSpPr>
          <p:nvPr/>
        </p:nvCxnSpPr>
        <p:spPr>
          <a:xfrm>
            <a:off x="3807115" y="4621337"/>
            <a:ext cx="3254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9EC1255-9ABA-4F90-8015-D5BC834A0DBA}"/>
              </a:ext>
            </a:extLst>
          </p:cNvPr>
          <p:cNvCxnSpPr>
            <a:cxnSpLocks/>
          </p:cNvCxnSpPr>
          <p:nvPr/>
        </p:nvCxnSpPr>
        <p:spPr>
          <a:xfrm>
            <a:off x="3098800" y="2443203"/>
            <a:ext cx="7079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2DC0A44-8EC1-4FF9-8830-D3A7D1BAEDD9}"/>
              </a:ext>
            </a:extLst>
          </p:cNvPr>
          <p:cNvSpPr txBox="1"/>
          <p:nvPr/>
        </p:nvSpPr>
        <p:spPr>
          <a:xfrm>
            <a:off x="4166025" y="1439091"/>
            <a:ext cx="347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Sample Space: State space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9996B7B-D682-4ABA-95AA-C476700B070B}"/>
              </a:ext>
            </a:extLst>
          </p:cNvPr>
          <p:cNvCxnSpPr>
            <a:cxnSpLocks/>
          </p:cNvCxnSpPr>
          <p:nvPr/>
        </p:nvCxnSpPr>
        <p:spPr>
          <a:xfrm flipH="1">
            <a:off x="3820712" y="2441263"/>
            <a:ext cx="3254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7B64FFF-E1FD-455F-B338-FAA6559F76E7}"/>
              </a:ext>
            </a:extLst>
          </p:cNvPr>
          <p:cNvSpPr txBox="1"/>
          <p:nvPr/>
        </p:nvSpPr>
        <p:spPr>
          <a:xfrm>
            <a:off x="4166025" y="2219790"/>
            <a:ext cx="4911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Sample Strategy: Reachability guided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4ECDCDE-B78D-4B9B-8F75-CA3E93535AF2}"/>
              </a:ext>
            </a:extLst>
          </p:cNvPr>
          <p:cNvCxnSpPr>
            <a:cxnSpLocks/>
          </p:cNvCxnSpPr>
          <p:nvPr/>
        </p:nvCxnSpPr>
        <p:spPr>
          <a:xfrm flipH="1">
            <a:off x="3806702" y="2082704"/>
            <a:ext cx="3254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9DA081D-09EC-42A4-BCCE-5DFF2D178F2B}"/>
              </a:ext>
            </a:extLst>
          </p:cNvPr>
          <p:cNvSpPr txBox="1"/>
          <p:nvPr/>
        </p:nvSpPr>
        <p:spPr>
          <a:xfrm>
            <a:off x="4166025" y="1851871"/>
            <a:ext cx="2710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Data Structure: Path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C731817-79A3-475F-9A46-E2FDDD5A9AB4}"/>
              </a:ext>
            </a:extLst>
          </p:cNvPr>
          <p:cNvCxnSpPr>
            <a:cxnSpLocks/>
          </p:cNvCxnSpPr>
          <p:nvPr/>
        </p:nvCxnSpPr>
        <p:spPr>
          <a:xfrm>
            <a:off x="3809339" y="2823767"/>
            <a:ext cx="3254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50FFBB5-234F-4122-8E7A-B081DE31D4FF}"/>
              </a:ext>
            </a:extLst>
          </p:cNvPr>
          <p:cNvSpPr txBox="1"/>
          <p:nvPr/>
        </p:nvSpPr>
        <p:spPr>
          <a:xfrm>
            <a:off x="4138691" y="2592934"/>
            <a:ext cx="1410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Heuristics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38D14C1-E015-49A9-BC6D-83BE0433A822}"/>
              </a:ext>
            </a:extLst>
          </p:cNvPr>
          <p:cNvSpPr txBox="1"/>
          <p:nvPr/>
        </p:nvSpPr>
        <p:spPr>
          <a:xfrm>
            <a:off x="4146210" y="4375529"/>
            <a:ext cx="21402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Post-processing</a:t>
            </a:r>
          </a:p>
          <a:p>
            <a:r>
              <a:rPr lang="en-US" dirty="0"/>
              <a:t>(discard small steps)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ACBD7D5-F063-4D6E-8DDA-93C0DADC3882}"/>
              </a:ext>
            </a:extLst>
          </p:cNvPr>
          <p:cNvCxnSpPr>
            <a:cxnSpLocks/>
          </p:cNvCxnSpPr>
          <p:nvPr/>
        </p:nvCxnSpPr>
        <p:spPr>
          <a:xfrm>
            <a:off x="3814197" y="3219528"/>
            <a:ext cx="3254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BFB3642-2F4E-4C86-8AB0-0D9F8D9EFF7C}"/>
              </a:ext>
            </a:extLst>
          </p:cNvPr>
          <p:cNvSpPr txBox="1"/>
          <p:nvPr/>
        </p:nvSpPr>
        <p:spPr>
          <a:xfrm>
            <a:off x="4132200" y="3012372"/>
            <a:ext cx="1888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Find parabola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1C4FD18-C845-45CD-B137-23A0663381DE}"/>
              </a:ext>
            </a:extLst>
          </p:cNvPr>
          <p:cNvSpPr/>
          <p:nvPr/>
        </p:nvSpPr>
        <p:spPr>
          <a:xfrm>
            <a:off x="838200" y="2031999"/>
            <a:ext cx="2260600" cy="82240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1. Sampling Step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8684F47-CC68-4828-96A2-E3F3DAC4C16E}"/>
              </a:ext>
            </a:extLst>
          </p:cNvPr>
          <p:cNvSpPr/>
          <p:nvPr/>
        </p:nvSpPr>
        <p:spPr>
          <a:xfrm>
            <a:off x="838200" y="3840894"/>
            <a:ext cx="2260600" cy="82240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2. Optimization Step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DFF0939-2654-4295-A3A8-8CEB37FE7FB3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>
            <a:off x="1968500" y="2854406"/>
            <a:ext cx="0" cy="9864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A58B053-8D7F-40CB-B95B-E1CA42B37901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435100" y="1650370"/>
            <a:ext cx="533400" cy="38162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1CA92DF-F091-4005-8175-D95CBE867CA7}"/>
              </a:ext>
            </a:extLst>
          </p:cNvPr>
          <p:cNvSpPr txBox="1"/>
          <p:nvPr/>
        </p:nvSpPr>
        <p:spPr>
          <a:xfrm>
            <a:off x="602436" y="1471852"/>
            <a:ext cx="832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Terrain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EC8BD93-13DB-49D9-9E88-64A89F88C776}"/>
              </a:ext>
            </a:extLst>
          </p:cNvPr>
          <p:cNvSpPr txBox="1"/>
          <p:nvPr/>
        </p:nvSpPr>
        <p:spPr>
          <a:xfrm>
            <a:off x="2093230" y="3028576"/>
            <a:ext cx="1918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Kinematically-Feasible path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4563B7F-9D61-48CE-A922-2AD5C1E0531F}"/>
              </a:ext>
            </a:extLst>
          </p:cNvPr>
          <p:cNvCxnSpPr>
            <a:cxnSpLocks/>
            <a:stCxn id="47" idx="2"/>
            <a:endCxn id="53" idx="0"/>
          </p:cNvCxnSpPr>
          <p:nvPr/>
        </p:nvCxnSpPr>
        <p:spPr>
          <a:xfrm>
            <a:off x="1968500" y="4663301"/>
            <a:ext cx="1777" cy="837347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6E21A89-7AC1-462B-A61A-C62B0FC70CF0}"/>
              </a:ext>
            </a:extLst>
          </p:cNvPr>
          <p:cNvSpPr/>
          <p:nvPr/>
        </p:nvSpPr>
        <p:spPr>
          <a:xfrm>
            <a:off x="841753" y="5500648"/>
            <a:ext cx="2257047" cy="82240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3. Feedback Controller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C958E85-101F-42DE-8533-BAA9DA0943E6}"/>
              </a:ext>
            </a:extLst>
          </p:cNvPr>
          <p:cNvSpPr txBox="1"/>
          <p:nvPr/>
        </p:nvSpPr>
        <p:spPr>
          <a:xfrm>
            <a:off x="2114693" y="4769538"/>
            <a:ext cx="1918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Dynamically-Feasible path</a:t>
            </a:r>
          </a:p>
        </p:txBody>
      </p:sp>
      <p:graphicFrame>
        <p:nvGraphicFramePr>
          <p:cNvPr id="19" name="Table 27">
            <a:extLst>
              <a:ext uri="{FF2B5EF4-FFF2-40B4-BE49-F238E27FC236}">
                <a16:creationId xmlns:a16="http://schemas.microsoft.com/office/drawing/2014/main" id="{55591477-3401-469A-B3D9-B680BD9D5F23}"/>
              </a:ext>
            </a:extLst>
          </p:cNvPr>
          <p:cNvGraphicFramePr>
            <a:graphicFrameLocks noGrp="1"/>
          </p:cNvGraphicFramePr>
          <p:nvPr/>
        </p:nvGraphicFramePr>
        <p:xfrm>
          <a:off x="6394555" y="3813501"/>
          <a:ext cx="5366271" cy="21431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8757">
                  <a:extLst>
                    <a:ext uri="{9D8B030D-6E8A-4147-A177-3AD203B41FA5}">
                      <a16:colId xmlns:a16="http://schemas.microsoft.com/office/drawing/2014/main" val="2339381470"/>
                    </a:ext>
                  </a:extLst>
                </a:gridCol>
                <a:gridCol w="1788757">
                  <a:extLst>
                    <a:ext uri="{9D8B030D-6E8A-4147-A177-3AD203B41FA5}">
                      <a16:colId xmlns:a16="http://schemas.microsoft.com/office/drawing/2014/main" val="190860242"/>
                    </a:ext>
                  </a:extLst>
                </a:gridCol>
                <a:gridCol w="1788757">
                  <a:extLst>
                    <a:ext uri="{9D8B030D-6E8A-4147-A177-3AD203B41FA5}">
                      <a16:colId xmlns:a16="http://schemas.microsoft.com/office/drawing/2014/main" val="3031607505"/>
                    </a:ext>
                  </a:extLst>
                </a:gridCol>
              </a:tblGrid>
              <a:tr h="51328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Pro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5024542"/>
                  </a:ext>
                </a:extLst>
              </a:tr>
              <a:tr h="8149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Forward optimizing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Logic straightforward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More difficult to update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6878125"/>
                  </a:ext>
                </a:extLst>
              </a:tr>
              <a:tr h="8149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Backward optimizing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More efficient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More difficult to design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9203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8486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063AF-10AD-44DC-BE43-EFE323D4E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295EF-0DD1-490B-8376-FC94F5F56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47BF2-FE70-4E2D-A1FC-A7D38B14B9F7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5F6C5-B047-4BBB-A5B5-C0A72113A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CS498, SP20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619C7-6350-4F6E-A597-380D8FE44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09B3C-CA65-41C1-934B-54A9FD18322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Online Media 9" title="Ring tailed lemur Rupert bouncing off the walls">
            <a:hlinkClick r:id="" action="ppaction://media"/>
            <a:extLst>
              <a:ext uri="{FF2B5EF4-FFF2-40B4-BE49-F238E27FC236}">
                <a16:creationId xmlns:a16="http://schemas.microsoft.com/office/drawing/2014/main" id="{4288925E-881D-4E6B-8595-AB9812290B94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71550" y="1754228"/>
            <a:ext cx="773588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78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615A0-56FB-49BF-B640-E8E97363A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0B9A2-358D-4626-9DAC-524546D08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0BF2-5217-40BB-8C40-1813BB6DC9CF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07AF0-D9AC-4E76-A049-3D95C07E7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CS498, SP20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7239C-9141-4E00-875F-B131E125D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09B3C-CA65-41C1-934B-54A9FD18322B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F719FE7-8AAF-4641-8166-75CD363C03E9}"/>
              </a:ext>
            </a:extLst>
          </p:cNvPr>
          <p:cNvGrpSpPr/>
          <p:nvPr/>
        </p:nvGrpSpPr>
        <p:grpSpPr>
          <a:xfrm>
            <a:off x="838200" y="1809439"/>
            <a:ext cx="4693121" cy="4030062"/>
            <a:chOff x="647379" y="1390339"/>
            <a:chExt cx="4693121" cy="4030062"/>
          </a:xfrm>
        </p:grpSpPr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E690440D-8029-4957-B727-5D8E9DA48C90}"/>
                </a:ext>
              </a:extLst>
            </p:cNvPr>
            <p:cNvSpPr/>
            <p:nvPr/>
          </p:nvSpPr>
          <p:spPr>
            <a:xfrm>
              <a:off x="3086186" y="1710891"/>
              <a:ext cx="2071975" cy="3709510"/>
            </a:xfrm>
            <a:prstGeom prst="arc">
              <a:avLst>
                <a:gd name="adj1" fmla="val 11847865"/>
                <a:gd name="adj2" fmla="val 17021974"/>
              </a:avLst>
            </a:prstGeom>
            <a:ln w="28575">
              <a:solidFill>
                <a:srgbClr val="00B0F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A7156DD-D226-4847-AF45-6E69B573B9D8}"/>
                </a:ext>
              </a:extLst>
            </p:cNvPr>
            <p:cNvSpPr/>
            <p:nvPr/>
          </p:nvSpPr>
          <p:spPr>
            <a:xfrm>
              <a:off x="796296" y="4805624"/>
              <a:ext cx="647273" cy="242871"/>
            </a:xfrm>
            <a:prstGeom prst="rect">
              <a:avLst/>
            </a:prstGeom>
            <a:solidFill>
              <a:srgbClr val="00B05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3BE8F4C-EBF9-45F1-B7BE-C052B0929DA9}"/>
                </a:ext>
              </a:extLst>
            </p:cNvPr>
            <p:cNvSpPr txBox="1"/>
            <p:nvPr/>
          </p:nvSpPr>
          <p:spPr>
            <a:xfrm>
              <a:off x="1462523" y="4379328"/>
              <a:ext cx="1838819" cy="723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dirty="0">
                  <a:latin typeface="+mj-lt"/>
                </a:rPr>
                <a:t>Goal region</a:t>
              </a:r>
            </a:p>
            <a:p>
              <a:pPr>
                <a:spcAft>
                  <a:spcPts val="600"/>
                </a:spcAft>
              </a:pPr>
              <a:r>
                <a:rPr lang="en-US" dirty="0">
                  <a:latin typeface="+mj-lt"/>
                </a:rPr>
                <a:t>Static foothold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D098CCF-B867-4BAD-9433-C5E8C5DFB4A1}"/>
                </a:ext>
              </a:extLst>
            </p:cNvPr>
            <p:cNvCxnSpPr>
              <a:cxnSpLocks/>
            </p:cNvCxnSpPr>
            <p:nvPr/>
          </p:nvCxnSpPr>
          <p:spPr>
            <a:xfrm>
              <a:off x="3250918" y="4889581"/>
              <a:ext cx="438373" cy="0"/>
            </a:xfrm>
            <a:prstGeom prst="line">
              <a:avLst/>
            </a:prstGeom>
            <a:ln w="28575">
              <a:solidFill>
                <a:srgbClr val="00B0F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FEE5A44-23C5-424A-AAB9-47B85E9F24EC}"/>
                </a:ext>
              </a:extLst>
            </p:cNvPr>
            <p:cNvSpPr txBox="1"/>
            <p:nvPr/>
          </p:nvSpPr>
          <p:spPr>
            <a:xfrm>
              <a:off x="3669748" y="4385216"/>
              <a:ext cx="1670752" cy="723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dirty="0" err="1">
                  <a:latin typeface="+mj-lt"/>
                </a:rPr>
                <a:t>CoM</a:t>
              </a:r>
              <a:r>
                <a:rPr lang="en-US" dirty="0">
                  <a:latin typeface="+mj-lt"/>
                </a:rPr>
                <a:t> in Stance</a:t>
              </a:r>
            </a:p>
            <a:p>
              <a:pPr>
                <a:spcAft>
                  <a:spcPts val="600"/>
                </a:spcAft>
              </a:pPr>
              <a:r>
                <a:rPr lang="en-US" dirty="0" err="1">
                  <a:latin typeface="+mj-lt"/>
                </a:rPr>
                <a:t>CoM</a:t>
              </a:r>
              <a:r>
                <a:rPr lang="en-US" dirty="0">
                  <a:latin typeface="+mj-lt"/>
                </a:rPr>
                <a:t> in Flight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FB24244-C77B-4BBC-8060-FCE4BA4B94D3}"/>
                </a:ext>
              </a:extLst>
            </p:cNvPr>
            <p:cNvSpPr/>
            <p:nvPr/>
          </p:nvSpPr>
          <p:spPr>
            <a:xfrm>
              <a:off x="796296" y="4440558"/>
              <a:ext cx="647273" cy="242871"/>
            </a:xfrm>
            <a:prstGeom prst="rect">
              <a:avLst/>
            </a:prstGeom>
            <a:solidFill>
              <a:srgbClr val="7030A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C718DEA-ED76-42B9-872C-095A813322D6}"/>
                </a:ext>
              </a:extLst>
            </p:cNvPr>
            <p:cNvGrpSpPr/>
            <p:nvPr/>
          </p:nvGrpSpPr>
          <p:grpSpPr>
            <a:xfrm>
              <a:off x="647379" y="1390339"/>
              <a:ext cx="4333849" cy="3147736"/>
              <a:chOff x="647379" y="1390339"/>
              <a:chExt cx="4333849" cy="3147736"/>
            </a:xfrm>
          </p:grpSpPr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0A764206-EFA5-4370-A7E4-4750D0E6C76E}"/>
                  </a:ext>
                </a:extLst>
              </p:cNvPr>
              <p:cNvSpPr/>
              <p:nvPr/>
            </p:nvSpPr>
            <p:spPr>
              <a:xfrm rot="10800000">
                <a:off x="2224154" y="2920018"/>
                <a:ext cx="1098107" cy="744980"/>
              </a:xfrm>
              <a:prstGeom prst="triangle">
                <a:avLst/>
              </a:prstGeom>
              <a:solidFill>
                <a:schemeClr val="bg2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174C404-139C-43D3-8CFA-8D7B47EC456A}"/>
                  </a:ext>
                </a:extLst>
              </p:cNvPr>
              <p:cNvSpPr txBox="1"/>
              <p:nvPr/>
            </p:nvSpPr>
            <p:spPr>
              <a:xfrm>
                <a:off x="1297350" y="1717533"/>
                <a:ext cx="14026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+mj-lt"/>
                  </a:rPr>
                  <a:t>Friction cone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74E3F01-7648-4AE0-AED6-37806A344D06}"/>
                  </a:ext>
                </a:extLst>
              </p:cNvPr>
              <p:cNvSpPr txBox="1"/>
              <p:nvPr/>
            </p:nvSpPr>
            <p:spPr>
              <a:xfrm>
                <a:off x="647379" y="3176406"/>
                <a:ext cx="826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+mj-lt"/>
                  </a:rPr>
                  <a:t>Terrain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1987EB7C-F3A0-4DB6-95A8-B3A6B52A5B5A}"/>
                  </a:ext>
                </a:extLst>
              </p:cNvPr>
              <p:cNvSpPr/>
              <p:nvPr/>
            </p:nvSpPr>
            <p:spPr>
              <a:xfrm>
                <a:off x="1735927" y="3681958"/>
                <a:ext cx="2088271" cy="231814"/>
              </a:xfrm>
              <a:prstGeom prst="rect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1E581A68-0742-4BAA-BB66-5750DB3B57D9}"/>
                  </a:ext>
                </a:extLst>
              </p:cNvPr>
              <p:cNvSpPr/>
              <p:nvPr/>
            </p:nvSpPr>
            <p:spPr>
              <a:xfrm>
                <a:off x="2848765" y="3236920"/>
                <a:ext cx="256822" cy="190141"/>
              </a:xfrm>
              <a:custGeom>
                <a:avLst/>
                <a:gdLst>
                  <a:gd name="connsiteX0" fmla="*/ 0 w 256822"/>
                  <a:gd name="connsiteY0" fmla="*/ 38100 h 190141"/>
                  <a:gd name="connsiteX1" fmla="*/ 50800 w 256822"/>
                  <a:gd name="connsiteY1" fmla="*/ 184150 h 190141"/>
                  <a:gd name="connsiteX2" fmla="*/ 228600 w 256822"/>
                  <a:gd name="connsiteY2" fmla="*/ 146050 h 190141"/>
                  <a:gd name="connsiteX3" fmla="*/ 254000 w 256822"/>
                  <a:gd name="connsiteY3" fmla="*/ 0 h 190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6822" h="190141">
                    <a:moveTo>
                      <a:pt x="0" y="38100"/>
                    </a:moveTo>
                    <a:cubicBezTo>
                      <a:pt x="6350" y="102129"/>
                      <a:pt x="12700" y="166158"/>
                      <a:pt x="50800" y="184150"/>
                    </a:cubicBezTo>
                    <a:cubicBezTo>
                      <a:pt x="88900" y="202142"/>
                      <a:pt x="194733" y="176742"/>
                      <a:pt x="228600" y="146050"/>
                    </a:cubicBezTo>
                    <a:cubicBezTo>
                      <a:pt x="262467" y="115358"/>
                      <a:pt x="258233" y="57679"/>
                      <a:pt x="254000" y="0"/>
                    </a:cubicBezTo>
                  </a:path>
                </a:pathLst>
              </a:custGeom>
              <a:noFill/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89D69ACB-8DF4-49B7-AF5B-AF240B2645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0918" y="4538075"/>
                <a:ext cx="438373" cy="0"/>
              </a:xfrm>
              <a:prstGeom prst="line">
                <a:avLst/>
              </a:prstGeom>
              <a:ln w="571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B42F7F49-6B49-413D-A4F1-E16756DEDDB2}"/>
                  </a:ext>
                </a:extLst>
              </p:cNvPr>
              <p:cNvCxnSpPr/>
              <p:nvPr/>
            </p:nvCxnSpPr>
            <p:spPr>
              <a:xfrm flipH="1">
                <a:off x="892965" y="3046787"/>
                <a:ext cx="84034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F23F7B7F-1C76-4751-97F4-CB239A99226B}"/>
                      </a:ext>
                    </a:extLst>
                  </p:cNvPr>
                  <p:cNvSpPr txBox="1"/>
                  <p:nvPr/>
                </p:nvSpPr>
                <p:spPr>
                  <a:xfrm>
                    <a:off x="963454" y="2748869"/>
                    <a:ext cx="37414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F23F7B7F-1C76-4751-97F4-CB239A9922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454" y="2748869"/>
                    <a:ext cx="374141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1601879A-C55D-4E40-B06B-8FBDA36219F6}"/>
                      </a:ext>
                    </a:extLst>
                  </p:cNvPr>
                  <p:cNvSpPr/>
                  <p:nvPr/>
                </p:nvSpPr>
                <p:spPr>
                  <a:xfrm>
                    <a:off x="3105587" y="1931829"/>
                    <a:ext cx="38023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1601879A-C55D-4E40-B06B-8FBDA36219F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5587" y="1931829"/>
                    <a:ext cx="380232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5CAB6D69-32AB-4DE4-A837-4BA1A41421BB}"/>
                  </a:ext>
                </a:extLst>
              </p:cNvPr>
              <p:cNvSpPr/>
              <p:nvPr/>
            </p:nvSpPr>
            <p:spPr>
              <a:xfrm>
                <a:off x="3347333" y="2270850"/>
                <a:ext cx="55489" cy="5548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42F537E6-41BE-4D35-80B6-AB5AD6CA56AA}"/>
                      </a:ext>
                    </a:extLst>
                  </p:cNvPr>
                  <p:cNvSpPr/>
                  <p:nvPr/>
                </p:nvSpPr>
                <p:spPr>
                  <a:xfrm>
                    <a:off x="2293256" y="4002727"/>
                    <a:ext cx="36740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42F537E6-41BE-4D35-80B6-AB5AD6CA56A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93256" y="4002727"/>
                    <a:ext cx="367408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5AC263ED-7247-4CE2-B01F-B69F26AFDB90}"/>
                  </a:ext>
                </a:extLst>
              </p:cNvPr>
              <p:cNvGrpSpPr/>
              <p:nvPr/>
            </p:nvGrpSpPr>
            <p:grpSpPr>
              <a:xfrm>
                <a:off x="2560387" y="3112435"/>
                <a:ext cx="307976" cy="577202"/>
                <a:chOff x="6665431" y="284936"/>
                <a:chExt cx="655589" cy="1228694"/>
              </a:xfrm>
            </p:grpSpPr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AA0B068C-12B1-4033-AEBC-79E482AF9D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442049">
                  <a:off x="6683900" y="1025539"/>
                  <a:ext cx="466058" cy="48809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D48D2897-1FEB-432D-B4CD-385FE4AE07DE}"/>
                    </a:ext>
                  </a:extLst>
                </p:cNvPr>
                <p:cNvSpPr/>
                <p:nvPr/>
              </p:nvSpPr>
              <p:spPr>
                <a:xfrm rot="21442049">
                  <a:off x="6953078" y="284936"/>
                  <a:ext cx="367942" cy="368094"/>
                </a:xfrm>
                <a:prstGeom prst="ellips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87FC5A2A-8BB9-4597-875B-31BB4A13A9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442049" flipH="1">
                  <a:off x="6665431" y="490988"/>
                  <a:ext cx="484545" cy="53974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2CC6BCB-A4B6-4CAE-BBFC-C8E06AD5CBE0}"/>
                  </a:ext>
                </a:extLst>
              </p:cNvPr>
              <p:cNvSpPr/>
              <p:nvPr/>
            </p:nvSpPr>
            <p:spPr>
              <a:xfrm>
                <a:off x="3811324" y="2455733"/>
                <a:ext cx="1128327" cy="242871"/>
              </a:xfrm>
              <a:prstGeom prst="rect">
                <a:avLst/>
              </a:prstGeom>
              <a:solidFill>
                <a:srgbClr val="00B05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Isosceles Triangle 61">
                <a:extLst>
                  <a:ext uri="{FF2B5EF4-FFF2-40B4-BE49-F238E27FC236}">
                    <a16:creationId xmlns:a16="http://schemas.microsoft.com/office/drawing/2014/main" id="{EA6CA24D-CA82-4366-A6FF-879EC27C8B4F}"/>
                  </a:ext>
                </a:extLst>
              </p:cNvPr>
              <p:cNvSpPr/>
              <p:nvPr/>
            </p:nvSpPr>
            <p:spPr>
              <a:xfrm rot="12201002">
                <a:off x="1026146" y="2192594"/>
                <a:ext cx="1098107" cy="744980"/>
              </a:xfrm>
              <a:prstGeom prst="triangle">
                <a:avLst/>
              </a:prstGeom>
              <a:solidFill>
                <a:schemeClr val="bg2">
                  <a:lumMod val="75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51BAD8D4-409C-4308-9A3A-93F05AE70A21}"/>
                  </a:ext>
                </a:extLst>
              </p:cNvPr>
              <p:cNvSpPr/>
              <p:nvPr/>
            </p:nvSpPr>
            <p:spPr>
              <a:xfrm>
                <a:off x="4305237" y="2455697"/>
                <a:ext cx="482175" cy="122481"/>
              </a:xfrm>
              <a:prstGeom prst="rect">
                <a:avLst/>
              </a:prstGeom>
              <a:solidFill>
                <a:srgbClr val="7030A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57717D04-17A5-48FB-A120-F2E6E97E86CF}"/>
                  </a:ext>
                </a:extLst>
              </p:cNvPr>
              <p:cNvGrpSpPr/>
              <p:nvPr/>
            </p:nvGrpSpPr>
            <p:grpSpPr>
              <a:xfrm>
                <a:off x="4339350" y="1878668"/>
                <a:ext cx="307976" cy="577202"/>
                <a:chOff x="6665431" y="284936"/>
                <a:chExt cx="655589" cy="1228694"/>
              </a:xfrm>
            </p:grpSpPr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19E5ABD5-61F1-4F6B-BEA8-8A756D5B3C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442049">
                  <a:off x="6683900" y="1025539"/>
                  <a:ext cx="466058" cy="48809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24679375-6455-4013-8FAE-D9A43368FEEB}"/>
                    </a:ext>
                  </a:extLst>
                </p:cNvPr>
                <p:cNvSpPr/>
                <p:nvPr/>
              </p:nvSpPr>
              <p:spPr>
                <a:xfrm rot="21442049">
                  <a:off x="6953078" y="284936"/>
                  <a:ext cx="367942" cy="368094"/>
                </a:xfrm>
                <a:prstGeom prst="ellips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93EF06E0-E988-4DE0-A47F-0D23044474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442049" flipH="1">
                  <a:off x="6665431" y="490988"/>
                  <a:ext cx="484545" cy="53974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DA0A6BB-6682-4718-A62D-B2AFCA85EC55}"/>
                  </a:ext>
                </a:extLst>
              </p:cNvPr>
              <p:cNvSpPr/>
              <p:nvPr/>
            </p:nvSpPr>
            <p:spPr>
              <a:xfrm>
                <a:off x="4297038" y="1842774"/>
                <a:ext cx="414902" cy="607980"/>
              </a:xfrm>
              <a:prstGeom prst="rect">
                <a:avLst/>
              </a:prstGeom>
              <a:solidFill>
                <a:schemeClr val="bg1"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F3BC04B-D39A-4064-875C-A7D41515F76B}"/>
                  </a:ext>
                </a:extLst>
              </p:cNvPr>
              <p:cNvSpPr txBox="1"/>
              <p:nvPr/>
            </p:nvSpPr>
            <p:spPr>
              <a:xfrm>
                <a:off x="3524644" y="1390339"/>
                <a:ext cx="1086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dirty="0">
                    <a:solidFill>
                      <a:srgbClr val="00B0F0"/>
                    </a:solidFill>
                    <a:latin typeface="+mj-lt"/>
                  </a:rPr>
                  <a:t>parabola</a:t>
                </a:r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36C14FEF-1036-420F-AC69-3C78EF6DD899}"/>
                  </a:ext>
                </a:extLst>
              </p:cNvPr>
              <p:cNvSpPr/>
              <p:nvPr/>
            </p:nvSpPr>
            <p:spPr>
              <a:xfrm>
                <a:off x="912148" y="2449198"/>
                <a:ext cx="4069080" cy="1239520"/>
              </a:xfrm>
              <a:custGeom>
                <a:avLst/>
                <a:gdLst>
                  <a:gd name="connsiteX0" fmla="*/ 0 w 4069080"/>
                  <a:gd name="connsiteY0" fmla="*/ 223520 h 1239520"/>
                  <a:gd name="connsiteX1" fmla="*/ 828040 w 4069080"/>
                  <a:gd name="connsiteY1" fmla="*/ 599440 h 1239520"/>
                  <a:gd name="connsiteX2" fmla="*/ 817880 w 4069080"/>
                  <a:gd name="connsiteY2" fmla="*/ 1234440 h 1239520"/>
                  <a:gd name="connsiteX3" fmla="*/ 2895600 w 4069080"/>
                  <a:gd name="connsiteY3" fmla="*/ 1239520 h 1239520"/>
                  <a:gd name="connsiteX4" fmla="*/ 2895600 w 4069080"/>
                  <a:gd name="connsiteY4" fmla="*/ 0 h 1239520"/>
                  <a:gd name="connsiteX5" fmla="*/ 4069080 w 4069080"/>
                  <a:gd name="connsiteY5" fmla="*/ 5080 h 1239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69080" h="1239520">
                    <a:moveTo>
                      <a:pt x="0" y="223520"/>
                    </a:moveTo>
                    <a:lnTo>
                      <a:pt x="828040" y="599440"/>
                    </a:lnTo>
                    <a:lnTo>
                      <a:pt x="817880" y="1234440"/>
                    </a:lnTo>
                    <a:lnTo>
                      <a:pt x="2895600" y="1239520"/>
                    </a:lnTo>
                    <a:lnTo>
                      <a:pt x="2895600" y="0"/>
                    </a:lnTo>
                    <a:lnTo>
                      <a:pt x="4069080" y="508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B46A7CC0-76B6-47E7-BFB3-ADDFA7E71B87}"/>
                  </a:ext>
                </a:extLst>
              </p:cNvPr>
              <p:cNvCxnSpPr>
                <a:endCxn id="46" idx="0"/>
              </p:cNvCxnSpPr>
              <p:nvPr/>
            </p:nvCxnSpPr>
            <p:spPr>
              <a:xfrm flipV="1">
                <a:off x="2576297" y="3664998"/>
                <a:ext cx="196910" cy="524582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ontent Placeholder 79">
                <a:extLst>
                  <a:ext uri="{FF2B5EF4-FFF2-40B4-BE49-F238E27FC236}">
                    <a16:creationId xmlns:a16="http://schemas.microsoft.com/office/drawing/2014/main" id="{BB907D45-82FE-44E5-A48E-9E08EC4A9E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20811" y="1917700"/>
                <a:ext cx="4244441" cy="42592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Single leg robot</a:t>
                </a:r>
              </a:p>
              <a:p>
                <a:pPr lvl="1"/>
                <a:r>
                  <a:rPr lang="en-US" dirty="0"/>
                  <a:t>Point-mass</a:t>
                </a:r>
              </a:p>
              <a:p>
                <a:r>
                  <a:rPr lang="en-US" dirty="0"/>
                  <a:t>Reach goal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Subject to constraints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m:rPr>
                        <m:nor/>
                      </m:rPr>
                      <a:rPr lang="en-US" i="1" dirty="0"/>
                      <m:t>(</m:t>
                    </m:r>
                    <m:r>
                      <m:rPr>
                        <m:nor/>
                      </m:rPr>
                      <a:rPr lang="en-US" i="1" dirty="0"/>
                      <m:t>x</m:t>
                    </m:r>
                    <m:r>
                      <m:rPr>
                        <m:nor/>
                      </m:rPr>
                      <a:rPr lang="en-US" i="1" dirty="0"/>
                      <m:t>,</m:t>
                    </m:r>
                    <m:r>
                      <m:rPr>
                        <m:nor/>
                      </m:rPr>
                      <a:rPr lang="en-US" i="1" dirty="0"/>
                      <m:t>u</m:t>
                    </m:r>
                    <m:r>
                      <m:rPr>
                        <m:nor/>
                      </m:rPr>
                      <a:rPr lang="en-US" i="1" dirty="0"/>
                      <m:t>)</m:t>
                    </m:r>
                  </m:oMath>
                </a14:m>
                <a:endParaRPr lang="en-US" i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0" name="Content Placeholder 79">
                <a:extLst>
                  <a:ext uri="{FF2B5EF4-FFF2-40B4-BE49-F238E27FC236}">
                    <a16:creationId xmlns:a16="http://schemas.microsoft.com/office/drawing/2014/main" id="{BB907D45-82FE-44E5-A48E-9E08EC4A9E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20811" y="1917700"/>
                <a:ext cx="4244441" cy="4259263"/>
              </a:xfrm>
              <a:blipFill>
                <a:blip r:embed="rId5"/>
                <a:stretch>
                  <a:fillRect l="-2586" t="-3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638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EABFE-3D44-4E73-AE59-100C202B0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81037"/>
            <a:ext cx="8531431" cy="1009651"/>
          </a:xfrm>
        </p:spPr>
        <p:txBody>
          <a:bodyPr anchor="ctr">
            <a:normAutofit/>
          </a:bodyPr>
          <a:lstStyle/>
          <a:p>
            <a:r>
              <a:rPr lang="en-US" altLang="zh-CN" dirty="0"/>
              <a:t>Existing Method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E3081E-5CFA-4BC4-8298-54FBE119054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928" y="1929321"/>
            <a:ext cx="4766884" cy="3575163"/>
          </a:xfrm>
          <a:prstGeom prst="rect">
            <a:avLst/>
          </a:prstGeom>
          <a:solidFill>
            <a:srgbClr val="FFFFFF"/>
          </a:solidFill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ontent Placeholder 3">
                <a:extLst>
                  <a:ext uri="{FF2B5EF4-FFF2-40B4-BE49-F238E27FC236}">
                    <a16:creationId xmlns:a16="http://schemas.microsoft.com/office/drawing/2014/main" id="{3CA07F5A-54FC-408A-BFFA-6708DBAD33D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651500" y="1825624"/>
                <a:ext cx="5702300" cy="45307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Optimization-based method</a:t>
                </a:r>
              </a:p>
              <a:p>
                <a:r>
                  <a:rPr lang="en-US" dirty="0"/>
                  <a:t>Pros</a:t>
                </a:r>
              </a:p>
              <a:p>
                <a:pPr lvl="1"/>
                <a:r>
                  <a:rPr lang="en-US" dirty="0"/>
                  <a:t>Respects Dynamics</a:t>
                </a:r>
              </a:p>
              <a:p>
                <a:pPr lvl="1"/>
                <a:r>
                  <a:rPr lang="en-US" dirty="0"/>
                  <a:t>Could handle control constraint</a:t>
                </a:r>
              </a:p>
              <a:p>
                <a:r>
                  <a:rPr lang="en-US" dirty="0"/>
                  <a:t>Cons</a:t>
                </a:r>
              </a:p>
              <a:p>
                <a:pPr lvl="1"/>
                <a:r>
                  <a:rPr lang="en-US" dirty="0"/>
                  <a:t>Long solve time for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𝑠𝑡𝑒𝑝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Collision detection expensive</a:t>
                </a:r>
              </a:p>
            </p:txBody>
          </p:sp>
        </mc:Choice>
        <mc:Fallback xmlns="">
          <p:sp>
            <p:nvSpPr>
              <p:cNvPr id="71" name="Content Placeholder 3">
                <a:extLst>
                  <a:ext uri="{FF2B5EF4-FFF2-40B4-BE49-F238E27FC236}">
                    <a16:creationId xmlns:a16="http://schemas.microsoft.com/office/drawing/2014/main" id="{3CA07F5A-54FC-408A-BFFA-6708DBAD33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651500" y="1825624"/>
                <a:ext cx="5702300" cy="4530725"/>
              </a:xfrm>
              <a:blipFill>
                <a:blip r:embed="rId3"/>
                <a:stretch>
                  <a:fillRect l="-2671" t="-2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BB786-7EC1-4E3D-8788-F13E0C3B59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2240BF2-5217-40BB-8C40-1813BB6DC9CF}" type="datetime1">
              <a:rPr lang="en-US" smtClean="0"/>
              <a:pPr>
                <a:spcAft>
                  <a:spcPts val="600"/>
                </a:spcAft>
              </a:pPr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801DE-3677-4639-8E22-8ADBFAE69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CS498, SP20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FA58C-0A2C-438C-A7A5-71624B4AA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4209B3C-CA65-41C1-934B-54A9FD18322B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AC607C5-4CD4-4A4A-9988-736A2DB453DF}"/>
              </a:ext>
            </a:extLst>
          </p:cNvPr>
          <p:cNvSpPr/>
          <p:nvPr/>
        </p:nvSpPr>
        <p:spPr>
          <a:xfrm>
            <a:off x="6248400" y="4996155"/>
            <a:ext cx="4191000" cy="62230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Trajectory Optimization (TO)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B94307E-E38F-44D3-B35B-D5061B829AA8}"/>
              </a:ext>
            </a:extLst>
          </p:cNvPr>
          <p:cNvSpPr/>
          <p:nvPr/>
        </p:nvSpPr>
        <p:spPr>
          <a:xfrm>
            <a:off x="6248401" y="5715000"/>
            <a:ext cx="4190999" cy="6223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Mixed-Integer Convex Program (MICP)</a:t>
            </a:r>
          </a:p>
        </p:txBody>
      </p:sp>
    </p:spTree>
    <p:extLst>
      <p:ext uri="{BB962C8B-B14F-4D97-AF65-F5344CB8AC3E}">
        <p14:creationId xmlns:p14="http://schemas.microsoft.com/office/powerpoint/2010/main" val="1631615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6AE07-EF25-4917-9BD1-91F6A5E8D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Proposed Framework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FB3DA-FC75-499D-B2DC-C391CAD5C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0BF2-5217-40BB-8C40-1813BB6DC9CF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BDBD3-351B-49F4-A0AA-FC1D668FF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CS498, SP20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C272E-64D5-4C50-BFFC-D295E3FD4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09B3C-CA65-41C1-934B-54A9FD1832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75B970D-A9A9-4B60-8222-37EEA5D40BBA}"/>
              </a:ext>
            </a:extLst>
          </p:cNvPr>
          <p:cNvSpPr/>
          <p:nvPr/>
        </p:nvSpPr>
        <p:spPr>
          <a:xfrm>
            <a:off x="838200" y="2031999"/>
            <a:ext cx="2260600" cy="82240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1. Sampling Step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FBAD116-A582-4B82-B05A-F0AFA7F6BEF3}"/>
              </a:ext>
            </a:extLst>
          </p:cNvPr>
          <p:cNvSpPr/>
          <p:nvPr/>
        </p:nvSpPr>
        <p:spPr>
          <a:xfrm>
            <a:off x="838200" y="3840894"/>
            <a:ext cx="2260600" cy="82240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2. Optimization Step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33B6C20-485B-4C0C-A04D-86C220848500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968500" y="2854406"/>
            <a:ext cx="0" cy="9864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1B41B4A-CEBA-44FE-B0BE-DDC9FBF36288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1435100" y="1650370"/>
            <a:ext cx="533400" cy="38162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5D0AA69-5EDE-4537-A242-10B78C9AA139}"/>
              </a:ext>
            </a:extLst>
          </p:cNvPr>
          <p:cNvSpPr txBox="1"/>
          <p:nvPr/>
        </p:nvSpPr>
        <p:spPr>
          <a:xfrm>
            <a:off x="602436" y="1471852"/>
            <a:ext cx="832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Terrain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07FABA3-7581-4BB3-BFA8-2F4EA71EC39E}"/>
              </a:ext>
            </a:extLst>
          </p:cNvPr>
          <p:cNvGrpSpPr/>
          <p:nvPr/>
        </p:nvGrpSpPr>
        <p:grpSpPr>
          <a:xfrm>
            <a:off x="4283482" y="1841184"/>
            <a:ext cx="3625036" cy="1608496"/>
            <a:chOff x="5397500" y="1139255"/>
            <a:chExt cx="4559297" cy="202304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DD6A7F9-6C99-4680-AC43-40560BE19933}"/>
                </a:ext>
              </a:extLst>
            </p:cNvPr>
            <p:cNvSpPr/>
            <p:nvPr/>
          </p:nvSpPr>
          <p:spPr>
            <a:xfrm>
              <a:off x="6096000" y="2084715"/>
              <a:ext cx="774697" cy="8224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8F738D2-A1E1-40D6-8159-898D0B4A46FC}"/>
                </a:ext>
              </a:extLst>
            </p:cNvPr>
            <p:cNvSpPr/>
            <p:nvPr/>
          </p:nvSpPr>
          <p:spPr>
            <a:xfrm>
              <a:off x="7721597" y="1841184"/>
              <a:ext cx="914400" cy="10755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81A7F40-B68F-4719-A42F-A7EF8053DA49}"/>
                </a:ext>
              </a:extLst>
            </p:cNvPr>
            <p:cNvSpPr/>
            <p:nvPr/>
          </p:nvSpPr>
          <p:spPr>
            <a:xfrm>
              <a:off x="5588000" y="1288524"/>
              <a:ext cx="723900" cy="1327676"/>
            </a:xfrm>
            <a:custGeom>
              <a:avLst/>
              <a:gdLst>
                <a:gd name="connsiteX0" fmla="*/ 0 w 723900"/>
                <a:gd name="connsiteY0" fmla="*/ 1327676 h 1327676"/>
                <a:gd name="connsiteX1" fmla="*/ 381000 w 723900"/>
                <a:gd name="connsiteY1" fmla="*/ 6876 h 1327676"/>
                <a:gd name="connsiteX2" fmla="*/ 723900 w 723900"/>
                <a:gd name="connsiteY2" fmla="*/ 819676 h 132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3900" h="1327676">
                  <a:moveTo>
                    <a:pt x="0" y="1327676"/>
                  </a:moveTo>
                  <a:cubicBezTo>
                    <a:pt x="130175" y="709609"/>
                    <a:pt x="260350" y="91543"/>
                    <a:pt x="381000" y="6876"/>
                  </a:cubicBezTo>
                  <a:cubicBezTo>
                    <a:pt x="501650" y="-77791"/>
                    <a:pt x="656167" y="643993"/>
                    <a:pt x="723900" y="819676"/>
                  </a:cubicBezTo>
                </a:path>
              </a:pathLst>
            </a:custGeom>
            <a:ln w="1905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6F2E00A-7F88-460A-BA68-7785A1B826CF}"/>
                </a:ext>
              </a:extLst>
            </p:cNvPr>
            <p:cNvSpPr/>
            <p:nvPr/>
          </p:nvSpPr>
          <p:spPr>
            <a:xfrm>
              <a:off x="6299200" y="1139255"/>
              <a:ext cx="1981200" cy="943545"/>
            </a:xfrm>
            <a:custGeom>
              <a:avLst/>
              <a:gdLst>
                <a:gd name="connsiteX0" fmla="*/ 0 w 1981200"/>
                <a:gd name="connsiteY0" fmla="*/ 943545 h 943545"/>
                <a:gd name="connsiteX1" fmla="*/ 977900 w 1981200"/>
                <a:gd name="connsiteY1" fmla="*/ 3745 h 943545"/>
                <a:gd name="connsiteX2" fmla="*/ 1981200 w 1981200"/>
                <a:gd name="connsiteY2" fmla="*/ 676845 h 943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81200" h="943545">
                  <a:moveTo>
                    <a:pt x="0" y="943545"/>
                  </a:moveTo>
                  <a:cubicBezTo>
                    <a:pt x="323850" y="495870"/>
                    <a:pt x="647700" y="48195"/>
                    <a:pt x="977900" y="3745"/>
                  </a:cubicBezTo>
                  <a:cubicBezTo>
                    <a:pt x="1308100" y="-40705"/>
                    <a:pt x="1644650" y="318070"/>
                    <a:pt x="1981200" y="676845"/>
                  </a:cubicBezTo>
                </a:path>
              </a:pathLst>
            </a:custGeom>
            <a:ln w="1905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E17DC8A-E08C-4FE5-A358-47135C11F017}"/>
                </a:ext>
              </a:extLst>
            </p:cNvPr>
            <p:cNvSpPr/>
            <p:nvPr/>
          </p:nvSpPr>
          <p:spPr>
            <a:xfrm>
              <a:off x="8293100" y="1472360"/>
              <a:ext cx="977900" cy="1143840"/>
            </a:xfrm>
            <a:custGeom>
              <a:avLst/>
              <a:gdLst>
                <a:gd name="connsiteX0" fmla="*/ 0 w 977900"/>
                <a:gd name="connsiteY0" fmla="*/ 356440 h 1143840"/>
                <a:gd name="connsiteX1" fmla="*/ 419100 w 977900"/>
                <a:gd name="connsiteY1" fmla="*/ 38940 h 1143840"/>
                <a:gd name="connsiteX2" fmla="*/ 977900 w 977900"/>
                <a:gd name="connsiteY2" fmla="*/ 1143840 h 11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7900" h="1143840">
                  <a:moveTo>
                    <a:pt x="0" y="356440"/>
                  </a:moveTo>
                  <a:cubicBezTo>
                    <a:pt x="128058" y="132073"/>
                    <a:pt x="256117" y="-92293"/>
                    <a:pt x="419100" y="38940"/>
                  </a:cubicBezTo>
                  <a:cubicBezTo>
                    <a:pt x="582083" y="170173"/>
                    <a:pt x="779991" y="657006"/>
                    <a:pt x="977900" y="1143840"/>
                  </a:cubicBezTo>
                </a:path>
              </a:pathLst>
            </a:custGeom>
            <a:ln w="1905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1A50C21-D25B-4CBF-AE1F-30217C8238C2}"/>
                </a:ext>
              </a:extLst>
            </p:cNvPr>
            <p:cNvSpPr/>
            <p:nvPr/>
          </p:nvSpPr>
          <p:spPr>
            <a:xfrm>
              <a:off x="5397500" y="2641600"/>
              <a:ext cx="4559297" cy="5207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Terrain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2CE16FE-69F9-4ED2-AA8B-61C144A172ED}"/>
                </a:ext>
              </a:extLst>
            </p:cNvPr>
            <p:cNvSpPr/>
            <p:nvPr/>
          </p:nvSpPr>
          <p:spPr>
            <a:xfrm>
              <a:off x="9161275" y="2490909"/>
              <a:ext cx="270243" cy="270243"/>
            </a:xfrm>
            <a:prstGeom prst="ellipse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75E5C12-418D-491A-AF73-5F8F2205A6BB}"/>
              </a:ext>
            </a:extLst>
          </p:cNvPr>
          <p:cNvSpPr txBox="1"/>
          <p:nvPr/>
        </p:nvSpPr>
        <p:spPr>
          <a:xfrm>
            <a:off x="2093230" y="3028576"/>
            <a:ext cx="1918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Kinematically-Feasible path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33CAD1-5237-45C7-813D-5DFC7CBF356E}"/>
              </a:ext>
            </a:extLst>
          </p:cNvPr>
          <p:cNvCxnSpPr>
            <a:cxnSpLocks/>
            <a:stCxn id="8" idx="2"/>
            <a:endCxn id="27" idx="0"/>
          </p:cNvCxnSpPr>
          <p:nvPr/>
        </p:nvCxnSpPr>
        <p:spPr>
          <a:xfrm>
            <a:off x="1968500" y="4663301"/>
            <a:ext cx="1777" cy="8373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D324705-CE18-4515-9A1B-94BAF4F1E30A}"/>
              </a:ext>
            </a:extLst>
          </p:cNvPr>
          <p:cNvSpPr/>
          <p:nvPr/>
        </p:nvSpPr>
        <p:spPr>
          <a:xfrm>
            <a:off x="841753" y="5500648"/>
            <a:ext cx="2257047" cy="82240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3. Feedback Controller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4DCFF8-E608-4BD0-B87A-A78DBC20DFB6}"/>
              </a:ext>
            </a:extLst>
          </p:cNvPr>
          <p:cNvSpPr txBox="1"/>
          <p:nvPr/>
        </p:nvSpPr>
        <p:spPr>
          <a:xfrm>
            <a:off x="2114693" y="4769538"/>
            <a:ext cx="1918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Dynamically-Feasible path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81CFF63-FA21-427F-86C5-706F32F30DDC}"/>
              </a:ext>
            </a:extLst>
          </p:cNvPr>
          <p:cNvGrpSpPr/>
          <p:nvPr/>
        </p:nvGrpSpPr>
        <p:grpSpPr>
          <a:xfrm>
            <a:off x="4377817" y="3831790"/>
            <a:ext cx="2117036" cy="1855240"/>
            <a:chOff x="5714999" y="3796260"/>
            <a:chExt cx="2117036" cy="1855240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20BE658-65D9-4F0D-8892-8C304DDA0122}"/>
                </a:ext>
              </a:extLst>
            </p:cNvPr>
            <p:cNvSpPr/>
            <p:nvPr/>
          </p:nvSpPr>
          <p:spPr>
            <a:xfrm>
              <a:off x="5714999" y="3937000"/>
              <a:ext cx="1066733" cy="1003554"/>
            </a:xfrm>
            <a:custGeom>
              <a:avLst/>
              <a:gdLst>
                <a:gd name="connsiteX0" fmla="*/ 0 w 317500"/>
                <a:gd name="connsiteY0" fmla="*/ 0 h 177800"/>
                <a:gd name="connsiteX1" fmla="*/ 317500 w 317500"/>
                <a:gd name="connsiteY1" fmla="*/ 177800 h 1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500" h="177800">
                  <a:moveTo>
                    <a:pt x="0" y="0"/>
                  </a:moveTo>
                  <a:cubicBezTo>
                    <a:pt x="111125" y="31750"/>
                    <a:pt x="222250" y="63500"/>
                    <a:pt x="317500" y="177800"/>
                  </a:cubicBezTo>
                </a:path>
              </a:pathLst>
            </a:custGeom>
            <a:ln w="19050">
              <a:prstDash val="lgDash"/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7213643-6BD9-44B3-863F-BA23A90E6DC7}"/>
                </a:ext>
              </a:extLst>
            </p:cNvPr>
            <p:cNvSpPr/>
            <p:nvPr/>
          </p:nvSpPr>
          <p:spPr>
            <a:xfrm flipH="1">
              <a:off x="6781732" y="3940429"/>
              <a:ext cx="982088" cy="1003554"/>
            </a:xfrm>
            <a:custGeom>
              <a:avLst/>
              <a:gdLst>
                <a:gd name="connsiteX0" fmla="*/ 0 w 317500"/>
                <a:gd name="connsiteY0" fmla="*/ 0 h 177800"/>
                <a:gd name="connsiteX1" fmla="*/ 317500 w 317500"/>
                <a:gd name="connsiteY1" fmla="*/ 177800 h 1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500" h="177800">
                  <a:moveTo>
                    <a:pt x="0" y="0"/>
                  </a:moveTo>
                  <a:cubicBezTo>
                    <a:pt x="111125" y="31750"/>
                    <a:pt x="222250" y="63500"/>
                    <a:pt x="317500" y="177800"/>
                  </a:cubicBezTo>
                </a:path>
              </a:pathLst>
            </a:custGeom>
            <a:ln w="19050"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201E6CB-3B84-48F1-B542-91574A89CF89}"/>
                </a:ext>
              </a:extLst>
            </p:cNvPr>
            <p:cNvCxnSpPr/>
            <p:nvPr/>
          </p:nvCxnSpPr>
          <p:spPr>
            <a:xfrm>
              <a:off x="5765431" y="4940554"/>
              <a:ext cx="199838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D0E50B8-0996-4142-99EF-6C10FCC342C6}"/>
                </a:ext>
              </a:extLst>
            </p:cNvPr>
            <p:cNvCxnSpPr>
              <a:cxnSpLocks/>
            </p:cNvCxnSpPr>
            <p:nvPr/>
          </p:nvCxnSpPr>
          <p:spPr>
            <a:xfrm>
              <a:off x="5871110" y="4943983"/>
              <a:ext cx="251504" cy="2283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AF311AD-E7F0-4CBF-BA93-149178E6E27A}"/>
                </a:ext>
              </a:extLst>
            </p:cNvPr>
            <p:cNvCxnSpPr>
              <a:cxnSpLocks/>
            </p:cNvCxnSpPr>
            <p:nvPr/>
          </p:nvCxnSpPr>
          <p:spPr>
            <a:xfrm>
              <a:off x="6152973" y="4940554"/>
              <a:ext cx="251504" cy="2283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BD8C511-14AF-4438-9A74-BA7A613EC994}"/>
                </a:ext>
              </a:extLst>
            </p:cNvPr>
            <p:cNvCxnSpPr>
              <a:cxnSpLocks/>
            </p:cNvCxnSpPr>
            <p:nvPr/>
          </p:nvCxnSpPr>
          <p:spPr>
            <a:xfrm>
              <a:off x="6445886" y="4943983"/>
              <a:ext cx="251504" cy="2283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DF625C1-0F03-41BB-90B9-65288C985899}"/>
                </a:ext>
              </a:extLst>
            </p:cNvPr>
            <p:cNvCxnSpPr>
              <a:cxnSpLocks/>
            </p:cNvCxnSpPr>
            <p:nvPr/>
          </p:nvCxnSpPr>
          <p:spPr>
            <a:xfrm>
              <a:off x="6727749" y="4940554"/>
              <a:ext cx="251504" cy="2283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368983F-7129-49F7-BF94-F1DA7C490ED0}"/>
                </a:ext>
              </a:extLst>
            </p:cNvPr>
            <p:cNvCxnSpPr>
              <a:cxnSpLocks/>
            </p:cNvCxnSpPr>
            <p:nvPr/>
          </p:nvCxnSpPr>
          <p:spPr>
            <a:xfrm>
              <a:off x="7005755" y="4947412"/>
              <a:ext cx="251504" cy="2283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5E1B9DE-F7C0-4A53-A011-B074CEE449F0}"/>
                </a:ext>
              </a:extLst>
            </p:cNvPr>
            <p:cNvCxnSpPr>
              <a:cxnSpLocks/>
            </p:cNvCxnSpPr>
            <p:nvPr/>
          </p:nvCxnSpPr>
          <p:spPr>
            <a:xfrm>
              <a:off x="7287618" y="4943983"/>
              <a:ext cx="251504" cy="2283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A477F31-C9A8-444A-9204-4EC255A16C10}"/>
                </a:ext>
              </a:extLst>
            </p:cNvPr>
            <p:cNvCxnSpPr>
              <a:cxnSpLocks/>
            </p:cNvCxnSpPr>
            <p:nvPr/>
          </p:nvCxnSpPr>
          <p:spPr>
            <a:xfrm>
              <a:off x="7580531" y="4947412"/>
              <a:ext cx="251504" cy="2283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FD3F689-35DC-4D9E-8514-DF0189DF68C9}"/>
                </a:ext>
              </a:extLst>
            </p:cNvPr>
            <p:cNvCxnSpPr>
              <a:stCxn id="34" idx="1"/>
            </p:cNvCxnSpPr>
            <p:nvPr/>
          </p:nvCxnSpPr>
          <p:spPr>
            <a:xfrm>
              <a:off x="6781732" y="4940554"/>
              <a:ext cx="381068" cy="710946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D67B542-A9FE-4871-B2FD-0739C811A963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 flipV="1">
              <a:off x="6781732" y="4008819"/>
              <a:ext cx="437671" cy="935164"/>
            </a:xfrm>
            <a:prstGeom prst="line">
              <a:avLst/>
            </a:prstGeom>
            <a:ln w="190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5AAE6B32-2020-480E-A19D-501B84428185}"/>
                    </a:ext>
                  </a:extLst>
                </p:cNvPr>
                <p:cNvSpPr txBox="1"/>
                <p:nvPr/>
              </p:nvSpPr>
              <p:spPr>
                <a:xfrm>
                  <a:off x="6979253" y="5128722"/>
                  <a:ext cx="5411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5AAE6B32-2020-480E-A19D-501B844281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9253" y="5128722"/>
                  <a:ext cx="54111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7F14C24-DC08-4354-8C1A-D615EA675085}"/>
                    </a:ext>
                  </a:extLst>
                </p:cNvPr>
                <p:cNvSpPr txBox="1"/>
                <p:nvPr/>
              </p:nvSpPr>
              <p:spPr>
                <a:xfrm>
                  <a:off x="6584140" y="3796260"/>
                  <a:ext cx="6565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7F14C24-DC08-4354-8C1A-D615EA6750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4140" y="3796260"/>
                  <a:ext cx="65652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1415324-F37C-4AA4-A838-DE59735639C4}"/>
                </a:ext>
              </a:extLst>
            </p:cNvPr>
            <p:cNvSpPr/>
            <p:nvPr/>
          </p:nvSpPr>
          <p:spPr>
            <a:xfrm>
              <a:off x="6256230" y="4227453"/>
              <a:ext cx="1028700" cy="198132"/>
            </a:xfrm>
            <a:custGeom>
              <a:avLst/>
              <a:gdLst>
                <a:gd name="connsiteX0" fmla="*/ 0 w 1028700"/>
                <a:gd name="connsiteY0" fmla="*/ 7620 h 198132"/>
                <a:gd name="connsiteX1" fmla="*/ 373380 w 1028700"/>
                <a:gd name="connsiteY1" fmla="*/ 198120 h 198132"/>
                <a:gd name="connsiteX2" fmla="*/ 1028700 w 1028700"/>
                <a:gd name="connsiteY2" fmla="*/ 0 h 19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8700" h="198132">
                  <a:moveTo>
                    <a:pt x="0" y="7620"/>
                  </a:moveTo>
                  <a:cubicBezTo>
                    <a:pt x="100965" y="103505"/>
                    <a:pt x="201930" y="199390"/>
                    <a:pt x="373380" y="198120"/>
                  </a:cubicBezTo>
                  <a:cubicBezTo>
                    <a:pt x="544830" y="196850"/>
                    <a:pt x="786765" y="98425"/>
                    <a:pt x="1028700" y="0"/>
                  </a:cubicBezTo>
                </a:path>
              </a:pathLst>
            </a:cu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C65021D-2462-4503-8BB6-C8A0B8935405}"/>
                  </a:ext>
                </a:extLst>
              </p:cNvPr>
              <p:cNvSpPr txBox="1"/>
              <p:nvPr/>
            </p:nvSpPr>
            <p:spPr>
              <a:xfrm>
                <a:off x="6803893" y="3735947"/>
                <a:ext cx="4816603" cy="1039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Use Optimization to ‘Fuse’ parabola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Solve an optimization problem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Solve time scales linearly </a:t>
                </a:r>
                <a:r>
                  <a:rPr lang="en-US" sz="2000" dirty="0" err="1"/>
                  <a:t>w.r.t.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𝑠𝑡𝑒𝑝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C65021D-2462-4503-8BB6-C8A0B8935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893" y="3735947"/>
                <a:ext cx="4816603" cy="1039323"/>
              </a:xfrm>
              <a:prstGeom prst="rect">
                <a:avLst/>
              </a:prstGeom>
              <a:blipFill>
                <a:blip r:embed="rId4"/>
                <a:stretch>
                  <a:fillRect l="-1139" t="-3529" b="-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0E195AC9-1EA0-4F24-BCDB-978AC1C90EC5}"/>
              </a:ext>
            </a:extLst>
          </p:cNvPr>
          <p:cNvSpPr txBox="1"/>
          <p:nvPr/>
        </p:nvSpPr>
        <p:spPr>
          <a:xfrm>
            <a:off x="7979198" y="2020015"/>
            <a:ext cx="38515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Path as a sequence of parabola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Effective for complex terrain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Inexpensive to check collision </a:t>
            </a:r>
          </a:p>
        </p:txBody>
      </p:sp>
    </p:spTree>
    <p:extLst>
      <p:ext uri="{BB962C8B-B14F-4D97-AF65-F5344CB8AC3E}">
        <p14:creationId xmlns:p14="http://schemas.microsoft.com/office/powerpoint/2010/main" val="1876014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6AE07-EF25-4917-9BD1-91F6A5E8D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Sampling Step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FB3DA-FC75-499D-B2DC-C391CAD5C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0BF2-5217-40BB-8C40-1813BB6DC9CF}" type="datetime1">
              <a:rPr lang="en-US" smtClean="0">
                <a:solidFill>
                  <a:schemeClr val="bg1">
                    <a:lumMod val="85000"/>
                  </a:schemeClr>
                </a:solidFill>
              </a:rPr>
              <a:t>5/11/2020</a:t>
            </a:fld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BDBD3-351B-49F4-A0AA-FC1D668FF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CS498, SP20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C272E-64D5-4C50-BFFC-D295E3FD4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09B3C-CA65-41C1-934B-54A9FD18322B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AC2411-612B-46B5-9BCB-52D271111EBC}"/>
              </a:ext>
            </a:extLst>
          </p:cNvPr>
          <p:cNvCxnSpPr>
            <a:cxnSpLocks/>
          </p:cNvCxnSpPr>
          <p:nvPr/>
        </p:nvCxnSpPr>
        <p:spPr>
          <a:xfrm flipH="1">
            <a:off x="3794002" y="1650370"/>
            <a:ext cx="3254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659E33-7670-43C1-B484-BBD266866FCA}"/>
              </a:ext>
            </a:extLst>
          </p:cNvPr>
          <p:cNvCxnSpPr>
            <a:cxnSpLocks/>
          </p:cNvCxnSpPr>
          <p:nvPr/>
        </p:nvCxnSpPr>
        <p:spPr>
          <a:xfrm>
            <a:off x="3794001" y="1650370"/>
            <a:ext cx="0" cy="4672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DA0AB80-5D3D-42D1-AC44-22CFB4FBF1C4}"/>
              </a:ext>
            </a:extLst>
          </p:cNvPr>
          <p:cNvCxnSpPr>
            <a:cxnSpLocks/>
          </p:cNvCxnSpPr>
          <p:nvPr/>
        </p:nvCxnSpPr>
        <p:spPr>
          <a:xfrm>
            <a:off x="3794001" y="6323055"/>
            <a:ext cx="3254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9EC1255-9ABA-4F90-8015-D5BC834A0DBA}"/>
              </a:ext>
            </a:extLst>
          </p:cNvPr>
          <p:cNvCxnSpPr>
            <a:cxnSpLocks/>
          </p:cNvCxnSpPr>
          <p:nvPr/>
        </p:nvCxnSpPr>
        <p:spPr>
          <a:xfrm>
            <a:off x="3086100" y="2443203"/>
            <a:ext cx="7079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2DC0A44-8EC1-4FF9-8830-D3A7D1BAEDD9}"/>
              </a:ext>
            </a:extLst>
          </p:cNvPr>
          <p:cNvSpPr txBox="1"/>
          <p:nvPr/>
        </p:nvSpPr>
        <p:spPr>
          <a:xfrm>
            <a:off x="4153325" y="1439091"/>
            <a:ext cx="3374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Sample Space: Task space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9996B7B-D682-4ABA-95AA-C476700B070B}"/>
              </a:ext>
            </a:extLst>
          </p:cNvPr>
          <p:cNvCxnSpPr>
            <a:cxnSpLocks/>
          </p:cNvCxnSpPr>
          <p:nvPr/>
        </p:nvCxnSpPr>
        <p:spPr>
          <a:xfrm flipH="1">
            <a:off x="3782612" y="2441263"/>
            <a:ext cx="3254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7B64FFF-E1FD-455F-B338-FAA6559F76E7}"/>
              </a:ext>
            </a:extLst>
          </p:cNvPr>
          <p:cNvSpPr txBox="1"/>
          <p:nvPr/>
        </p:nvSpPr>
        <p:spPr>
          <a:xfrm>
            <a:off x="4153325" y="2219790"/>
            <a:ext cx="4911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Sample Strategy: Reachability guided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4ECDCDE-B78D-4B9B-8F75-CA3E93535AF2}"/>
              </a:ext>
            </a:extLst>
          </p:cNvPr>
          <p:cNvCxnSpPr>
            <a:cxnSpLocks/>
          </p:cNvCxnSpPr>
          <p:nvPr/>
        </p:nvCxnSpPr>
        <p:spPr>
          <a:xfrm flipH="1">
            <a:off x="3794002" y="2082704"/>
            <a:ext cx="3254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9DA081D-09EC-42A4-BCCE-5DFF2D178F2B}"/>
              </a:ext>
            </a:extLst>
          </p:cNvPr>
          <p:cNvSpPr txBox="1"/>
          <p:nvPr/>
        </p:nvSpPr>
        <p:spPr>
          <a:xfrm>
            <a:off x="4153325" y="1851871"/>
            <a:ext cx="2710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Structure: Path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C731817-79A3-475F-9A46-E2FDDD5A9AB4}"/>
              </a:ext>
            </a:extLst>
          </p:cNvPr>
          <p:cNvCxnSpPr>
            <a:cxnSpLocks/>
          </p:cNvCxnSpPr>
          <p:nvPr/>
        </p:nvCxnSpPr>
        <p:spPr>
          <a:xfrm>
            <a:off x="3796639" y="4211914"/>
            <a:ext cx="3254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50FFBB5-234F-4122-8E7A-B081DE31D4FF}"/>
              </a:ext>
            </a:extLst>
          </p:cNvPr>
          <p:cNvSpPr txBox="1"/>
          <p:nvPr/>
        </p:nvSpPr>
        <p:spPr>
          <a:xfrm>
            <a:off x="4125991" y="3981081"/>
            <a:ext cx="1410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Heuristics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38D14C1-E015-49A9-BC6D-83BE0433A822}"/>
              </a:ext>
            </a:extLst>
          </p:cNvPr>
          <p:cNvSpPr txBox="1"/>
          <p:nvPr/>
        </p:nvSpPr>
        <p:spPr>
          <a:xfrm>
            <a:off x="4133096" y="6077247"/>
            <a:ext cx="2140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Post-processing</a:t>
            </a: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1743A5A0-4294-486D-933C-A17B49D516BB}"/>
              </a:ext>
            </a:extLst>
          </p:cNvPr>
          <p:cNvSpPr/>
          <p:nvPr/>
        </p:nvSpPr>
        <p:spPr>
          <a:xfrm>
            <a:off x="5655762" y="2977292"/>
            <a:ext cx="249861" cy="245830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F77801F-F650-4946-A511-28B80BF81D8E}"/>
                  </a:ext>
                </a:extLst>
              </p:cNvPr>
              <p:cNvSpPr txBox="1"/>
              <p:nvPr/>
            </p:nvSpPr>
            <p:spPr>
              <a:xfrm>
                <a:off x="5894968" y="2872232"/>
                <a:ext cx="5455275" cy="2759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Bef>
                    <a:spcPts val="10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Sample in reachable region of current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 marL="285750" indent="-285750">
                  <a:spcBef>
                    <a:spcPts val="10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Sample point not too close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 nor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285750" indent="-285750">
                  <a:spcBef>
                    <a:spcPts val="10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Not too close to obstacle</a:t>
                </a:r>
              </a:p>
              <a:p>
                <a:pPr marL="285750" indent="-285750">
                  <a:spcBef>
                    <a:spcPts val="10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If no obstacle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 and goal, always jump towards the goal</a:t>
                </a:r>
              </a:p>
              <a:p>
                <a:pPr marL="285750" indent="-285750">
                  <a:spcBef>
                    <a:spcPts val="10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…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F77801F-F650-4946-A511-28B80BF81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968" y="2872232"/>
                <a:ext cx="5455275" cy="2759730"/>
              </a:xfrm>
              <a:prstGeom prst="rect">
                <a:avLst/>
              </a:prstGeom>
              <a:blipFill>
                <a:blip r:embed="rId2"/>
                <a:stretch>
                  <a:fillRect l="-1006" t="-1104" b="-2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ACBD7D5-F063-4D6E-8DDA-93C0DADC3882}"/>
              </a:ext>
            </a:extLst>
          </p:cNvPr>
          <p:cNvCxnSpPr>
            <a:cxnSpLocks/>
          </p:cNvCxnSpPr>
          <p:nvPr/>
        </p:nvCxnSpPr>
        <p:spPr>
          <a:xfrm>
            <a:off x="3801497" y="5828927"/>
            <a:ext cx="3254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BFB3642-2F4E-4C86-8AB0-0D9F8D9EFF7C}"/>
              </a:ext>
            </a:extLst>
          </p:cNvPr>
          <p:cNvSpPr txBox="1"/>
          <p:nvPr/>
        </p:nvSpPr>
        <p:spPr>
          <a:xfrm>
            <a:off x="4119500" y="5621771"/>
            <a:ext cx="1888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Find parabola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0451306-87F4-4B1E-A747-B08ED450EC2E}"/>
              </a:ext>
            </a:extLst>
          </p:cNvPr>
          <p:cNvSpPr/>
          <p:nvPr/>
        </p:nvSpPr>
        <p:spPr>
          <a:xfrm>
            <a:off x="838200" y="2031999"/>
            <a:ext cx="2260600" cy="82240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1. Sampling Step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023577C-F18A-4168-AF31-0A2C2DFB6298}"/>
              </a:ext>
            </a:extLst>
          </p:cNvPr>
          <p:cNvSpPr/>
          <p:nvPr/>
        </p:nvSpPr>
        <p:spPr>
          <a:xfrm>
            <a:off x="838200" y="3840894"/>
            <a:ext cx="2260600" cy="82240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2. Optimization Step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0091D38-C1B0-4E6D-8AA6-349EE7DAE9D2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>
            <a:off x="1968500" y="2854406"/>
            <a:ext cx="0" cy="9864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A224B3A-DC24-4CE1-8F66-739BEC0EF539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1435100" y="1650370"/>
            <a:ext cx="533400" cy="38162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E358EA0-4F03-4560-9C2C-AD38272DF4BE}"/>
              </a:ext>
            </a:extLst>
          </p:cNvPr>
          <p:cNvSpPr txBox="1"/>
          <p:nvPr/>
        </p:nvSpPr>
        <p:spPr>
          <a:xfrm>
            <a:off x="602436" y="1471852"/>
            <a:ext cx="832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Terrain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A51F04-DC11-4B4E-A875-62CC49E08014}"/>
              </a:ext>
            </a:extLst>
          </p:cNvPr>
          <p:cNvSpPr txBox="1"/>
          <p:nvPr/>
        </p:nvSpPr>
        <p:spPr>
          <a:xfrm>
            <a:off x="2093230" y="3028576"/>
            <a:ext cx="1918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Kinematically-Feasible path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127C35F-F094-4E81-8840-E90827678DA9}"/>
              </a:ext>
            </a:extLst>
          </p:cNvPr>
          <p:cNvCxnSpPr>
            <a:cxnSpLocks/>
            <a:stCxn id="44" idx="2"/>
            <a:endCxn id="50" idx="0"/>
          </p:cNvCxnSpPr>
          <p:nvPr/>
        </p:nvCxnSpPr>
        <p:spPr>
          <a:xfrm>
            <a:off x="1968500" y="4663301"/>
            <a:ext cx="1777" cy="837347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C522C36-D155-42B2-BAD9-C70027C0662B}"/>
              </a:ext>
            </a:extLst>
          </p:cNvPr>
          <p:cNvSpPr/>
          <p:nvPr/>
        </p:nvSpPr>
        <p:spPr>
          <a:xfrm>
            <a:off x="841753" y="5500648"/>
            <a:ext cx="2257047" cy="82240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3. Feedback Controller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87C379E-A788-4C8E-8126-786D3DBB1045}"/>
              </a:ext>
            </a:extLst>
          </p:cNvPr>
          <p:cNvSpPr txBox="1"/>
          <p:nvPr/>
        </p:nvSpPr>
        <p:spPr>
          <a:xfrm>
            <a:off x="2114693" y="4769538"/>
            <a:ext cx="1918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Dynamically-Feasible path</a:t>
            </a:r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id="{E677A921-DECD-4461-BFC7-E13503E004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3" r="2428" b="2106"/>
          <a:stretch/>
        </p:blipFill>
        <p:spPr bwMode="auto">
          <a:xfrm>
            <a:off x="7049063" y="5068860"/>
            <a:ext cx="3688213" cy="1652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2BD7DBB-1C73-42EF-A469-5BDE8FE9F833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8" t="17746" r="7842" b="10949"/>
          <a:stretch/>
        </p:blipFill>
        <p:spPr>
          <a:xfrm>
            <a:off x="7170209" y="5080363"/>
            <a:ext cx="3461278" cy="173318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BA016DF-768D-4B43-95BC-D0D06817458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684"/>
          <a:stretch/>
        </p:blipFill>
        <p:spPr>
          <a:xfrm>
            <a:off x="6863363" y="5160935"/>
            <a:ext cx="4114800" cy="165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71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6AE07-EF25-4917-9BD1-91F6A5E8D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Sampling Step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FB3DA-FC75-499D-B2DC-C391CAD5C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0BF2-5217-40BB-8C40-1813BB6DC9CF}" type="datetime1">
              <a:rPr lang="en-US" smtClean="0">
                <a:solidFill>
                  <a:schemeClr val="bg1">
                    <a:lumMod val="85000"/>
                  </a:schemeClr>
                </a:solidFill>
              </a:rPr>
              <a:t>5/11/2020</a:t>
            </a:fld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BDBD3-351B-49F4-A0AA-FC1D668FF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CS498, SP20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C272E-64D5-4C50-BFFC-D295E3FD4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09B3C-CA65-41C1-934B-54A9FD18322B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AC2411-612B-46B5-9BCB-52D271111EBC}"/>
              </a:ext>
            </a:extLst>
          </p:cNvPr>
          <p:cNvCxnSpPr>
            <a:cxnSpLocks/>
          </p:cNvCxnSpPr>
          <p:nvPr/>
        </p:nvCxnSpPr>
        <p:spPr>
          <a:xfrm flipH="1">
            <a:off x="3794002" y="1650370"/>
            <a:ext cx="3254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659E33-7670-43C1-B484-BBD266866FCA}"/>
              </a:ext>
            </a:extLst>
          </p:cNvPr>
          <p:cNvCxnSpPr>
            <a:cxnSpLocks/>
          </p:cNvCxnSpPr>
          <p:nvPr/>
        </p:nvCxnSpPr>
        <p:spPr>
          <a:xfrm>
            <a:off x="3794001" y="1650370"/>
            <a:ext cx="0" cy="4672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DA0AB80-5D3D-42D1-AC44-22CFB4FBF1C4}"/>
              </a:ext>
            </a:extLst>
          </p:cNvPr>
          <p:cNvCxnSpPr>
            <a:cxnSpLocks/>
          </p:cNvCxnSpPr>
          <p:nvPr/>
        </p:nvCxnSpPr>
        <p:spPr>
          <a:xfrm>
            <a:off x="3794001" y="6323055"/>
            <a:ext cx="3254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9EC1255-9ABA-4F90-8015-D5BC834A0DBA}"/>
              </a:ext>
            </a:extLst>
          </p:cNvPr>
          <p:cNvCxnSpPr>
            <a:cxnSpLocks/>
          </p:cNvCxnSpPr>
          <p:nvPr/>
        </p:nvCxnSpPr>
        <p:spPr>
          <a:xfrm>
            <a:off x="3086100" y="2443203"/>
            <a:ext cx="7079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2DC0A44-8EC1-4FF9-8830-D3A7D1BAEDD9}"/>
              </a:ext>
            </a:extLst>
          </p:cNvPr>
          <p:cNvSpPr txBox="1"/>
          <p:nvPr/>
        </p:nvSpPr>
        <p:spPr>
          <a:xfrm>
            <a:off x="4153325" y="1439091"/>
            <a:ext cx="347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Sample Space: State space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9996B7B-D682-4ABA-95AA-C476700B070B}"/>
              </a:ext>
            </a:extLst>
          </p:cNvPr>
          <p:cNvCxnSpPr>
            <a:cxnSpLocks/>
          </p:cNvCxnSpPr>
          <p:nvPr/>
        </p:nvCxnSpPr>
        <p:spPr>
          <a:xfrm flipH="1">
            <a:off x="3808012" y="2441263"/>
            <a:ext cx="3254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7B64FFF-E1FD-455F-B338-FAA6559F76E7}"/>
              </a:ext>
            </a:extLst>
          </p:cNvPr>
          <p:cNvSpPr txBox="1"/>
          <p:nvPr/>
        </p:nvSpPr>
        <p:spPr>
          <a:xfrm>
            <a:off x="4153325" y="2219790"/>
            <a:ext cx="4911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Sample Strategy: Reachability guided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4ECDCDE-B78D-4B9B-8F75-CA3E93535AF2}"/>
              </a:ext>
            </a:extLst>
          </p:cNvPr>
          <p:cNvCxnSpPr>
            <a:cxnSpLocks/>
          </p:cNvCxnSpPr>
          <p:nvPr/>
        </p:nvCxnSpPr>
        <p:spPr>
          <a:xfrm flipH="1">
            <a:off x="3794002" y="2082704"/>
            <a:ext cx="3254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9DA081D-09EC-42A4-BCCE-5DFF2D178F2B}"/>
              </a:ext>
            </a:extLst>
          </p:cNvPr>
          <p:cNvSpPr txBox="1"/>
          <p:nvPr/>
        </p:nvSpPr>
        <p:spPr>
          <a:xfrm>
            <a:off x="4153325" y="1851871"/>
            <a:ext cx="2710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Data Structure: Path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C731817-79A3-475F-9A46-E2FDDD5A9AB4}"/>
              </a:ext>
            </a:extLst>
          </p:cNvPr>
          <p:cNvCxnSpPr>
            <a:cxnSpLocks/>
          </p:cNvCxnSpPr>
          <p:nvPr/>
        </p:nvCxnSpPr>
        <p:spPr>
          <a:xfrm>
            <a:off x="3796639" y="2823767"/>
            <a:ext cx="3254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50FFBB5-234F-4122-8E7A-B081DE31D4FF}"/>
              </a:ext>
            </a:extLst>
          </p:cNvPr>
          <p:cNvSpPr txBox="1"/>
          <p:nvPr/>
        </p:nvSpPr>
        <p:spPr>
          <a:xfrm>
            <a:off x="4125991" y="2592934"/>
            <a:ext cx="1410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Heuristics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38D14C1-E015-49A9-BC6D-83BE0433A822}"/>
              </a:ext>
            </a:extLst>
          </p:cNvPr>
          <p:cNvSpPr txBox="1"/>
          <p:nvPr/>
        </p:nvSpPr>
        <p:spPr>
          <a:xfrm>
            <a:off x="4133096" y="6077247"/>
            <a:ext cx="2140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Post-processing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ACBD7D5-F063-4D6E-8DDA-93C0DADC3882}"/>
              </a:ext>
            </a:extLst>
          </p:cNvPr>
          <p:cNvCxnSpPr>
            <a:cxnSpLocks/>
          </p:cNvCxnSpPr>
          <p:nvPr/>
        </p:nvCxnSpPr>
        <p:spPr>
          <a:xfrm>
            <a:off x="3801497" y="4450965"/>
            <a:ext cx="3254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BFB3642-2F4E-4C86-8AB0-0D9F8D9EFF7C}"/>
              </a:ext>
            </a:extLst>
          </p:cNvPr>
          <p:cNvSpPr txBox="1"/>
          <p:nvPr/>
        </p:nvSpPr>
        <p:spPr>
          <a:xfrm>
            <a:off x="4119500" y="4243809"/>
            <a:ext cx="1888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Find parabola</a:t>
            </a: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090F13A6-D5B6-438B-B1C1-10F9F4BFD2A3}"/>
              </a:ext>
            </a:extLst>
          </p:cNvPr>
          <p:cNvSpPr/>
          <p:nvPr/>
        </p:nvSpPr>
        <p:spPr>
          <a:xfrm>
            <a:off x="5960307" y="3272529"/>
            <a:ext cx="249861" cy="245830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8C6555-FEEC-4A52-A92B-1A705856FCB1}"/>
                  </a:ext>
                </a:extLst>
              </p:cNvPr>
              <p:cNvSpPr txBox="1"/>
              <p:nvPr/>
            </p:nvSpPr>
            <p:spPr>
              <a:xfrm>
                <a:off x="6273297" y="3079102"/>
                <a:ext cx="2966642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𝑚𝑖𝑛𝑖𝑚𝑖𝑧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8C6555-FEEC-4A52-A92B-1A705856F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297" y="3079102"/>
                <a:ext cx="2966642" cy="3815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5592D1A-364E-4802-A6E9-D1D3AF96CB25}"/>
                  </a:ext>
                </a:extLst>
              </p:cNvPr>
              <p:cNvSpPr txBox="1"/>
              <p:nvPr/>
            </p:nvSpPr>
            <p:spPr>
              <a:xfrm>
                <a:off x="6266896" y="3427203"/>
                <a:ext cx="14107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𝑠𝑢𝑏𝑗𝑒𝑐𝑡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5592D1A-364E-4802-A6E9-D1D3AF96C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896" y="3427203"/>
                <a:ext cx="1410704" cy="369332"/>
              </a:xfrm>
              <a:prstGeom prst="rect">
                <a:avLst/>
              </a:prstGeom>
              <a:blipFill>
                <a:blip r:embed="rId3"/>
                <a:stretch>
                  <a:fillRect l="-1299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7DD0ED2C-BDBA-4AF4-ACE4-79BE6FD4E357}"/>
              </a:ext>
            </a:extLst>
          </p:cNvPr>
          <p:cNvGrpSpPr/>
          <p:nvPr/>
        </p:nvGrpSpPr>
        <p:grpSpPr>
          <a:xfrm>
            <a:off x="3865009" y="3154424"/>
            <a:ext cx="1972782" cy="1036483"/>
            <a:chOff x="5223235" y="3187700"/>
            <a:chExt cx="1972782" cy="1036483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4B3392F-17AB-4E70-B3E3-FFE585A1C03B}"/>
                </a:ext>
              </a:extLst>
            </p:cNvPr>
            <p:cNvSpPr/>
            <p:nvPr/>
          </p:nvSpPr>
          <p:spPr>
            <a:xfrm>
              <a:off x="5755553" y="3343920"/>
              <a:ext cx="826393" cy="452615"/>
            </a:xfrm>
            <a:custGeom>
              <a:avLst/>
              <a:gdLst>
                <a:gd name="connsiteX0" fmla="*/ 0 w 1981200"/>
                <a:gd name="connsiteY0" fmla="*/ 943545 h 943545"/>
                <a:gd name="connsiteX1" fmla="*/ 977900 w 1981200"/>
                <a:gd name="connsiteY1" fmla="*/ 3745 h 943545"/>
                <a:gd name="connsiteX2" fmla="*/ 1981200 w 1981200"/>
                <a:gd name="connsiteY2" fmla="*/ 676845 h 943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81200" h="943545">
                  <a:moveTo>
                    <a:pt x="0" y="943545"/>
                  </a:moveTo>
                  <a:cubicBezTo>
                    <a:pt x="323850" y="495870"/>
                    <a:pt x="647700" y="48195"/>
                    <a:pt x="977900" y="3745"/>
                  </a:cubicBezTo>
                  <a:cubicBezTo>
                    <a:pt x="1308100" y="-40705"/>
                    <a:pt x="1644650" y="318070"/>
                    <a:pt x="1981200" y="676845"/>
                  </a:cubicBezTo>
                </a:path>
              </a:pathLst>
            </a:custGeom>
            <a:ln w="1905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C14FE21-9F11-489D-B321-DC4F96520931}"/>
                </a:ext>
              </a:extLst>
            </p:cNvPr>
            <p:cNvSpPr/>
            <p:nvPr/>
          </p:nvSpPr>
          <p:spPr>
            <a:xfrm>
              <a:off x="5706915" y="3784156"/>
              <a:ext cx="79972" cy="7997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F21DECC-F2D1-4974-AFB8-097FA5150254}"/>
                </a:ext>
              </a:extLst>
            </p:cNvPr>
            <p:cNvSpPr/>
            <p:nvPr/>
          </p:nvSpPr>
          <p:spPr>
            <a:xfrm>
              <a:off x="6541960" y="3645323"/>
              <a:ext cx="79972" cy="7997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F4CFC83-2B23-44C5-BD8D-F3A13DFFDE42}"/>
                    </a:ext>
                  </a:extLst>
                </p:cNvPr>
                <p:cNvSpPr txBox="1"/>
                <p:nvPr/>
              </p:nvSpPr>
              <p:spPr>
                <a:xfrm>
                  <a:off x="5223235" y="3854851"/>
                  <a:ext cx="9482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F4CFC83-2B23-44C5-BD8D-F3A13DFFDE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3235" y="3854851"/>
                  <a:ext cx="948272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57F34E57-F6A7-48C0-A86D-61A381E1C926}"/>
                    </a:ext>
                  </a:extLst>
                </p:cNvPr>
                <p:cNvSpPr txBox="1"/>
                <p:nvPr/>
              </p:nvSpPr>
              <p:spPr>
                <a:xfrm>
                  <a:off x="6237101" y="3650840"/>
                  <a:ext cx="9589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57F34E57-F6A7-48C0-A86D-61A381E1C9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7101" y="3650840"/>
                  <a:ext cx="95891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10F6500-903A-4FC8-A328-862F95B5F3FC}"/>
                </a:ext>
              </a:extLst>
            </p:cNvPr>
            <p:cNvCxnSpPr>
              <a:stCxn id="14" idx="0"/>
            </p:cNvCxnSpPr>
            <p:nvPr/>
          </p:nvCxnSpPr>
          <p:spPr>
            <a:xfrm flipV="1">
              <a:off x="5746901" y="3187700"/>
              <a:ext cx="260199" cy="596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8D0EDB-05FA-4C1F-AC03-FD07C13DBE9A}"/>
                </a:ext>
              </a:extLst>
            </p:cNvPr>
            <p:cNvCxnSpPr>
              <a:cxnSpLocks/>
            </p:cNvCxnSpPr>
            <p:nvPr/>
          </p:nvCxnSpPr>
          <p:spPr>
            <a:xfrm>
              <a:off x="5779118" y="3827122"/>
              <a:ext cx="29682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55215BF-E5F2-4D85-9F26-56CEF93C2212}"/>
                    </a:ext>
                  </a:extLst>
                </p:cNvPr>
                <p:cNvSpPr txBox="1"/>
                <p:nvPr/>
              </p:nvSpPr>
              <p:spPr>
                <a:xfrm>
                  <a:off x="5594452" y="3213135"/>
                  <a:ext cx="3693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55215BF-E5F2-4D85-9F26-56CEF93C22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4452" y="3213135"/>
                  <a:ext cx="36933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3792F96D-AE25-457A-8D19-89D9276ADDCC}"/>
                    </a:ext>
                  </a:extLst>
                </p:cNvPr>
                <p:cNvSpPr txBox="1"/>
                <p:nvPr/>
              </p:nvSpPr>
              <p:spPr>
                <a:xfrm>
                  <a:off x="5824475" y="3510705"/>
                  <a:ext cx="3741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3792F96D-AE25-457A-8D19-89D9276ADD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4475" y="3510705"/>
                  <a:ext cx="374141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F3B94C-9C7F-4F25-A6B6-603F50DC846D}"/>
                  </a:ext>
                </a:extLst>
              </p:cNvPr>
              <p:cNvSpPr txBox="1"/>
              <p:nvPr/>
            </p:nvSpPr>
            <p:spPr>
              <a:xfrm>
                <a:off x="6574378" y="3776735"/>
                <a:ext cx="2591722" cy="22045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arctan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F3B94C-9C7F-4F25-A6B6-603F50DC8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378" y="3776735"/>
                <a:ext cx="2591722" cy="220457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5D67D63-85ED-4E93-A296-B9262182B29D}"/>
              </a:ext>
            </a:extLst>
          </p:cNvPr>
          <p:cNvSpPr/>
          <p:nvPr/>
        </p:nvSpPr>
        <p:spPr>
          <a:xfrm>
            <a:off x="838200" y="2031999"/>
            <a:ext cx="2260600" cy="82240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1. Sampling Step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D912E8D4-B86E-4F26-815D-FD8B628F2CDC}"/>
              </a:ext>
            </a:extLst>
          </p:cNvPr>
          <p:cNvSpPr/>
          <p:nvPr/>
        </p:nvSpPr>
        <p:spPr>
          <a:xfrm>
            <a:off x="838200" y="3840894"/>
            <a:ext cx="2260600" cy="82240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2. Optimization Step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784E15A-A0BF-48C3-8B6F-A6EA2544E622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>
            <a:off x="1968500" y="2854406"/>
            <a:ext cx="0" cy="9864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5F7EB13F-FB52-4063-B928-B4AEFA2FE4DF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1435100" y="1650370"/>
            <a:ext cx="533400" cy="38162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E62943B-3E54-411A-98BA-01D161F17880}"/>
              </a:ext>
            </a:extLst>
          </p:cNvPr>
          <p:cNvSpPr txBox="1"/>
          <p:nvPr/>
        </p:nvSpPr>
        <p:spPr>
          <a:xfrm>
            <a:off x="602436" y="1471852"/>
            <a:ext cx="832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Terrain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C86D86B-520A-4581-949D-D20092F580B0}"/>
              </a:ext>
            </a:extLst>
          </p:cNvPr>
          <p:cNvSpPr txBox="1"/>
          <p:nvPr/>
        </p:nvSpPr>
        <p:spPr>
          <a:xfrm>
            <a:off x="2093230" y="3028576"/>
            <a:ext cx="1918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Kinematically-Feasible path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85E4D69-8113-42AD-A62D-8B5A009F19E0}"/>
              </a:ext>
            </a:extLst>
          </p:cNvPr>
          <p:cNvCxnSpPr>
            <a:cxnSpLocks/>
            <a:stCxn id="48" idx="2"/>
            <a:endCxn id="54" idx="0"/>
          </p:cNvCxnSpPr>
          <p:nvPr/>
        </p:nvCxnSpPr>
        <p:spPr>
          <a:xfrm>
            <a:off x="1968500" y="4663301"/>
            <a:ext cx="1777" cy="837347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2912A695-AD4D-4C69-A424-8BA90DDFAEF5}"/>
              </a:ext>
            </a:extLst>
          </p:cNvPr>
          <p:cNvSpPr/>
          <p:nvPr/>
        </p:nvSpPr>
        <p:spPr>
          <a:xfrm>
            <a:off x="841753" y="5500648"/>
            <a:ext cx="2257047" cy="82240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3. Feedback Controller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49A4DCD-7159-4BF2-961F-F1A50DF2172C}"/>
              </a:ext>
            </a:extLst>
          </p:cNvPr>
          <p:cNvSpPr txBox="1"/>
          <p:nvPr/>
        </p:nvSpPr>
        <p:spPr>
          <a:xfrm>
            <a:off x="2114693" y="4769538"/>
            <a:ext cx="1918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Dynamically-Feasible path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EB97F4-AA5F-4C5D-9777-A74DF9FAFE67}"/>
              </a:ext>
            </a:extLst>
          </p:cNvPr>
          <p:cNvSpPr txBox="1"/>
          <p:nvPr/>
        </p:nvSpPr>
        <p:spPr>
          <a:xfrm>
            <a:off x="9166100" y="4040017"/>
            <a:ext cx="23114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Formed and solved as a small-scale nonlinear programming (NLP)</a:t>
            </a:r>
          </a:p>
        </p:txBody>
      </p:sp>
    </p:spTree>
    <p:extLst>
      <p:ext uri="{BB962C8B-B14F-4D97-AF65-F5344CB8AC3E}">
        <p14:creationId xmlns:p14="http://schemas.microsoft.com/office/powerpoint/2010/main" val="3922023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6AE07-EF25-4917-9BD1-91F6A5E8D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Sampling Step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FB3DA-FC75-499D-B2DC-C391CAD5C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0BF2-5217-40BB-8C40-1813BB6DC9CF}" type="datetime1">
              <a:rPr lang="en-US" smtClean="0">
                <a:solidFill>
                  <a:schemeClr val="bg1">
                    <a:lumMod val="85000"/>
                  </a:schemeClr>
                </a:solidFill>
              </a:rPr>
              <a:t>5/11/2020</a:t>
            </a:fld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BDBD3-351B-49F4-A0AA-FC1D668FF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CS498, SP20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C272E-64D5-4C50-BFFC-D295E3FD4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09B3C-CA65-41C1-934B-54A9FD18322B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AC2411-612B-46B5-9BCB-52D271111EBC}"/>
              </a:ext>
            </a:extLst>
          </p:cNvPr>
          <p:cNvCxnSpPr>
            <a:cxnSpLocks/>
          </p:cNvCxnSpPr>
          <p:nvPr/>
        </p:nvCxnSpPr>
        <p:spPr>
          <a:xfrm flipH="1">
            <a:off x="3806702" y="1650370"/>
            <a:ext cx="3254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659E33-7670-43C1-B484-BBD266866FCA}"/>
              </a:ext>
            </a:extLst>
          </p:cNvPr>
          <p:cNvCxnSpPr>
            <a:cxnSpLocks/>
          </p:cNvCxnSpPr>
          <p:nvPr/>
        </p:nvCxnSpPr>
        <p:spPr>
          <a:xfrm>
            <a:off x="3806701" y="1650370"/>
            <a:ext cx="0" cy="29709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DA0AB80-5D3D-42D1-AC44-22CFB4FBF1C4}"/>
              </a:ext>
            </a:extLst>
          </p:cNvPr>
          <p:cNvCxnSpPr>
            <a:cxnSpLocks/>
          </p:cNvCxnSpPr>
          <p:nvPr/>
        </p:nvCxnSpPr>
        <p:spPr>
          <a:xfrm>
            <a:off x="3807115" y="4621337"/>
            <a:ext cx="3254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9EC1255-9ABA-4F90-8015-D5BC834A0DBA}"/>
              </a:ext>
            </a:extLst>
          </p:cNvPr>
          <p:cNvCxnSpPr>
            <a:cxnSpLocks/>
          </p:cNvCxnSpPr>
          <p:nvPr/>
        </p:nvCxnSpPr>
        <p:spPr>
          <a:xfrm>
            <a:off x="3098800" y="2443203"/>
            <a:ext cx="7079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2DC0A44-8EC1-4FF9-8830-D3A7D1BAEDD9}"/>
              </a:ext>
            </a:extLst>
          </p:cNvPr>
          <p:cNvSpPr txBox="1"/>
          <p:nvPr/>
        </p:nvSpPr>
        <p:spPr>
          <a:xfrm>
            <a:off x="4166025" y="1439091"/>
            <a:ext cx="347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Sample Space: State space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9996B7B-D682-4ABA-95AA-C476700B070B}"/>
              </a:ext>
            </a:extLst>
          </p:cNvPr>
          <p:cNvCxnSpPr>
            <a:cxnSpLocks/>
          </p:cNvCxnSpPr>
          <p:nvPr/>
        </p:nvCxnSpPr>
        <p:spPr>
          <a:xfrm flipH="1">
            <a:off x="3820712" y="2441263"/>
            <a:ext cx="3254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7B64FFF-E1FD-455F-B338-FAA6559F76E7}"/>
              </a:ext>
            </a:extLst>
          </p:cNvPr>
          <p:cNvSpPr txBox="1"/>
          <p:nvPr/>
        </p:nvSpPr>
        <p:spPr>
          <a:xfrm>
            <a:off x="4166025" y="2219790"/>
            <a:ext cx="4911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Sample Strategy: Reachability guided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4ECDCDE-B78D-4B9B-8F75-CA3E93535AF2}"/>
              </a:ext>
            </a:extLst>
          </p:cNvPr>
          <p:cNvCxnSpPr>
            <a:cxnSpLocks/>
          </p:cNvCxnSpPr>
          <p:nvPr/>
        </p:nvCxnSpPr>
        <p:spPr>
          <a:xfrm flipH="1">
            <a:off x="3806702" y="2082704"/>
            <a:ext cx="3254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9DA081D-09EC-42A4-BCCE-5DFF2D178F2B}"/>
              </a:ext>
            </a:extLst>
          </p:cNvPr>
          <p:cNvSpPr txBox="1"/>
          <p:nvPr/>
        </p:nvSpPr>
        <p:spPr>
          <a:xfrm>
            <a:off x="4166025" y="1851871"/>
            <a:ext cx="2710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Data Structure: Path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C731817-79A3-475F-9A46-E2FDDD5A9AB4}"/>
              </a:ext>
            </a:extLst>
          </p:cNvPr>
          <p:cNvCxnSpPr>
            <a:cxnSpLocks/>
          </p:cNvCxnSpPr>
          <p:nvPr/>
        </p:nvCxnSpPr>
        <p:spPr>
          <a:xfrm>
            <a:off x="3809339" y="2823767"/>
            <a:ext cx="3254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50FFBB5-234F-4122-8E7A-B081DE31D4FF}"/>
              </a:ext>
            </a:extLst>
          </p:cNvPr>
          <p:cNvSpPr txBox="1"/>
          <p:nvPr/>
        </p:nvSpPr>
        <p:spPr>
          <a:xfrm>
            <a:off x="4138691" y="2592934"/>
            <a:ext cx="1410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Heuristics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38D14C1-E015-49A9-BC6D-83BE0433A822}"/>
              </a:ext>
            </a:extLst>
          </p:cNvPr>
          <p:cNvSpPr txBox="1"/>
          <p:nvPr/>
        </p:nvSpPr>
        <p:spPr>
          <a:xfrm>
            <a:off x="4146210" y="4375529"/>
            <a:ext cx="214020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Post-processing</a:t>
            </a:r>
          </a:p>
          <a:p>
            <a:r>
              <a:rPr lang="en-US" dirty="0"/>
              <a:t>(discard small steps)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ACBD7D5-F063-4D6E-8DDA-93C0DADC3882}"/>
              </a:ext>
            </a:extLst>
          </p:cNvPr>
          <p:cNvCxnSpPr>
            <a:cxnSpLocks/>
          </p:cNvCxnSpPr>
          <p:nvPr/>
        </p:nvCxnSpPr>
        <p:spPr>
          <a:xfrm>
            <a:off x="3814197" y="3219528"/>
            <a:ext cx="3254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BFB3642-2F4E-4C86-8AB0-0D9F8D9EFF7C}"/>
              </a:ext>
            </a:extLst>
          </p:cNvPr>
          <p:cNvSpPr txBox="1"/>
          <p:nvPr/>
        </p:nvSpPr>
        <p:spPr>
          <a:xfrm>
            <a:off x="4132200" y="3012372"/>
            <a:ext cx="1888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Find parabola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1C4FD18-C845-45CD-B137-23A0663381DE}"/>
              </a:ext>
            </a:extLst>
          </p:cNvPr>
          <p:cNvSpPr/>
          <p:nvPr/>
        </p:nvSpPr>
        <p:spPr>
          <a:xfrm>
            <a:off x="838200" y="2031999"/>
            <a:ext cx="2260600" cy="82240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1. Sampling Step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8684F47-CC68-4828-96A2-E3F3DAC4C16E}"/>
              </a:ext>
            </a:extLst>
          </p:cNvPr>
          <p:cNvSpPr/>
          <p:nvPr/>
        </p:nvSpPr>
        <p:spPr>
          <a:xfrm>
            <a:off x="838200" y="3840894"/>
            <a:ext cx="2260600" cy="82240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2. Optimization Step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DFF0939-2654-4295-A3A8-8CEB37FE7FB3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>
            <a:off x="1968500" y="2854406"/>
            <a:ext cx="0" cy="9864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A58B053-8D7F-40CB-B95B-E1CA42B37901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435100" y="1650370"/>
            <a:ext cx="533400" cy="38162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1CA92DF-F091-4005-8175-D95CBE867CA7}"/>
              </a:ext>
            </a:extLst>
          </p:cNvPr>
          <p:cNvSpPr txBox="1"/>
          <p:nvPr/>
        </p:nvSpPr>
        <p:spPr>
          <a:xfrm>
            <a:off x="602436" y="1471852"/>
            <a:ext cx="832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Terrain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EC8BD93-13DB-49D9-9E88-64A89F88C776}"/>
              </a:ext>
            </a:extLst>
          </p:cNvPr>
          <p:cNvSpPr txBox="1"/>
          <p:nvPr/>
        </p:nvSpPr>
        <p:spPr>
          <a:xfrm>
            <a:off x="2093230" y="3028576"/>
            <a:ext cx="1918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Kinematically-Feasible path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4563B7F-9D61-48CE-A922-2AD5C1E0531F}"/>
              </a:ext>
            </a:extLst>
          </p:cNvPr>
          <p:cNvCxnSpPr>
            <a:cxnSpLocks/>
            <a:stCxn id="47" idx="2"/>
            <a:endCxn id="53" idx="0"/>
          </p:cNvCxnSpPr>
          <p:nvPr/>
        </p:nvCxnSpPr>
        <p:spPr>
          <a:xfrm>
            <a:off x="1968500" y="4663301"/>
            <a:ext cx="1777" cy="837347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6E21A89-7AC1-462B-A61A-C62B0FC70CF0}"/>
              </a:ext>
            </a:extLst>
          </p:cNvPr>
          <p:cNvSpPr/>
          <p:nvPr/>
        </p:nvSpPr>
        <p:spPr>
          <a:xfrm>
            <a:off x="841753" y="5500648"/>
            <a:ext cx="2257047" cy="82240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3. Feedback Controller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C958E85-101F-42DE-8533-BAA9DA0943E6}"/>
              </a:ext>
            </a:extLst>
          </p:cNvPr>
          <p:cNvSpPr txBox="1"/>
          <p:nvPr/>
        </p:nvSpPr>
        <p:spPr>
          <a:xfrm>
            <a:off x="2114693" y="4769538"/>
            <a:ext cx="1918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Dynamically-Feasible path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66F251-E773-4C94-B386-2C73FD765045}"/>
              </a:ext>
            </a:extLst>
          </p:cNvPr>
          <p:cNvSpPr txBox="1"/>
          <p:nvPr/>
        </p:nvSpPr>
        <p:spPr>
          <a:xfrm>
            <a:off x="6562611" y="3276538"/>
            <a:ext cx="1009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Before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F075855-93FB-496F-B063-BD352F7578C4}"/>
              </a:ext>
            </a:extLst>
          </p:cNvPr>
          <p:cNvSpPr txBox="1"/>
          <p:nvPr/>
        </p:nvSpPr>
        <p:spPr>
          <a:xfrm>
            <a:off x="6562611" y="5655277"/>
            <a:ext cx="817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After</a:t>
            </a:r>
          </a:p>
        </p:txBody>
      </p:sp>
      <p:sp>
        <p:nvSpPr>
          <p:cNvPr id="61" name="Left Brace 60">
            <a:extLst>
              <a:ext uri="{FF2B5EF4-FFF2-40B4-BE49-F238E27FC236}">
                <a16:creationId xmlns:a16="http://schemas.microsoft.com/office/drawing/2014/main" id="{698B88A4-85D5-4751-A18F-E9FC2270B726}"/>
              </a:ext>
            </a:extLst>
          </p:cNvPr>
          <p:cNvSpPr/>
          <p:nvPr/>
        </p:nvSpPr>
        <p:spPr>
          <a:xfrm>
            <a:off x="6251812" y="3437123"/>
            <a:ext cx="249861" cy="245830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8">
            <a:extLst>
              <a:ext uri="{FF2B5EF4-FFF2-40B4-BE49-F238E27FC236}">
                <a16:creationId xmlns:a16="http://schemas.microsoft.com/office/drawing/2014/main" id="{5644DE56-D7AB-467C-9511-024F17CDC9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81" t="17475" r="29028" b="16431"/>
          <a:stretch/>
        </p:blipFill>
        <p:spPr bwMode="auto">
          <a:xfrm>
            <a:off x="7655000" y="2805190"/>
            <a:ext cx="1997476" cy="163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6">
            <a:extLst>
              <a:ext uri="{FF2B5EF4-FFF2-40B4-BE49-F238E27FC236}">
                <a16:creationId xmlns:a16="http://schemas.microsoft.com/office/drawing/2014/main" id="{FE85DAE0-38BA-435A-BC5E-B29BA7D4A9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42" t="17904" r="29544" b="16481"/>
          <a:stretch/>
        </p:blipFill>
        <p:spPr bwMode="auto">
          <a:xfrm>
            <a:off x="7657460" y="4838531"/>
            <a:ext cx="1997476" cy="163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455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6C254-47F6-4A16-8DF2-8473743DB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Processing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B9526-4327-4120-8499-FEE3EB26A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0BF2-5217-40BB-8C40-1813BB6DC9CF}" type="datetime1">
              <a:rPr lang="en-US" smtClean="0"/>
              <a:t>5/11/2020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BD7DD-396A-46AD-97A4-D4FA59739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CS498, SP20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D200B-6A82-482A-82E8-026BC8796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09B3C-CA65-41C1-934B-54A9FD18322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A676613A-7B8E-4CC3-8AED-EB14BFFAC5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81" t="17475" r="29028" b="16431"/>
          <a:stretch/>
        </p:blipFill>
        <p:spPr bwMode="auto">
          <a:xfrm>
            <a:off x="5290218" y="2293808"/>
            <a:ext cx="1997476" cy="163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7F337962-8FA6-4176-BB8F-2B41F18C0E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42" t="17904" r="29544" b="16481"/>
          <a:stretch/>
        </p:blipFill>
        <p:spPr bwMode="auto">
          <a:xfrm>
            <a:off x="5290218" y="4431611"/>
            <a:ext cx="1997476" cy="163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ADC612D6-4412-4F52-A98B-C7C86322F2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6" t="28728" r="8471" b="15498"/>
          <a:stretch/>
        </p:blipFill>
        <p:spPr bwMode="auto">
          <a:xfrm>
            <a:off x="7408888" y="2293808"/>
            <a:ext cx="4572000" cy="1438183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DD2A71BA-0EB4-4549-9045-76DAC0C85F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6" t="23130" r="8471" b="16484"/>
          <a:stretch/>
        </p:blipFill>
        <p:spPr bwMode="auto">
          <a:xfrm>
            <a:off x="7408888" y="4507837"/>
            <a:ext cx="4572000" cy="1557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E981F6ED-55B6-4AE2-AC50-4109BD2A2F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7" t="12464" r="5009" b="12215"/>
          <a:stretch/>
        </p:blipFill>
        <p:spPr bwMode="auto">
          <a:xfrm>
            <a:off x="1130424" y="2278922"/>
            <a:ext cx="4038600" cy="1681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9E4FEB61-F939-4D6B-AE91-7F82A7B0AE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7" t="12587" r="5009" b="12092"/>
          <a:stretch/>
        </p:blipFill>
        <p:spPr bwMode="auto">
          <a:xfrm>
            <a:off x="1130424" y="4431611"/>
            <a:ext cx="4038600" cy="1681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4D2E68E-A12D-4426-884A-4262451B0133}"/>
              </a:ext>
            </a:extLst>
          </p:cNvPr>
          <p:cNvSpPr txBox="1"/>
          <p:nvPr/>
        </p:nvSpPr>
        <p:spPr>
          <a:xfrm>
            <a:off x="257418" y="2956264"/>
            <a:ext cx="79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822239-C62C-4015-92AA-9CDA313435E6}"/>
              </a:ext>
            </a:extLst>
          </p:cNvPr>
          <p:cNvSpPr txBox="1"/>
          <p:nvPr/>
        </p:nvSpPr>
        <p:spPr>
          <a:xfrm>
            <a:off x="340132" y="5154122"/>
            <a:ext cx="634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1869412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08A0D1CE-16A0-402C-9EA3-2D4947C033EC}" vid="{D4F15920-400E-4577-B11D-A926DA714B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88</TotalTime>
  <Words>851</Words>
  <Application>Microsoft Office PowerPoint</Application>
  <PresentationFormat>Widescreen</PresentationFormat>
  <Paragraphs>259</Paragraphs>
  <Slides>19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Sampling-based Motion Planning for Legged Robots</vt:lpstr>
      <vt:lpstr>Motivation</vt:lpstr>
      <vt:lpstr>Problem Statement</vt:lpstr>
      <vt:lpstr>Existing Method</vt:lpstr>
      <vt:lpstr>Proposed Framework</vt:lpstr>
      <vt:lpstr>Sampling Step</vt:lpstr>
      <vt:lpstr>Sampling Step</vt:lpstr>
      <vt:lpstr>Sampling Step</vt:lpstr>
      <vt:lpstr>Post Processing</vt:lpstr>
      <vt:lpstr>Optimization Step</vt:lpstr>
      <vt:lpstr>Results</vt:lpstr>
      <vt:lpstr>Results </vt:lpstr>
      <vt:lpstr>Results</vt:lpstr>
      <vt:lpstr>Conclusion and Future Work</vt:lpstr>
      <vt:lpstr>Contribution</vt:lpstr>
      <vt:lpstr>Q &amp; A</vt:lpstr>
      <vt:lpstr>Backup Slides</vt:lpstr>
      <vt:lpstr>Post Processing</vt:lpstr>
      <vt:lpstr>Sampling Step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Sampling-based Motion Planning for Legged Robots</dc:title>
  <dc:creator>Dynamic Robotics</dc:creator>
  <cp:lastModifiedBy>Yanran Ding</cp:lastModifiedBy>
  <cp:revision>21</cp:revision>
  <dcterms:created xsi:type="dcterms:W3CDTF">2020-05-11T20:01:09Z</dcterms:created>
  <dcterms:modified xsi:type="dcterms:W3CDTF">2020-05-12T00:17:23Z</dcterms:modified>
</cp:coreProperties>
</file>