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Montserrat-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f4d8cecd2c_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f4d8cecd2c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4d8cecd2c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4d8cecd2c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4d8cecd2c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4d8cecd2c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c849596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c849596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c8495960f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c8495960f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c8495960f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c8495960f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c8495960f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c8495960f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f4d8cecd2c_5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f4d8cecd2c_5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22226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LogLock</a:t>
            </a:r>
            <a:br>
              <a:rPr lang="zh-CN"/>
            </a:br>
            <a:endParaRPr/>
          </a:p>
        </p:txBody>
      </p:sp>
      <p:sp>
        <p:nvSpPr>
          <p:cNvPr id="135" name="Google Shape;135;p13"/>
          <p:cNvSpPr txBox="1"/>
          <p:nvPr>
            <p:ph idx="1" type="subTitle"/>
          </p:nvPr>
        </p:nvSpPr>
        <p:spPr>
          <a:xfrm>
            <a:off x="3537150" y="2997725"/>
            <a:ext cx="3470700" cy="1295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CN"/>
              <a:t>University of Cincinnati</a:t>
            </a:r>
            <a:br>
              <a:rPr lang="zh-CN"/>
            </a:br>
            <a:r>
              <a:rPr lang="zh-CN"/>
              <a:t>Project Advisor: William Hawkins III</a:t>
            </a:r>
            <a:br>
              <a:rPr lang="zh-CN"/>
            </a:br>
            <a:endParaRPr/>
          </a:p>
          <a:p>
            <a:pPr indent="0" lvl="0" marL="0" rtl="0" algn="l">
              <a:spcBef>
                <a:spcPts val="0"/>
              </a:spcBef>
              <a:spcAft>
                <a:spcPts val="0"/>
              </a:spcAft>
              <a:buNone/>
            </a:pPr>
            <a:r>
              <a:rPr lang="zh-CN"/>
              <a:t>Haoran Wang</a:t>
            </a:r>
            <a:endParaRPr/>
          </a:p>
          <a:p>
            <a:pPr indent="0" lvl="0" marL="0" rtl="0" algn="l">
              <a:spcBef>
                <a:spcPts val="0"/>
              </a:spcBef>
              <a:spcAft>
                <a:spcPts val="0"/>
              </a:spcAft>
              <a:buNone/>
            </a:pPr>
            <a:r>
              <a:rPr lang="zh-CN"/>
              <a:t>Yage Bai</a:t>
            </a:r>
            <a:endParaRPr/>
          </a:p>
          <a:p>
            <a:pPr indent="0" lvl="0" marL="0" rtl="0" algn="l">
              <a:spcBef>
                <a:spcPts val="0"/>
              </a:spcBef>
              <a:spcAft>
                <a:spcPts val="0"/>
              </a:spcAft>
              <a:buNone/>
            </a:pPr>
            <a:r>
              <a:rPr lang="zh-CN"/>
              <a:t>Mathew Salazar</a:t>
            </a:r>
            <a:endParaRPr/>
          </a:p>
        </p:txBody>
      </p:sp>
      <p:pic>
        <p:nvPicPr>
          <p:cNvPr id="136" name="Google Shape;136;p13"/>
          <p:cNvPicPr preferRelativeResize="0"/>
          <p:nvPr/>
        </p:nvPicPr>
        <p:blipFill>
          <a:blip r:embed="rId3">
            <a:alphaModFix/>
          </a:blip>
          <a:stretch>
            <a:fillRect/>
          </a:stretch>
        </p:blipFill>
        <p:spPr>
          <a:xfrm>
            <a:off x="3913050" y="803450"/>
            <a:ext cx="1562625" cy="1419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Goals and background of LogLock</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highlight>
                  <a:schemeClr val="dk1"/>
                </a:highlight>
              </a:rPr>
              <a:t>Accuracy: </a:t>
            </a:r>
            <a:r>
              <a:rPr lang="zh-CN">
                <a:highlight>
                  <a:schemeClr val="dk1"/>
                </a:highlight>
              </a:rPr>
              <a:t>To create a platform that enables both students and professors to conduct more accurate attendance checks.</a:t>
            </a:r>
            <a:endParaRPr>
              <a:highlight>
                <a:schemeClr val="dk1"/>
              </a:highlight>
            </a:endParaRPr>
          </a:p>
          <a:p>
            <a:pPr indent="0" lvl="0" marL="0" rtl="0" algn="l">
              <a:spcBef>
                <a:spcPts val="1200"/>
              </a:spcBef>
              <a:spcAft>
                <a:spcPts val="0"/>
              </a:spcAft>
              <a:buNone/>
            </a:pPr>
            <a:r>
              <a:rPr lang="zh-CN">
                <a:highlight>
                  <a:schemeClr val="dk1"/>
                </a:highlight>
              </a:rPr>
              <a:t>Ease to understand: </a:t>
            </a:r>
            <a:r>
              <a:rPr lang="zh-CN">
                <a:highlight>
                  <a:schemeClr val="dk1"/>
                </a:highlight>
                <a:latin typeface="Roboto"/>
                <a:ea typeface="Roboto"/>
                <a:cs typeface="Roboto"/>
                <a:sym typeface="Roboto"/>
              </a:rPr>
              <a:t>The simplified UI ensures that both students and professors can navigate the platform effortlessly without the need for extensive training or technical expertise. </a:t>
            </a:r>
            <a:endParaRPr>
              <a:highlight>
                <a:schemeClr val="dk1"/>
              </a:highlight>
              <a:latin typeface="Roboto"/>
              <a:ea typeface="Roboto"/>
              <a:cs typeface="Roboto"/>
              <a:sym typeface="Roboto"/>
            </a:endParaRPr>
          </a:p>
          <a:p>
            <a:pPr indent="0" lvl="0" marL="0" rtl="0" algn="l">
              <a:spcBef>
                <a:spcPts val="1200"/>
              </a:spcBef>
              <a:spcAft>
                <a:spcPts val="0"/>
              </a:spcAft>
              <a:buNone/>
            </a:pPr>
            <a:r>
              <a:rPr lang="zh-CN">
                <a:highlight>
                  <a:schemeClr val="dk1"/>
                </a:highlight>
                <a:latin typeface="Roboto"/>
                <a:ea typeface="Roboto"/>
                <a:cs typeface="Roboto"/>
                <a:sym typeface="Roboto"/>
              </a:rPr>
              <a:t>Ease to use: We are a website based project so all you need to do is go to our website and log in. No download needed!</a:t>
            </a:r>
            <a:endParaRPr>
              <a:highlight>
                <a:schemeClr val="dk1"/>
              </a:highlight>
              <a:latin typeface="Roboto"/>
              <a:ea typeface="Roboto"/>
              <a:cs typeface="Roboto"/>
              <a:sym typeface="Roboto"/>
            </a:endParaRPr>
          </a:p>
          <a:p>
            <a:pPr indent="0" lvl="0" marL="0" rtl="0" algn="l">
              <a:spcBef>
                <a:spcPts val="1200"/>
              </a:spcBef>
              <a:spcAft>
                <a:spcPts val="1200"/>
              </a:spcAft>
              <a:buNone/>
            </a:pPr>
            <a:r>
              <a:rPr lang="zh-CN">
                <a:highlight>
                  <a:schemeClr val="dk1"/>
                </a:highlight>
                <a:latin typeface="Roboto"/>
                <a:ea typeface="Roboto"/>
                <a:cs typeface="Roboto"/>
                <a:sym typeface="Roboto"/>
              </a:rPr>
              <a:t>Time Efficiency: With an intuitive interface, users can quickly complete attendance checks or record attendance without wasting time navigating complex menus or instructions. </a:t>
            </a:r>
            <a:endParaRPr>
              <a:highlight>
                <a:schemeClr val="dk1"/>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Intellectual Merits</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Our platform offers a secure and highly accurate method for both students and professors to manage attendance without the need to track or request any personal information, thus ensuring full privacy compliance. While traditional methods may struggle to verify students' </a:t>
            </a:r>
            <a:r>
              <a:rPr lang="zh-CN"/>
              <a:t>identity</a:t>
            </a:r>
            <a:r>
              <a:rPr lang="zh-CN"/>
              <a:t>.</a:t>
            </a:r>
            <a:endParaRPr/>
          </a:p>
          <a:p>
            <a:pPr indent="0" lvl="0" marL="0" rtl="0" algn="l">
              <a:spcBef>
                <a:spcPts val="1200"/>
              </a:spcBef>
              <a:spcAft>
                <a:spcPts val="1200"/>
              </a:spcAft>
              <a:buNone/>
            </a:pPr>
            <a:r>
              <a:rPr lang="zh-CN"/>
              <a:t>The motivation behind creating this project stemmed from the recognition of the complexity and inefficiency of traditional attendance check-in systems, particularly for small-scale schools lacking sophisticated platforms like Canvas. By simplifying every step of the attendance tracking process, our aim is to address the specific needs of these institutions and provide them with a user-friendly solution that enhances efficiency and accuracy.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Achievement</a:t>
            </a:r>
            <a:endParaRPr/>
          </a:p>
        </p:txBody>
      </p:sp>
      <p:sp>
        <p:nvSpPr>
          <p:cNvPr id="154" name="Google Shape;154;p16"/>
          <p:cNvSpPr txBox="1"/>
          <p:nvPr>
            <p:ph idx="1" type="body"/>
          </p:nvPr>
        </p:nvSpPr>
        <p:spPr>
          <a:xfrm>
            <a:off x="1297500" y="139150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1500"/>
              </a:spcBef>
              <a:spcAft>
                <a:spcPts val="0"/>
              </a:spcAft>
              <a:buSzPts val="1018"/>
              <a:buNone/>
            </a:pPr>
            <a:r>
              <a:rPr lang="zh-CN">
                <a:highlight>
                  <a:schemeClr val="dk1"/>
                </a:highlight>
                <a:latin typeface="Roboto"/>
                <a:ea typeface="Roboto"/>
                <a:cs typeface="Roboto"/>
                <a:sym typeface="Roboto"/>
              </a:rPr>
              <a:t>Enhanced Education Quality: By ensuring accurate attendance tracking, the project fosters a more accountable learning environment, leading to improved educational outcomes for students.</a:t>
            </a:r>
            <a:endParaRPr>
              <a:highlight>
                <a:schemeClr val="dk1"/>
              </a:highlight>
              <a:latin typeface="Roboto"/>
              <a:ea typeface="Roboto"/>
              <a:cs typeface="Roboto"/>
              <a:sym typeface="Roboto"/>
            </a:endParaRPr>
          </a:p>
          <a:p>
            <a:pPr indent="0" lvl="0" marL="0" rtl="0" algn="l">
              <a:lnSpc>
                <a:spcPct val="95000"/>
              </a:lnSpc>
              <a:spcBef>
                <a:spcPts val="1500"/>
              </a:spcBef>
              <a:spcAft>
                <a:spcPts val="0"/>
              </a:spcAft>
              <a:buSzPts val="1018"/>
              <a:buNone/>
            </a:pPr>
            <a:r>
              <a:rPr lang="zh-CN">
                <a:highlight>
                  <a:schemeClr val="dk1"/>
                </a:highlight>
                <a:latin typeface="Roboto"/>
                <a:ea typeface="Roboto"/>
                <a:cs typeface="Roboto"/>
                <a:sym typeface="Roboto"/>
              </a:rPr>
              <a:t>Privacy Protection: The project prioritizes privacy by not requiring any personal information, thus setting a standard for data protection in educational technology. This contributes to building trust between institutions and students, promoting a culture of privacy awareness.</a:t>
            </a:r>
            <a:endParaRPr>
              <a:highlight>
                <a:schemeClr val="dk1"/>
              </a:highlight>
              <a:latin typeface="Roboto"/>
              <a:ea typeface="Roboto"/>
              <a:cs typeface="Roboto"/>
              <a:sym typeface="Roboto"/>
            </a:endParaRPr>
          </a:p>
          <a:p>
            <a:pPr indent="0" lvl="0" marL="0" rtl="0" algn="l">
              <a:lnSpc>
                <a:spcPct val="95000"/>
              </a:lnSpc>
              <a:spcBef>
                <a:spcPts val="1500"/>
              </a:spcBef>
              <a:spcAft>
                <a:spcPts val="0"/>
              </a:spcAft>
              <a:buSzPts val="1018"/>
              <a:buNone/>
            </a:pPr>
            <a:r>
              <a:rPr lang="zh-CN">
                <a:highlight>
                  <a:schemeClr val="dk1"/>
                </a:highlight>
                <a:latin typeface="Roboto"/>
                <a:ea typeface="Roboto"/>
                <a:cs typeface="Roboto"/>
                <a:sym typeface="Roboto"/>
              </a:rPr>
              <a:t>Increased Engagement: With a secure and accurate attendance system in place, students are more likely to actively participate in class discussions and activities, leading to higher engagement levels and a more vibrant learning atmosphere.</a:t>
            </a:r>
            <a:endParaRPr>
              <a:highlight>
                <a:schemeClr val="dk1"/>
              </a:highlight>
              <a:latin typeface="Roboto"/>
              <a:ea typeface="Roboto"/>
              <a:cs typeface="Roboto"/>
              <a:sym typeface="Roboto"/>
            </a:endParaRPr>
          </a:p>
          <a:p>
            <a:pPr indent="0" lvl="0" marL="0" rtl="0" algn="l">
              <a:lnSpc>
                <a:spcPct val="95000"/>
              </a:lnSpc>
              <a:spcBef>
                <a:spcPts val="1500"/>
              </a:spcBef>
              <a:spcAft>
                <a:spcPts val="0"/>
              </a:spcAft>
              <a:buSzPts val="1018"/>
              <a:buNone/>
            </a:pPr>
            <a:r>
              <a:rPr lang="zh-CN">
                <a:highlight>
                  <a:schemeClr val="dk1"/>
                </a:highlight>
                <a:latin typeface="Roboto"/>
                <a:ea typeface="Roboto"/>
                <a:cs typeface="Roboto"/>
                <a:sym typeface="Roboto"/>
              </a:rPr>
              <a:t>Improved Academic Performance: With better attendance monitoring, educators can identify students who may be struggling early on and provide timely support, leading to improved academic performance and reduced dropout rates.</a:t>
            </a:r>
            <a:endParaRPr>
              <a:highlight>
                <a:schemeClr val="dk1"/>
              </a:highlight>
              <a:latin typeface="Roboto"/>
              <a:ea typeface="Roboto"/>
              <a:cs typeface="Roboto"/>
              <a:sym typeface="Roboto"/>
            </a:endParaRPr>
          </a:p>
          <a:p>
            <a:pPr indent="0" lvl="0" marL="0" rtl="0" algn="l">
              <a:lnSpc>
                <a:spcPct val="95000"/>
              </a:lnSpc>
              <a:spcBef>
                <a:spcPts val="1500"/>
              </a:spcBef>
              <a:spcAft>
                <a:spcPts val="1200"/>
              </a:spcAft>
              <a:buSzPts val="1018"/>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446450"/>
            <a:ext cx="7038900" cy="9141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rPr lang="zh-CN">
                <a:highlight>
                  <a:schemeClr val="dk1"/>
                </a:highlight>
                <a:latin typeface="Lato"/>
                <a:ea typeface="Lato"/>
                <a:cs typeface="Lato"/>
                <a:sym typeface="Lato"/>
              </a:rPr>
              <a:t>Design Specifications</a:t>
            </a:r>
            <a:endParaRPr sz="3600">
              <a:highlight>
                <a:schemeClr val="dk1"/>
              </a:highlight>
            </a:endParaRPr>
          </a:p>
        </p:txBody>
      </p:sp>
      <p:sp>
        <p:nvSpPr>
          <p:cNvPr id="160" name="Google Shape;160;p17"/>
          <p:cNvSpPr txBox="1"/>
          <p:nvPr>
            <p:ph idx="1" type="body"/>
          </p:nvPr>
        </p:nvSpPr>
        <p:spPr>
          <a:xfrm>
            <a:off x="4887775" y="1219550"/>
            <a:ext cx="3448500" cy="360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zh-CN" sz="1200">
                <a:highlight>
                  <a:schemeClr val="dk1"/>
                </a:highlight>
                <a:latin typeface="Roboto"/>
                <a:ea typeface="Roboto"/>
                <a:cs typeface="Roboto"/>
                <a:sym typeface="Roboto"/>
              </a:rPr>
              <a:t>User Interface (UI): A clean and user-friendly web interface that prompts users for their login credentials (UserID and Password) and an attendance keyword.</a:t>
            </a:r>
            <a:endParaRPr sz="1200">
              <a:highlight>
                <a:schemeClr val="dk1"/>
              </a:highlight>
              <a:latin typeface="Roboto"/>
              <a:ea typeface="Roboto"/>
              <a:cs typeface="Roboto"/>
              <a:sym typeface="Roboto"/>
            </a:endParaRPr>
          </a:p>
          <a:p>
            <a:pPr indent="0" lvl="0" marL="0" rtl="0" algn="l">
              <a:spcBef>
                <a:spcPts val="1200"/>
              </a:spcBef>
              <a:spcAft>
                <a:spcPts val="0"/>
              </a:spcAft>
              <a:buNone/>
            </a:pPr>
            <a:r>
              <a:rPr lang="zh-CN" sz="1200">
                <a:highlight>
                  <a:schemeClr val="dk1"/>
                </a:highlight>
                <a:latin typeface="Roboto"/>
                <a:ea typeface="Roboto"/>
                <a:cs typeface="Roboto"/>
                <a:sym typeface="Roboto"/>
              </a:rPr>
              <a:t>Authentication Server: Processes login requests by validating UserID and Password against the stored data in the system's database.</a:t>
            </a:r>
            <a:endParaRPr sz="1200">
              <a:highlight>
                <a:schemeClr val="dk1"/>
              </a:highlight>
              <a:latin typeface="Roboto"/>
              <a:ea typeface="Roboto"/>
              <a:cs typeface="Roboto"/>
              <a:sym typeface="Roboto"/>
            </a:endParaRPr>
          </a:p>
          <a:p>
            <a:pPr indent="0" lvl="0" marL="0" rtl="0" algn="l">
              <a:spcBef>
                <a:spcPts val="1200"/>
              </a:spcBef>
              <a:spcAft>
                <a:spcPts val="0"/>
              </a:spcAft>
              <a:buNone/>
            </a:pPr>
            <a:r>
              <a:rPr lang="zh-CN" sz="1200">
                <a:highlight>
                  <a:schemeClr val="dk1"/>
                </a:highlight>
                <a:latin typeface="Roboto"/>
                <a:ea typeface="Roboto"/>
                <a:cs typeface="Roboto"/>
                <a:sym typeface="Roboto"/>
              </a:rPr>
              <a:t>Database: A robust and secure database that stores user credentials (UserID and Password) and attendance keywords. It is designed for quick retrieval and verification of user information to ensure swift login processes.</a:t>
            </a:r>
            <a:endParaRPr sz="1200">
              <a:highlight>
                <a:schemeClr val="dk1"/>
              </a:highlight>
              <a:latin typeface="Roboto"/>
              <a:ea typeface="Roboto"/>
              <a:cs typeface="Roboto"/>
              <a:sym typeface="Roboto"/>
            </a:endParaRPr>
          </a:p>
          <a:p>
            <a:pPr indent="0" lvl="0" marL="0" rtl="0" algn="l">
              <a:spcBef>
                <a:spcPts val="1200"/>
              </a:spcBef>
              <a:spcAft>
                <a:spcPts val="0"/>
              </a:spcAft>
              <a:buNone/>
            </a:pPr>
            <a:r>
              <a:rPr lang="zh-CN" sz="1200">
                <a:highlight>
                  <a:schemeClr val="dk1"/>
                </a:highlight>
                <a:latin typeface="Roboto"/>
                <a:ea typeface="Roboto"/>
                <a:cs typeface="Roboto"/>
                <a:sym typeface="Roboto"/>
              </a:rPr>
              <a:t>Attendance Verification: A special module within the system that checks the entered attendance keyword against a predefined set of valid keywords to mark user attendance.</a:t>
            </a:r>
            <a:endParaRPr sz="1200">
              <a:highlight>
                <a:schemeClr val="dk1"/>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161" name="Google Shape;161;p17"/>
          <p:cNvPicPr preferRelativeResize="0"/>
          <p:nvPr/>
        </p:nvPicPr>
        <p:blipFill>
          <a:blip r:embed="rId3">
            <a:alphaModFix/>
          </a:blip>
          <a:stretch>
            <a:fillRect/>
          </a:stretch>
        </p:blipFill>
        <p:spPr>
          <a:xfrm>
            <a:off x="1297501" y="1219562"/>
            <a:ext cx="3448626" cy="3607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highlight>
                  <a:schemeClr val="dk1"/>
                </a:highlight>
                <a:latin typeface="Lato"/>
                <a:ea typeface="Lato"/>
                <a:cs typeface="Lato"/>
                <a:sym typeface="Lato"/>
              </a:rPr>
              <a:t>Technologies</a:t>
            </a:r>
            <a:endParaRPr sz="3600">
              <a:highlight>
                <a:schemeClr val="dk1"/>
              </a:highlight>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highlight>
                  <a:schemeClr val="dk1"/>
                </a:highlight>
                <a:latin typeface="Roboto"/>
                <a:ea typeface="Roboto"/>
                <a:cs typeface="Roboto"/>
                <a:sym typeface="Roboto"/>
              </a:rPr>
              <a:t>Front-end: Utilizes HTML, CSS, and JavaScript to create an interactive and responsive user interface. </a:t>
            </a:r>
            <a:endParaRPr>
              <a:highlight>
                <a:schemeClr val="dk1"/>
              </a:highlight>
              <a:latin typeface="Roboto"/>
              <a:ea typeface="Roboto"/>
              <a:cs typeface="Roboto"/>
              <a:sym typeface="Roboto"/>
            </a:endParaRPr>
          </a:p>
          <a:p>
            <a:pPr indent="0" lvl="0" marL="0" rtl="0" algn="l">
              <a:spcBef>
                <a:spcPts val="1200"/>
              </a:spcBef>
              <a:spcAft>
                <a:spcPts val="0"/>
              </a:spcAft>
              <a:buNone/>
            </a:pPr>
            <a:r>
              <a:rPr lang="zh-CN">
                <a:highlight>
                  <a:schemeClr val="dk1"/>
                </a:highlight>
                <a:latin typeface="Roboto"/>
                <a:ea typeface="Roboto"/>
                <a:cs typeface="Roboto"/>
                <a:sym typeface="Roboto"/>
              </a:rPr>
              <a:t>Back-end: Python, with Flask frameworks, handles server-side logic, including authentication and database interactions.</a:t>
            </a:r>
            <a:endParaRPr>
              <a:highlight>
                <a:schemeClr val="dk1"/>
              </a:highlight>
              <a:latin typeface="Roboto"/>
              <a:ea typeface="Roboto"/>
              <a:cs typeface="Roboto"/>
              <a:sym typeface="Roboto"/>
            </a:endParaRPr>
          </a:p>
          <a:p>
            <a:pPr indent="0" lvl="0" marL="0" rtl="0" algn="l">
              <a:spcBef>
                <a:spcPts val="1200"/>
              </a:spcBef>
              <a:spcAft>
                <a:spcPts val="0"/>
              </a:spcAft>
              <a:buNone/>
            </a:pPr>
            <a:r>
              <a:rPr lang="zh-CN">
                <a:highlight>
                  <a:schemeClr val="dk1"/>
                </a:highlight>
                <a:latin typeface="Roboto"/>
                <a:ea typeface="Roboto"/>
                <a:cs typeface="Roboto"/>
                <a:sym typeface="Roboto"/>
              </a:rPr>
              <a:t>We use MySQL, it stores user credentials and attendance keywords. These databases support complex queries and secure data management.</a:t>
            </a:r>
            <a:endParaRPr>
              <a:highlight>
                <a:schemeClr val="dk1"/>
              </a:highlight>
              <a:latin typeface="Roboto"/>
              <a:ea typeface="Roboto"/>
              <a:cs typeface="Roboto"/>
              <a:sym typeface="Roboto"/>
            </a:endParaRPr>
          </a:p>
          <a:p>
            <a:pPr indent="0" lvl="0" marL="0" rtl="0" algn="l">
              <a:spcBef>
                <a:spcPts val="1200"/>
              </a:spcBef>
              <a:spcAft>
                <a:spcPts val="0"/>
              </a:spcAft>
              <a:buNone/>
            </a:pPr>
            <a:r>
              <a:rPr lang="zh-CN">
                <a:highlight>
                  <a:schemeClr val="dk1"/>
                </a:highlight>
                <a:latin typeface="Roboto"/>
                <a:ea typeface="Roboto"/>
                <a:cs typeface="Roboto"/>
                <a:sym typeface="Roboto"/>
              </a:rPr>
              <a:t>We are </a:t>
            </a:r>
            <a:r>
              <a:rPr lang="zh-CN">
                <a:highlight>
                  <a:schemeClr val="dk1"/>
                </a:highlight>
                <a:latin typeface="Roboto"/>
                <a:ea typeface="Roboto"/>
                <a:cs typeface="Roboto"/>
                <a:sym typeface="Roboto"/>
              </a:rPr>
              <a:t>running</a:t>
            </a:r>
            <a:r>
              <a:rPr lang="zh-CN">
                <a:highlight>
                  <a:schemeClr val="dk1"/>
                </a:highlight>
                <a:latin typeface="Roboto"/>
                <a:ea typeface="Roboto"/>
                <a:cs typeface="Roboto"/>
                <a:sym typeface="Roboto"/>
              </a:rPr>
              <a:t> the website by using the Amazon AWS server.</a:t>
            </a:r>
            <a:endParaRPr>
              <a:highlight>
                <a:schemeClr val="dk1"/>
              </a:highlight>
              <a:latin typeface="Roboto"/>
              <a:ea typeface="Roboto"/>
              <a:cs typeface="Roboto"/>
              <a:sym typeface="Roboto"/>
            </a:endParaRPr>
          </a:p>
          <a:p>
            <a:pPr indent="0" lvl="0" marL="0" rtl="0" algn="l">
              <a:spcBef>
                <a:spcPts val="1200"/>
              </a:spcBef>
              <a:spcAft>
                <a:spcPts val="1200"/>
              </a:spcAft>
              <a:buNone/>
            </a:pPr>
            <a:r>
              <a:rPr lang="zh-CN">
                <a:highlight>
                  <a:schemeClr val="dk1"/>
                </a:highlight>
                <a:latin typeface="Roboto"/>
                <a:ea typeface="Roboto"/>
                <a:cs typeface="Roboto"/>
                <a:sym typeface="Roboto"/>
              </a:rPr>
              <a:t>This project integrates front-end technologies for user interface design, Python and its frameworks for back-end processing, and secure database systems for data storage.</a:t>
            </a:r>
            <a:endParaRPr>
              <a:highlight>
                <a:schemeClr val="dk1"/>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Milestones</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zh-CN" sz="1400"/>
              <a:t>Database</a:t>
            </a:r>
            <a:r>
              <a:rPr lang="zh-CN" sz="1400"/>
              <a:t> built – achieved 11/15/2023</a:t>
            </a:r>
            <a:endParaRPr sz="1400"/>
          </a:p>
          <a:p>
            <a:pPr indent="0" lvl="0" marL="0" rtl="0" algn="l">
              <a:spcBef>
                <a:spcPts val="1200"/>
              </a:spcBef>
              <a:spcAft>
                <a:spcPts val="0"/>
              </a:spcAft>
              <a:buNone/>
            </a:pPr>
            <a:r>
              <a:rPr lang="zh-CN" sz="1400"/>
              <a:t>Front end built – achieved 12/10/2023</a:t>
            </a:r>
            <a:endParaRPr sz="1400"/>
          </a:p>
          <a:p>
            <a:pPr indent="0" lvl="0" marL="0" rtl="0" algn="l">
              <a:spcBef>
                <a:spcPts val="1200"/>
              </a:spcBef>
              <a:spcAft>
                <a:spcPts val="0"/>
              </a:spcAft>
              <a:buNone/>
            </a:pPr>
            <a:r>
              <a:rPr lang="zh-CN" sz="1400"/>
              <a:t>Fuction tests – 1/15/2024</a:t>
            </a:r>
            <a:endParaRPr sz="1400"/>
          </a:p>
          <a:p>
            <a:pPr indent="0" lvl="0" marL="0" rtl="0" algn="l">
              <a:spcBef>
                <a:spcPts val="1200"/>
              </a:spcBef>
              <a:spcAft>
                <a:spcPts val="0"/>
              </a:spcAft>
              <a:buNone/>
            </a:pPr>
            <a:r>
              <a:rPr lang="zh-CN" sz="1400"/>
              <a:t>AWS server test – achieved 2/10/2024</a:t>
            </a:r>
            <a:endParaRPr sz="1400"/>
          </a:p>
          <a:p>
            <a:pPr indent="0" lvl="0" marL="0" rtl="0" algn="l">
              <a:spcBef>
                <a:spcPts val="1200"/>
              </a:spcBef>
              <a:spcAft>
                <a:spcPts val="0"/>
              </a:spcAft>
              <a:buNone/>
            </a:pPr>
            <a:r>
              <a:rPr lang="zh-CN" sz="1400"/>
              <a:t>UI design – still working to get a better looks UI</a:t>
            </a:r>
            <a:endParaRPr sz="1400"/>
          </a:p>
          <a:p>
            <a:pPr indent="0" lvl="0" marL="0" rtl="0" algn="l">
              <a:spcBef>
                <a:spcPts val="1200"/>
              </a:spcBef>
              <a:spcAft>
                <a:spcPts val="0"/>
              </a:spcAft>
              <a:buNone/>
            </a:pPr>
            <a:r>
              <a:rPr lang="zh-CN" sz="1400"/>
              <a:t>Gradescope – </a:t>
            </a:r>
            <a:r>
              <a:rPr lang="zh-CN" sz="1400"/>
              <a:t>Further</a:t>
            </a:r>
            <a:r>
              <a:rPr lang="zh-CN" sz="1400"/>
              <a:t> </a:t>
            </a:r>
            <a:r>
              <a:rPr lang="zh-CN" sz="1400"/>
              <a:t>functions</a:t>
            </a:r>
            <a:endParaRPr sz="1400"/>
          </a:p>
          <a:p>
            <a:pPr indent="0" lvl="0" marL="0" rtl="0" algn="l">
              <a:spcBef>
                <a:spcPts val="1200"/>
              </a:spcBef>
              <a:spcAft>
                <a:spcPts val="0"/>
              </a:spcAft>
              <a:buNone/>
            </a:pPr>
            <a:r>
              <a:rPr lang="zh-CN" sz="1400"/>
              <a:t>IP check – Further fuctions</a:t>
            </a:r>
            <a:endParaRPr sz="1400"/>
          </a:p>
          <a:p>
            <a:pPr indent="0" lvl="0" marL="0" rtl="0" algn="l">
              <a:spcBef>
                <a:spcPts val="1200"/>
              </a:spcBef>
              <a:spcAft>
                <a:spcPts val="1200"/>
              </a:spcAft>
              <a:buNone/>
            </a:pPr>
            <a:r>
              <a:t/>
            </a:r>
            <a:endParaRPr sz="1400"/>
          </a:p>
        </p:txBody>
      </p:sp>
      <p:pic>
        <p:nvPicPr>
          <p:cNvPr id="174" name="Google Shape;174;p19"/>
          <p:cNvPicPr preferRelativeResize="0"/>
          <p:nvPr/>
        </p:nvPicPr>
        <p:blipFill>
          <a:blip r:embed="rId3">
            <a:alphaModFix/>
          </a:blip>
          <a:stretch>
            <a:fillRect/>
          </a:stretch>
        </p:blipFill>
        <p:spPr>
          <a:xfrm>
            <a:off x="4657800" y="539750"/>
            <a:ext cx="3968375" cy="3968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highlight>
                  <a:schemeClr val="dk1"/>
                </a:highlight>
                <a:latin typeface="Lato"/>
                <a:ea typeface="Lato"/>
                <a:cs typeface="Lato"/>
                <a:sym typeface="Lato"/>
              </a:rPr>
              <a:t>Results</a:t>
            </a:r>
            <a:endParaRPr sz="3600">
              <a:highlight>
                <a:schemeClr val="dk1"/>
              </a:highlight>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400"/>
              <a:t>A complete Database that can </a:t>
            </a:r>
            <a:r>
              <a:rPr lang="zh-CN" sz="1400"/>
              <a:t>remember</a:t>
            </a:r>
            <a:r>
              <a:rPr lang="zh-CN" sz="1400"/>
              <a:t> all our </a:t>
            </a:r>
            <a:r>
              <a:rPr lang="zh-CN" sz="1400"/>
              <a:t>customers</a:t>
            </a:r>
            <a:r>
              <a:rPr lang="zh-CN" sz="1400"/>
              <a:t> accounts.</a:t>
            </a:r>
            <a:endParaRPr sz="1400"/>
          </a:p>
          <a:p>
            <a:pPr indent="0" lvl="0" marL="0" rtl="0" algn="l">
              <a:spcBef>
                <a:spcPts val="1200"/>
              </a:spcBef>
              <a:spcAft>
                <a:spcPts val="0"/>
              </a:spcAft>
              <a:buNone/>
            </a:pPr>
            <a:r>
              <a:rPr lang="zh-CN" sz="1400"/>
              <a:t>A complete Database that can remember the </a:t>
            </a:r>
            <a:r>
              <a:rPr lang="zh-CN" sz="1400"/>
              <a:t>attendance</a:t>
            </a:r>
            <a:r>
              <a:rPr lang="zh-CN" sz="1400"/>
              <a:t> codes.</a:t>
            </a:r>
            <a:endParaRPr sz="1400"/>
          </a:p>
          <a:p>
            <a:pPr indent="0" lvl="0" marL="0" rtl="0" algn="l">
              <a:spcBef>
                <a:spcPts val="1200"/>
              </a:spcBef>
              <a:spcAft>
                <a:spcPts val="0"/>
              </a:spcAft>
              <a:buNone/>
            </a:pPr>
            <a:r>
              <a:rPr lang="zh-CN" sz="1400"/>
              <a:t>Our project is  website based so the front-end is </a:t>
            </a:r>
            <a:r>
              <a:rPr lang="zh-CN" sz="1400"/>
              <a:t>definitely completed.</a:t>
            </a:r>
            <a:endParaRPr sz="1400"/>
          </a:p>
          <a:p>
            <a:pPr indent="0" lvl="0" marL="0" rtl="0" algn="l">
              <a:spcBef>
                <a:spcPts val="1200"/>
              </a:spcBef>
              <a:spcAft>
                <a:spcPts val="0"/>
              </a:spcAft>
              <a:buNone/>
            </a:pPr>
            <a:r>
              <a:rPr lang="zh-CN" sz="1400"/>
              <a:t>Attendance check and grade record functions.</a:t>
            </a:r>
            <a:endParaRPr sz="1400"/>
          </a:p>
          <a:p>
            <a:pPr indent="0" lvl="0" marL="0" rtl="0" algn="l">
              <a:spcBef>
                <a:spcPts val="1200"/>
              </a:spcBef>
              <a:spcAft>
                <a:spcPts val="0"/>
              </a:spcAft>
              <a:buNone/>
            </a:pPr>
            <a:r>
              <a:rPr lang="zh-CN" sz="1400"/>
              <a:t>AWS server is running.</a:t>
            </a:r>
            <a:endParaRPr sz="1400"/>
          </a:p>
          <a:p>
            <a:pPr indent="0" lvl="0" marL="0" rtl="0" algn="l">
              <a:spcBef>
                <a:spcPts val="1200"/>
              </a:spcBef>
              <a:spcAft>
                <a:spcPts val="0"/>
              </a:spcAft>
              <a:buNone/>
            </a:pPr>
            <a:r>
              <a:rPr lang="zh-CN" sz="1400"/>
              <a:t>We want to put more functions in in the further.</a:t>
            </a:r>
            <a:endParaRPr sz="1400"/>
          </a:p>
          <a:p>
            <a:pPr indent="0" lvl="0" marL="0" rtl="0" algn="l">
              <a:spcBef>
                <a:spcPts val="120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Challenges </a:t>
            </a:r>
            <a:endParaRPr/>
          </a:p>
        </p:txBody>
      </p:sp>
      <p:sp>
        <p:nvSpPr>
          <p:cNvPr id="186" name="Google Shape;186;p21"/>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The biggest </a:t>
            </a:r>
            <a:r>
              <a:rPr lang="zh-CN"/>
              <a:t>challenges</a:t>
            </a:r>
            <a:r>
              <a:rPr lang="zh-CN"/>
              <a:t> we had so far were </a:t>
            </a:r>
            <a:r>
              <a:rPr lang="zh-CN"/>
              <a:t>relevant</a:t>
            </a:r>
            <a:r>
              <a:rPr lang="zh-CN"/>
              <a:t> to the data </a:t>
            </a:r>
            <a:r>
              <a:rPr lang="zh-CN"/>
              <a:t>management, which involves structuring data for students, classes, attendance records, dates, and related information. Ensuring data accuracy, integrity, and scalability as the number of users and attendance records grows was something to keep in mind while expanding the project.</a:t>
            </a:r>
            <a:endParaRPr/>
          </a:p>
          <a:p>
            <a:pPr indent="0" lvl="0" marL="0" rtl="0" algn="l">
              <a:spcBef>
                <a:spcPts val="1200"/>
              </a:spcBef>
              <a:spcAft>
                <a:spcPts val="0"/>
              </a:spcAft>
              <a:buNone/>
            </a:pPr>
            <a:r>
              <a:rPr lang="zh-CN"/>
              <a:t>Another challenge we faced was related to UI and time management among everyone in the group, having a busy senior school schedule and working on LogLock was tough to navigate through, although at the start of the semester we had small goals to reach every 2 weeks, which helped us get through some hurdles we faced during development.</a:t>
            </a:r>
            <a:endParaRPr/>
          </a:p>
          <a:p>
            <a:pPr indent="0" lvl="0" marL="0" rtl="0" algn="l">
              <a:spcBef>
                <a:spcPts val="1200"/>
              </a:spcBef>
              <a:spcAft>
                <a:spcPts val="1200"/>
              </a:spcAft>
              <a:buNone/>
            </a:pPr>
            <a:r>
              <a:t/>
            </a:r>
            <a:endParaRPr/>
          </a:p>
        </p:txBody>
      </p:sp>
      <p:pic>
        <p:nvPicPr>
          <p:cNvPr id="187" name="Google Shape;187;p21"/>
          <p:cNvPicPr preferRelativeResize="0"/>
          <p:nvPr/>
        </p:nvPicPr>
        <p:blipFill>
          <a:blip r:embed="rId3">
            <a:alphaModFix/>
          </a:blip>
          <a:stretch>
            <a:fillRect/>
          </a:stretch>
        </p:blipFill>
        <p:spPr>
          <a:xfrm>
            <a:off x="1399125" y="3246125"/>
            <a:ext cx="1499775" cy="1499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