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11" r:id="rId1"/>
  </p:sldMasterIdLst>
  <p:notesMasterIdLst>
    <p:notesMasterId r:id="rId24"/>
  </p:notesMasterIdLst>
  <p:handoutMasterIdLst>
    <p:handoutMasterId r:id="rId25"/>
  </p:handoutMasterIdLst>
  <p:sldIdLst>
    <p:sldId id="282" r:id="rId2"/>
    <p:sldId id="303" r:id="rId3"/>
    <p:sldId id="304" r:id="rId4"/>
    <p:sldId id="305" r:id="rId5"/>
    <p:sldId id="296" r:id="rId6"/>
    <p:sldId id="306" r:id="rId7"/>
    <p:sldId id="307" r:id="rId8"/>
    <p:sldId id="309" r:id="rId9"/>
    <p:sldId id="311" r:id="rId10"/>
    <p:sldId id="310" r:id="rId11"/>
    <p:sldId id="297" r:id="rId12"/>
    <p:sldId id="312" r:id="rId13"/>
    <p:sldId id="313" r:id="rId14"/>
    <p:sldId id="314" r:id="rId15"/>
    <p:sldId id="315" r:id="rId16"/>
    <p:sldId id="316" r:id="rId17"/>
    <p:sldId id="317" r:id="rId18"/>
    <p:sldId id="318" r:id="rId19"/>
    <p:sldId id="319" r:id="rId20"/>
    <p:sldId id="320" r:id="rId21"/>
    <p:sldId id="291" r:id="rId22"/>
    <p:sldId id="29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autoAdjust="0"/>
    <p:restoredTop sz="86015" autoAdjust="0"/>
  </p:normalViewPr>
  <p:slideViewPr>
    <p:cSldViewPr snapToGrid="0" snapToObjects="1">
      <p:cViewPr varScale="1">
        <p:scale>
          <a:sx n="92" d="100"/>
          <a:sy n="92" d="100"/>
        </p:scale>
        <p:origin x="114" y="394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51" d="100"/>
          <a:sy n="51" d="100"/>
        </p:scale>
        <p:origin x="2688" y="3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9B51DC-2CF1-4D1B-BBAE-9D2566F5BE80}" type="datetimeFigureOut">
              <a:rPr lang="en-US" smtClean="0"/>
              <a:t>3/11/2020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14E72C-FEC1-4A3E-8250-9F990410E006}" type="slidenum">
              <a:rPr lang="en-US" smtClean="0"/>
              <a:t>‹#›</a:t>
            </a:fld>
            <a:endParaRPr lang="en-US"/>
          </a:p>
        </p:txBody>
      </p:sp>
    </p:spTree>
    <p:extLst>
      <p:ext uri="{BB962C8B-B14F-4D97-AF65-F5344CB8AC3E}">
        <p14:creationId xmlns:p14="http://schemas.microsoft.com/office/powerpoint/2010/main" val="2312283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07BF99-717D-9E4F-986D-35C8034843D5}" type="datetimeFigureOut">
              <a:rPr lang="en-US" smtClean="0"/>
              <a:t>3/11/2020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A806DA-B4FC-BD4B-AA62-D34482529376}" type="slidenum">
              <a:rPr lang="en-US" smtClean="0"/>
              <a:t>‹#›</a:t>
            </a:fld>
            <a:endParaRPr lang="en-US"/>
          </a:p>
        </p:txBody>
      </p:sp>
    </p:spTree>
    <p:extLst>
      <p:ext uri="{BB962C8B-B14F-4D97-AF65-F5344CB8AC3E}">
        <p14:creationId xmlns:p14="http://schemas.microsoft.com/office/powerpoint/2010/main" val="1321550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A806DA-B4FC-BD4B-AA62-D34482529376}" type="slidenum">
              <a:rPr lang="en-US" smtClean="0"/>
              <a:t>1</a:t>
            </a:fld>
            <a:endParaRPr lang="en-US"/>
          </a:p>
        </p:txBody>
      </p:sp>
    </p:spTree>
    <p:extLst>
      <p:ext uri="{BB962C8B-B14F-4D97-AF65-F5344CB8AC3E}">
        <p14:creationId xmlns:p14="http://schemas.microsoft.com/office/powerpoint/2010/main" val="2328227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A806DA-B4FC-BD4B-AA62-D34482529376}" type="slidenum">
              <a:rPr lang="en-US" smtClean="0"/>
              <a:t>10</a:t>
            </a:fld>
            <a:endParaRPr lang="en-US"/>
          </a:p>
        </p:txBody>
      </p:sp>
    </p:spTree>
    <p:extLst>
      <p:ext uri="{BB962C8B-B14F-4D97-AF65-F5344CB8AC3E}">
        <p14:creationId xmlns:p14="http://schemas.microsoft.com/office/powerpoint/2010/main" val="2107675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A806DA-B4FC-BD4B-AA62-D34482529376}" type="slidenum">
              <a:rPr lang="en-US" smtClean="0"/>
              <a:t>11</a:t>
            </a:fld>
            <a:endParaRPr lang="en-US"/>
          </a:p>
        </p:txBody>
      </p:sp>
    </p:spTree>
    <p:extLst>
      <p:ext uri="{BB962C8B-B14F-4D97-AF65-F5344CB8AC3E}">
        <p14:creationId xmlns:p14="http://schemas.microsoft.com/office/powerpoint/2010/main" val="1401253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A806DA-B4FC-BD4B-AA62-D34482529376}" type="slidenum">
              <a:rPr lang="en-US" smtClean="0"/>
              <a:t>12</a:t>
            </a:fld>
            <a:endParaRPr lang="en-US"/>
          </a:p>
        </p:txBody>
      </p:sp>
    </p:spTree>
    <p:extLst>
      <p:ext uri="{BB962C8B-B14F-4D97-AF65-F5344CB8AC3E}">
        <p14:creationId xmlns:p14="http://schemas.microsoft.com/office/powerpoint/2010/main" val="2576547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A806DA-B4FC-BD4B-AA62-D34482529376}" type="slidenum">
              <a:rPr lang="en-US" smtClean="0"/>
              <a:t>13</a:t>
            </a:fld>
            <a:endParaRPr lang="en-US"/>
          </a:p>
        </p:txBody>
      </p:sp>
    </p:spTree>
    <p:extLst>
      <p:ext uri="{BB962C8B-B14F-4D97-AF65-F5344CB8AC3E}">
        <p14:creationId xmlns:p14="http://schemas.microsoft.com/office/powerpoint/2010/main" val="2425393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A806DA-B4FC-BD4B-AA62-D34482529376}" type="slidenum">
              <a:rPr lang="en-US" smtClean="0"/>
              <a:t>14</a:t>
            </a:fld>
            <a:endParaRPr lang="en-US"/>
          </a:p>
        </p:txBody>
      </p:sp>
    </p:spTree>
    <p:extLst>
      <p:ext uri="{BB962C8B-B14F-4D97-AF65-F5344CB8AC3E}">
        <p14:creationId xmlns:p14="http://schemas.microsoft.com/office/powerpoint/2010/main" val="675159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A806DA-B4FC-BD4B-AA62-D34482529376}" type="slidenum">
              <a:rPr lang="en-US" smtClean="0"/>
              <a:t>15</a:t>
            </a:fld>
            <a:endParaRPr lang="en-US"/>
          </a:p>
        </p:txBody>
      </p:sp>
    </p:spTree>
    <p:extLst>
      <p:ext uri="{BB962C8B-B14F-4D97-AF65-F5344CB8AC3E}">
        <p14:creationId xmlns:p14="http://schemas.microsoft.com/office/powerpoint/2010/main" val="1869131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A806DA-B4FC-BD4B-AA62-D34482529376}" type="slidenum">
              <a:rPr lang="en-US" smtClean="0"/>
              <a:t>16</a:t>
            </a:fld>
            <a:endParaRPr lang="en-US"/>
          </a:p>
        </p:txBody>
      </p:sp>
    </p:spTree>
    <p:extLst>
      <p:ext uri="{BB962C8B-B14F-4D97-AF65-F5344CB8AC3E}">
        <p14:creationId xmlns:p14="http://schemas.microsoft.com/office/powerpoint/2010/main" val="3593802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A806DA-B4FC-BD4B-AA62-D34482529376}" type="slidenum">
              <a:rPr lang="en-US" smtClean="0"/>
              <a:t>17</a:t>
            </a:fld>
            <a:endParaRPr lang="en-US"/>
          </a:p>
        </p:txBody>
      </p:sp>
    </p:spTree>
    <p:extLst>
      <p:ext uri="{BB962C8B-B14F-4D97-AF65-F5344CB8AC3E}">
        <p14:creationId xmlns:p14="http://schemas.microsoft.com/office/powerpoint/2010/main" val="37095211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A806DA-B4FC-BD4B-AA62-D34482529376}" type="slidenum">
              <a:rPr lang="en-US" smtClean="0"/>
              <a:t>18</a:t>
            </a:fld>
            <a:endParaRPr lang="en-US"/>
          </a:p>
        </p:txBody>
      </p:sp>
    </p:spTree>
    <p:extLst>
      <p:ext uri="{BB962C8B-B14F-4D97-AF65-F5344CB8AC3E}">
        <p14:creationId xmlns:p14="http://schemas.microsoft.com/office/powerpoint/2010/main" val="33512229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A806DA-B4FC-BD4B-AA62-D34482529376}" type="slidenum">
              <a:rPr lang="en-US" smtClean="0"/>
              <a:t>19</a:t>
            </a:fld>
            <a:endParaRPr lang="en-US"/>
          </a:p>
        </p:txBody>
      </p:sp>
    </p:spTree>
    <p:extLst>
      <p:ext uri="{BB962C8B-B14F-4D97-AF65-F5344CB8AC3E}">
        <p14:creationId xmlns:p14="http://schemas.microsoft.com/office/powerpoint/2010/main" val="2746677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A806DA-B4FC-BD4B-AA62-D34482529376}" type="slidenum">
              <a:rPr lang="en-US" smtClean="0"/>
              <a:t>2</a:t>
            </a:fld>
            <a:endParaRPr lang="en-US"/>
          </a:p>
        </p:txBody>
      </p:sp>
    </p:spTree>
    <p:extLst>
      <p:ext uri="{BB962C8B-B14F-4D97-AF65-F5344CB8AC3E}">
        <p14:creationId xmlns:p14="http://schemas.microsoft.com/office/powerpoint/2010/main" val="247976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A806DA-B4FC-BD4B-AA62-D34482529376}" type="slidenum">
              <a:rPr lang="en-US" smtClean="0"/>
              <a:t>20</a:t>
            </a:fld>
            <a:endParaRPr lang="en-US"/>
          </a:p>
        </p:txBody>
      </p:sp>
    </p:spTree>
    <p:extLst>
      <p:ext uri="{BB962C8B-B14F-4D97-AF65-F5344CB8AC3E}">
        <p14:creationId xmlns:p14="http://schemas.microsoft.com/office/powerpoint/2010/main" val="32824048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A806DA-B4FC-BD4B-AA62-D34482529376}" type="slidenum">
              <a:rPr lang="en-US" smtClean="0"/>
              <a:t>21</a:t>
            </a:fld>
            <a:endParaRPr lang="en-US"/>
          </a:p>
        </p:txBody>
      </p:sp>
    </p:spTree>
    <p:extLst>
      <p:ext uri="{BB962C8B-B14F-4D97-AF65-F5344CB8AC3E}">
        <p14:creationId xmlns:p14="http://schemas.microsoft.com/office/powerpoint/2010/main" val="4202002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A806DA-B4FC-BD4B-AA62-D34482529376}" type="slidenum">
              <a:rPr lang="en-US" smtClean="0"/>
              <a:t>22</a:t>
            </a:fld>
            <a:endParaRPr lang="en-US"/>
          </a:p>
        </p:txBody>
      </p:sp>
    </p:spTree>
    <p:extLst>
      <p:ext uri="{BB962C8B-B14F-4D97-AF65-F5344CB8AC3E}">
        <p14:creationId xmlns:p14="http://schemas.microsoft.com/office/powerpoint/2010/main" val="1356102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A806DA-B4FC-BD4B-AA62-D34482529376}" type="slidenum">
              <a:rPr lang="en-US" smtClean="0"/>
              <a:t>3</a:t>
            </a:fld>
            <a:endParaRPr lang="en-US"/>
          </a:p>
        </p:txBody>
      </p:sp>
    </p:spTree>
    <p:extLst>
      <p:ext uri="{BB962C8B-B14F-4D97-AF65-F5344CB8AC3E}">
        <p14:creationId xmlns:p14="http://schemas.microsoft.com/office/powerpoint/2010/main" val="1379099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A806DA-B4FC-BD4B-AA62-D34482529376}" type="slidenum">
              <a:rPr lang="en-US" smtClean="0"/>
              <a:t>4</a:t>
            </a:fld>
            <a:endParaRPr lang="en-US"/>
          </a:p>
        </p:txBody>
      </p:sp>
    </p:spTree>
    <p:extLst>
      <p:ext uri="{BB962C8B-B14F-4D97-AF65-F5344CB8AC3E}">
        <p14:creationId xmlns:p14="http://schemas.microsoft.com/office/powerpoint/2010/main" val="2059067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A806DA-B4FC-BD4B-AA62-D34482529376}" type="slidenum">
              <a:rPr lang="en-US" smtClean="0"/>
              <a:t>5</a:t>
            </a:fld>
            <a:endParaRPr lang="en-US"/>
          </a:p>
        </p:txBody>
      </p:sp>
    </p:spTree>
    <p:extLst>
      <p:ext uri="{BB962C8B-B14F-4D97-AF65-F5344CB8AC3E}">
        <p14:creationId xmlns:p14="http://schemas.microsoft.com/office/powerpoint/2010/main" val="1499574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A806DA-B4FC-BD4B-AA62-D34482529376}" type="slidenum">
              <a:rPr lang="en-US" smtClean="0"/>
              <a:t>6</a:t>
            </a:fld>
            <a:endParaRPr lang="en-US"/>
          </a:p>
        </p:txBody>
      </p:sp>
    </p:spTree>
    <p:extLst>
      <p:ext uri="{BB962C8B-B14F-4D97-AF65-F5344CB8AC3E}">
        <p14:creationId xmlns:p14="http://schemas.microsoft.com/office/powerpoint/2010/main" val="2779264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A806DA-B4FC-BD4B-AA62-D34482529376}" type="slidenum">
              <a:rPr lang="en-US" smtClean="0"/>
              <a:t>7</a:t>
            </a:fld>
            <a:endParaRPr lang="en-US"/>
          </a:p>
        </p:txBody>
      </p:sp>
    </p:spTree>
    <p:extLst>
      <p:ext uri="{BB962C8B-B14F-4D97-AF65-F5344CB8AC3E}">
        <p14:creationId xmlns:p14="http://schemas.microsoft.com/office/powerpoint/2010/main" val="3579485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A806DA-B4FC-BD4B-AA62-D34482529376}" type="slidenum">
              <a:rPr lang="en-US" smtClean="0"/>
              <a:t>8</a:t>
            </a:fld>
            <a:endParaRPr lang="en-US"/>
          </a:p>
        </p:txBody>
      </p:sp>
    </p:spTree>
    <p:extLst>
      <p:ext uri="{BB962C8B-B14F-4D97-AF65-F5344CB8AC3E}">
        <p14:creationId xmlns:p14="http://schemas.microsoft.com/office/powerpoint/2010/main" val="1499441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A806DA-B4FC-BD4B-AA62-D34482529376}" type="slidenum">
              <a:rPr lang="en-US" smtClean="0"/>
              <a:t>9</a:t>
            </a:fld>
            <a:endParaRPr lang="en-US"/>
          </a:p>
        </p:txBody>
      </p:sp>
    </p:spTree>
    <p:extLst>
      <p:ext uri="{BB962C8B-B14F-4D97-AF65-F5344CB8AC3E}">
        <p14:creationId xmlns:p14="http://schemas.microsoft.com/office/powerpoint/2010/main" val="3520602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F2AF9A-B28E-412B-87AC-45ECDDA288E8}" type="datetime1">
              <a:rPr lang="en-US" smtClean="0"/>
              <a:t>3/11/2020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t>1/15</a:t>
            </a:r>
            <a:endParaRPr lang="en-US" dirty="0"/>
          </a:p>
        </p:txBody>
      </p:sp>
    </p:spTree>
    <p:extLst>
      <p:ext uri="{BB962C8B-B14F-4D97-AF65-F5344CB8AC3E}">
        <p14:creationId xmlns:p14="http://schemas.microsoft.com/office/powerpoint/2010/main" val="154344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08EB87-5AC1-4A9F-AB16-5FF6220BA6F5}" type="datetime1">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8B39C-75DC-0A46-8B40-825351F53DCF}" type="slidenum">
              <a:rPr lang="en-US" smtClean="0"/>
              <a:t>‹#›</a:t>
            </a:fld>
            <a:endParaRPr lang="en-US"/>
          </a:p>
        </p:txBody>
      </p:sp>
    </p:spTree>
    <p:extLst>
      <p:ext uri="{BB962C8B-B14F-4D97-AF65-F5344CB8AC3E}">
        <p14:creationId xmlns:p14="http://schemas.microsoft.com/office/powerpoint/2010/main" val="2136986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7C1100-2872-411B-8E9B-9D634CEB7825}" type="datetime1">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8B39C-75DC-0A46-8B40-825351F53DCF}" type="slidenum">
              <a:rPr lang="en-US" smtClean="0"/>
              <a:t>‹#›</a:t>
            </a:fld>
            <a:endParaRPr lang="en-US"/>
          </a:p>
        </p:txBody>
      </p:sp>
    </p:spTree>
    <p:extLst>
      <p:ext uri="{BB962C8B-B14F-4D97-AF65-F5344CB8AC3E}">
        <p14:creationId xmlns:p14="http://schemas.microsoft.com/office/powerpoint/2010/main" val="2143522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BA37E0-6FF8-4C46-A707-1A3C288D0D06}" type="datetime1">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
        <p:nvSpPr>
          <p:cNvPr id="7" name="Rectangle 6"/>
          <p:cNvSpPr/>
          <p:nvPr userDrawn="1"/>
        </p:nvSpPr>
        <p:spPr>
          <a:xfrm>
            <a:off x="0" y="6038118"/>
            <a:ext cx="12188825" cy="8242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Slide Number Placeholder 5"/>
          <p:cNvSpPr txBox="1">
            <a:spLocks/>
          </p:cNvSpPr>
          <p:nvPr userDrawn="1"/>
        </p:nvSpPr>
        <p:spPr>
          <a:xfrm>
            <a:off x="9843655" y="6198857"/>
            <a:ext cx="1312025" cy="365125"/>
          </a:xfrm>
          <a:prstGeom prst="rect">
            <a:avLst/>
          </a:prstGeom>
        </p:spPr>
        <p:txBody>
          <a:bodyPr vert="horz" lIns="91440" tIns="45720" rIns="91440" bIns="45720" rtlCol="0" anchor="ctr"/>
          <a:lstStyle>
            <a:defPPr>
              <a:defRPr lang="en-US"/>
            </a:defPPr>
            <a:lvl1pPr marL="0" algn="r" defTabSz="914400" rtl="0" eaLnBrk="1" latinLnBrk="0" hangingPunct="1">
              <a:defRPr sz="1800" kern="1200">
                <a:solidFill>
                  <a:srgbClr val="FFFFFF"/>
                </a:solidFill>
                <a:latin typeface="Arial Hebrew" charset="-79"/>
                <a:ea typeface="Arial Hebrew" charset="-79"/>
                <a:cs typeface="Arial Hebrew" charset="-79"/>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98B39C-75DC-0A46-8B40-825351F53DCF}" type="slidenum">
              <a:rPr lang="en-US" smtClean="0"/>
              <a:pPr/>
              <a:t>‹#›</a:t>
            </a:fld>
            <a:r>
              <a:rPr lang="en-US" dirty="0"/>
              <a:t>/15</a:t>
            </a:r>
          </a:p>
        </p:txBody>
      </p:sp>
    </p:spTree>
    <p:extLst>
      <p:ext uri="{BB962C8B-B14F-4D97-AF65-F5344CB8AC3E}">
        <p14:creationId xmlns:p14="http://schemas.microsoft.com/office/powerpoint/2010/main" val="2515720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214B0B-32B5-43B3-A480-586481DA93D2}" type="datetime1">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8B39C-75DC-0A46-8B40-825351F53DCF}" type="slidenum">
              <a:rPr lang="en-US" smtClean="0"/>
              <a:pPr/>
              <a:t>‹#›</a:t>
            </a:fld>
            <a:r>
              <a:rPr lang="en-US"/>
              <a:t>/20</a:t>
            </a:r>
            <a:endParaRPr lang="en-US" dirty="0"/>
          </a:p>
        </p:txBody>
      </p:sp>
    </p:spTree>
    <p:extLst>
      <p:ext uri="{BB962C8B-B14F-4D97-AF65-F5344CB8AC3E}">
        <p14:creationId xmlns:p14="http://schemas.microsoft.com/office/powerpoint/2010/main" val="451909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C49E07-29C6-4836-94CE-6B00620B0B74}" type="datetime1">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8B39C-75DC-0A46-8B40-825351F53DCF}" type="slidenum">
              <a:rPr lang="en-US" smtClean="0"/>
              <a:t>‹#›</a:t>
            </a:fld>
            <a:endParaRPr lang="en-US"/>
          </a:p>
        </p:txBody>
      </p:sp>
    </p:spTree>
    <p:extLst>
      <p:ext uri="{BB962C8B-B14F-4D97-AF65-F5344CB8AC3E}">
        <p14:creationId xmlns:p14="http://schemas.microsoft.com/office/powerpoint/2010/main" val="841455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928A72-DA10-4C48-967F-8E09F03A4F90}" type="datetime1">
              <a:rPr lang="en-US" smtClean="0"/>
              <a:t>3/11/2020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98B39C-75DC-0A46-8B40-825351F53DCF}" type="slidenum">
              <a:rPr lang="en-US" smtClean="0"/>
              <a:t>‹#›</a:t>
            </a:fld>
            <a:endParaRPr lang="en-US"/>
          </a:p>
        </p:txBody>
      </p:sp>
    </p:spTree>
    <p:extLst>
      <p:ext uri="{BB962C8B-B14F-4D97-AF65-F5344CB8AC3E}">
        <p14:creationId xmlns:p14="http://schemas.microsoft.com/office/powerpoint/2010/main" val="2022818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6F2138-0A23-41CA-B5A0-01589B5C0A05}" type="datetime1">
              <a:rPr lang="en-US" smtClean="0"/>
              <a:t>3/11/2020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98B39C-75DC-0A46-8B40-825351F53DCF}" type="slidenum">
              <a:rPr lang="en-US" smtClean="0"/>
              <a:t>‹#›</a:t>
            </a:fld>
            <a:endParaRPr lang="en-US"/>
          </a:p>
        </p:txBody>
      </p:sp>
    </p:spTree>
    <p:extLst>
      <p:ext uri="{BB962C8B-B14F-4D97-AF65-F5344CB8AC3E}">
        <p14:creationId xmlns:p14="http://schemas.microsoft.com/office/powerpoint/2010/main" val="2318264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5F3946-EB49-48C0-B767-AEC758C91161}" type="datetime1">
              <a:rPr lang="en-US" smtClean="0"/>
              <a:t>3/11/2020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98B39C-75DC-0A46-8B40-825351F53DCF}" type="slidenum">
              <a:rPr lang="en-US" smtClean="0"/>
              <a:t>‹#›</a:t>
            </a:fld>
            <a:endParaRPr lang="en-US"/>
          </a:p>
        </p:txBody>
      </p:sp>
    </p:spTree>
    <p:extLst>
      <p:ext uri="{BB962C8B-B14F-4D97-AF65-F5344CB8AC3E}">
        <p14:creationId xmlns:p14="http://schemas.microsoft.com/office/powerpoint/2010/main" val="1728292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2BDB2A-CCD4-4380-A8EB-F31EAC4C48CF}" type="datetime1">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8B39C-75DC-0A46-8B40-825351F53DCF}" type="slidenum">
              <a:rPr lang="en-US" smtClean="0"/>
              <a:t>‹#›</a:t>
            </a:fld>
            <a:endParaRPr lang="en-US"/>
          </a:p>
        </p:txBody>
      </p:sp>
    </p:spTree>
    <p:extLst>
      <p:ext uri="{BB962C8B-B14F-4D97-AF65-F5344CB8AC3E}">
        <p14:creationId xmlns:p14="http://schemas.microsoft.com/office/powerpoint/2010/main" val="2470913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A6DC1F-C7F8-4571-AA25-85D5514DA34A}" type="datetime1">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8B39C-75DC-0A46-8B40-825351F53DCF}" type="slidenum">
              <a:rPr lang="en-US" smtClean="0"/>
              <a:t>‹#›</a:t>
            </a:fld>
            <a:endParaRPr lang="en-US"/>
          </a:p>
        </p:txBody>
      </p:sp>
    </p:spTree>
    <p:extLst>
      <p:ext uri="{BB962C8B-B14F-4D97-AF65-F5344CB8AC3E}">
        <p14:creationId xmlns:p14="http://schemas.microsoft.com/office/powerpoint/2010/main" val="1264668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A28F42-F2A4-4658-A4D7-0489E59984CF}" type="datetime1">
              <a:rPr lang="en-US" smtClean="0"/>
              <a:t>3/11/2020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8B39C-75DC-0A46-8B40-825351F53DCF}" type="slidenum">
              <a:rPr lang="en-US" smtClean="0"/>
              <a:t>‹#›</a:t>
            </a:fld>
            <a:endParaRPr lang="en-US"/>
          </a:p>
        </p:txBody>
      </p:sp>
    </p:spTree>
    <p:extLst>
      <p:ext uri="{BB962C8B-B14F-4D97-AF65-F5344CB8AC3E}">
        <p14:creationId xmlns:p14="http://schemas.microsoft.com/office/powerpoint/2010/main" val="4234751103"/>
      </p:ext>
    </p:extLst>
  </p:cSld>
  <p:clrMap bg1="lt1" tx1="dk1" bg2="lt2" tx2="dk2" accent1="accent1" accent2="accent2" accent3="accent3" accent4="accent4" accent5="accent5" accent6="accent6" hlink="hlink" folHlink="folHlink"/>
  <p:sldLayoutIdLst>
    <p:sldLayoutId id="2147484312" r:id="rId1"/>
    <p:sldLayoutId id="2147484313" r:id="rId2"/>
    <p:sldLayoutId id="2147484314" r:id="rId3"/>
    <p:sldLayoutId id="2147484315" r:id="rId4"/>
    <p:sldLayoutId id="2147484316" r:id="rId5"/>
    <p:sldLayoutId id="2147484317" r:id="rId6"/>
    <p:sldLayoutId id="2147484318" r:id="rId7"/>
    <p:sldLayoutId id="2147484319" r:id="rId8"/>
    <p:sldLayoutId id="2147484320" r:id="rId9"/>
    <p:sldLayoutId id="2147484321" r:id="rId10"/>
    <p:sldLayoutId id="2147484322"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5.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6.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7.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8.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9.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hyperlink" Target="http://www.utdallas.edu/~kehtar" TargetMode="External"/><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2.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3.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4.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8222" y="2870556"/>
            <a:ext cx="11355555" cy="1812524"/>
          </a:xfrm>
        </p:spPr>
        <p:txBody>
          <a:bodyPr>
            <a:noAutofit/>
          </a:bodyPr>
          <a:lstStyle/>
          <a:p>
            <a:r>
              <a:rPr lang="en-US" sz="2800" b="1" cap="none" dirty="0">
                <a:solidFill>
                  <a:schemeClr val="tx1"/>
                </a:solidFill>
                <a:cs typeface="Arial" panose="020B0604020202020204" pitchFamily="34" charset="0"/>
              </a:rPr>
              <a:t>Haoran Wei</a:t>
            </a:r>
            <a:r>
              <a:rPr lang="en-US" sz="2800" b="1" dirty="0">
                <a:cs typeface="Arial" panose="020B0604020202020204" pitchFamily="34" charset="0"/>
              </a:rPr>
              <a:t>, Abhishek Sehgal, </a:t>
            </a:r>
            <a:r>
              <a:rPr lang="en-US" sz="2800" b="1" cap="none" dirty="0">
                <a:solidFill>
                  <a:schemeClr val="tx1"/>
                </a:solidFill>
                <a:cs typeface="Arial" panose="020B0604020202020204" pitchFamily="34" charset="0"/>
              </a:rPr>
              <a:t>and Nasser </a:t>
            </a:r>
            <a:r>
              <a:rPr lang="en-US" sz="2800" b="1" cap="none" dirty="0" err="1">
                <a:solidFill>
                  <a:schemeClr val="tx1"/>
                </a:solidFill>
                <a:cs typeface="Arial" panose="020B0604020202020204" pitchFamily="34" charset="0"/>
              </a:rPr>
              <a:t>Kehtarnavaz</a:t>
            </a:r>
            <a:r>
              <a:rPr lang="en-US" sz="2800" b="1" cap="none" dirty="0">
                <a:solidFill>
                  <a:schemeClr val="tx1"/>
                </a:solidFill>
                <a:cs typeface="Arial" panose="020B0604020202020204" pitchFamily="34" charset="0"/>
              </a:rPr>
              <a:t> </a:t>
            </a:r>
          </a:p>
          <a:p>
            <a:r>
              <a:rPr lang="en-US" sz="2800" b="1" cap="none" dirty="0">
                <a:solidFill>
                  <a:schemeClr val="tx1"/>
                </a:solidFill>
                <a:cs typeface="Arial" panose="020B0604020202020204" pitchFamily="34" charset="0"/>
              </a:rPr>
              <a:t>University of Texas at </a:t>
            </a:r>
            <a:r>
              <a:rPr lang="en-US" sz="2800" b="1" dirty="0">
                <a:cs typeface="Arial" panose="020B0604020202020204" pitchFamily="34" charset="0"/>
              </a:rPr>
              <a:t>Dallas </a:t>
            </a:r>
          </a:p>
          <a:p>
            <a:endParaRPr lang="en-US" sz="2000" cap="none" dirty="0">
              <a:solidFill>
                <a:schemeClr val="tx1"/>
              </a:solidFill>
            </a:endParaRPr>
          </a:p>
          <a:p>
            <a:endParaRPr lang="en-US" sz="2000" cap="none" dirty="0">
              <a:solidFill>
                <a:schemeClr val="tx1"/>
              </a:solidFill>
            </a:endParaRPr>
          </a:p>
          <a:p>
            <a:r>
              <a:rPr lang="en-US" sz="2800" b="1" dirty="0">
                <a:latin typeface="Calibri" panose="020F0502020204030204" pitchFamily="34" charset="0"/>
                <a:cs typeface="Calibri" panose="020F0502020204030204" pitchFamily="34" charset="0"/>
              </a:rPr>
              <a:t>SPIE</a:t>
            </a:r>
            <a:r>
              <a:rPr lang="en-US" sz="2800" b="1" cap="none" dirty="0">
                <a:solidFill>
                  <a:schemeClr val="tx1"/>
                </a:solidFill>
                <a:latin typeface="Calibri" panose="020F0502020204030204" pitchFamily="34" charset="0"/>
                <a:cs typeface="Calibri" panose="020F0502020204030204" pitchFamily="34" charset="0"/>
              </a:rPr>
              <a:t> Conference on </a:t>
            </a:r>
            <a:r>
              <a:rPr lang="en-US" sz="2800" b="1" dirty="0">
                <a:latin typeface="Calibri" panose="020F0502020204030204" pitchFamily="34" charset="0"/>
                <a:cs typeface="Calibri" panose="020F0502020204030204" pitchFamily="34" charset="0"/>
              </a:rPr>
              <a:t>Real-Time Image Processing and Deep Learning</a:t>
            </a:r>
            <a:r>
              <a:rPr lang="en-US" sz="2800" b="1" cap="none" dirty="0">
                <a:solidFill>
                  <a:schemeClr val="tx1"/>
                </a:solidFill>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April 15, 2019</a:t>
            </a:r>
          </a:p>
          <a:p>
            <a:pPr algn="ctr"/>
            <a:endParaRPr lang="en-US" sz="2800" b="1" cap="none" dirty="0">
              <a:solidFill>
                <a:schemeClr val="tx1"/>
              </a:solidFill>
            </a:endParaRPr>
          </a:p>
          <a:p>
            <a:pPr algn="ctr"/>
            <a:endParaRPr lang="en-US" sz="2000" cap="none" dirty="0">
              <a:solidFill>
                <a:schemeClr val="tx1"/>
              </a:solidFill>
            </a:endParaRPr>
          </a:p>
        </p:txBody>
      </p:sp>
      <p:sp>
        <p:nvSpPr>
          <p:cNvPr id="9" name="TextBox 8"/>
          <p:cNvSpPr txBox="1"/>
          <p:nvPr/>
        </p:nvSpPr>
        <p:spPr>
          <a:xfrm>
            <a:off x="0" y="6488668"/>
            <a:ext cx="12192000" cy="369332"/>
          </a:xfrm>
          <a:prstGeom prst="rect">
            <a:avLst/>
          </a:prstGeom>
          <a:solidFill>
            <a:schemeClr val="accent2">
              <a:lumMod val="75000"/>
            </a:schemeClr>
          </a:solidFill>
        </p:spPr>
        <p:txBody>
          <a:bodyPr wrap="square" rtlCol="0">
            <a:spAutoFit/>
          </a:bodyPr>
          <a:lstStyle/>
          <a:p>
            <a:pPr algn="ctr"/>
            <a:r>
              <a:rPr lang="en-US" dirty="0">
                <a:solidFill>
                  <a:schemeClr val="bg1"/>
                </a:solidFill>
              </a:rPr>
              <a:t>Signal and Image Processing (SIP) Lab</a:t>
            </a:r>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3835400" y="6488668"/>
            <a:ext cx="388375" cy="370098"/>
          </a:xfrm>
          <a:prstGeom prst="rect">
            <a:avLst/>
          </a:prstGeom>
        </p:spPr>
      </p:pic>
      <p:sp>
        <p:nvSpPr>
          <p:cNvPr id="4" name="Rectangle 3"/>
          <p:cNvSpPr/>
          <p:nvPr/>
        </p:nvSpPr>
        <p:spPr>
          <a:xfrm>
            <a:off x="116679" y="974766"/>
            <a:ext cx="11958639" cy="1323439"/>
          </a:xfrm>
          <a:prstGeom prst="rect">
            <a:avLst/>
          </a:prstGeom>
        </p:spPr>
        <p:txBody>
          <a:bodyPr wrap="square">
            <a:spAutoFit/>
          </a:bodyPr>
          <a:lstStyle/>
          <a:p>
            <a:pPr algn="ctr"/>
            <a:r>
              <a:rPr lang="en-US" sz="4000" b="1" dirty="0">
                <a:solidFill>
                  <a:schemeClr val="accent5">
                    <a:lumMod val="50000"/>
                  </a:schemeClr>
                </a:solidFill>
              </a:rPr>
              <a:t>A Deep Learning-Based Smartphone App for Real-Time Detection of Retinal Abnormalities in Fundus Images</a:t>
            </a:r>
          </a:p>
        </p:txBody>
      </p:sp>
      <p:sp>
        <p:nvSpPr>
          <p:cNvPr id="7" name="Slide Number Placeholder 6"/>
          <p:cNvSpPr>
            <a:spLocks noGrp="1"/>
          </p:cNvSpPr>
          <p:nvPr>
            <p:ph type="sldNum" sz="quarter" idx="12"/>
          </p:nvPr>
        </p:nvSpPr>
        <p:spPr>
          <a:xfrm>
            <a:off x="10701867" y="6490771"/>
            <a:ext cx="651933" cy="365125"/>
          </a:xfrm>
        </p:spPr>
        <p:txBody>
          <a:bodyPr/>
          <a:lstStyle/>
          <a:p>
            <a:r>
              <a:rPr lang="en-US" dirty="0">
                <a:ln w="0"/>
                <a:solidFill>
                  <a:schemeClr val="bg1"/>
                </a:solidFill>
                <a:effectLst>
                  <a:outerShdw blurRad="38100" dist="19050" dir="2700000" algn="tl" rotWithShape="0">
                    <a:schemeClr val="dk1">
                      <a:alpha val="40000"/>
                    </a:schemeClr>
                  </a:outerShdw>
                </a:effectLst>
              </a:rPr>
              <a:t>1/23</a:t>
            </a:r>
            <a:endParaRPr lang="en-US" dirty="0">
              <a:solidFill>
                <a:schemeClr val="bg1"/>
              </a:solidFill>
            </a:endParaRPr>
          </a:p>
        </p:txBody>
      </p:sp>
    </p:spTree>
    <p:extLst>
      <p:ext uri="{BB962C8B-B14F-4D97-AF65-F5344CB8AC3E}">
        <p14:creationId xmlns:p14="http://schemas.microsoft.com/office/powerpoint/2010/main" val="1125074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95431" y="236696"/>
            <a:ext cx="10570052" cy="777239"/>
          </a:xfrm>
        </p:spPr>
        <p:txBody>
          <a:bodyPr>
            <a:noAutofit/>
          </a:bodyPr>
          <a:lstStyle/>
          <a:p>
            <a:pPr algn="ctr"/>
            <a:r>
              <a:rPr lang="en-US" sz="2800" b="1" dirty="0">
                <a:latin typeface="Arial" panose="020B0604020202020204" pitchFamily="34" charset="0"/>
                <a:cs typeface="Arial" panose="020B0604020202020204" pitchFamily="34" charset="0"/>
              </a:rPr>
              <a:t>Architecture of the </a:t>
            </a:r>
            <a:r>
              <a:rPr lang="en-US" sz="2800" b="1" dirty="0" err="1">
                <a:latin typeface="Arial" panose="020B0604020202020204" pitchFamily="34" charset="0"/>
                <a:cs typeface="Arial" panose="020B0604020202020204" pitchFamily="34" charset="0"/>
              </a:rPr>
              <a:t>Xception</a:t>
            </a:r>
            <a:r>
              <a:rPr lang="en-US" sz="2800" b="1" dirty="0">
                <a:latin typeface="Arial" panose="020B0604020202020204" pitchFamily="34" charset="0"/>
                <a:cs typeface="Arial" panose="020B0604020202020204" pitchFamily="34" charset="0"/>
              </a:rPr>
              <a:t> transfer learning for                     diabetic retinopathy detection</a:t>
            </a:r>
            <a:br>
              <a:rPr lang="en-US" sz="2000" b="1" dirty="0">
                <a:latin typeface="Arial" panose="020B0604020202020204" pitchFamily="34" charset="0"/>
                <a:cs typeface="Arial" panose="020B0604020202020204" pitchFamily="34" charset="0"/>
              </a:rPr>
            </a:br>
            <a:endParaRPr lang="en-US" sz="2000" b="1" dirty="0">
              <a:latin typeface="Arial" panose="020B0604020202020204" pitchFamily="34" charset="0"/>
              <a:cs typeface="Arial" panose="020B0604020202020204" pitchFamily="34" charset="0"/>
            </a:endParaRPr>
          </a:p>
        </p:txBody>
      </p:sp>
      <p:sp>
        <p:nvSpPr>
          <p:cNvPr id="8" name="TextBox 7"/>
          <p:cNvSpPr txBox="1"/>
          <p:nvPr/>
        </p:nvSpPr>
        <p:spPr>
          <a:xfrm>
            <a:off x="0" y="6488668"/>
            <a:ext cx="12192000" cy="369332"/>
          </a:xfrm>
          <a:prstGeom prst="rect">
            <a:avLst/>
          </a:prstGeom>
          <a:solidFill>
            <a:schemeClr val="accent2">
              <a:lumMod val="75000"/>
            </a:schemeClr>
          </a:solidFill>
        </p:spPr>
        <p:txBody>
          <a:bodyPr wrap="square" rtlCol="0">
            <a:spAutoFit/>
          </a:bodyPr>
          <a:lstStyle/>
          <a:p>
            <a:pPr algn="ctr"/>
            <a:r>
              <a:rPr lang="en-US" dirty="0">
                <a:solidFill>
                  <a:schemeClr val="bg1"/>
                </a:solidFill>
              </a:rPr>
              <a:t>Signal and Image Processing (SIP) Lab</a:t>
            </a:r>
          </a:p>
        </p:txBody>
      </p:sp>
      <p:pic>
        <p:nvPicPr>
          <p:cNvPr id="10" name="Picture 9"/>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3835400" y="6488668"/>
            <a:ext cx="388375" cy="370098"/>
          </a:xfrm>
          <a:prstGeom prst="rect">
            <a:avLst/>
          </a:prstGeom>
        </p:spPr>
      </p:pic>
      <p:sp>
        <p:nvSpPr>
          <p:cNvPr id="11" name="Slide Number Placeholder 6"/>
          <p:cNvSpPr>
            <a:spLocks noGrp="1"/>
          </p:cNvSpPr>
          <p:nvPr>
            <p:ph type="sldNum" sz="quarter" idx="12"/>
          </p:nvPr>
        </p:nvSpPr>
        <p:spPr>
          <a:xfrm>
            <a:off x="10701867" y="6490771"/>
            <a:ext cx="651933" cy="365125"/>
          </a:xfrm>
        </p:spPr>
        <p:txBody>
          <a:bodyPr/>
          <a:lstStyle/>
          <a:p>
            <a:r>
              <a:rPr lang="en-US" dirty="0">
                <a:ln w="0"/>
                <a:solidFill>
                  <a:schemeClr val="bg1"/>
                </a:solidFill>
                <a:effectLst>
                  <a:outerShdw blurRad="38100" dist="19050" dir="2700000" algn="tl" rotWithShape="0">
                    <a:schemeClr val="dk1">
                      <a:alpha val="40000"/>
                    </a:schemeClr>
                  </a:outerShdw>
                </a:effectLst>
              </a:rPr>
              <a:t>9/23</a:t>
            </a:r>
            <a:endParaRPr lang="en-US" dirty="0">
              <a:solidFill>
                <a:schemeClr val="bg1"/>
              </a:solidFill>
            </a:endParaRPr>
          </a:p>
        </p:txBody>
      </p:sp>
      <p:pic>
        <p:nvPicPr>
          <p:cNvPr id="2" name="Picture 1"/>
          <p:cNvPicPr>
            <a:picLocks noChangeAspect="1"/>
          </p:cNvPicPr>
          <p:nvPr/>
        </p:nvPicPr>
        <p:blipFill>
          <a:blip r:embed="rId5"/>
          <a:stretch>
            <a:fillRect/>
          </a:stretch>
        </p:blipFill>
        <p:spPr>
          <a:xfrm>
            <a:off x="4404693" y="937255"/>
            <a:ext cx="3402206" cy="5550647"/>
          </a:xfrm>
          <a:prstGeom prst="rect">
            <a:avLst/>
          </a:prstGeom>
        </p:spPr>
      </p:pic>
    </p:spTree>
    <p:extLst>
      <p:ext uri="{BB962C8B-B14F-4D97-AF65-F5344CB8AC3E}">
        <p14:creationId xmlns:p14="http://schemas.microsoft.com/office/powerpoint/2010/main" val="827859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93460" y="336686"/>
            <a:ext cx="10058400" cy="777239"/>
          </a:xfrm>
        </p:spPr>
        <p:txBody>
          <a:bodyPr>
            <a:normAutofit/>
          </a:bodyPr>
          <a:lstStyle/>
          <a:p>
            <a:pPr algn="ctr"/>
            <a:r>
              <a:rPr lang="en-US" sz="2800" b="1" dirty="0">
                <a:latin typeface="Arial" panose="020B0604020202020204" pitchFamily="34" charset="0"/>
                <a:cs typeface="Arial" panose="020B0604020202020204" pitchFamily="34" charset="0"/>
              </a:rPr>
              <a:t>Real-time implementation as a smartphone app (1) </a:t>
            </a:r>
          </a:p>
        </p:txBody>
      </p:sp>
      <p:sp>
        <p:nvSpPr>
          <p:cNvPr id="8" name="TextBox 7"/>
          <p:cNvSpPr txBox="1"/>
          <p:nvPr/>
        </p:nvSpPr>
        <p:spPr>
          <a:xfrm>
            <a:off x="0" y="6488668"/>
            <a:ext cx="12192000" cy="369332"/>
          </a:xfrm>
          <a:prstGeom prst="rect">
            <a:avLst/>
          </a:prstGeom>
          <a:solidFill>
            <a:schemeClr val="accent2">
              <a:lumMod val="75000"/>
            </a:schemeClr>
          </a:solidFill>
        </p:spPr>
        <p:txBody>
          <a:bodyPr wrap="square" rtlCol="0">
            <a:spAutoFit/>
          </a:bodyPr>
          <a:lstStyle/>
          <a:p>
            <a:pPr algn="ctr"/>
            <a:r>
              <a:rPr lang="en-US" dirty="0">
                <a:solidFill>
                  <a:schemeClr val="bg1"/>
                </a:solidFill>
              </a:rPr>
              <a:t>Signal and Image Processing (SIP) Lab</a:t>
            </a:r>
          </a:p>
        </p:txBody>
      </p:sp>
      <p:pic>
        <p:nvPicPr>
          <p:cNvPr id="10" name="Picture 9"/>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3835400" y="6488668"/>
            <a:ext cx="388375" cy="370098"/>
          </a:xfrm>
          <a:prstGeom prst="rect">
            <a:avLst/>
          </a:prstGeom>
        </p:spPr>
      </p:pic>
      <p:sp>
        <p:nvSpPr>
          <p:cNvPr id="11" name="Slide Number Placeholder 6"/>
          <p:cNvSpPr>
            <a:spLocks noGrp="1"/>
          </p:cNvSpPr>
          <p:nvPr>
            <p:ph type="sldNum" sz="quarter" idx="12"/>
          </p:nvPr>
        </p:nvSpPr>
        <p:spPr>
          <a:xfrm>
            <a:off x="10701867" y="6490771"/>
            <a:ext cx="651933" cy="365125"/>
          </a:xfrm>
        </p:spPr>
        <p:txBody>
          <a:bodyPr/>
          <a:lstStyle/>
          <a:p>
            <a:r>
              <a:rPr lang="en-US" dirty="0">
                <a:ln w="0"/>
                <a:solidFill>
                  <a:schemeClr val="bg1"/>
                </a:solidFill>
                <a:effectLst>
                  <a:outerShdw blurRad="38100" dist="19050" dir="2700000" algn="tl" rotWithShape="0">
                    <a:schemeClr val="dk1">
                      <a:alpha val="40000"/>
                    </a:schemeClr>
                  </a:outerShdw>
                </a:effectLst>
              </a:rPr>
              <a:t>11/23</a:t>
            </a:r>
            <a:endParaRPr lang="en-US" dirty="0">
              <a:solidFill>
                <a:schemeClr val="bg1"/>
              </a:solidFill>
            </a:endParaRPr>
          </a:p>
        </p:txBody>
      </p:sp>
      <p:sp>
        <p:nvSpPr>
          <p:cNvPr id="2" name="TextBox 1"/>
          <p:cNvSpPr txBox="1"/>
          <p:nvPr/>
        </p:nvSpPr>
        <p:spPr>
          <a:xfrm>
            <a:off x="167751" y="1352011"/>
            <a:ext cx="2998529" cy="3785652"/>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t>After training the above transfer learning CNN model, the model is ported to a smartphone and made to run in real-time. The </a:t>
            </a:r>
            <a:r>
              <a:rPr lang="en-US" sz="2000" b="1" dirty="0"/>
              <a:t>steps to achieve the real-time implementation</a:t>
            </a:r>
            <a:r>
              <a:rPr lang="en-US" sz="2000" dirty="0"/>
              <a:t> of the model are illustrated in this figure and are discussed in detail in [6].</a:t>
            </a:r>
          </a:p>
        </p:txBody>
      </p:sp>
      <p:sp>
        <p:nvSpPr>
          <p:cNvPr id="3" name="Rectangle 2"/>
          <p:cNvSpPr/>
          <p:nvPr/>
        </p:nvSpPr>
        <p:spPr>
          <a:xfrm>
            <a:off x="523511" y="5963344"/>
            <a:ext cx="10428349" cy="523220"/>
          </a:xfrm>
          <a:prstGeom prst="rect">
            <a:avLst/>
          </a:prstGeom>
        </p:spPr>
        <p:txBody>
          <a:bodyPr wrap="square">
            <a:spAutoFit/>
          </a:bodyPr>
          <a:lstStyle/>
          <a:p>
            <a:pPr marR="0" lvl="0" algn="just" fontAlgn="base">
              <a:spcBef>
                <a:spcPts val="0"/>
              </a:spcBef>
              <a:spcAft>
                <a:spcPts val="0"/>
              </a:spcAft>
              <a:tabLst>
                <a:tab pos="228600" algn="l"/>
              </a:tabLst>
            </a:pPr>
            <a:r>
              <a:rPr lang="en-US" sz="1400" dirty="0">
                <a:solidFill>
                  <a:srgbClr val="000000"/>
                </a:solidFill>
                <a:latin typeface="Arial" panose="020B0604020202020204" pitchFamily="34" charset="0"/>
                <a:ea typeface="Times New Roman" panose="02020603050405020304" pitchFamily="18" charset="0"/>
                <a:cs typeface="Arial" panose="020B0604020202020204" pitchFamily="34" charset="0"/>
              </a:rPr>
              <a:t>[6] Sehgal, A., and </a:t>
            </a:r>
            <a:r>
              <a:rPr lang="en-US" sz="1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Kehtarnavaz</a:t>
            </a:r>
            <a:r>
              <a:rPr lang="en-US" sz="1400" dirty="0">
                <a:solidFill>
                  <a:srgbClr val="000000"/>
                </a:solidFill>
                <a:latin typeface="Arial" panose="020B0604020202020204" pitchFamily="34" charset="0"/>
                <a:ea typeface="Times New Roman" panose="02020603050405020304" pitchFamily="18" charset="0"/>
                <a:cs typeface="Arial" panose="020B0604020202020204" pitchFamily="34" charset="0"/>
              </a:rPr>
              <a:t>, N., "Guidelines and benchmarks for deployment of deep learning models on smartphones as real-time apps," </a:t>
            </a:r>
            <a:r>
              <a:rPr lang="en-US" sz="1400" i="1" dirty="0">
                <a:solidFill>
                  <a:srgbClr val="000000"/>
                </a:solidFill>
                <a:latin typeface="Arial" panose="020B0604020202020204" pitchFamily="34" charset="0"/>
                <a:ea typeface="Times New Roman" panose="02020603050405020304" pitchFamily="18" charset="0"/>
                <a:cs typeface="Arial" panose="020B0604020202020204" pitchFamily="34" charset="0"/>
              </a:rPr>
              <a:t>Machine Learning and Knowledge Extraction</a:t>
            </a:r>
            <a:r>
              <a:rPr lang="en-US" sz="1400" dirty="0">
                <a:solidFill>
                  <a:srgbClr val="000000"/>
                </a:solidFill>
                <a:latin typeface="Arial" panose="020B0604020202020204" pitchFamily="34" charset="0"/>
                <a:ea typeface="Times New Roman" panose="02020603050405020304" pitchFamily="18" charset="0"/>
                <a:cs typeface="Arial" panose="020B0604020202020204" pitchFamily="34" charset="0"/>
              </a:rPr>
              <a:t>, vol.1, pp.450-465 (2019).</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p:txBody>
      </p:sp>
      <p:pic>
        <p:nvPicPr>
          <p:cNvPr id="4" name="Picture 3"/>
          <p:cNvPicPr>
            <a:picLocks noChangeAspect="1"/>
          </p:cNvPicPr>
          <p:nvPr/>
        </p:nvPicPr>
        <p:blipFill>
          <a:blip r:embed="rId5"/>
          <a:stretch>
            <a:fillRect/>
          </a:stretch>
        </p:blipFill>
        <p:spPr>
          <a:xfrm>
            <a:off x="3428212" y="1352011"/>
            <a:ext cx="7735658" cy="4207997"/>
          </a:xfrm>
          <a:prstGeom prst="rect">
            <a:avLst/>
          </a:prstGeom>
        </p:spPr>
      </p:pic>
      <p:sp>
        <p:nvSpPr>
          <p:cNvPr id="7" name="Rectangle 6"/>
          <p:cNvSpPr/>
          <p:nvPr/>
        </p:nvSpPr>
        <p:spPr>
          <a:xfrm>
            <a:off x="4423220" y="5609459"/>
            <a:ext cx="7051343" cy="307777"/>
          </a:xfrm>
          <a:prstGeom prst="rect">
            <a:avLst/>
          </a:prstGeom>
        </p:spPr>
        <p:txBody>
          <a:bodyPr wrap="square">
            <a:spAutoFit/>
          </a:bodyPr>
          <a:lstStyle/>
          <a:p>
            <a:r>
              <a:rPr lang="en-US" sz="1400" dirty="0">
                <a:solidFill>
                  <a:srgbClr val="000000"/>
                </a:solidFill>
                <a:latin typeface="Times New Roman" panose="02020603050405020304" pitchFamily="18" charset="0"/>
              </a:rPr>
              <a:t>Steps involved in creating real-time smartphone apps of trained deep neural networks</a:t>
            </a:r>
            <a:endParaRPr lang="en-US" sz="1400" dirty="0"/>
          </a:p>
        </p:txBody>
      </p:sp>
    </p:spTree>
    <p:extLst>
      <p:ext uri="{BB962C8B-B14F-4D97-AF65-F5344CB8AC3E}">
        <p14:creationId xmlns:p14="http://schemas.microsoft.com/office/powerpoint/2010/main" val="3160241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22465" y="457009"/>
            <a:ext cx="10058400" cy="777239"/>
          </a:xfrm>
        </p:spPr>
        <p:txBody>
          <a:bodyPr>
            <a:normAutofit/>
          </a:bodyPr>
          <a:lstStyle/>
          <a:p>
            <a:pPr algn="ctr"/>
            <a:r>
              <a:rPr lang="en-US" sz="2800" b="1" dirty="0">
                <a:latin typeface="Arial" panose="020B0604020202020204" pitchFamily="34" charset="0"/>
                <a:cs typeface="Arial" panose="020B0604020202020204" pitchFamily="34" charset="0"/>
              </a:rPr>
              <a:t>Real-time implementation as a smartphone app (2) </a:t>
            </a:r>
          </a:p>
        </p:txBody>
      </p:sp>
      <p:sp>
        <p:nvSpPr>
          <p:cNvPr id="8" name="TextBox 7"/>
          <p:cNvSpPr txBox="1"/>
          <p:nvPr/>
        </p:nvSpPr>
        <p:spPr>
          <a:xfrm>
            <a:off x="0" y="6488668"/>
            <a:ext cx="12192000" cy="369332"/>
          </a:xfrm>
          <a:prstGeom prst="rect">
            <a:avLst/>
          </a:prstGeom>
          <a:solidFill>
            <a:schemeClr val="accent2">
              <a:lumMod val="75000"/>
            </a:schemeClr>
          </a:solidFill>
        </p:spPr>
        <p:txBody>
          <a:bodyPr wrap="square" rtlCol="0">
            <a:spAutoFit/>
          </a:bodyPr>
          <a:lstStyle/>
          <a:p>
            <a:pPr algn="ctr"/>
            <a:r>
              <a:rPr lang="en-US" dirty="0">
                <a:solidFill>
                  <a:schemeClr val="bg1"/>
                </a:solidFill>
              </a:rPr>
              <a:t>Signal and Image Processing (SIP) Lab</a:t>
            </a:r>
          </a:p>
        </p:txBody>
      </p:sp>
      <p:pic>
        <p:nvPicPr>
          <p:cNvPr id="10" name="Picture 9"/>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3835400" y="6488668"/>
            <a:ext cx="388375" cy="370098"/>
          </a:xfrm>
          <a:prstGeom prst="rect">
            <a:avLst/>
          </a:prstGeom>
        </p:spPr>
      </p:pic>
      <p:sp>
        <p:nvSpPr>
          <p:cNvPr id="11" name="Slide Number Placeholder 6"/>
          <p:cNvSpPr>
            <a:spLocks noGrp="1"/>
          </p:cNvSpPr>
          <p:nvPr>
            <p:ph type="sldNum" sz="quarter" idx="12"/>
          </p:nvPr>
        </p:nvSpPr>
        <p:spPr>
          <a:xfrm>
            <a:off x="10701867" y="6490771"/>
            <a:ext cx="651933" cy="365125"/>
          </a:xfrm>
        </p:spPr>
        <p:txBody>
          <a:bodyPr/>
          <a:lstStyle/>
          <a:p>
            <a:r>
              <a:rPr lang="en-US" dirty="0">
                <a:ln w="0"/>
                <a:solidFill>
                  <a:schemeClr val="bg1"/>
                </a:solidFill>
                <a:effectLst>
                  <a:outerShdw blurRad="38100" dist="19050" dir="2700000" algn="tl" rotWithShape="0">
                    <a:schemeClr val="dk1">
                      <a:alpha val="40000"/>
                    </a:schemeClr>
                  </a:outerShdw>
                </a:effectLst>
              </a:rPr>
              <a:t>12/23</a:t>
            </a:r>
            <a:endParaRPr lang="en-US" dirty="0">
              <a:solidFill>
                <a:schemeClr val="bg1"/>
              </a:solidFill>
            </a:endParaRPr>
          </a:p>
        </p:txBody>
      </p:sp>
      <p:sp>
        <p:nvSpPr>
          <p:cNvPr id="9" name="Rectangle 8"/>
          <p:cNvSpPr/>
          <p:nvPr/>
        </p:nvSpPr>
        <p:spPr>
          <a:xfrm>
            <a:off x="572612" y="1303034"/>
            <a:ext cx="10781188" cy="4493538"/>
          </a:xfrm>
          <a:prstGeom prst="rect">
            <a:avLst/>
          </a:prstGeom>
        </p:spPr>
        <p:txBody>
          <a:bodyPr wrap="square">
            <a:spAutoFit/>
          </a:bodyPr>
          <a:lstStyle/>
          <a:p>
            <a:pPr marL="342900" indent="-342900" algn="just">
              <a:buFont typeface="Wingdings" panose="05000000000000000000" pitchFamily="2" charset="2"/>
              <a:buChar char="Ø"/>
            </a:pPr>
            <a:r>
              <a:rPr lang="en-US" sz="2200" b="1" dirty="0" err="1"/>
              <a:t>TensorFlow</a:t>
            </a:r>
            <a:r>
              <a:rPr lang="en-US" sz="2200" dirty="0"/>
              <a:t> is an open-source programming library developed by Google for defining, training and testing of deep learning models. </a:t>
            </a:r>
            <a:r>
              <a:rPr lang="en-US" sz="2200" b="1" dirty="0" err="1"/>
              <a:t>Keras</a:t>
            </a:r>
            <a:r>
              <a:rPr lang="en-US" sz="2200" dirty="0"/>
              <a:t> is an open-source library written in Python which allows </a:t>
            </a:r>
            <a:r>
              <a:rPr lang="en-US" sz="2200" dirty="0" err="1"/>
              <a:t>TensorFlow</a:t>
            </a:r>
            <a:r>
              <a:rPr lang="en-US" sz="2200" dirty="0"/>
              <a:t> to be used as its backend for generating an Android app. </a:t>
            </a:r>
            <a:r>
              <a:rPr lang="en-US" sz="2200" b="1" dirty="0" err="1"/>
              <a:t>TensorFlow</a:t>
            </a:r>
            <a:r>
              <a:rPr lang="en-US" sz="2200" b="1" dirty="0"/>
              <a:t> Mobile </a:t>
            </a:r>
            <a:r>
              <a:rPr lang="en-US" sz="2200" dirty="0"/>
              <a:t>is designed for deployment of deep learning model on mobile devices. </a:t>
            </a:r>
            <a:r>
              <a:rPr lang="en-US" sz="2200" b="1" dirty="0" err="1"/>
              <a:t>Andriod</a:t>
            </a:r>
            <a:r>
              <a:rPr lang="en-US" sz="2200" b="1" dirty="0"/>
              <a:t> Studio </a:t>
            </a:r>
            <a:r>
              <a:rPr lang="en-US" sz="2200" dirty="0"/>
              <a:t>is the integrated software development environment (IDE) for Android app development based on the Java programming language. </a:t>
            </a:r>
          </a:p>
          <a:p>
            <a:pPr marL="342900" indent="-342900" algn="just">
              <a:buFont typeface="Wingdings" panose="05000000000000000000" pitchFamily="2" charset="2"/>
              <a:buChar char="Ø"/>
            </a:pPr>
            <a:endParaRPr lang="en-US" sz="2200" dirty="0"/>
          </a:p>
          <a:p>
            <a:pPr marL="342900" indent="-342900" algn="just">
              <a:buFont typeface="Wingdings" panose="05000000000000000000" pitchFamily="2" charset="2"/>
              <a:buChar char="Ø"/>
            </a:pPr>
            <a:r>
              <a:rPr lang="en-US" sz="2200" b="1" dirty="0" err="1"/>
              <a:t>CoreML</a:t>
            </a:r>
            <a:r>
              <a:rPr lang="en-US" sz="2200" dirty="0"/>
              <a:t> is developed by Apple and allows translating existing trained </a:t>
            </a:r>
            <a:r>
              <a:rPr lang="en-US" sz="2200" dirty="0" err="1"/>
              <a:t>Keras</a:t>
            </a:r>
            <a:r>
              <a:rPr lang="en-US" sz="2200" dirty="0"/>
              <a:t> models into </a:t>
            </a:r>
            <a:r>
              <a:rPr lang="en-US" sz="2200" dirty="0" err="1"/>
              <a:t>CoreML</a:t>
            </a:r>
            <a:r>
              <a:rPr lang="en-US" sz="2200" dirty="0"/>
              <a:t> models, which can then be deployed on iOS devices. </a:t>
            </a:r>
            <a:r>
              <a:rPr lang="en-US" sz="2200" b="1" dirty="0" err="1"/>
              <a:t>Xcode</a:t>
            </a:r>
            <a:r>
              <a:rPr lang="en-US" sz="2200" dirty="0"/>
              <a:t> is the integrated development environment (IDE) which is used for iOS app development based on the Objective-C or Swift programming language. </a:t>
            </a:r>
          </a:p>
          <a:p>
            <a:pPr marL="342900" indent="-342900" algn="just">
              <a:buFont typeface="Wingdings" panose="05000000000000000000" pitchFamily="2" charset="2"/>
              <a:buChar char="Ø"/>
            </a:pPr>
            <a:endParaRPr lang="en-US" sz="2200" dirty="0"/>
          </a:p>
          <a:p>
            <a:pPr marL="342900" indent="-342900" algn="just">
              <a:buFont typeface="Wingdings" panose="05000000000000000000" pitchFamily="2" charset="2"/>
              <a:buChar char="Ø"/>
            </a:pPr>
            <a:r>
              <a:rPr lang="en-US" sz="2200" dirty="0"/>
              <a:t>All of these tools are free and are well maintained by their respective organizations. </a:t>
            </a:r>
          </a:p>
        </p:txBody>
      </p:sp>
    </p:spTree>
    <p:extLst>
      <p:ext uri="{BB962C8B-B14F-4D97-AF65-F5344CB8AC3E}">
        <p14:creationId xmlns:p14="http://schemas.microsoft.com/office/powerpoint/2010/main" val="2521694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22465" y="457009"/>
            <a:ext cx="10058400" cy="777239"/>
          </a:xfrm>
        </p:spPr>
        <p:txBody>
          <a:bodyPr>
            <a:normAutofit/>
          </a:bodyPr>
          <a:lstStyle/>
          <a:p>
            <a:pPr algn="ctr"/>
            <a:r>
              <a:rPr lang="en-US" sz="2800" b="1" dirty="0">
                <a:latin typeface="Arial" panose="020B0604020202020204" pitchFamily="34" charset="0"/>
                <a:cs typeface="Arial" panose="020B0604020202020204" pitchFamily="34" charset="0"/>
              </a:rPr>
              <a:t>Real-time implementation as a smartphone app (3) </a:t>
            </a:r>
          </a:p>
        </p:txBody>
      </p:sp>
      <p:sp>
        <p:nvSpPr>
          <p:cNvPr id="8" name="TextBox 7"/>
          <p:cNvSpPr txBox="1"/>
          <p:nvPr/>
        </p:nvSpPr>
        <p:spPr>
          <a:xfrm>
            <a:off x="0" y="6488668"/>
            <a:ext cx="12192000" cy="369332"/>
          </a:xfrm>
          <a:prstGeom prst="rect">
            <a:avLst/>
          </a:prstGeom>
          <a:solidFill>
            <a:schemeClr val="accent2">
              <a:lumMod val="75000"/>
            </a:schemeClr>
          </a:solidFill>
        </p:spPr>
        <p:txBody>
          <a:bodyPr wrap="square" rtlCol="0">
            <a:spAutoFit/>
          </a:bodyPr>
          <a:lstStyle/>
          <a:p>
            <a:pPr algn="ctr"/>
            <a:r>
              <a:rPr lang="en-US" dirty="0">
                <a:solidFill>
                  <a:schemeClr val="bg1"/>
                </a:solidFill>
              </a:rPr>
              <a:t>Signal and Image Processing (SIP) Lab</a:t>
            </a:r>
          </a:p>
        </p:txBody>
      </p:sp>
      <p:pic>
        <p:nvPicPr>
          <p:cNvPr id="10" name="Picture 9"/>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3835400" y="6488668"/>
            <a:ext cx="388375" cy="370098"/>
          </a:xfrm>
          <a:prstGeom prst="rect">
            <a:avLst/>
          </a:prstGeom>
        </p:spPr>
      </p:pic>
      <p:sp>
        <p:nvSpPr>
          <p:cNvPr id="11" name="Slide Number Placeholder 6"/>
          <p:cNvSpPr>
            <a:spLocks noGrp="1"/>
          </p:cNvSpPr>
          <p:nvPr>
            <p:ph type="sldNum" sz="quarter" idx="12"/>
          </p:nvPr>
        </p:nvSpPr>
        <p:spPr>
          <a:xfrm>
            <a:off x="10701867" y="6490771"/>
            <a:ext cx="651933" cy="365125"/>
          </a:xfrm>
        </p:spPr>
        <p:txBody>
          <a:bodyPr/>
          <a:lstStyle/>
          <a:p>
            <a:r>
              <a:rPr lang="en-US" dirty="0">
                <a:ln w="0"/>
                <a:solidFill>
                  <a:schemeClr val="bg1"/>
                </a:solidFill>
                <a:effectLst>
                  <a:outerShdw blurRad="38100" dist="19050" dir="2700000" algn="tl" rotWithShape="0">
                    <a:schemeClr val="dk1">
                      <a:alpha val="40000"/>
                    </a:schemeClr>
                  </a:outerShdw>
                </a:effectLst>
              </a:rPr>
              <a:t>13/23</a:t>
            </a:r>
            <a:endParaRPr lang="en-US" dirty="0">
              <a:solidFill>
                <a:schemeClr val="bg1"/>
              </a:solidFill>
            </a:endParaRPr>
          </a:p>
        </p:txBody>
      </p:sp>
      <p:sp>
        <p:nvSpPr>
          <p:cNvPr id="9" name="Rectangle 8"/>
          <p:cNvSpPr/>
          <p:nvPr/>
        </p:nvSpPr>
        <p:spPr>
          <a:xfrm>
            <a:off x="572612" y="1303034"/>
            <a:ext cx="10781188" cy="4493538"/>
          </a:xfrm>
          <a:prstGeom prst="rect">
            <a:avLst/>
          </a:prstGeom>
        </p:spPr>
        <p:txBody>
          <a:bodyPr wrap="square">
            <a:spAutoFit/>
          </a:bodyPr>
          <a:lstStyle/>
          <a:p>
            <a:pPr marL="342900" indent="-342900" algn="just">
              <a:buFont typeface="Wingdings" panose="05000000000000000000" pitchFamily="2" charset="2"/>
              <a:buChar char="Ø"/>
            </a:pPr>
            <a:r>
              <a:rPr lang="en-US" sz="2200" dirty="0"/>
              <a:t>To generate an </a:t>
            </a:r>
            <a:r>
              <a:rPr lang="en-US" sz="2200" b="1" dirty="0"/>
              <a:t>iOS smartphone app</a:t>
            </a:r>
            <a:r>
              <a:rPr lang="en-US" sz="2200" dirty="0"/>
              <a:t>, first the CNN model is trained in </a:t>
            </a:r>
            <a:r>
              <a:rPr lang="en-US" sz="2200" b="1" dirty="0" err="1"/>
              <a:t>Keras</a:t>
            </a:r>
            <a:r>
              <a:rPr lang="en-US" sz="2200" dirty="0"/>
              <a:t>. </a:t>
            </a:r>
          </a:p>
          <a:p>
            <a:pPr marL="342900" indent="-342900" algn="just">
              <a:buFont typeface="Wingdings" panose="05000000000000000000" pitchFamily="2" charset="2"/>
              <a:buChar char="Ø"/>
            </a:pPr>
            <a:endParaRPr lang="en-US" sz="2200" dirty="0"/>
          </a:p>
          <a:p>
            <a:pPr marL="342900" indent="-342900" algn="just">
              <a:buFont typeface="Wingdings" panose="05000000000000000000" pitchFamily="2" charset="2"/>
              <a:buChar char="Ø"/>
            </a:pPr>
            <a:r>
              <a:rPr lang="en-US" sz="2200" dirty="0"/>
              <a:t>Then, it is saved as an </a:t>
            </a:r>
            <a:r>
              <a:rPr lang="en-US" sz="2200" b="1" dirty="0"/>
              <a:t>HDF</a:t>
            </a:r>
            <a:r>
              <a:rPr lang="en-US" sz="2200" dirty="0"/>
              <a:t> (Hierarchical Data Format .h5) file. The architecture and the connection weights of the CNN model are saved in the HDF file as numerical arrays. </a:t>
            </a:r>
          </a:p>
          <a:p>
            <a:pPr marL="342900" indent="-342900" algn="just">
              <a:buFont typeface="Wingdings" panose="05000000000000000000" pitchFamily="2" charset="2"/>
              <a:buChar char="Ø"/>
            </a:pPr>
            <a:endParaRPr lang="en-US" sz="2200" dirty="0"/>
          </a:p>
          <a:p>
            <a:pPr marL="342900" indent="-342900" algn="just">
              <a:buFont typeface="Wingdings" panose="05000000000000000000" pitchFamily="2" charset="2"/>
              <a:buChar char="Ø"/>
            </a:pPr>
            <a:r>
              <a:rPr lang="en-US" sz="2200" dirty="0"/>
              <a:t>Next, the HDF file is converted to a so-called </a:t>
            </a:r>
            <a:r>
              <a:rPr lang="en-US" sz="2200" b="1" dirty="0"/>
              <a:t>.</a:t>
            </a:r>
            <a:r>
              <a:rPr lang="en-US" sz="2200" b="1" dirty="0" err="1"/>
              <a:t>mlmodel</a:t>
            </a:r>
            <a:r>
              <a:rPr lang="en-US" sz="2200" b="1" dirty="0"/>
              <a:t> </a:t>
            </a:r>
            <a:r>
              <a:rPr lang="en-US" sz="2200" dirty="0"/>
              <a:t>file using </a:t>
            </a:r>
            <a:r>
              <a:rPr lang="en-US" sz="2200" dirty="0" err="1"/>
              <a:t>CoreML</a:t>
            </a:r>
            <a:r>
              <a:rPr lang="en-US" sz="2200" dirty="0"/>
              <a:t>. </a:t>
            </a:r>
            <a:r>
              <a:rPr lang="en-US" sz="2200" dirty="0" err="1"/>
              <a:t>CoreML</a:t>
            </a:r>
            <a:r>
              <a:rPr lang="en-US" sz="2200" dirty="0"/>
              <a:t> provides the option of defining the input as images or as multi-dimensional arrays. Choosing images as input is used here since this way the pre-processing parameters of the model can be easily defined. This option allows deep learning models to be applied to raw images and avoids explicitly performing pre-processing for different models. </a:t>
            </a:r>
          </a:p>
          <a:p>
            <a:pPr marL="342900" indent="-342900" algn="just">
              <a:buFont typeface="Wingdings" panose="05000000000000000000" pitchFamily="2" charset="2"/>
              <a:buChar char="Ø"/>
            </a:pPr>
            <a:endParaRPr lang="en-US" sz="2200" dirty="0"/>
          </a:p>
          <a:p>
            <a:pPr marL="342900" indent="-342900" algn="just">
              <a:buFont typeface="Wingdings" panose="05000000000000000000" pitchFamily="2" charset="2"/>
              <a:buChar char="Ø"/>
            </a:pPr>
            <a:r>
              <a:rPr lang="en-US" sz="2200" dirty="0"/>
              <a:t>As the final step, the .</a:t>
            </a:r>
            <a:r>
              <a:rPr lang="en-US" sz="2200" dirty="0" err="1"/>
              <a:t>mlmodel</a:t>
            </a:r>
            <a:r>
              <a:rPr lang="en-US" sz="2200" dirty="0"/>
              <a:t> file is interfaced with Swift through the </a:t>
            </a:r>
            <a:r>
              <a:rPr lang="en-US" sz="2200" b="1" dirty="0" err="1"/>
              <a:t>Xcode</a:t>
            </a:r>
            <a:r>
              <a:rPr lang="en-US" sz="2200" b="1" dirty="0"/>
              <a:t> IDE</a:t>
            </a:r>
            <a:r>
              <a:rPr lang="en-US" sz="2200" dirty="0"/>
              <a:t>. The </a:t>
            </a:r>
            <a:r>
              <a:rPr lang="en-US" sz="2200" dirty="0" err="1"/>
              <a:t>CoreML</a:t>
            </a:r>
            <a:r>
              <a:rPr lang="en-US" sz="2200" dirty="0"/>
              <a:t> API can handle all the underlying deep learning model computations. </a:t>
            </a:r>
          </a:p>
        </p:txBody>
      </p:sp>
    </p:spTree>
    <p:extLst>
      <p:ext uri="{BB962C8B-B14F-4D97-AF65-F5344CB8AC3E}">
        <p14:creationId xmlns:p14="http://schemas.microsoft.com/office/powerpoint/2010/main" val="4237921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22465" y="457009"/>
            <a:ext cx="10058400" cy="777239"/>
          </a:xfrm>
        </p:spPr>
        <p:txBody>
          <a:bodyPr>
            <a:normAutofit/>
          </a:bodyPr>
          <a:lstStyle/>
          <a:p>
            <a:pPr algn="ctr"/>
            <a:r>
              <a:rPr lang="en-US" sz="2800" b="1" dirty="0">
                <a:latin typeface="Arial" panose="020B0604020202020204" pitchFamily="34" charset="0"/>
                <a:cs typeface="Arial" panose="020B0604020202020204" pitchFamily="34" charset="0"/>
              </a:rPr>
              <a:t>Real-time implementation as a smartphone app (4) </a:t>
            </a:r>
          </a:p>
        </p:txBody>
      </p:sp>
      <p:sp>
        <p:nvSpPr>
          <p:cNvPr id="8" name="TextBox 7"/>
          <p:cNvSpPr txBox="1"/>
          <p:nvPr/>
        </p:nvSpPr>
        <p:spPr>
          <a:xfrm>
            <a:off x="0" y="6488668"/>
            <a:ext cx="12192000" cy="369332"/>
          </a:xfrm>
          <a:prstGeom prst="rect">
            <a:avLst/>
          </a:prstGeom>
          <a:solidFill>
            <a:schemeClr val="accent2">
              <a:lumMod val="75000"/>
            </a:schemeClr>
          </a:solidFill>
        </p:spPr>
        <p:txBody>
          <a:bodyPr wrap="square" rtlCol="0">
            <a:spAutoFit/>
          </a:bodyPr>
          <a:lstStyle/>
          <a:p>
            <a:pPr algn="ctr"/>
            <a:r>
              <a:rPr lang="en-US" dirty="0">
                <a:solidFill>
                  <a:schemeClr val="bg1"/>
                </a:solidFill>
              </a:rPr>
              <a:t>Signal and Image Processing (SIP) Lab</a:t>
            </a:r>
          </a:p>
        </p:txBody>
      </p:sp>
      <p:pic>
        <p:nvPicPr>
          <p:cNvPr id="10" name="Picture 9"/>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3835400" y="6488668"/>
            <a:ext cx="388375" cy="370098"/>
          </a:xfrm>
          <a:prstGeom prst="rect">
            <a:avLst/>
          </a:prstGeom>
        </p:spPr>
      </p:pic>
      <p:sp>
        <p:nvSpPr>
          <p:cNvPr id="11" name="Slide Number Placeholder 6"/>
          <p:cNvSpPr>
            <a:spLocks noGrp="1"/>
          </p:cNvSpPr>
          <p:nvPr>
            <p:ph type="sldNum" sz="quarter" idx="12"/>
          </p:nvPr>
        </p:nvSpPr>
        <p:spPr>
          <a:xfrm>
            <a:off x="10701867" y="6490771"/>
            <a:ext cx="651933" cy="365125"/>
          </a:xfrm>
        </p:spPr>
        <p:txBody>
          <a:bodyPr/>
          <a:lstStyle/>
          <a:p>
            <a:r>
              <a:rPr lang="en-US" dirty="0">
                <a:ln w="0"/>
                <a:solidFill>
                  <a:schemeClr val="bg1"/>
                </a:solidFill>
                <a:effectLst>
                  <a:outerShdw blurRad="38100" dist="19050" dir="2700000" algn="tl" rotWithShape="0">
                    <a:schemeClr val="dk1">
                      <a:alpha val="40000"/>
                    </a:schemeClr>
                  </a:outerShdw>
                </a:effectLst>
              </a:rPr>
              <a:t>14/23</a:t>
            </a:r>
            <a:endParaRPr lang="en-US" dirty="0">
              <a:solidFill>
                <a:schemeClr val="bg1"/>
              </a:solidFill>
            </a:endParaRPr>
          </a:p>
        </p:txBody>
      </p:sp>
      <p:sp>
        <p:nvSpPr>
          <p:cNvPr id="9" name="Rectangle 8"/>
          <p:cNvSpPr/>
          <p:nvPr/>
        </p:nvSpPr>
        <p:spPr>
          <a:xfrm>
            <a:off x="572612" y="1303034"/>
            <a:ext cx="10781188" cy="4832092"/>
          </a:xfrm>
          <a:prstGeom prst="rect">
            <a:avLst/>
          </a:prstGeom>
        </p:spPr>
        <p:txBody>
          <a:bodyPr wrap="square">
            <a:spAutoFit/>
          </a:bodyPr>
          <a:lstStyle/>
          <a:p>
            <a:pPr marL="342900" indent="-342900" algn="just">
              <a:buFont typeface="Wingdings" panose="05000000000000000000" pitchFamily="2" charset="2"/>
              <a:buChar char="Ø"/>
            </a:pPr>
            <a:r>
              <a:rPr lang="en-US" sz="2200" dirty="0"/>
              <a:t>To generate an </a:t>
            </a:r>
            <a:r>
              <a:rPr lang="en-US" sz="2200" b="1" dirty="0"/>
              <a:t>Android smartphone app</a:t>
            </a:r>
            <a:r>
              <a:rPr lang="en-US" sz="2200" dirty="0"/>
              <a:t>, first the CNN model is trained in </a:t>
            </a:r>
            <a:r>
              <a:rPr lang="en-US" sz="2200" b="1" dirty="0" err="1"/>
              <a:t>Keras</a:t>
            </a:r>
            <a:r>
              <a:rPr lang="en-US" sz="2200" dirty="0"/>
              <a:t>. </a:t>
            </a:r>
          </a:p>
          <a:p>
            <a:pPr marL="342900" indent="-342900" algn="just">
              <a:buFont typeface="Wingdings" panose="05000000000000000000" pitchFamily="2" charset="2"/>
              <a:buChar char="Ø"/>
            </a:pPr>
            <a:endParaRPr lang="en-US" sz="2200" dirty="0"/>
          </a:p>
          <a:p>
            <a:pPr marL="342900" indent="-342900" algn="just">
              <a:buFont typeface="Wingdings" panose="05000000000000000000" pitchFamily="2" charset="2"/>
              <a:buChar char="Ø"/>
            </a:pPr>
            <a:r>
              <a:rPr lang="en-US" sz="2200" dirty="0"/>
              <a:t>Then, a </a:t>
            </a:r>
            <a:r>
              <a:rPr lang="en-US" sz="2200" b="1" dirty="0" err="1"/>
              <a:t>TensorFlow</a:t>
            </a:r>
            <a:r>
              <a:rPr lang="en-US" sz="2200" b="1" dirty="0"/>
              <a:t> model </a:t>
            </a:r>
            <a:r>
              <a:rPr lang="en-US" sz="2200" dirty="0"/>
              <a:t>is extracted from the </a:t>
            </a:r>
            <a:r>
              <a:rPr lang="en-US" sz="2200" dirty="0" err="1"/>
              <a:t>Keras</a:t>
            </a:r>
            <a:r>
              <a:rPr lang="en-US" sz="2200" dirty="0"/>
              <a:t> model. Extracting the </a:t>
            </a:r>
            <a:r>
              <a:rPr lang="en-US" sz="2200" dirty="0" err="1"/>
              <a:t>TensorFlow</a:t>
            </a:r>
            <a:r>
              <a:rPr lang="en-US" sz="2200" dirty="0"/>
              <a:t> model from the </a:t>
            </a:r>
            <a:r>
              <a:rPr lang="en-US" sz="2200" dirty="0" err="1"/>
              <a:t>Keras</a:t>
            </a:r>
            <a:r>
              <a:rPr lang="en-US" sz="2200" dirty="0"/>
              <a:t> model include the following steps. Initially, a </a:t>
            </a:r>
            <a:r>
              <a:rPr lang="en-US" sz="2200" dirty="0" err="1"/>
              <a:t>TensorFlow</a:t>
            </a:r>
            <a:r>
              <a:rPr lang="en-US" sz="2200" dirty="0"/>
              <a:t> graph from the underlying </a:t>
            </a:r>
            <a:r>
              <a:rPr lang="en-US" sz="2200" dirty="0" err="1"/>
              <a:t>TensorFlow</a:t>
            </a:r>
            <a:r>
              <a:rPr lang="en-US" sz="2200" dirty="0"/>
              <a:t> session needs to be extracted by the backend module in </a:t>
            </a:r>
            <a:r>
              <a:rPr lang="en-US" sz="2200" dirty="0" err="1"/>
              <a:t>Keras</a:t>
            </a:r>
            <a:r>
              <a:rPr lang="en-US" sz="2200" dirty="0"/>
              <a:t>. The variables in the </a:t>
            </a:r>
            <a:r>
              <a:rPr lang="en-US" sz="2200" dirty="0" err="1"/>
              <a:t>Keras</a:t>
            </a:r>
            <a:r>
              <a:rPr lang="en-US" sz="2200" dirty="0"/>
              <a:t> model need to be converted to constants by using the utility </a:t>
            </a:r>
            <a:r>
              <a:rPr lang="en-US" sz="2200" b="1" dirty="0" err="1"/>
              <a:t>graph_util</a:t>
            </a:r>
            <a:r>
              <a:rPr lang="en-US" sz="2200" dirty="0"/>
              <a:t> in </a:t>
            </a:r>
            <a:r>
              <a:rPr lang="en-US" sz="2200" dirty="0" err="1"/>
              <a:t>TensorFlow</a:t>
            </a:r>
            <a:r>
              <a:rPr lang="en-US" sz="2200" dirty="0"/>
              <a:t>. </a:t>
            </a:r>
          </a:p>
          <a:p>
            <a:pPr marL="342900" indent="-342900" algn="just">
              <a:buFont typeface="Wingdings" panose="05000000000000000000" pitchFamily="2" charset="2"/>
              <a:buChar char="Ø"/>
            </a:pPr>
            <a:endParaRPr lang="en-US" sz="2200" dirty="0"/>
          </a:p>
          <a:p>
            <a:pPr marL="342900" indent="-342900" algn="just">
              <a:buFont typeface="Wingdings" panose="05000000000000000000" pitchFamily="2" charset="2"/>
              <a:buChar char="Ø"/>
            </a:pPr>
            <a:r>
              <a:rPr lang="en-US" sz="2200" dirty="0"/>
              <a:t>After extracting the </a:t>
            </a:r>
            <a:r>
              <a:rPr lang="en-US" sz="2200" dirty="0" err="1"/>
              <a:t>TensorFlow</a:t>
            </a:r>
            <a:r>
              <a:rPr lang="en-US" sz="2200" dirty="0"/>
              <a:t> model, it needs to be saved as a </a:t>
            </a:r>
            <a:r>
              <a:rPr lang="en-US" sz="2200" b="1" dirty="0"/>
              <a:t>Protocol Buffer (.</a:t>
            </a:r>
            <a:r>
              <a:rPr lang="en-US" sz="2200" b="1" dirty="0" err="1"/>
              <a:t>pb</a:t>
            </a:r>
            <a:r>
              <a:rPr lang="en-US" sz="2200" b="1" dirty="0"/>
              <a:t>) </a:t>
            </a:r>
            <a:r>
              <a:rPr lang="en-US" sz="2200" dirty="0"/>
              <a:t>file</a:t>
            </a:r>
            <a:r>
              <a:rPr lang="en-US" sz="2200" b="1" dirty="0"/>
              <a:t> </a:t>
            </a:r>
            <a:r>
              <a:rPr lang="en-US" sz="2200" dirty="0"/>
              <a:t>by using the input/output utility </a:t>
            </a:r>
            <a:r>
              <a:rPr lang="en-US" sz="2200" b="1" dirty="0" err="1"/>
              <a:t>graph_io</a:t>
            </a:r>
            <a:r>
              <a:rPr lang="en-US" sz="2200" dirty="0"/>
              <a:t>. </a:t>
            </a:r>
          </a:p>
          <a:p>
            <a:pPr marL="342900" indent="-342900" algn="just">
              <a:buFont typeface="Wingdings" panose="05000000000000000000" pitchFamily="2" charset="2"/>
              <a:buChar char="Ø"/>
            </a:pPr>
            <a:endParaRPr lang="en-US" sz="2200" dirty="0"/>
          </a:p>
          <a:p>
            <a:pPr marL="342900" indent="-342900" algn="just">
              <a:buFont typeface="Wingdings" panose="05000000000000000000" pitchFamily="2" charset="2"/>
              <a:buChar char="Ø"/>
            </a:pPr>
            <a:r>
              <a:rPr lang="en-US" sz="2200" dirty="0"/>
              <a:t>Next, </a:t>
            </a:r>
            <a:r>
              <a:rPr lang="en-US" sz="2200" b="1" dirty="0" err="1"/>
              <a:t>TensorFlow</a:t>
            </a:r>
            <a:r>
              <a:rPr lang="en-US" sz="2200" b="1" dirty="0"/>
              <a:t> Mobile </a:t>
            </a:r>
            <a:r>
              <a:rPr lang="en-US" sz="2200" dirty="0"/>
              <a:t>is used to create a model based on the .</a:t>
            </a:r>
            <a:r>
              <a:rPr lang="en-US" sz="2200" dirty="0" err="1"/>
              <a:t>pb</a:t>
            </a:r>
            <a:r>
              <a:rPr lang="en-US" sz="2200" dirty="0"/>
              <a:t> file. </a:t>
            </a:r>
          </a:p>
          <a:p>
            <a:pPr marL="342900" indent="-342900" algn="just">
              <a:buFont typeface="Wingdings" panose="05000000000000000000" pitchFamily="2" charset="2"/>
              <a:buChar char="Ø"/>
            </a:pPr>
            <a:endParaRPr lang="en-US" sz="2200" dirty="0"/>
          </a:p>
          <a:p>
            <a:pPr marL="342900" indent="-342900" algn="just">
              <a:buFont typeface="Wingdings" panose="05000000000000000000" pitchFamily="2" charset="2"/>
              <a:buChar char="Ø"/>
            </a:pPr>
            <a:r>
              <a:rPr lang="en-US" sz="2200" dirty="0"/>
              <a:t>As the final step, this model is interfaced with Java through the </a:t>
            </a:r>
            <a:r>
              <a:rPr lang="en-US" sz="2200" b="1" dirty="0"/>
              <a:t>Android Studio IDE</a:t>
            </a:r>
            <a:r>
              <a:rPr lang="en-US" sz="2200" dirty="0"/>
              <a:t>. </a:t>
            </a:r>
          </a:p>
        </p:txBody>
      </p:sp>
    </p:spTree>
    <p:extLst>
      <p:ext uri="{BB962C8B-B14F-4D97-AF65-F5344CB8AC3E}">
        <p14:creationId xmlns:p14="http://schemas.microsoft.com/office/powerpoint/2010/main" val="88458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22465" y="457009"/>
            <a:ext cx="10058400" cy="777239"/>
          </a:xfrm>
        </p:spPr>
        <p:txBody>
          <a:bodyPr>
            <a:normAutofit/>
          </a:bodyPr>
          <a:lstStyle/>
          <a:p>
            <a:pPr algn="ctr"/>
            <a:r>
              <a:rPr lang="en-US" sz="2800" b="1" dirty="0">
                <a:latin typeface="Arial" panose="020B0604020202020204" pitchFamily="34" charset="0"/>
                <a:cs typeface="Arial" panose="020B0604020202020204" pitchFamily="34" charset="0"/>
              </a:rPr>
              <a:t>Smartphones used</a:t>
            </a:r>
          </a:p>
        </p:txBody>
      </p:sp>
      <p:sp>
        <p:nvSpPr>
          <p:cNvPr id="8" name="TextBox 7"/>
          <p:cNvSpPr txBox="1"/>
          <p:nvPr/>
        </p:nvSpPr>
        <p:spPr>
          <a:xfrm>
            <a:off x="0" y="6488668"/>
            <a:ext cx="12192000" cy="369332"/>
          </a:xfrm>
          <a:prstGeom prst="rect">
            <a:avLst/>
          </a:prstGeom>
          <a:solidFill>
            <a:schemeClr val="accent2">
              <a:lumMod val="75000"/>
            </a:schemeClr>
          </a:solidFill>
        </p:spPr>
        <p:txBody>
          <a:bodyPr wrap="square" rtlCol="0">
            <a:spAutoFit/>
          </a:bodyPr>
          <a:lstStyle/>
          <a:p>
            <a:pPr algn="ctr"/>
            <a:r>
              <a:rPr lang="en-US" dirty="0">
                <a:solidFill>
                  <a:schemeClr val="bg1"/>
                </a:solidFill>
              </a:rPr>
              <a:t>Signal and Image Processing (SIP) Lab</a:t>
            </a:r>
          </a:p>
        </p:txBody>
      </p:sp>
      <p:pic>
        <p:nvPicPr>
          <p:cNvPr id="10" name="Picture 9"/>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3835400" y="6488668"/>
            <a:ext cx="388375" cy="370098"/>
          </a:xfrm>
          <a:prstGeom prst="rect">
            <a:avLst/>
          </a:prstGeom>
        </p:spPr>
      </p:pic>
      <p:sp>
        <p:nvSpPr>
          <p:cNvPr id="11" name="Slide Number Placeholder 6"/>
          <p:cNvSpPr>
            <a:spLocks noGrp="1"/>
          </p:cNvSpPr>
          <p:nvPr>
            <p:ph type="sldNum" sz="quarter" idx="12"/>
          </p:nvPr>
        </p:nvSpPr>
        <p:spPr>
          <a:xfrm>
            <a:off x="10701867" y="6490771"/>
            <a:ext cx="651933" cy="365125"/>
          </a:xfrm>
        </p:spPr>
        <p:txBody>
          <a:bodyPr/>
          <a:lstStyle/>
          <a:p>
            <a:r>
              <a:rPr lang="en-US" dirty="0">
                <a:ln w="0"/>
                <a:solidFill>
                  <a:schemeClr val="bg1"/>
                </a:solidFill>
                <a:effectLst>
                  <a:outerShdw blurRad="38100" dist="19050" dir="2700000" algn="tl" rotWithShape="0">
                    <a:schemeClr val="dk1">
                      <a:alpha val="40000"/>
                    </a:schemeClr>
                  </a:outerShdw>
                </a:effectLst>
              </a:rPr>
              <a:t>15/23</a:t>
            </a:r>
            <a:endParaRPr lang="en-US" dirty="0">
              <a:solidFill>
                <a:schemeClr val="bg1"/>
              </a:solidFill>
            </a:endParaRPr>
          </a:p>
        </p:txBody>
      </p:sp>
      <p:sp>
        <p:nvSpPr>
          <p:cNvPr id="9" name="Rectangle 8"/>
          <p:cNvSpPr/>
          <p:nvPr/>
        </p:nvSpPr>
        <p:spPr>
          <a:xfrm>
            <a:off x="572612" y="1303034"/>
            <a:ext cx="10781188" cy="2800767"/>
          </a:xfrm>
          <a:prstGeom prst="rect">
            <a:avLst/>
          </a:prstGeom>
        </p:spPr>
        <p:txBody>
          <a:bodyPr wrap="square">
            <a:spAutoFit/>
          </a:bodyPr>
          <a:lstStyle/>
          <a:p>
            <a:pPr marL="342900" indent="-342900" algn="just">
              <a:buFont typeface="Wingdings" panose="05000000000000000000" pitchFamily="2" charset="2"/>
              <a:buChar char="Ø"/>
            </a:pPr>
            <a:r>
              <a:rPr lang="en-US" sz="2200" dirty="0"/>
              <a:t>The real-time results reported here are based on the </a:t>
            </a:r>
            <a:r>
              <a:rPr lang="en-US" sz="2200" b="1" dirty="0"/>
              <a:t>iPhone 7/iPhone XR </a:t>
            </a:r>
            <a:r>
              <a:rPr lang="en-US" sz="2200" dirty="0"/>
              <a:t>iOS smartphones and </a:t>
            </a:r>
            <a:r>
              <a:rPr lang="en-US" sz="2200" b="1" dirty="0"/>
              <a:t>Pixel 2/Pixel 3 </a:t>
            </a:r>
            <a:r>
              <a:rPr lang="en-US" sz="2200" dirty="0"/>
              <a:t>Android smartphones. </a:t>
            </a:r>
          </a:p>
          <a:p>
            <a:pPr marL="342900" indent="-342900" algn="just">
              <a:buFont typeface="Wingdings" panose="05000000000000000000" pitchFamily="2" charset="2"/>
              <a:buChar char="Ø"/>
            </a:pPr>
            <a:endParaRPr lang="en-US" sz="2200" dirty="0"/>
          </a:p>
          <a:p>
            <a:pPr marL="342900" indent="-342900" algn="just">
              <a:buFont typeface="Wingdings" panose="05000000000000000000" pitchFamily="2" charset="2"/>
              <a:buChar char="Ø"/>
            </a:pPr>
            <a:r>
              <a:rPr lang="en-US" sz="2200" dirty="0"/>
              <a:t>In the iOS version of the developed app, 30 frames are captured per second and </a:t>
            </a:r>
            <a:r>
              <a:rPr lang="en-US" sz="2200" b="1" dirty="0"/>
              <a:t>two detection decisions</a:t>
            </a:r>
            <a:r>
              <a:rPr lang="en-US" sz="2200" dirty="0"/>
              <a:t> are made per second. A </a:t>
            </a:r>
            <a:r>
              <a:rPr lang="en-US" sz="2200" b="1" dirty="0"/>
              <a:t>decision-level majority voting </a:t>
            </a:r>
            <a:r>
              <a:rPr lang="en-US" sz="2200" dirty="0"/>
              <a:t>option is also included in the app in order to smooth out fluctuations in detecting abnormalities when examining video data in real-time. </a:t>
            </a:r>
          </a:p>
          <a:p>
            <a:pPr marL="342900" indent="-342900" algn="just">
              <a:buFont typeface="Wingdings" panose="05000000000000000000" pitchFamily="2" charset="2"/>
              <a:buChar char="Ø"/>
            </a:pPr>
            <a:endParaRPr lang="en-US" sz="2200" dirty="0"/>
          </a:p>
        </p:txBody>
      </p:sp>
    </p:spTree>
    <p:extLst>
      <p:ext uri="{BB962C8B-B14F-4D97-AF65-F5344CB8AC3E}">
        <p14:creationId xmlns:p14="http://schemas.microsoft.com/office/powerpoint/2010/main" val="1773607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34006" y="293235"/>
            <a:ext cx="10058400" cy="777239"/>
          </a:xfrm>
        </p:spPr>
        <p:txBody>
          <a:bodyPr>
            <a:normAutofit/>
          </a:bodyPr>
          <a:lstStyle/>
          <a:p>
            <a:pPr algn="ctr"/>
            <a:r>
              <a:rPr lang="en-US" sz="2800" b="1" dirty="0">
                <a:latin typeface="Arial" panose="020B0604020202020204" pitchFamily="34" charset="0"/>
                <a:cs typeface="Arial" panose="020B0604020202020204" pitchFamily="34" charset="0"/>
              </a:rPr>
              <a:t>App screen</a:t>
            </a:r>
          </a:p>
        </p:txBody>
      </p:sp>
      <p:sp>
        <p:nvSpPr>
          <p:cNvPr id="8" name="TextBox 7"/>
          <p:cNvSpPr txBox="1"/>
          <p:nvPr/>
        </p:nvSpPr>
        <p:spPr>
          <a:xfrm>
            <a:off x="0" y="6488668"/>
            <a:ext cx="12192000" cy="369332"/>
          </a:xfrm>
          <a:prstGeom prst="rect">
            <a:avLst/>
          </a:prstGeom>
          <a:solidFill>
            <a:schemeClr val="accent2">
              <a:lumMod val="75000"/>
            </a:schemeClr>
          </a:solidFill>
        </p:spPr>
        <p:txBody>
          <a:bodyPr wrap="square" rtlCol="0">
            <a:spAutoFit/>
          </a:bodyPr>
          <a:lstStyle/>
          <a:p>
            <a:pPr algn="ctr"/>
            <a:r>
              <a:rPr lang="en-US" dirty="0">
                <a:solidFill>
                  <a:schemeClr val="bg1"/>
                </a:solidFill>
              </a:rPr>
              <a:t>Signal and Image Processing (SIP) Lab</a:t>
            </a:r>
          </a:p>
        </p:txBody>
      </p:sp>
      <p:pic>
        <p:nvPicPr>
          <p:cNvPr id="10" name="Picture 9"/>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3835400" y="6488668"/>
            <a:ext cx="388375" cy="370098"/>
          </a:xfrm>
          <a:prstGeom prst="rect">
            <a:avLst/>
          </a:prstGeom>
        </p:spPr>
      </p:pic>
      <p:sp>
        <p:nvSpPr>
          <p:cNvPr id="11" name="Slide Number Placeholder 6"/>
          <p:cNvSpPr>
            <a:spLocks noGrp="1"/>
          </p:cNvSpPr>
          <p:nvPr>
            <p:ph type="sldNum" sz="quarter" idx="12"/>
          </p:nvPr>
        </p:nvSpPr>
        <p:spPr>
          <a:xfrm>
            <a:off x="10701867" y="6490771"/>
            <a:ext cx="651933" cy="365125"/>
          </a:xfrm>
        </p:spPr>
        <p:txBody>
          <a:bodyPr/>
          <a:lstStyle/>
          <a:p>
            <a:r>
              <a:rPr lang="en-US" dirty="0">
                <a:ln w="0"/>
                <a:solidFill>
                  <a:schemeClr val="bg1"/>
                </a:solidFill>
                <a:effectLst>
                  <a:outerShdw blurRad="38100" dist="19050" dir="2700000" algn="tl" rotWithShape="0">
                    <a:schemeClr val="dk1">
                      <a:alpha val="40000"/>
                    </a:schemeClr>
                  </a:outerShdw>
                </a:effectLst>
              </a:rPr>
              <a:t>16/23</a:t>
            </a:r>
            <a:endParaRPr lang="en-US" dirty="0">
              <a:solidFill>
                <a:schemeClr val="bg1"/>
              </a:solidFill>
            </a:endParaRPr>
          </a:p>
        </p:txBody>
      </p:sp>
      <p:sp>
        <p:nvSpPr>
          <p:cNvPr id="9" name="Rectangle 8"/>
          <p:cNvSpPr/>
          <p:nvPr/>
        </p:nvSpPr>
        <p:spPr>
          <a:xfrm>
            <a:off x="572612" y="1119179"/>
            <a:ext cx="10781188" cy="1785104"/>
          </a:xfrm>
          <a:prstGeom prst="rect">
            <a:avLst/>
          </a:prstGeom>
        </p:spPr>
        <p:txBody>
          <a:bodyPr wrap="square">
            <a:spAutoFit/>
          </a:bodyPr>
          <a:lstStyle/>
          <a:p>
            <a:pPr marL="342900" indent="-342900" algn="just">
              <a:buFont typeface="Wingdings" panose="05000000000000000000" pitchFamily="2" charset="2"/>
              <a:buChar char="Ø"/>
            </a:pPr>
            <a:r>
              <a:rPr lang="en-US" sz="2200" dirty="0"/>
              <a:t>Samples of the app screen shots shown below. When diabetic retinopathy is detected, the app screen displays “DR detected, see an ophthalmologist”. When other retinal abnormalities are detected, the app screen displays “No DR but another retinal abnormality detected, see an ophthalmologist”. In the absence of any abnormality, it displays “Normal”. </a:t>
            </a:r>
          </a:p>
        </p:txBody>
      </p:sp>
      <p:pic>
        <p:nvPicPr>
          <p:cNvPr id="3" name="Picture 2"/>
          <p:cNvPicPr>
            <a:picLocks noChangeAspect="1"/>
          </p:cNvPicPr>
          <p:nvPr/>
        </p:nvPicPr>
        <p:blipFill>
          <a:blip r:embed="rId5"/>
          <a:stretch>
            <a:fillRect/>
          </a:stretch>
        </p:blipFill>
        <p:spPr>
          <a:xfrm>
            <a:off x="2104795" y="2904283"/>
            <a:ext cx="8281151" cy="3233848"/>
          </a:xfrm>
          <a:prstGeom prst="rect">
            <a:avLst/>
          </a:prstGeom>
        </p:spPr>
      </p:pic>
      <p:sp>
        <p:nvSpPr>
          <p:cNvPr id="4" name="Rectangle 3"/>
          <p:cNvSpPr/>
          <p:nvPr/>
        </p:nvSpPr>
        <p:spPr>
          <a:xfrm>
            <a:off x="4931003" y="6138131"/>
            <a:ext cx="2497800" cy="307777"/>
          </a:xfrm>
          <a:prstGeom prst="rect">
            <a:avLst/>
          </a:prstGeom>
        </p:spPr>
        <p:txBody>
          <a:bodyPr wrap="none">
            <a:spAutoFit/>
          </a:bodyPr>
          <a:lstStyle/>
          <a:p>
            <a:r>
              <a:rPr lang="en-US" sz="1400" dirty="0">
                <a:solidFill>
                  <a:srgbClr val="000000"/>
                </a:solidFill>
                <a:latin typeface="Times New Roman" panose="02020603050405020304" pitchFamily="18" charset="0"/>
              </a:rPr>
              <a:t>App screenshots for three cases </a:t>
            </a:r>
            <a:endParaRPr lang="en-US" sz="1400" dirty="0"/>
          </a:p>
        </p:txBody>
      </p:sp>
    </p:spTree>
    <p:extLst>
      <p:ext uri="{BB962C8B-B14F-4D97-AF65-F5344CB8AC3E}">
        <p14:creationId xmlns:p14="http://schemas.microsoft.com/office/powerpoint/2010/main" val="3917570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22465" y="457009"/>
            <a:ext cx="10058400" cy="777239"/>
          </a:xfrm>
        </p:spPr>
        <p:txBody>
          <a:bodyPr>
            <a:normAutofit/>
          </a:bodyPr>
          <a:lstStyle/>
          <a:p>
            <a:pPr algn="ctr"/>
            <a:r>
              <a:rPr lang="en-US" sz="2800" b="1" dirty="0">
                <a:latin typeface="Arial" panose="020B0604020202020204" pitchFamily="34" charset="0"/>
                <a:cs typeface="Arial" panose="020B0604020202020204" pitchFamily="34" charset="0"/>
              </a:rPr>
              <a:t>Real-time processing</a:t>
            </a:r>
          </a:p>
        </p:txBody>
      </p:sp>
      <p:sp>
        <p:nvSpPr>
          <p:cNvPr id="8" name="TextBox 7"/>
          <p:cNvSpPr txBox="1"/>
          <p:nvPr/>
        </p:nvSpPr>
        <p:spPr>
          <a:xfrm>
            <a:off x="0" y="6488668"/>
            <a:ext cx="12192000" cy="369332"/>
          </a:xfrm>
          <a:prstGeom prst="rect">
            <a:avLst/>
          </a:prstGeom>
          <a:solidFill>
            <a:schemeClr val="accent2">
              <a:lumMod val="75000"/>
            </a:schemeClr>
          </a:solidFill>
        </p:spPr>
        <p:txBody>
          <a:bodyPr wrap="square" rtlCol="0">
            <a:spAutoFit/>
          </a:bodyPr>
          <a:lstStyle/>
          <a:p>
            <a:pPr algn="ctr"/>
            <a:r>
              <a:rPr lang="en-US" dirty="0">
                <a:solidFill>
                  <a:schemeClr val="bg1"/>
                </a:solidFill>
              </a:rPr>
              <a:t>Signal and Image Processing (SIP) Lab</a:t>
            </a:r>
          </a:p>
        </p:txBody>
      </p:sp>
      <p:pic>
        <p:nvPicPr>
          <p:cNvPr id="10" name="Picture 9"/>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3835400" y="6488668"/>
            <a:ext cx="388375" cy="370098"/>
          </a:xfrm>
          <a:prstGeom prst="rect">
            <a:avLst/>
          </a:prstGeom>
        </p:spPr>
      </p:pic>
      <p:sp>
        <p:nvSpPr>
          <p:cNvPr id="11" name="Slide Number Placeholder 6"/>
          <p:cNvSpPr>
            <a:spLocks noGrp="1"/>
          </p:cNvSpPr>
          <p:nvPr>
            <p:ph type="sldNum" sz="quarter" idx="12"/>
          </p:nvPr>
        </p:nvSpPr>
        <p:spPr>
          <a:xfrm>
            <a:off x="10701867" y="6490771"/>
            <a:ext cx="651933" cy="365125"/>
          </a:xfrm>
        </p:spPr>
        <p:txBody>
          <a:bodyPr/>
          <a:lstStyle/>
          <a:p>
            <a:r>
              <a:rPr lang="en-US" dirty="0">
                <a:ln w="0"/>
                <a:solidFill>
                  <a:schemeClr val="bg1"/>
                </a:solidFill>
                <a:effectLst>
                  <a:outerShdw blurRad="38100" dist="19050" dir="2700000" algn="tl" rotWithShape="0">
                    <a:schemeClr val="dk1">
                      <a:alpha val="40000"/>
                    </a:schemeClr>
                  </a:outerShdw>
                </a:effectLst>
              </a:rPr>
              <a:t>18/23</a:t>
            </a:r>
            <a:endParaRPr lang="en-US" dirty="0">
              <a:solidFill>
                <a:schemeClr val="bg1"/>
              </a:solidFill>
            </a:endParaRPr>
          </a:p>
        </p:txBody>
      </p:sp>
      <p:sp>
        <p:nvSpPr>
          <p:cNvPr id="9" name="Rectangle 8"/>
          <p:cNvSpPr/>
          <p:nvPr/>
        </p:nvSpPr>
        <p:spPr>
          <a:xfrm>
            <a:off x="572612" y="1303034"/>
            <a:ext cx="10781188" cy="4401205"/>
          </a:xfrm>
          <a:prstGeom prst="rect">
            <a:avLst/>
          </a:prstGeom>
        </p:spPr>
        <p:txBody>
          <a:bodyPr wrap="square">
            <a:spAutoFit/>
          </a:bodyPr>
          <a:lstStyle/>
          <a:p>
            <a:pPr marL="342900" indent="-342900" algn="just">
              <a:buFont typeface="Wingdings" panose="05000000000000000000" pitchFamily="2" charset="2"/>
              <a:buChar char="Ø"/>
            </a:pPr>
            <a:r>
              <a:rPr lang="en-US" sz="2000" dirty="0"/>
              <a:t>On </a:t>
            </a:r>
            <a:r>
              <a:rPr lang="en-US" sz="2000" b="1" dirty="0"/>
              <a:t>iPhone 7</a:t>
            </a:r>
            <a:r>
              <a:rPr lang="en-US" sz="2000" dirty="0"/>
              <a:t>, the processing time for each decision is about 430ms with 25% of the CPU and 101MB of the memory getting used by the app. On </a:t>
            </a:r>
            <a:r>
              <a:rPr lang="en-US" sz="2000" b="1" dirty="0"/>
              <a:t>iPhone XR</a:t>
            </a:r>
            <a:r>
              <a:rPr lang="en-US" sz="2000" dirty="0"/>
              <a:t>, the processing time for each decision is about 70ms with 55% of the CPU and 34MB of the memory getting used by the app. </a:t>
            </a:r>
          </a:p>
          <a:p>
            <a:pPr marL="342900" indent="-342900" algn="just">
              <a:buFont typeface="Wingdings" panose="05000000000000000000" pitchFamily="2" charset="2"/>
              <a:buChar char="Ø"/>
            </a:pPr>
            <a:endParaRPr lang="en-US" sz="2000" dirty="0"/>
          </a:p>
          <a:p>
            <a:pPr marL="342900" indent="-342900" algn="just">
              <a:buFont typeface="Wingdings" panose="05000000000000000000" pitchFamily="2" charset="2"/>
              <a:buChar char="Ø"/>
            </a:pPr>
            <a:r>
              <a:rPr lang="en-US" sz="2000" dirty="0"/>
              <a:t>On </a:t>
            </a:r>
            <a:r>
              <a:rPr lang="en-US" sz="2000" b="1" dirty="0"/>
              <a:t>Pixel 2</a:t>
            </a:r>
            <a:r>
              <a:rPr lang="en-US" sz="2000" dirty="0"/>
              <a:t>, the processing time for each decision is about 2,600ms with 50% of the CPU and 500MB of the memory getting used by the app. On </a:t>
            </a:r>
            <a:r>
              <a:rPr lang="en-US" sz="2000" b="1" dirty="0"/>
              <a:t>Pixel 3</a:t>
            </a:r>
            <a:r>
              <a:rPr lang="en-US" sz="2000" dirty="0"/>
              <a:t>, the processing time for each decision is about 2,000ms with 50% of the CPU and 500MB of the memory getting used by the app. </a:t>
            </a:r>
          </a:p>
          <a:p>
            <a:pPr marL="342900" indent="-342900" algn="just">
              <a:buFont typeface="Wingdings" panose="05000000000000000000" pitchFamily="2" charset="2"/>
              <a:buChar char="Ø"/>
            </a:pPr>
            <a:endParaRPr lang="en-US" sz="2000" dirty="0"/>
          </a:p>
          <a:p>
            <a:pPr marL="342900" indent="-342900" algn="just">
              <a:buFont typeface="Wingdings" panose="05000000000000000000" pitchFamily="2" charset="2"/>
              <a:buChar char="Ø"/>
            </a:pPr>
            <a:r>
              <a:rPr lang="en-US" sz="2000" dirty="0"/>
              <a:t>The efficiency of the processing time on iPhone XR is due to its utilization of the onboard GPU for the neural network computations. The processing time of iPhone 7 is better than the processing times of the Android smartphones since the optimized </a:t>
            </a:r>
            <a:r>
              <a:rPr lang="en-US" sz="2000" dirty="0" err="1"/>
              <a:t>CoreML</a:t>
            </a:r>
            <a:r>
              <a:rPr lang="en-US" sz="2000" dirty="0"/>
              <a:t> is only available for iOS smartphones. </a:t>
            </a:r>
            <a:r>
              <a:rPr lang="en-US" sz="2000" dirty="0" err="1"/>
              <a:t>TensorFlow</a:t>
            </a:r>
            <a:r>
              <a:rPr lang="en-US" sz="2000" dirty="0"/>
              <a:t> Mobile is not yet available for utilizing the onboard GPU. This is expected to be addressed in </a:t>
            </a:r>
            <a:r>
              <a:rPr lang="en-US" sz="2000" dirty="0" err="1"/>
              <a:t>TensorFlow</a:t>
            </a:r>
            <a:r>
              <a:rPr lang="en-US" sz="2000" dirty="0"/>
              <a:t> Lite, which is still experimental at this time and does not support as many operations as </a:t>
            </a:r>
            <a:r>
              <a:rPr lang="en-US" sz="2000" dirty="0" err="1"/>
              <a:t>TensorFlow</a:t>
            </a:r>
            <a:r>
              <a:rPr lang="en-US" sz="2000" dirty="0"/>
              <a:t> Mobile. </a:t>
            </a:r>
          </a:p>
        </p:txBody>
      </p:sp>
    </p:spTree>
    <p:extLst>
      <p:ext uri="{BB962C8B-B14F-4D97-AF65-F5344CB8AC3E}">
        <p14:creationId xmlns:p14="http://schemas.microsoft.com/office/powerpoint/2010/main" val="2122393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22465" y="457009"/>
            <a:ext cx="10058400" cy="777239"/>
          </a:xfrm>
        </p:spPr>
        <p:txBody>
          <a:bodyPr>
            <a:normAutofit/>
          </a:bodyPr>
          <a:lstStyle/>
          <a:p>
            <a:pPr algn="ctr"/>
            <a:r>
              <a:rPr lang="en-US" sz="2800" b="1" dirty="0">
                <a:latin typeface="Arial" panose="020B0604020202020204" pitchFamily="34" charset="0"/>
                <a:cs typeface="Arial" panose="020B0604020202020204" pitchFamily="34" charset="0"/>
              </a:rPr>
              <a:t>Detection accuracy</a:t>
            </a:r>
          </a:p>
        </p:txBody>
      </p:sp>
      <p:sp>
        <p:nvSpPr>
          <p:cNvPr id="8" name="TextBox 7"/>
          <p:cNvSpPr txBox="1"/>
          <p:nvPr/>
        </p:nvSpPr>
        <p:spPr>
          <a:xfrm>
            <a:off x="0" y="6488668"/>
            <a:ext cx="12192000" cy="369332"/>
          </a:xfrm>
          <a:prstGeom prst="rect">
            <a:avLst/>
          </a:prstGeom>
          <a:solidFill>
            <a:schemeClr val="accent2">
              <a:lumMod val="75000"/>
            </a:schemeClr>
          </a:solidFill>
        </p:spPr>
        <p:txBody>
          <a:bodyPr wrap="square" rtlCol="0">
            <a:spAutoFit/>
          </a:bodyPr>
          <a:lstStyle/>
          <a:p>
            <a:pPr algn="ctr"/>
            <a:r>
              <a:rPr lang="en-US" dirty="0">
                <a:solidFill>
                  <a:schemeClr val="bg1"/>
                </a:solidFill>
              </a:rPr>
              <a:t>Signal and Image Processing (SIP) Lab</a:t>
            </a:r>
          </a:p>
        </p:txBody>
      </p:sp>
      <p:pic>
        <p:nvPicPr>
          <p:cNvPr id="10" name="Picture 9"/>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3835400" y="6488668"/>
            <a:ext cx="388375" cy="370098"/>
          </a:xfrm>
          <a:prstGeom prst="rect">
            <a:avLst/>
          </a:prstGeom>
        </p:spPr>
      </p:pic>
      <p:sp>
        <p:nvSpPr>
          <p:cNvPr id="11" name="Slide Number Placeholder 6"/>
          <p:cNvSpPr>
            <a:spLocks noGrp="1"/>
          </p:cNvSpPr>
          <p:nvPr>
            <p:ph type="sldNum" sz="quarter" idx="12"/>
          </p:nvPr>
        </p:nvSpPr>
        <p:spPr>
          <a:xfrm>
            <a:off x="10701867" y="6490771"/>
            <a:ext cx="651933" cy="365125"/>
          </a:xfrm>
        </p:spPr>
        <p:txBody>
          <a:bodyPr/>
          <a:lstStyle/>
          <a:p>
            <a:r>
              <a:rPr lang="en-US" dirty="0">
                <a:ln w="0"/>
                <a:solidFill>
                  <a:schemeClr val="bg1"/>
                </a:solidFill>
                <a:effectLst>
                  <a:outerShdw blurRad="38100" dist="19050" dir="2700000" algn="tl" rotWithShape="0">
                    <a:schemeClr val="dk1">
                      <a:alpha val="40000"/>
                    </a:schemeClr>
                  </a:outerShdw>
                </a:effectLst>
              </a:rPr>
              <a:t>19/23</a:t>
            </a:r>
            <a:endParaRPr lang="en-US" dirty="0">
              <a:solidFill>
                <a:schemeClr val="bg1"/>
              </a:solidFill>
            </a:endParaRPr>
          </a:p>
        </p:txBody>
      </p:sp>
      <p:sp>
        <p:nvSpPr>
          <p:cNvPr id="9" name="Rectangle 8"/>
          <p:cNvSpPr/>
          <p:nvPr/>
        </p:nvSpPr>
        <p:spPr>
          <a:xfrm>
            <a:off x="572612" y="1303034"/>
            <a:ext cx="10781188" cy="4832092"/>
          </a:xfrm>
          <a:prstGeom prst="rect">
            <a:avLst/>
          </a:prstGeom>
        </p:spPr>
        <p:txBody>
          <a:bodyPr wrap="square">
            <a:spAutoFit/>
          </a:bodyPr>
          <a:lstStyle/>
          <a:p>
            <a:pPr marL="342900" indent="-342900" algn="just">
              <a:buFont typeface="Wingdings" panose="05000000000000000000" pitchFamily="2" charset="2"/>
              <a:buChar char="Ø"/>
            </a:pPr>
            <a:r>
              <a:rPr lang="en-US" sz="2200" dirty="0"/>
              <a:t>In terms of </a:t>
            </a:r>
            <a:r>
              <a:rPr lang="en-US" sz="2200" b="1" u="sng" dirty="0"/>
              <a:t>detection accuracy</a:t>
            </a:r>
            <a:r>
              <a:rPr lang="en-US" sz="2200" dirty="0"/>
              <a:t>, the following two issues need to be taken into consideration. First, the training of the network needs to be conducted on a very large dataset of retina images. Second, a clinical evaluation needs to be conducted by comparing the outcome of the app to an ophthalmologist evaluation. These issues were not the focus of this work rather the focus of this work has been on how to make an app out of a trained CNN model (assuming adequately trained) that would run in real-time on smartphones processing retina images captured by their cameras. Planning to work with an eye clinic with IRB to run the app on patients visiting the clinic.</a:t>
            </a:r>
          </a:p>
          <a:p>
            <a:pPr marL="342900" indent="-342900" algn="just">
              <a:buFont typeface="Wingdings" panose="05000000000000000000" pitchFamily="2" charset="2"/>
              <a:buChar char="Ø"/>
            </a:pPr>
            <a:endParaRPr lang="en-US" sz="2200" dirty="0"/>
          </a:p>
          <a:p>
            <a:pPr marL="342900" indent="-342900" algn="just">
              <a:buFont typeface="Wingdings" panose="05000000000000000000" pitchFamily="2" charset="2"/>
              <a:buChar char="Ø"/>
            </a:pPr>
            <a:r>
              <a:rPr lang="en-US" sz="2200" dirty="0"/>
              <a:t>To examine the accuracy aspect, a </a:t>
            </a:r>
            <a:r>
              <a:rPr lang="en-US" sz="2200" b="1" u="sng" dirty="0"/>
              <a:t>simulation study </a:t>
            </a:r>
            <a:r>
              <a:rPr lang="en-US" sz="2200" dirty="0"/>
              <a:t>was carried out noting that to obtain the true accuracy, a very large dataset needs to be considered for training and a clinical evaluation needs to be conducted. This simulation consisted of pointing the smartphone camera with the lens attached to retina images. The accuracy was obtained by comparing the class labels of the testing images with the ground truth labels. </a:t>
            </a:r>
          </a:p>
        </p:txBody>
      </p:sp>
    </p:spTree>
    <p:extLst>
      <p:ext uri="{BB962C8B-B14F-4D97-AF65-F5344CB8AC3E}">
        <p14:creationId xmlns:p14="http://schemas.microsoft.com/office/powerpoint/2010/main" val="3550820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22465" y="457009"/>
            <a:ext cx="10058400" cy="777239"/>
          </a:xfrm>
        </p:spPr>
        <p:txBody>
          <a:bodyPr>
            <a:normAutofit/>
          </a:bodyPr>
          <a:lstStyle/>
          <a:p>
            <a:pPr algn="ctr"/>
            <a:r>
              <a:rPr lang="en-US" sz="2800" b="1" dirty="0">
                <a:latin typeface="Arial" panose="020B0604020202020204" pitchFamily="34" charset="0"/>
                <a:cs typeface="Arial" panose="020B0604020202020204" pitchFamily="34" charset="0"/>
              </a:rPr>
              <a:t>Detection results (1)</a:t>
            </a:r>
          </a:p>
        </p:txBody>
      </p:sp>
      <p:sp>
        <p:nvSpPr>
          <p:cNvPr id="8" name="TextBox 7"/>
          <p:cNvSpPr txBox="1"/>
          <p:nvPr/>
        </p:nvSpPr>
        <p:spPr>
          <a:xfrm>
            <a:off x="0" y="6488668"/>
            <a:ext cx="12192000" cy="369332"/>
          </a:xfrm>
          <a:prstGeom prst="rect">
            <a:avLst/>
          </a:prstGeom>
          <a:solidFill>
            <a:schemeClr val="accent2">
              <a:lumMod val="75000"/>
            </a:schemeClr>
          </a:solidFill>
        </p:spPr>
        <p:txBody>
          <a:bodyPr wrap="square" rtlCol="0">
            <a:spAutoFit/>
          </a:bodyPr>
          <a:lstStyle/>
          <a:p>
            <a:pPr algn="ctr"/>
            <a:r>
              <a:rPr lang="en-US" dirty="0">
                <a:solidFill>
                  <a:schemeClr val="bg1"/>
                </a:solidFill>
              </a:rPr>
              <a:t>Signal and Image Processing (SIP) Lab</a:t>
            </a:r>
          </a:p>
        </p:txBody>
      </p:sp>
      <p:pic>
        <p:nvPicPr>
          <p:cNvPr id="10" name="Picture 9"/>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3835400" y="6488668"/>
            <a:ext cx="388375" cy="370098"/>
          </a:xfrm>
          <a:prstGeom prst="rect">
            <a:avLst/>
          </a:prstGeom>
        </p:spPr>
      </p:pic>
      <p:sp>
        <p:nvSpPr>
          <p:cNvPr id="11" name="Slide Number Placeholder 6"/>
          <p:cNvSpPr>
            <a:spLocks noGrp="1"/>
          </p:cNvSpPr>
          <p:nvPr>
            <p:ph type="sldNum" sz="quarter" idx="12"/>
          </p:nvPr>
        </p:nvSpPr>
        <p:spPr>
          <a:xfrm>
            <a:off x="10701867" y="6490771"/>
            <a:ext cx="651933" cy="365125"/>
          </a:xfrm>
        </p:spPr>
        <p:txBody>
          <a:bodyPr/>
          <a:lstStyle/>
          <a:p>
            <a:r>
              <a:rPr lang="en-US" dirty="0">
                <a:ln w="0"/>
                <a:solidFill>
                  <a:schemeClr val="bg1"/>
                </a:solidFill>
                <a:effectLst>
                  <a:outerShdw blurRad="38100" dist="19050" dir="2700000" algn="tl" rotWithShape="0">
                    <a:schemeClr val="dk1">
                      <a:alpha val="40000"/>
                    </a:schemeClr>
                  </a:outerShdw>
                </a:effectLst>
              </a:rPr>
              <a:t>20/23</a:t>
            </a:r>
            <a:endParaRPr lang="en-US" dirty="0">
              <a:solidFill>
                <a:schemeClr val="bg1"/>
              </a:solidFill>
            </a:endParaRPr>
          </a:p>
        </p:txBody>
      </p:sp>
      <p:sp>
        <p:nvSpPr>
          <p:cNvPr id="9" name="Rectangle 8"/>
          <p:cNvSpPr/>
          <p:nvPr/>
        </p:nvSpPr>
        <p:spPr>
          <a:xfrm>
            <a:off x="572612" y="1303034"/>
            <a:ext cx="10781188" cy="2123658"/>
          </a:xfrm>
          <a:prstGeom prst="rect">
            <a:avLst/>
          </a:prstGeom>
        </p:spPr>
        <p:txBody>
          <a:bodyPr wrap="square">
            <a:spAutoFit/>
          </a:bodyPr>
          <a:lstStyle/>
          <a:p>
            <a:pPr marL="342900" indent="-342900" algn="just">
              <a:buFont typeface="Wingdings" panose="05000000000000000000" pitchFamily="2" charset="2"/>
              <a:buChar char="Ø"/>
            </a:pPr>
            <a:r>
              <a:rPr lang="en-US" sz="2200" dirty="0"/>
              <a:t>The diabetic retinopathy CNN model was trained and tested on the retina images from the </a:t>
            </a:r>
            <a:r>
              <a:rPr lang="en-US" sz="2200" dirty="0" err="1"/>
              <a:t>EyePACS</a:t>
            </a:r>
            <a:r>
              <a:rPr lang="en-US" sz="2200" dirty="0"/>
              <a:t> dataset corresponding to no diabetic retinopathy (label 0), and the severe diabetic retinopathy (labels 3 and 4). 23,354 retina images were used for training and 4,037 images selected at random were considered for testing. The confusion matrix associated with the diabetic retinopathy detection is shown in Table 1. The overall accuracy of the diabetic retinopathy detection was found to be 94.6%. </a:t>
            </a:r>
          </a:p>
        </p:txBody>
      </p:sp>
      <p:pic>
        <p:nvPicPr>
          <p:cNvPr id="3" name="Picture 2"/>
          <p:cNvPicPr>
            <a:picLocks noChangeAspect="1"/>
          </p:cNvPicPr>
          <p:nvPr/>
        </p:nvPicPr>
        <p:blipFill>
          <a:blip r:embed="rId5"/>
          <a:stretch>
            <a:fillRect/>
          </a:stretch>
        </p:blipFill>
        <p:spPr>
          <a:xfrm>
            <a:off x="3375474" y="4192743"/>
            <a:ext cx="5352381" cy="1571429"/>
          </a:xfrm>
          <a:prstGeom prst="rect">
            <a:avLst/>
          </a:prstGeom>
        </p:spPr>
      </p:pic>
      <p:sp>
        <p:nvSpPr>
          <p:cNvPr id="4" name="Rectangle 3"/>
          <p:cNvSpPr/>
          <p:nvPr/>
        </p:nvSpPr>
        <p:spPr>
          <a:xfrm>
            <a:off x="3786333" y="3751144"/>
            <a:ext cx="4530664" cy="307777"/>
          </a:xfrm>
          <a:prstGeom prst="rect">
            <a:avLst/>
          </a:prstGeom>
        </p:spPr>
        <p:txBody>
          <a:bodyPr wrap="none">
            <a:spAutoFit/>
          </a:bodyPr>
          <a:lstStyle/>
          <a:p>
            <a:r>
              <a:rPr lang="en-US" sz="1400" dirty="0">
                <a:solidFill>
                  <a:srgbClr val="000000"/>
                </a:solidFill>
                <a:latin typeface="Times New Roman" panose="02020603050405020304" pitchFamily="18" charset="0"/>
              </a:rPr>
              <a:t>Table 1. Confusion matrix of diabetic retinopathy detection</a:t>
            </a:r>
            <a:endParaRPr lang="en-US" sz="1400" dirty="0"/>
          </a:p>
        </p:txBody>
      </p:sp>
    </p:spTree>
    <p:extLst>
      <p:ext uri="{BB962C8B-B14F-4D97-AF65-F5344CB8AC3E}">
        <p14:creationId xmlns:p14="http://schemas.microsoft.com/office/powerpoint/2010/main" val="3884743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41358" y="257504"/>
            <a:ext cx="10058400" cy="777239"/>
          </a:xfrm>
        </p:spPr>
        <p:txBody>
          <a:bodyPr>
            <a:normAutofit/>
          </a:bodyPr>
          <a:lstStyle/>
          <a:p>
            <a:pPr algn="ctr"/>
            <a:r>
              <a:rPr lang="en-US" sz="2800" b="1" dirty="0">
                <a:latin typeface="Arial" panose="020B0604020202020204" pitchFamily="34" charset="0"/>
                <a:cs typeface="Arial" panose="020B0604020202020204" pitchFamily="34" charset="0"/>
              </a:rPr>
              <a:t>Introduction</a:t>
            </a:r>
          </a:p>
        </p:txBody>
      </p:sp>
      <p:sp>
        <p:nvSpPr>
          <p:cNvPr id="8" name="TextBox 7"/>
          <p:cNvSpPr txBox="1"/>
          <p:nvPr/>
        </p:nvSpPr>
        <p:spPr>
          <a:xfrm>
            <a:off x="0" y="6488668"/>
            <a:ext cx="12192000" cy="369332"/>
          </a:xfrm>
          <a:prstGeom prst="rect">
            <a:avLst/>
          </a:prstGeom>
          <a:solidFill>
            <a:schemeClr val="accent2">
              <a:lumMod val="75000"/>
            </a:schemeClr>
          </a:solidFill>
        </p:spPr>
        <p:txBody>
          <a:bodyPr wrap="square" rtlCol="0">
            <a:spAutoFit/>
          </a:bodyPr>
          <a:lstStyle/>
          <a:p>
            <a:pPr algn="ctr"/>
            <a:r>
              <a:rPr lang="en-US" dirty="0">
                <a:solidFill>
                  <a:schemeClr val="bg1"/>
                </a:solidFill>
              </a:rPr>
              <a:t>Signal and Image Processing (SIP) Lab</a:t>
            </a:r>
          </a:p>
        </p:txBody>
      </p:sp>
      <p:pic>
        <p:nvPicPr>
          <p:cNvPr id="10" name="Picture 9"/>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3835400" y="6488668"/>
            <a:ext cx="388375" cy="370098"/>
          </a:xfrm>
          <a:prstGeom prst="rect">
            <a:avLst/>
          </a:prstGeom>
        </p:spPr>
      </p:pic>
      <p:sp>
        <p:nvSpPr>
          <p:cNvPr id="11" name="Slide Number Placeholder 6"/>
          <p:cNvSpPr>
            <a:spLocks noGrp="1"/>
          </p:cNvSpPr>
          <p:nvPr>
            <p:ph type="sldNum" sz="quarter" idx="12"/>
          </p:nvPr>
        </p:nvSpPr>
        <p:spPr>
          <a:xfrm>
            <a:off x="10701867" y="6490771"/>
            <a:ext cx="651933" cy="365125"/>
          </a:xfrm>
        </p:spPr>
        <p:txBody>
          <a:bodyPr/>
          <a:lstStyle/>
          <a:p>
            <a:r>
              <a:rPr lang="en-US" dirty="0">
                <a:ln w="0"/>
                <a:solidFill>
                  <a:schemeClr val="bg1"/>
                </a:solidFill>
                <a:effectLst>
                  <a:outerShdw blurRad="38100" dist="19050" dir="2700000" algn="tl" rotWithShape="0">
                    <a:schemeClr val="dk1">
                      <a:alpha val="40000"/>
                    </a:schemeClr>
                  </a:outerShdw>
                </a:effectLst>
              </a:rPr>
              <a:t>2/23</a:t>
            </a:r>
            <a:endParaRPr lang="en-US" dirty="0">
              <a:solidFill>
                <a:schemeClr val="bg1"/>
              </a:solidFill>
            </a:endParaRPr>
          </a:p>
        </p:txBody>
      </p:sp>
      <p:sp>
        <p:nvSpPr>
          <p:cNvPr id="9" name="Rectangle 8"/>
          <p:cNvSpPr/>
          <p:nvPr/>
        </p:nvSpPr>
        <p:spPr>
          <a:xfrm>
            <a:off x="507999" y="1260955"/>
            <a:ext cx="11049443" cy="3785652"/>
          </a:xfrm>
          <a:prstGeom prst="rect">
            <a:avLst/>
          </a:prstGeom>
        </p:spPr>
        <p:txBody>
          <a:bodyPr wrap="square">
            <a:spAutoFit/>
          </a:bodyPr>
          <a:lstStyle/>
          <a:p>
            <a:pPr marL="342900" indent="-342900" algn="just">
              <a:buFont typeface="Wingdings" panose="05000000000000000000" pitchFamily="2" charset="2"/>
              <a:buChar char="Ø"/>
            </a:pPr>
            <a:r>
              <a:rPr lang="en-US" sz="2400" dirty="0"/>
              <a:t>As part of an eye exam, </a:t>
            </a:r>
            <a:r>
              <a:rPr lang="en-US" sz="2400" b="1" dirty="0"/>
              <a:t>fundus images </a:t>
            </a:r>
            <a:r>
              <a:rPr lang="en-US" sz="2400" dirty="0"/>
              <a:t>are often taken by a fundus camera which costs $5000-$10,000. A fundus camera consists of a microscope and a video camera. Fundus images are used for the diagnosis and treatment of eye diseases such as diabetic retinopathy (DR). </a:t>
            </a:r>
          </a:p>
          <a:p>
            <a:pPr marL="342900" indent="-342900" algn="just">
              <a:buFont typeface="Wingdings" panose="05000000000000000000" pitchFamily="2" charset="2"/>
              <a:buChar char="Ø"/>
            </a:pPr>
            <a:endParaRPr lang="en-US" sz="2400" dirty="0"/>
          </a:p>
          <a:p>
            <a:pPr marL="342900" indent="-342900" algn="just">
              <a:buFont typeface="Wingdings" panose="05000000000000000000" pitchFamily="2" charset="2"/>
              <a:buChar char="Ø"/>
            </a:pPr>
            <a:r>
              <a:rPr lang="en-US" sz="2400" dirty="0"/>
              <a:t>Many papers have appeared in the literature discussing image processing techniques to </a:t>
            </a:r>
            <a:r>
              <a:rPr lang="en-US" sz="2400" b="1" dirty="0"/>
              <a:t>detect retinal abnormalities </a:t>
            </a:r>
            <a:r>
              <a:rPr lang="en-US" sz="2400" dirty="0"/>
              <a:t>from fundus images. More recently, due to the effectiveness of </a:t>
            </a:r>
            <a:r>
              <a:rPr lang="en-US" sz="2400" b="1" dirty="0"/>
              <a:t>deep neural networks </a:t>
            </a:r>
            <a:r>
              <a:rPr lang="en-US" sz="2400" dirty="0"/>
              <a:t>(DNNs) in various object recognition applications, they have been deployed to detect abnormalities associated with eye retina from fundus images, e.g. [1, 2]. </a:t>
            </a:r>
            <a:endParaRPr lang="en-US" sz="2200" dirty="0"/>
          </a:p>
        </p:txBody>
      </p:sp>
      <p:sp>
        <p:nvSpPr>
          <p:cNvPr id="7" name="Rectangle 6"/>
          <p:cNvSpPr/>
          <p:nvPr/>
        </p:nvSpPr>
        <p:spPr>
          <a:xfrm>
            <a:off x="841358" y="5142141"/>
            <a:ext cx="10613073" cy="954107"/>
          </a:xfrm>
          <a:prstGeom prst="rect">
            <a:avLst/>
          </a:prstGeom>
        </p:spPr>
        <p:txBody>
          <a:bodyPr wrap="square">
            <a:spAutoFit/>
          </a:bodyPr>
          <a:lstStyle/>
          <a:p>
            <a:pPr fontAlgn="base"/>
            <a:r>
              <a:rPr lang="en-US" sz="1400" dirty="0">
                <a:solidFill>
                  <a:srgbClr val="000000"/>
                </a:solidFill>
                <a:latin typeface="Arial" panose="020B0604020202020204" pitchFamily="34" charset="0"/>
                <a:cs typeface="Arial" panose="020B0604020202020204" pitchFamily="34" charset="0"/>
              </a:rPr>
              <a:t>[1] Xu, K., Feng, D., and </a:t>
            </a:r>
            <a:r>
              <a:rPr lang="en-US" sz="1400" dirty="0" err="1">
                <a:solidFill>
                  <a:srgbClr val="000000"/>
                </a:solidFill>
                <a:latin typeface="Arial" panose="020B0604020202020204" pitchFamily="34" charset="0"/>
                <a:cs typeface="Arial" panose="020B0604020202020204" pitchFamily="34" charset="0"/>
              </a:rPr>
              <a:t>Mi</a:t>
            </a:r>
            <a:r>
              <a:rPr lang="en-US" sz="1400" dirty="0">
                <a:solidFill>
                  <a:srgbClr val="000000"/>
                </a:solidFill>
                <a:latin typeface="Arial" panose="020B0604020202020204" pitchFamily="34" charset="0"/>
                <a:cs typeface="Arial" panose="020B0604020202020204" pitchFamily="34" charset="0"/>
              </a:rPr>
              <a:t>, H., "Deep convolutional neural network-based early automated detection of diabetic retinopathy using fundus image," </a:t>
            </a:r>
            <a:r>
              <a:rPr lang="en-US" sz="1400" i="1" dirty="0">
                <a:solidFill>
                  <a:srgbClr val="000000"/>
                </a:solidFill>
                <a:latin typeface="Arial" panose="020B0604020202020204" pitchFamily="34" charset="0"/>
                <a:cs typeface="Arial" panose="020B0604020202020204" pitchFamily="34" charset="0"/>
              </a:rPr>
              <a:t>Molecules</a:t>
            </a:r>
            <a:r>
              <a:rPr lang="en-US" sz="1400" dirty="0">
                <a:solidFill>
                  <a:srgbClr val="000000"/>
                </a:solidFill>
                <a:latin typeface="Arial" panose="020B0604020202020204" pitchFamily="34" charset="0"/>
                <a:cs typeface="Arial" panose="020B0604020202020204" pitchFamily="34" charset="0"/>
              </a:rPr>
              <a:t>, vol. 12, p. 2054 (2017).</a:t>
            </a:r>
          </a:p>
          <a:p>
            <a:pPr fontAlgn="base"/>
            <a:r>
              <a:rPr lang="en-US" sz="1400" dirty="0">
                <a:solidFill>
                  <a:srgbClr val="000000"/>
                </a:solidFill>
                <a:latin typeface="Arial" panose="020B0604020202020204" pitchFamily="34" charset="0"/>
                <a:cs typeface="Arial" panose="020B0604020202020204" pitchFamily="34" charset="0"/>
              </a:rPr>
              <a:t>[2] Lam, C., Yu, C., Huang, L., and Rubin, D., "Retinal lesion detection with deep learning using image patches," </a:t>
            </a:r>
            <a:r>
              <a:rPr lang="en-US" sz="1400" i="1" dirty="0">
                <a:solidFill>
                  <a:srgbClr val="000000"/>
                </a:solidFill>
                <a:latin typeface="Arial" panose="020B0604020202020204" pitchFamily="34" charset="0"/>
                <a:cs typeface="Arial" panose="020B0604020202020204" pitchFamily="34" charset="0"/>
              </a:rPr>
              <a:t>Investigative Ophthalmology &amp; Visual Science</a:t>
            </a:r>
            <a:r>
              <a:rPr lang="en-US" sz="1400" dirty="0">
                <a:solidFill>
                  <a:srgbClr val="000000"/>
                </a:solidFill>
                <a:latin typeface="Arial" panose="020B0604020202020204" pitchFamily="34" charset="0"/>
                <a:cs typeface="Arial" panose="020B0604020202020204" pitchFamily="34" charset="0"/>
              </a:rPr>
              <a:t>, vol. 59, pp. 590-596 (2018).</a:t>
            </a:r>
          </a:p>
        </p:txBody>
      </p:sp>
    </p:spTree>
    <p:extLst>
      <p:ext uri="{BB962C8B-B14F-4D97-AF65-F5344CB8AC3E}">
        <p14:creationId xmlns:p14="http://schemas.microsoft.com/office/powerpoint/2010/main" val="2472673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22465" y="457009"/>
            <a:ext cx="10058400" cy="777239"/>
          </a:xfrm>
        </p:spPr>
        <p:txBody>
          <a:bodyPr>
            <a:normAutofit/>
          </a:bodyPr>
          <a:lstStyle/>
          <a:p>
            <a:pPr algn="ctr"/>
            <a:r>
              <a:rPr lang="en-US" sz="2800" b="1" dirty="0">
                <a:latin typeface="Arial" panose="020B0604020202020204" pitchFamily="34" charset="0"/>
                <a:cs typeface="Arial" panose="020B0604020202020204" pitchFamily="34" charset="0"/>
              </a:rPr>
              <a:t>Detection results (2)</a:t>
            </a:r>
          </a:p>
        </p:txBody>
      </p:sp>
      <p:sp>
        <p:nvSpPr>
          <p:cNvPr id="8" name="TextBox 7"/>
          <p:cNvSpPr txBox="1"/>
          <p:nvPr/>
        </p:nvSpPr>
        <p:spPr>
          <a:xfrm>
            <a:off x="0" y="6488668"/>
            <a:ext cx="12192000" cy="369332"/>
          </a:xfrm>
          <a:prstGeom prst="rect">
            <a:avLst/>
          </a:prstGeom>
          <a:solidFill>
            <a:schemeClr val="accent2">
              <a:lumMod val="75000"/>
            </a:schemeClr>
          </a:solidFill>
        </p:spPr>
        <p:txBody>
          <a:bodyPr wrap="square" rtlCol="0">
            <a:spAutoFit/>
          </a:bodyPr>
          <a:lstStyle/>
          <a:p>
            <a:pPr algn="ctr"/>
            <a:r>
              <a:rPr lang="en-US" dirty="0">
                <a:solidFill>
                  <a:schemeClr val="bg1"/>
                </a:solidFill>
              </a:rPr>
              <a:t>Signal and Image Processing (SIP) Lab</a:t>
            </a:r>
          </a:p>
        </p:txBody>
      </p:sp>
      <p:pic>
        <p:nvPicPr>
          <p:cNvPr id="10" name="Picture 9"/>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3835400" y="6488668"/>
            <a:ext cx="388375" cy="370098"/>
          </a:xfrm>
          <a:prstGeom prst="rect">
            <a:avLst/>
          </a:prstGeom>
        </p:spPr>
      </p:pic>
      <p:sp>
        <p:nvSpPr>
          <p:cNvPr id="11" name="Slide Number Placeholder 6"/>
          <p:cNvSpPr>
            <a:spLocks noGrp="1"/>
          </p:cNvSpPr>
          <p:nvPr>
            <p:ph type="sldNum" sz="quarter" idx="12"/>
          </p:nvPr>
        </p:nvSpPr>
        <p:spPr>
          <a:xfrm>
            <a:off x="10701867" y="6490771"/>
            <a:ext cx="651933" cy="365125"/>
          </a:xfrm>
        </p:spPr>
        <p:txBody>
          <a:bodyPr/>
          <a:lstStyle/>
          <a:p>
            <a:r>
              <a:rPr lang="en-US" dirty="0">
                <a:ln w="0"/>
                <a:solidFill>
                  <a:schemeClr val="bg1"/>
                </a:solidFill>
                <a:effectLst>
                  <a:outerShdw blurRad="38100" dist="19050" dir="2700000" algn="tl" rotWithShape="0">
                    <a:schemeClr val="dk1">
                      <a:alpha val="40000"/>
                    </a:schemeClr>
                  </a:outerShdw>
                </a:effectLst>
              </a:rPr>
              <a:t>21/23</a:t>
            </a:r>
            <a:endParaRPr lang="en-US" dirty="0">
              <a:solidFill>
                <a:schemeClr val="bg1"/>
              </a:solidFill>
            </a:endParaRPr>
          </a:p>
        </p:txBody>
      </p:sp>
      <p:sp>
        <p:nvSpPr>
          <p:cNvPr id="9" name="Rectangle 8"/>
          <p:cNvSpPr/>
          <p:nvPr/>
        </p:nvSpPr>
        <p:spPr>
          <a:xfrm>
            <a:off x="572612" y="1303034"/>
            <a:ext cx="10781188" cy="2677656"/>
          </a:xfrm>
          <a:prstGeom prst="rect">
            <a:avLst/>
          </a:prstGeom>
        </p:spPr>
        <p:txBody>
          <a:bodyPr wrap="square">
            <a:spAutoFit/>
          </a:bodyPr>
          <a:lstStyle/>
          <a:p>
            <a:pPr marL="342900" indent="-342900" algn="just">
              <a:buFont typeface="Wingdings" panose="05000000000000000000" pitchFamily="2" charset="2"/>
              <a:buChar char="Ø"/>
            </a:pPr>
            <a:r>
              <a:rPr lang="en-US" sz="2100" dirty="0"/>
              <a:t>The other retinal abnormalities detection CNN model was trained and tested on the STARE dataset, 387 retina images (29 normal, 358 abnormal) was used for training and 10 images (5 normal, 5 abnormal) selected at random were considered for testing. Since the numbers of the training images were not balanced for the two classes, the images for the normal class were repeated 12 times to make them balanced with the abnormal class. The training and testing were repeated 5 times, each time selecting a different training and testing set. The confusion matrix associated with the other retinal abnormalities detection is shown in Table 2. The overall accuracy of the other retinal abnormalities detection was found to be 86%. </a:t>
            </a:r>
          </a:p>
        </p:txBody>
      </p:sp>
      <p:sp>
        <p:nvSpPr>
          <p:cNvPr id="2" name="Rectangle 1"/>
          <p:cNvSpPr/>
          <p:nvPr/>
        </p:nvSpPr>
        <p:spPr>
          <a:xfrm>
            <a:off x="3491824" y="4049476"/>
            <a:ext cx="4942764" cy="307777"/>
          </a:xfrm>
          <a:prstGeom prst="rect">
            <a:avLst/>
          </a:prstGeom>
        </p:spPr>
        <p:txBody>
          <a:bodyPr wrap="square">
            <a:spAutoFit/>
          </a:bodyPr>
          <a:lstStyle/>
          <a:p>
            <a:r>
              <a:rPr lang="en-US" sz="1400" dirty="0">
                <a:solidFill>
                  <a:srgbClr val="000000"/>
                </a:solidFill>
                <a:latin typeface="Times New Roman" panose="02020603050405020304" pitchFamily="18" charset="0"/>
              </a:rPr>
              <a:t>Table 2. Confusion matrix of other retinal abnormalities detection </a:t>
            </a:r>
            <a:endParaRPr lang="en-US" sz="1400" dirty="0"/>
          </a:p>
        </p:txBody>
      </p:sp>
      <p:pic>
        <p:nvPicPr>
          <p:cNvPr id="4" name="Picture 3"/>
          <p:cNvPicPr>
            <a:picLocks noChangeAspect="1"/>
          </p:cNvPicPr>
          <p:nvPr/>
        </p:nvPicPr>
        <p:blipFill>
          <a:blip r:embed="rId5"/>
          <a:stretch>
            <a:fillRect/>
          </a:stretch>
        </p:blipFill>
        <p:spPr>
          <a:xfrm>
            <a:off x="3337379" y="4453726"/>
            <a:ext cx="5428571" cy="1561905"/>
          </a:xfrm>
          <a:prstGeom prst="rect">
            <a:avLst/>
          </a:prstGeom>
        </p:spPr>
      </p:pic>
    </p:spTree>
    <p:extLst>
      <p:ext uri="{BB962C8B-B14F-4D97-AF65-F5344CB8AC3E}">
        <p14:creationId xmlns:p14="http://schemas.microsoft.com/office/powerpoint/2010/main" val="2494973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50770" y="362206"/>
            <a:ext cx="10058400" cy="777239"/>
          </a:xfrm>
        </p:spPr>
        <p:txBody>
          <a:bodyPr>
            <a:normAutofit/>
          </a:bodyPr>
          <a:lstStyle/>
          <a:p>
            <a:pPr algn="ctr"/>
            <a:r>
              <a:rPr lang="en-US" sz="2800" b="1" dirty="0">
                <a:latin typeface="Arial" panose="020B0604020202020204" pitchFamily="34" charset="0"/>
                <a:cs typeface="Arial" panose="020B0604020202020204" pitchFamily="34" charset="0"/>
              </a:rPr>
              <a:t>Summary and Conclusion </a:t>
            </a:r>
          </a:p>
        </p:txBody>
      </p:sp>
      <p:sp>
        <p:nvSpPr>
          <p:cNvPr id="2" name="Rectangle 1"/>
          <p:cNvSpPr/>
          <p:nvPr/>
        </p:nvSpPr>
        <p:spPr>
          <a:xfrm>
            <a:off x="308762" y="1341043"/>
            <a:ext cx="10986454" cy="3616375"/>
          </a:xfrm>
          <a:prstGeom prst="rect">
            <a:avLst/>
          </a:prstGeom>
        </p:spPr>
        <p:txBody>
          <a:bodyPr wrap="square">
            <a:spAutoFit/>
          </a:bodyPr>
          <a:lstStyle/>
          <a:p>
            <a:pPr marL="342900" indent="-342900" algn="just">
              <a:lnSpc>
                <a:spcPct val="95000"/>
              </a:lnSpc>
              <a:spcAft>
                <a:spcPts val="600"/>
              </a:spcAft>
              <a:buFont typeface="Wingdings" panose="05000000000000000000" pitchFamily="2" charset="2"/>
              <a:buChar char="Ø"/>
              <a:tabLst>
                <a:tab pos="182880" algn="l"/>
              </a:tabLst>
            </a:pPr>
            <a:r>
              <a:rPr lang="en-US" sz="2200" dirty="0"/>
              <a:t>In this paper, two </a:t>
            </a:r>
            <a:r>
              <a:rPr lang="en-US" sz="2200" b="1" dirty="0"/>
              <a:t>transfer learning-based convolutional neural networks </a:t>
            </a:r>
            <a:r>
              <a:rPr lang="en-US" sz="2200" dirty="0"/>
              <a:t>have been developed and trained for detection of retinal abnormalities. </a:t>
            </a:r>
          </a:p>
          <a:p>
            <a:pPr marL="342900" indent="-342900" algn="just">
              <a:lnSpc>
                <a:spcPct val="95000"/>
              </a:lnSpc>
              <a:spcAft>
                <a:spcPts val="600"/>
              </a:spcAft>
              <a:buFont typeface="Wingdings" panose="05000000000000000000" pitchFamily="2" charset="2"/>
              <a:buChar char="Ø"/>
              <a:tabLst>
                <a:tab pos="182880" algn="l"/>
              </a:tabLst>
            </a:pPr>
            <a:endParaRPr lang="en-US" sz="2200" dirty="0"/>
          </a:p>
          <a:p>
            <a:pPr marL="342900" indent="-342900" algn="just">
              <a:lnSpc>
                <a:spcPct val="95000"/>
              </a:lnSpc>
              <a:spcAft>
                <a:spcPts val="600"/>
              </a:spcAft>
              <a:buFont typeface="Wingdings" panose="05000000000000000000" pitchFamily="2" charset="2"/>
              <a:buChar char="Ø"/>
              <a:tabLst>
                <a:tab pos="182880" algn="l"/>
              </a:tabLst>
            </a:pPr>
            <a:r>
              <a:rPr lang="en-US" sz="2200" dirty="0"/>
              <a:t>These networks are then </a:t>
            </a:r>
            <a:r>
              <a:rPr lang="en-US" sz="2200" b="1" dirty="0"/>
              <a:t>implemented as a smartphone app running in real-time</a:t>
            </a:r>
            <a:r>
              <a:rPr lang="en-US" sz="2200" dirty="0"/>
              <a:t>. Both Android and iOS versions of the app are developed. The app operates by providing detection decisions from video that gets captured by the smartphone camera in an on-the-fly manner. </a:t>
            </a:r>
          </a:p>
          <a:p>
            <a:pPr marL="342900" indent="-342900" algn="just">
              <a:lnSpc>
                <a:spcPct val="95000"/>
              </a:lnSpc>
              <a:spcAft>
                <a:spcPts val="600"/>
              </a:spcAft>
              <a:buFont typeface="Wingdings" panose="05000000000000000000" pitchFamily="2" charset="2"/>
              <a:buChar char="Ø"/>
              <a:tabLst>
                <a:tab pos="182880" algn="l"/>
              </a:tabLst>
            </a:pPr>
            <a:endParaRPr lang="en-US" sz="2200" dirty="0"/>
          </a:p>
          <a:p>
            <a:pPr marL="342900" indent="-342900" algn="just">
              <a:lnSpc>
                <a:spcPct val="95000"/>
              </a:lnSpc>
              <a:spcAft>
                <a:spcPts val="600"/>
              </a:spcAft>
              <a:buFont typeface="Wingdings" panose="05000000000000000000" pitchFamily="2" charset="2"/>
              <a:buChar char="Ø"/>
              <a:tabLst>
                <a:tab pos="182880" algn="l"/>
              </a:tabLst>
            </a:pPr>
            <a:r>
              <a:rPr lang="en-US" sz="2200" b="1" u="sng" dirty="0"/>
              <a:t>This work has enabled smartphones to be used as an alternative to fundus cameras allowing a first-pass eye examination of the retina to be conducted in a cost-effective and widely accessible way</a:t>
            </a:r>
            <a:r>
              <a:rPr lang="en-US" sz="2200" dirty="0"/>
              <a:t>. </a:t>
            </a:r>
            <a:endParaRPr lang="en-US" sz="2200" spc="-5" dirty="0">
              <a:solidFill>
                <a:srgbClr val="000000"/>
              </a:solidFill>
              <a:latin typeface="Arial" panose="020B0604020202020204" pitchFamily="34" charset="0"/>
              <a:ea typeface="SimSun" panose="02010600030101010101" pitchFamily="2" charset="-122"/>
              <a:cs typeface="Arial" panose="020B0604020202020204" pitchFamily="34" charset="0"/>
            </a:endParaRPr>
          </a:p>
        </p:txBody>
      </p:sp>
      <p:sp>
        <p:nvSpPr>
          <p:cNvPr id="8" name="TextBox 7"/>
          <p:cNvSpPr txBox="1"/>
          <p:nvPr/>
        </p:nvSpPr>
        <p:spPr>
          <a:xfrm>
            <a:off x="0" y="6488668"/>
            <a:ext cx="12192000" cy="369332"/>
          </a:xfrm>
          <a:prstGeom prst="rect">
            <a:avLst/>
          </a:prstGeom>
          <a:solidFill>
            <a:schemeClr val="accent2">
              <a:lumMod val="75000"/>
            </a:schemeClr>
          </a:solidFill>
        </p:spPr>
        <p:txBody>
          <a:bodyPr wrap="square" rtlCol="0">
            <a:spAutoFit/>
          </a:bodyPr>
          <a:lstStyle/>
          <a:p>
            <a:pPr algn="ctr"/>
            <a:r>
              <a:rPr lang="en-US" dirty="0">
                <a:solidFill>
                  <a:schemeClr val="bg1"/>
                </a:solidFill>
              </a:rPr>
              <a:t>Signal and Image Processing (SIP) Lab</a:t>
            </a:r>
          </a:p>
        </p:txBody>
      </p:sp>
      <p:pic>
        <p:nvPicPr>
          <p:cNvPr id="10" name="Picture 9"/>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3835400" y="6488668"/>
            <a:ext cx="388375" cy="370098"/>
          </a:xfrm>
          <a:prstGeom prst="rect">
            <a:avLst/>
          </a:prstGeom>
        </p:spPr>
      </p:pic>
      <p:sp>
        <p:nvSpPr>
          <p:cNvPr id="11" name="Slide Number Placeholder 6"/>
          <p:cNvSpPr>
            <a:spLocks noGrp="1"/>
          </p:cNvSpPr>
          <p:nvPr>
            <p:ph type="sldNum" sz="quarter" idx="12"/>
          </p:nvPr>
        </p:nvSpPr>
        <p:spPr>
          <a:xfrm>
            <a:off x="10701867" y="6490771"/>
            <a:ext cx="651933" cy="365125"/>
          </a:xfrm>
        </p:spPr>
        <p:txBody>
          <a:bodyPr/>
          <a:lstStyle/>
          <a:p>
            <a:r>
              <a:rPr lang="en-US" dirty="0">
                <a:ln w="0"/>
                <a:solidFill>
                  <a:schemeClr val="bg1"/>
                </a:solidFill>
                <a:effectLst>
                  <a:outerShdw blurRad="38100" dist="19050" dir="2700000" algn="tl" rotWithShape="0">
                    <a:schemeClr val="dk1">
                      <a:alpha val="40000"/>
                    </a:schemeClr>
                  </a:outerShdw>
                </a:effectLst>
              </a:rPr>
              <a:t>22/23</a:t>
            </a:r>
            <a:endParaRPr lang="en-US" dirty="0">
              <a:solidFill>
                <a:schemeClr val="bg1"/>
              </a:solidFill>
            </a:endParaRPr>
          </a:p>
        </p:txBody>
      </p:sp>
    </p:spTree>
    <p:extLst>
      <p:ext uri="{BB962C8B-B14F-4D97-AF65-F5344CB8AC3E}">
        <p14:creationId xmlns:p14="http://schemas.microsoft.com/office/powerpoint/2010/main" val="1820635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75247" y="2318642"/>
            <a:ext cx="11456210" cy="3276600"/>
          </a:xfrm>
        </p:spPr>
        <p:txBody>
          <a:bodyPr>
            <a:noAutofit/>
          </a:bodyPr>
          <a:lstStyle/>
          <a:p>
            <a:pPr algn="ctr"/>
            <a:r>
              <a:rPr lang="en-US" sz="3600" b="1" dirty="0">
                <a:latin typeface="Arial" panose="020B0604020202020204" pitchFamily="34" charset="0"/>
                <a:cs typeface="Arial" panose="020B0604020202020204" pitchFamily="34" charset="0"/>
              </a:rPr>
              <a:t>Thank you</a:t>
            </a:r>
            <a:br>
              <a:rPr lang="en-US" sz="3600" b="1" dirty="0">
                <a:latin typeface="Arial" panose="020B0604020202020204" pitchFamily="34" charset="0"/>
                <a:cs typeface="Arial" panose="020B0604020202020204" pitchFamily="34" charset="0"/>
              </a:rPr>
            </a:br>
            <a:br>
              <a:rPr lang="en-US" sz="3600" b="1" dirty="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Q&amp;A</a:t>
            </a:r>
            <a:br>
              <a:rPr lang="en-US" sz="4000" b="1" dirty="0">
                <a:latin typeface="Arial" panose="020B0604020202020204" pitchFamily="34" charset="0"/>
                <a:cs typeface="Arial" panose="020B0604020202020204" pitchFamily="34" charset="0"/>
              </a:rPr>
            </a:br>
            <a:br>
              <a:rPr lang="en-US" sz="4000" b="1"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hlinkClick r:id="rId3"/>
              </a:rPr>
              <a:t>www.utdallas.edu/~kehtar</a:t>
            </a:r>
            <a:r>
              <a:rPr lang="en-US" sz="2400" b="1" dirty="0">
                <a:latin typeface="Arial" panose="020B0604020202020204" pitchFamily="34" charset="0"/>
                <a:cs typeface="Arial" panose="020B0604020202020204" pitchFamily="34" charset="0"/>
              </a:rPr>
              <a:t> </a:t>
            </a:r>
            <a:br>
              <a:rPr lang="en-US" sz="4000" b="1" dirty="0">
                <a:latin typeface="Arial" panose="020B0604020202020204" pitchFamily="34" charset="0"/>
                <a:cs typeface="Arial" panose="020B0604020202020204" pitchFamily="34" charset="0"/>
              </a:rPr>
            </a:br>
            <a:br>
              <a:rPr lang="en-US" sz="4000" b="1" dirty="0">
                <a:latin typeface="Arial" panose="020B0604020202020204" pitchFamily="34" charset="0"/>
                <a:cs typeface="Arial" panose="020B0604020202020204" pitchFamily="34" charset="0"/>
              </a:rPr>
            </a:br>
            <a:br>
              <a:rPr lang="en-US" sz="4000" b="1" dirty="0">
                <a:latin typeface="Arial" panose="020B0604020202020204" pitchFamily="34" charset="0"/>
                <a:cs typeface="Arial" panose="020B0604020202020204" pitchFamily="34" charset="0"/>
              </a:rPr>
            </a:br>
            <a:br>
              <a:rPr lang="en-US" sz="4000" b="1" dirty="0">
                <a:latin typeface="Arial" panose="020B0604020202020204" pitchFamily="34" charset="0"/>
                <a:cs typeface="Arial" panose="020B0604020202020204" pitchFamily="34" charset="0"/>
              </a:rPr>
            </a:br>
            <a:endParaRPr lang="en-US" sz="2800" b="1"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1097280" y="1845734"/>
            <a:ext cx="10058400" cy="402336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a:p>
            <a:endParaRPr lang="en-US" dirty="0"/>
          </a:p>
          <a:p>
            <a:endParaRPr lang="en-US" dirty="0"/>
          </a:p>
        </p:txBody>
      </p:sp>
      <p:sp>
        <p:nvSpPr>
          <p:cNvPr id="10" name="TextBox 9"/>
          <p:cNvSpPr txBox="1"/>
          <p:nvPr/>
        </p:nvSpPr>
        <p:spPr>
          <a:xfrm>
            <a:off x="0" y="6488668"/>
            <a:ext cx="12192000" cy="369332"/>
          </a:xfrm>
          <a:prstGeom prst="rect">
            <a:avLst/>
          </a:prstGeom>
          <a:solidFill>
            <a:schemeClr val="accent2">
              <a:lumMod val="75000"/>
            </a:schemeClr>
          </a:solidFill>
        </p:spPr>
        <p:txBody>
          <a:bodyPr wrap="square" rtlCol="0">
            <a:spAutoFit/>
          </a:bodyPr>
          <a:lstStyle/>
          <a:p>
            <a:pPr algn="ctr"/>
            <a:r>
              <a:rPr lang="en-US" dirty="0">
                <a:solidFill>
                  <a:schemeClr val="bg1"/>
                </a:solidFill>
              </a:rPr>
              <a:t>Signal and Image Processing (SIP) Lab</a:t>
            </a:r>
          </a:p>
        </p:txBody>
      </p:sp>
      <p:pic>
        <p:nvPicPr>
          <p:cNvPr id="11" name="Picture 10"/>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3835400" y="6488668"/>
            <a:ext cx="388375" cy="370098"/>
          </a:xfrm>
          <a:prstGeom prst="rect">
            <a:avLst/>
          </a:prstGeom>
        </p:spPr>
      </p:pic>
      <p:sp>
        <p:nvSpPr>
          <p:cNvPr id="12" name="Slide Number Placeholder 6"/>
          <p:cNvSpPr>
            <a:spLocks noGrp="1"/>
          </p:cNvSpPr>
          <p:nvPr>
            <p:ph type="sldNum" sz="quarter" idx="12"/>
          </p:nvPr>
        </p:nvSpPr>
        <p:spPr>
          <a:xfrm>
            <a:off x="10701867" y="6490771"/>
            <a:ext cx="651933" cy="365125"/>
          </a:xfrm>
        </p:spPr>
        <p:txBody>
          <a:bodyPr/>
          <a:lstStyle/>
          <a:p>
            <a:r>
              <a:rPr lang="en-US" dirty="0">
                <a:ln w="0"/>
                <a:solidFill>
                  <a:schemeClr val="bg1"/>
                </a:solidFill>
                <a:effectLst>
                  <a:outerShdw blurRad="38100" dist="19050" dir="2700000" algn="tl" rotWithShape="0">
                    <a:schemeClr val="dk1">
                      <a:alpha val="40000"/>
                    </a:schemeClr>
                  </a:outerShdw>
                </a:effectLst>
              </a:rPr>
              <a:t>23/23</a:t>
            </a:r>
            <a:endParaRPr lang="en-US" dirty="0">
              <a:solidFill>
                <a:schemeClr val="bg1"/>
              </a:solidFill>
            </a:endParaRPr>
          </a:p>
        </p:txBody>
      </p:sp>
    </p:spTree>
    <p:extLst>
      <p:ext uri="{BB962C8B-B14F-4D97-AF65-F5344CB8AC3E}">
        <p14:creationId xmlns:p14="http://schemas.microsoft.com/office/powerpoint/2010/main" val="3257757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41358" y="257504"/>
            <a:ext cx="10058400" cy="777239"/>
          </a:xfrm>
        </p:spPr>
        <p:txBody>
          <a:bodyPr>
            <a:normAutofit/>
          </a:bodyPr>
          <a:lstStyle/>
          <a:p>
            <a:pPr algn="ctr"/>
            <a:r>
              <a:rPr lang="en-US" sz="2800" b="1" dirty="0">
                <a:latin typeface="Arial" panose="020B0604020202020204" pitchFamily="34" charset="0"/>
                <a:cs typeface="Arial" panose="020B0604020202020204" pitchFamily="34" charset="0"/>
              </a:rPr>
              <a:t>Problem Statement</a:t>
            </a:r>
          </a:p>
        </p:txBody>
      </p:sp>
      <p:sp>
        <p:nvSpPr>
          <p:cNvPr id="8" name="TextBox 7"/>
          <p:cNvSpPr txBox="1"/>
          <p:nvPr/>
        </p:nvSpPr>
        <p:spPr>
          <a:xfrm>
            <a:off x="0" y="6488668"/>
            <a:ext cx="12192000" cy="369332"/>
          </a:xfrm>
          <a:prstGeom prst="rect">
            <a:avLst/>
          </a:prstGeom>
          <a:solidFill>
            <a:schemeClr val="accent2">
              <a:lumMod val="75000"/>
            </a:schemeClr>
          </a:solidFill>
        </p:spPr>
        <p:txBody>
          <a:bodyPr wrap="square" rtlCol="0">
            <a:spAutoFit/>
          </a:bodyPr>
          <a:lstStyle/>
          <a:p>
            <a:pPr algn="ctr"/>
            <a:r>
              <a:rPr lang="en-US" dirty="0">
                <a:solidFill>
                  <a:schemeClr val="bg1"/>
                </a:solidFill>
              </a:rPr>
              <a:t>Signal and Image Processing (SIP) Lab</a:t>
            </a:r>
          </a:p>
        </p:txBody>
      </p:sp>
      <p:pic>
        <p:nvPicPr>
          <p:cNvPr id="10" name="Picture 9"/>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3835400" y="6488668"/>
            <a:ext cx="388375" cy="370098"/>
          </a:xfrm>
          <a:prstGeom prst="rect">
            <a:avLst/>
          </a:prstGeom>
        </p:spPr>
      </p:pic>
      <p:sp>
        <p:nvSpPr>
          <p:cNvPr id="11" name="Slide Number Placeholder 6"/>
          <p:cNvSpPr>
            <a:spLocks noGrp="1"/>
          </p:cNvSpPr>
          <p:nvPr>
            <p:ph type="sldNum" sz="quarter" idx="12"/>
          </p:nvPr>
        </p:nvSpPr>
        <p:spPr>
          <a:xfrm>
            <a:off x="10701867" y="6490771"/>
            <a:ext cx="651933" cy="365125"/>
          </a:xfrm>
        </p:spPr>
        <p:txBody>
          <a:bodyPr/>
          <a:lstStyle/>
          <a:p>
            <a:r>
              <a:rPr lang="en-US" dirty="0">
                <a:ln w="0"/>
                <a:solidFill>
                  <a:schemeClr val="bg1"/>
                </a:solidFill>
                <a:effectLst>
                  <a:outerShdw blurRad="38100" dist="19050" dir="2700000" algn="tl" rotWithShape="0">
                    <a:schemeClr val="dk1">
                      <a:alpha val="40000"/>
                    </a:schemeClr>
                  </a:outerShdw>
                </a:effectLst>
              </a:rPr>
              <a:t>3/23</a:t>
            </a:r>
            <a:endParaRPr lang="en-US" dirty="0">
              <a:solidFill>
                <a:schemeClr val="bg1"/>
              </a:solidFill>
            </a:endParaRPr>
          </a:p>
        </p:txBody>
      </p:sp>
      <p:sp>
        <p:nvSpPr>
          <p:cNvPr id="9" name="Rectangle 8"/>
          <p:cNvSpPr/>
          <p:nvPr/>
        </p:nvSpPr>
        <p:spPr>
          <a:xfrm>
            <a:off x="507999" y="1260955"/>
            <a:ext cx="11049443" cy="4524315"/>
          </a:xfrm>
          <a:prstGeom prst="rect">
            <a:avLst/>
          </a:prstGeom>
        </p:spPr>
        <p:txBody>
          <a:bodyPr wrap="square">
            <a:spAutoFit/>
          </a:bodyPr>
          <a:lstStyle/>
          <a:p>
            <a:pPr marL="342900" indent="-342900" algn="just">
              <a:buFont typeface="Wingdings" panose="05000000000000000000" pitchFamily="2" charset="2"/>
              <a:buChar char="Ø"/>
            </a:pPr>
            <a:r>
              <a:rPr lang="en-US" sz="2400" dirty="0"/>
              <a:t>As a </a:t>
            </a:r>
            <a:r>
              <a:rPr lang="en-US" sz="2400" b="1" dirty="0"/>
              <a:t>low-cost and universally accessible </a:t>
            </a:r>
            <a:r>
              <a:rPr lang="en-US" sz="2400" dirty="0"/>
              <a:t>alternative to fundus cameras, smartphones which are widely available together with lenses that are commercially available (e.g., </a:t>
            </a:r>
            <a:r>
              <a:rPr lang="en-US" sz="2400" b="1" dirty="0"/>
              <a:t>D-EYE</a:t>
            </a:r>
            <a:r>
              <a:rPr lang="en-US" sz="2400" dirty="0"/>
              <a:t> lens about $400) can be used to not only capture fundus images but also carry out self-care at home or at a clinic with no access to a fundus camera/an ophthalmologist. </a:t>
            </a:r>
          </a:p>
          <a:p>
            <a:pPr marL="342900" indent="-342900" algn="just">
              <a:buFont typeface="Wingdings" panose="05000000000000000000" pitchFamily="2" charset="2"/>
              <a:buChar char="Ø"/>
            </a:pPr>
            <a:endParaRPr lang="en-US" sz="2400" dirty="0"/>
          </a:p>
          <a:p>
            <a:pPr marL="342900" indent="-342900" algn="just">
              <a:buFont typeface="Wingdings" panose="05000000000000000000" pitchFamily="2" charset="2"/>
              <a:buChar char="Ø"/>
            </a:pPr>
            <a:r>
              <a:rPr lang="en-US" sz="2400" dirty="0"/>
              <a:t>This work involves the development of a </a:t>
            </a:r>
            <a:r>
              <a:rPr lang="en-US" sz="2400" b="1" dirty="0"/>
              <a:t>deep learning-based smartphone app to process smartphone-captured fundus images in </a:t>
            </a:r>
            <a:r>
              <a:rPr lang="en-US" sz="2400" b="1" u="sng" dirty="0"/>
              <a:t>real-time</a:t>
            </a:r>
            <a:r>
              <a:rPr lang="en-US" sz="2400" b="1" dirty="0"/>
              <a:t> </a:t>
            </a:r>
            <a:r>
              <a:rPr lang="en-US" sz="2400" dirty="0"/>
              <a:t>or in an on-the-fly manner. The motivation behind this work is to use smartphones instead of fundus cameras as a first-pass examination of the retina. This approach enables a first-pass eye examination to be widely conducted in a cost-effective manner by merely using a smartphone and a lens attachment. </a:t>
            </a:r>
          </a:p>
        </p:txBody>
      </p:sp>
    </p:spTree>
    <p:extLst>
      <p:ext uri="{BB962C8B-B14F-4D97-AF65-F5344CB8AC3E}">
        <p14:creationId xmlns:p14="http://schemas.microsoft.com/office/powerpoint/2010/main" val="612906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41358" y="257504"/>
            <a:ext cx="10058400" cy="777239"/>
          </a:xfrm>
        </p:spPr>
        <p:txBody>
          <a:bodyPr>
            <a:normAutofit/>
          </a:bodyPr>
          <a:lstStyle/>
          <a:p>
            <a:pPr algn="ctr"/>
            <a:r>
              <a:rPr lang="en-US" sz="2800" b="1" dirty="0">
                <a:latin typeface="Arial" panose="020B0604020202020204" pitchFamily="34" charset="0"/>
                <a:cs typeface="Arial" panose="020B0604020202020204" pitchFamily="34" charset="0"/>
              </a:rPr>
              <a:t>Datasets used for DNN training</a:t>
            </a:r>
          </a:p>
        </p:txBody>
      </p:sp>
      <p:sp>
        <p:nvSpPr>
          <p:cNvPr id="8" name="TextBox 7"/>
          <p:cNvSpPr txBox="1"/>
          <p:nvPr/>
        </p:nvSpPr>
        <p:spPr>
          <a:xfrm>
            <a:off x="0" y="6488668"/>
            <a:ext cx="12192000" cy="369332"/>
          </a:xfrm>
          <a:prstGeom prst="rect">
            <a:avLst/>
          </a:prstGeom>
          <a:solidFill>
            <a:schemeClr val="accent2">
              <a:lumMod val="75000"/>
            </a:schemeClr>
          </a:solidFill>
        </p:spPr>
        <p:txBody>
          <a:bodyPr wrap="square" rtlCol="0">
            <a:spAutoFit/>
          </a:bodyPr>
          <a:lstStyle/>
          <a:p>
            <a:pPr algn="ctr"/>
            <a:r>
              <a:rPr lang="en-US" dirty="0">
                <a:solidFill>
                  <a:schemeClr val="bg1"/>
                </a:solidFill>
              </a:rPr>
              <a:t>Signal and Image Processing (SIP) Lab</a:t>
            </a:r>
          </a:p>
        </p:txBody>
      </p:sp>
      <p:pic>
        <p:nvPicPr>
          <p:cNvPr id="10" name="Picture 9"/>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3835400" y="6488668"/>
            <a:ext cx="388375" cy="370098"/>
          </a:xfrm>
          <a:prstGeom prst="rect">
            <a:avLst/>
          </a:prstGeom>
        </p:spPr>
      </p:pic>
      <p:sp>
        <p:nvSpPr>
          <p:cNvPr id="11" name="Slide Number Placeholder 6"/>
          <p:cNvSpPr>
            <a:spLocks noGrp="1"/>
          </p:cNvSpPr>
          <p:nvPr>
            <p:ph type="sldNum" sz="quarter" idx="12"/>
          </p:nvPr>
        </p:nvSpPr>
        <p:spPr>
          <a:xfrm>
            <a:off x="10701867" y="6490771"/>
            <a:ext cx="651933" cy="365125"/>
          </a:xfrm>
        </p:spPr>
        <p:txBody>
          <a:bodyPr/>
          <a:lstStyle/>
          <a:p>
            <a:r>
              <a:rPr lang="en-US" dirty="0">
                <a:ln w="0"/>
                <a:solidFill>
                  <a:schemeClr val="bg1"/>
                </a:solidFill>
                <a:effectLst>
                  <a:outerShdw blurRad="38100" dist="19050" dir="2700000" algn="tl" rotWithShape="0">
                    <a:schemeClr val="dk1">
                      <a:alpha val="40000"/>
                    </a:schemeClr>
                  </a:outerShdw>
                </a:effectLst>
              </a:rPr>
              <a:t>4/23</a:t>
            </a:r>
            <a:endParaRPr lang="en-US" dirty="0">
              <a:solidFill>
                <a:schemeClr val="bg1"/>
              </a:solidFill>
            </a:endParaRPr>
          </a:p>
        </p:txBody>
      </p:sp>
      <p:sp>
        <p:nvSpPr>
          <p:cNvPr id="9" name="Rectangle 8"/>
          <p:cNvSpPr/>
          <p:nvPr/>
        </p:nvSpPr>
        <p:spPr>
          <a:xfrm>
            <a:off x="507999" y="1260955"/>
            <a:ext cx="11049443" cy="3785652"/>
          </a:xfrm>
          <a:prstGeom prst="rect">
            <a:avLst/>
          </a:prstGeom>
        </p:spPr>
        <p:txBody>
          <a:bodyPr wrap="square">
            <a:spAutoFit/>
          </a:bodyPr>
          <a:lstStyle/>
          <a:p>
            <a:pPr marL="342900" indent="-342900" algn="just">
              <a:buFont typeface="Wingdings" panose="05000000000000000000" pitchFamily="2" charset="2"/>
              <a:buChar char="Ø"/>
            </a:pPr>
            <a:r>
              <a:rPr lang="en-US" sz="2400" dirty="0"/>
              <a:t>The </a:t>
            </a:r>
            <a:r>
              <a:rPr lang="en-US" sz="2400" b="1" dirty="0" err="1"/>
              <a:t>EyePACS</a:t>
            </a:r>
            <a:r>
              <a:rPr lang="en-US" sz="2400" dirty="0"/>
              <a:t> organization provides a relatively large dataset of high-resolution retina images taken under a variety of imaging conditions (e.g., underexposed, overexposed, out-of-focus) and camera types. This dataset consists of 35,126 images of both left and right eyes. The severity level of DR is provided on a scale of 0 to 4; 0 denoting no DR, 1 mild DR, 2 moderate DR, 3 severe DR, and 4 proliferative DR. </a:t>
            </a:r>
          </a:p>
          <a:p>
            <a:pPr marL="342900" indent="-342900" algn="just">
              <a:buFont typeface="Wingdings" panose="05000000000000000000" pitchFamily="2" charset="2"/>
              <a:buChar char="Ø"/>
            </a:pPr>
            <a:endParaRPr lang="en-US" sz="2400" dirty="0"/>
          </a:p>
          <a:p>
            <a:pPr marL="342900" indent="-342900" algn="just">
              <a:buFont typeface="Wingdings" panose="05000000000000000000" pitchFamily="2" charset="2"/>
              <a:buChar char="Ø"/>
            </a:pPr>
            <a:r>
              <a:rPr lang="en-US" sz="2400" dirty="0"/>
              <a:t>Besides the </a:t>
            </a:r>
            <a:r>
              <a:rPr lang="en-US" sz="2400" dirty="0" err="1"/>
              <a:t>EyePACS</a:t>
            </a:r>
            <a:r>
              <a:rPr lang="en-US" sz="2400" dirty="0"/>
              <a:t> dataset, the</a:t>
            </a:r>
            <a:r>
              <a:rPr lang="en-US" sz="2400" b="1" dirty="0"/>
              <a:t>) STARE (</a:t>
            </a:r>
            <a:r>
              <a:rPr lang="en-US" sz="2400" b="1" dirty="0" err="1"/>
              <a:t>STructured</a:t>
            </a:r>
            <a:r>
              <a:rPr lang="en-US" sz="2400" b="1" dirty="0"/>
              <a:t> Analysis of the Retina</a:t>
            </a:r>
            <a:r>
              <a:rPr lang="en-US" sz="2400" dirty="0"/>
              <a:t> dataset is also used here for training a deep neural network. This dataset consists of 397 images placed into 13 conditions covering various types of vein/artery occlusion and retinopathy. </a:t>
            </a:r>
          </a:p>
        </p:txBody>
      </p:sp>
    </p:spTree>
    <p:extLst>
      <p:ext uri="{BB962C8B-B14F-4D97-AF65-F5344CB8AC3E}">
        <p14:creationId xmlns:p14="http://schemas.microsoft.com/office/powerpoint/2010/main" val="1671842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41358" y="257504"/>
            <a:ext cx="10058400" cy="777239"/>
          </a:xfrm>
        </p:spPr>
        <p:txBody>
          <a:bodyPr>
            <a:normAutofit/>
          </a:bodyPr>
          <a:lstStyle/>
          <a:p>
            <a:pPr algn="ctr"/>
            <a:r>
              <a:rPr lang="en-US" sz="2800" b="1" dirty="0">
                <a:latin typeface="Arial" panose="020B0604020202020204" pitchFamily="34" charset="0"/>
                <a:cs typeface="Arial" panose="020B0604020202020204" pitchFamily="34" charset="0"/>
              </a:rPr>
              <a:t>Sample images of datasets  </a:t>
            </a:r>
          </a:p>
        </p:txBody>
      </p:sp>
      <p:sp>
        <p:nvSpPr>
          <p:cNvPr id="8" name="TextBox 7"/>
          <p:cNvSpPr txBox="1"/>
          <p:nvPr/>
        </p:nvSpPr>
        <p:spPr>
          <a:xfrm>
            <a:off x="0" y="6488668"/>
            <a:ext cx="12192000" cy="369332"/>
          </a:xfrm>
          <a:prstGeom prst="rect">
            <a:avLst/>
          </a:prstGeom>
          <a:solidFill>
            <a:schemeClr val="accent2">
              <a:lumMod val="75000"/>
            </a:schemeClr>
          </a:solidFill>
        </p:spPr>
        <p:txBody>
          <a:bodyPr wrap="square" rtlCol="0">
            <a:spAutoFit/>
          </a:bodyPr>
          <a:lstStyle/>
          <a:p>
            <a:pPr algn="ctr"/>
            <a:r>
              <a:rPr lang="en-US" dirty="0">
                <a:solidFill>
                  <a:schemeClr val="bg1"/>
                </a:solidFill>
              </a:rPr>
              <a:t>Signal and Image Processing (SIP) Lab</a:t>
            </a:r>
          </a:p>
        </p:txBody>
      </p:sp>
      <p:pic>
        <p:nvPicPr>
          <p:cNvPr id="10" name="Picture 9"/>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3835400" y="6488668"/>
            <a:ext cx="388375" cy="370098"/>
          </a:xfrm>
          <a:prstGeom prst="rect">
            <a:avLst/>
          </a:prstGeom>
        </p:spPr>
      </p:pic>
      <p:sp>
        <p:nvSpPr>
          <p:cNvPr id="11" name="Slide Number Placeholder 6"/>
          <p:cNvSpPr>
            <a:spLocks noGrp="1"/>
          </p:cNvSpPr>
          <p:nvPr>
            <p:ph type="sldNum" sz="quarter" idx="12"/>
          </p:nvPr>
        </p:nvSpPr>
        <p:spPr>
          <a:xfrm>
            <a:off x="10701867" y="6490771"/>
            <a:ext cx="651933" cy="365125"/>
          </a:xfrm>
        </p:spPr>
        <p:txBody>
          <a:bodyPr/>
          <a:lstStyle/>
          <a:p>
            <a:r>
              <a:rPr lang="en-US" dirty="0">
                <a:ln w="0"/>
                <a:solidFill>
                  <a:schemeClr val="bg1"/>
                </a:solidFill>
                <a:effectLst>
                  <a:outerShdw blurRad="38100" dist="19050" dir="2700000" algn="tl" rotWithShape="0">
                    <a:schemeClr val="dk1">
                      <a:alpha val="40000"/>
                    </a:schemeClr>
                  </a:outerShdw>
                </a:effectLst>
              </a:rPr>
              <a:t>5/23</a:t>
            </a:r>
            <a:endParaRPr lang="en-US" dirty="0">
              <a:solidFill>
                <a:schemeClr val="bg1"/>
              </a:solidFill>
            </a:endParaRPr>
          </a:p>
        </p:txBody>
      </p:sp>
      <p:pic>
        <p:nvPicPr>
          <p:cNvPr id="2" name="Picture 1"/>
          <p:cNvPicPr>
            <a:picLocks noChangeAspect="1"/>
          </p:cNvPicPr>
          <p:nvPr/>
        </p:nvPicPr>
        <p:blipFill>
          <a:blip r:embed="rId5"/>
          <a:stretch>
            <a:fillRect/>
          </a:stretch>
        </p:blipFill>
        <p:spPr>
          <a:xfrm>
            <a:off x="4278573" y="1054199"/>
            <a:ext cx="7301552" cy="5403306"/>
          </a:xfrm>
          <a:prstGeom prst="rect">
            <a:avLst/>
          </a:prstGeom>
        </p:spPr>
      </p:pic>
      <p:sp>
        <p:nvSpPr>
          <p:cNvPr id="3" name="Rectangle 2"/>
          <p:cNvSpPr/>
          <p:nvPr/>
        </p:nvSpPr>
        <p:spPr>
          <a:xfrm>
            <a:off x="342417" y="2860283"/>
            <a:ext cx="3687170" cy="1169551"/>
          </a:xfrm>
          <a:prstGeom prst="rect">
            <a:avLst/>
          </a:prstGeom>
        </p:spPr>
        <p:txBody>
          <a:bodyPr wrap="square">
            <a:spAutoFit/>
          </a:bodyPr>
          <a:lstStyle/>
          <a:p>
            <a:pPr algn="just"/>
            <a:r>
              <a:rPr lang="en-US" sz="1400" dirty="0">
                <a:solidFill>
                  <a:srgbClr val="000000"/>
                </a:solidFill>
                <a:latin typeface="Times New Roman" panose="02020603050405020304" pitchFamily="18" charset="0"/>
              </a:rPr>
              <a:t>Image samples from the </a:t>
            </a:r>
            <a:r>
              <a:rPr lang="en-US" sz="1400" dirty="0" err="1">
                <a:solidFill>
                  <a:srgbClr val="000000"/>
                </a:solidFill>
                <a:latin typeface="Times New Roman" panose="02020603050405020304" pitchFamily="18" charset="0"/>
              </a:rPr>
              <a:t>EyePACS</a:t>
            </a:r>
            <a:r>
              <a:rPr lang="en-US" sz="1400" dirty="0">
                <a:solidFill>
                  <a:srgbClr val="000000"/>
                </a:solidFill>
                <a:latin typeface="Times New Roman" panose="02020603050405020304" pitchFamily="18" charset="0"/>
              </a:rPr>
              <a:t> and STARE datasets: (a) Normal, (b) Normal, (c) Normal, (d) Diabetic Retinopathy, (e) Early Stage Diabetic Retinopathy, (f) Central Retinal Artery and Vein Occlusion </a:t>
            </a:r>
          </a:p>
        </p:txBody>
      </p:sp>
    </p:spTree>
    <p:extLst>
      <p:ext uri="{BB962C8B-B14F-4D97-AF65-F5344CB8AC3E}">
        <p14:creationId xmlns:p14="http://schemas.microsoft.com/office/powerpoint/2010/main" val="260584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41358" y="257504"/>
            <a:ext cx="10058400" cy="777239"/>
          </a:xfrm>
        </p:spPr>
        <p:txBody>
          <a:bodyPr>
            <a:normAutofit/>
          </a:bodyPr>
          <a:lstStyle/>
          <a:p>
            <a:pPr algn="ctr"/>
            <a:r>
              <a:rPr lang="en-US" sz="2800" b="1" dirty="0">
                <a:latin typeface="Arial" panose="020B0604020202020204" pitchFamily="34" charset="0"/>
                <a:cs typeface="Arial" panose="020B0604020202020204" pitchFamily="34" charset="0"/>
              </a:rPr>
              <a:t>D-Eye  Lens</a:t>
            </a:r>
          </a:p>
        </p:txBody>
      </p:sp>
      <p:sp>
        <p:nvSpPr>
          <p:cNvPr id="8" name="TextBox 7"/>
          <p:cNvSpPr txBox="1"/>
          <p:nvPr/>
        </p:nvSpPr>
        <p:spPr>
          <a:xfrm>
            <a:off x="0" y="6488668"/>
            <a:ext cx="12192000" cy="369332"/>
          </a:xfrm>
          <a:prstGeom prst="rect">
            <a:avLst/>
          </a:prstGeom>
          <a:solidFill>
            <a:schemeClr val="accent2">
              <a:lumMod val="75000"/>
            </a:schemeClr>
          </a:solidFill>
        </p:spPr>
        <p:txBody>
          <a:bodyPr wrap="square" rtlCol="0">
            <a:spAutoFit/>
          </a:bodyPr>
          <a:lstStyle/>
          <a:p>
            <a:pPr algn="ctr"/>
            <a:r>
              <a:rPr lang="en-US" dirty="0">
                <a:solidFill>
                  <a:schemeClr val="bg1"/>
                </a:solidFill>
              </a:rPr>
              <a:t>Signal and Image Processing (SIP) Lab</a:t>
            </a:r>
          </a:p>
        </p:txBody>
      </p:sp>
      <p:pic>
        <p:nvPicPr>
          <p:cNvPr id="10" name="Picture 9"/>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3835400" y="6488668"/>
            <a:ext cx="388375" cy="370098"/>
          </a:xfrm>
          <a:prstGeom prst="rect">
            <a:avLst/>
          </a:prstGeom>
        </p:spPr>
      </p:pic>
      <p:sp>
        <p:nvSpPr>
          <p:cNvPr id="11" name="Slide Number Placeholder 6"/>
          <p:cNvSpPr>
            <a:spLocks noGrp="1"/>
          </p:cNvSpPr>
          <p:nvPr>
            <p:ph type="sldNum" sz="quarter" idx="12"/>
          </p:nvPr>
        </p:nvSpPr>
        <p:spPr>
          <a:xfrm>
            <a:off x="10701867" y="6490771"/>
            <a:ext cx="651933" cy="365125"/>
          </a:xfrm>
        </p:spPr>
        <p:txBody>
          <a:bodyPr/>
          <a:lstStyle/>
          <a:p>
            <a:r>
              <a:rPr lang="en-US" dirty="0">
                <a:ln w="0"/>
                <a:solidFill>
                  <a:schemeClr val="bg1"/>
                </a:solidFill>
                <a:effectLst>
                  <a:outerShdw blurRad="38100" dist="19050" dir="2700000" algn="tl" rotWithShape="0">
                    <a:schemeClr val="dk1">
                      <a:alpha val="40000"/>
                    </a:schemeClr>
                  </a:outerShdw>
                </a:effectLst>
              </a:rPr>
              <a:t>6/23</a:t>
            </a:r>
            <a:endParaRPr lang="en-US" dirty="0">
              <a:solidFill>
                <a:schemeClr val="bg1"/>
              </a:solidFill>
            </a:endParaRPr>
          </a:p>
        </p:txBody>
      </p:sp>
      <p:sp>
        <p:nvSpPr>
          <p:cNvPr id="9" name="Rectangle 8"/>
          <p:cNvSpPr/>
          <p:nvPr/>
        </p:nvSpPr>
        <p:spPr>
          <a:xfrm>
            <a:off x="1289713" y="2434662"/>
            <a:ext cx="3862317" cy="2123658"/>
          </a:xfrm>
          <a:prstGeom prst="rect">
            <a:avLst/>
          </a:prstGeom>
        </p:spPr>
        <p:txBody>
          <a:bodyPr wrap="square">
            <a:spAutoFit/>
          </a:bodyPr>
          <a:lstStyle/>
          <a:p>
            <a:pPr marL="342900" indent="-342900" algn="just">
              <a:buFont typeface="Wingdings" panose="05000000000000000000" pitchFamily="2" charset="2"/>
              <a:buChar char="Ø"/>
            </a:pPr>
            <a:r>
              <a:rPr lang="en-US" sz="2200" dirty="0"/>
              <a:t>Several lenses are commercially available as attachments to smartphones for examining retina. In this work, the D-Eye lens was used. </a:t>
            </a:r>
          </a:p>
        </p:txBody>
      </p:sp>
      <p:pic>
        <p:nvPicPr>
          <p:cNvPr id="3" name="Picture 2"/>
          <p:cNvPicPr>
            <a:picLocks noChangeAspect="1"/>
          </p:cNvPicPr>
          <p:nvPr/>
        </p:nvPicPr>
        <p:blipFill>
          <a:blip r:embed="rId5"/>
          <a:stretch>
            <a:fillRect/>
          </a:stretch>
        </p:blipFill>
        <p:spPr>
          <a:xfrm>
            <a:off x="5383752" y="1079213"/>
            <a:ext cx="6310516" cy="4971663"/>
          </a:xfrm>
          <a:prstGeom prst="rect">
            <a:avLst/>
          </a:prstGeom>
        </p:spPr>
      </p:pic>
      <p:sp>
        <p:nvSpPr>
          <p:cNvPr id="4" name="Rectangle 3"/>
          <p:cNvSpPr/>
          <p:nvPr/>
        </p:nvSpPr>
        <p:spPr>
          <a:xfrm>
            <a:off x="6316020" y="6095346"/>
            <a:ext cx="6287324" cy="307777"/>
          </a:xfrm>
          <a:prstGeom prst="rect">
            <a:avLst/>
          </a:prstGeom>
        </p:spPr>
        <p:txBody>
          <a:bodyPr wrap="square">
            <a:spAutoFit/>
          </a:bodyPr>
          <a:lstStyle/>
          <a:p>
            <a:r>
              <a:rPr lang="en-US" sz="1400" dirty="0">
                <a:solidFill>
                  <a:srgbClr val="000000"/>
                </a:solidFill>
                <a:latin typeface="Times New Roman" panose="02020603050405020304" pitchFamily="18" charset="0"/>
              </a:rPr>
              <a:t>A D-Eye lens attached to a smartphone (a) back and (b) front. </a:t>
            </a:r>
            <a:endParaRPr lang="en-US" sz="1400" dirty="0"/>
          </a:p>
        </p:txBody>
      </p:sp>
    </p:spTree>
    <p:extLst>
      <p:ext uri="{BB962C8B-B14F-4D97-AF65-F5344CB8AC3E}">
        <p14:creationId xmlns:p14="http://schemas.microsoft.com/office/powerpoint/2010/main" val="1709497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66800" y="342181"/>
            <a:ext cx="10117540" cy="777239"/>
          </a:xfrm>
        </p:spPr>
        <p:txBody>
          <a:bodyPr>
            <a:normAutofit/>
          </a:bodyPr>
          <a:lstStyle/>
          <a:p>
            <a:pPr algn="ctr"/>
            <a:r>
              <a:rPr lang="en-US" sz="2800" b="1" dirty="0">
                <a:latin typeface="Arial" panose="020B0604020202020204" pitchFamily="34" charset="0"/>
                <a:cs typeface="Arial" panose="020B0604020202020204" pitchFamily="34" charset="0"/>
              </a:rPr>
              <a:t>Training of DNN for detection of retinal abnormality (1) </a:t>
            </a:r>
          </a:p>
        </p:txBody>
      </p:sp>
      <p:sp>
        <p:nvSpPr>
          <p:cNvPr id="8" name="TextBox 7"/>
          <p:cNvSpPr txBox="1"/>
          <p:nvPr/>
        </p:nvSpPr>
        <p:spPr>
          <a:xfrm>
            <a:off x="0" y="6488668"/>
            <a:ext cx="12192000" cy="369332"/>
          </a:xfrm>
          <a:prstGeom prst="rect">
            <a:avLst/>
          </a:prstGeom>
          <a:solidFill>
            <a:schemeClr val="accent2">
              <a:lumMod val="75000"/>
            </a:schemeClr>
          </a:solidFill>
        </p:spPr>
        <p:txBody>
          <a:bodyPr wrap="square" rtlCol="0">
            <a:spAutoFit/>
          </a:bodyPr>
          <a:lstStyle/>
          <a:p>
            <a:pPr algn="ctr"/>
            <a:r>
              <a:rPr lang="en-US" dirty="0">
                <a:solidFill>
                  <a:schemeClr val="bg1"/>
                </a:solidFill>
              </a:rPr>
              <a:t>Signal and Image Processing (SIP) Lab</a:t>
            </a:r>
          </a:p>
        </p:txBody>
      </p:sp>
      <p:pic>
        <p:nvPicPr>
          <p:cNvPr id="10" name="Picture 9"/>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3835400" y="6488668"/>
            <a:ext cx="388375" cy="370098"/>
          </a:xfrm>
          <a:prstGeom prst="rect">
            <a:avLst/>
          </a:prstGeom>
        </p:spPr>
      </p:pic>
      <p:sp>
        <p:nvSpPr>
          <p:cNvPr id="11" name="Slide Number Placeholder 6"/>
          <p:cNvSpPr>
            <a:spLocks noGrp="1"/>
          </p:cNvSpPr>
          <p:nvPr>
            <p:ph type="sldNum" sz="quarter" idx="12"/>
          </p:nvPr>
        </p:nvSpPr>
        <p:spPr>
          <a:xfrm>
            <a:off x="10701867" y="6490771"/>
            <a:ext cx="651933" cy="365125"/>
          </a:xfrm>
        </p:spPr>
        <p:txBody>
          <a:bodyPr/>
          <a:lstStyle/>
          <a:p>
            <a:r>
              <a:rPr lang="en-US" dirty="0">
                <a:ln w="0"/>
                <a:solidFill>
                  <a:schemeClr val="bg1"/>
                </a:solidFill>
                <a:effectLst>
                  <a:outerShdw blurRad="38100" dist="19050" dir="2700000" algn="tl" rotWithShape="0">
                    <a:schemeClr val="dk1">
                      <a:alpha val="40000"/>
                    </a:schemeClr>
                  </a:outerShdw>
                </a:effectLst>
              </a:rPr>
              <a:t>7/23</a:t>
            </a:r>
            <a:endParaRPr lang="en-US" dirty="0">
              <a:solidFill>
                <a:schemeClr val="bg1"/>
              </a:solidFill>
            </a:endParaRPr>
          </a:p>
        </p:txBody>
      </p:sp>
      <p:sp>
        <p:nvSpPr>
          <p:cNvPr id="9" name="Rectangle 8"/>
          <p:cNvSpPr/>
          <p:nvPr/>
        </p:nvSpPr>
        <p:spPr>
          <a:xfrm>
            <a:off x="572612" y="1016661"/>
            <a:ext cx="10781188" cy="5170646"/>
          </a:xfrm>
          <a:prstGeom prst="rect">
            <a:avLst/>
          </a:prstGeom>
        </p:spPr>
        <p:txBody>
          <a:bodyPr wrap="square">
            <a:spAutoFit/>
          </a:bodyPr>
          <a:lstStyle/>
          <a:p>
            <a:pPr algn="just"/>
            <a:endParaRPr lang="en-US" sz="2200" dirty="0"/>
          </a:p>
          <a:p>
            <a:pPr marL="342900" indent="-342900" algn="just">
              <a:buFont typeface="Wingdings" panose="05000000000000000000" pitchFamily="2" charset="2"/>
              <a:buChar char="Ø"/>
            </a:pPr>
            <a:r>
              <a:rPr lang="en-US" sz="2200" dirty="0"/>
              <a:t>The </a:t>
            </a:r>
            <a:r>
              <a:rPr lang="en-US" sz="2200" b="1" dirty="0"/>
              <a:t>main advantage </a:t>
            </a:r>
            <a:r>
              <a:rPr lang="en-US" sz="2200" dirty="0"/>
              <a:t>of using a deep learning network (Convolutional Neural </a:t>
            </a:r>
            <a:r>
              <a:rPr lang="en-US" sz="2200" dirty="0" err="1"/>
              <a:t>Netwrok</a:t>
            </a:r>
            <a:r>
              <a:rPr lang="en-US" sz="2200" dirty="0"/>
              <a:t> - CNN) is that retina images are fed into the network without the need to carry out any handcrafted feature extraction.</a:t>
            </a:r>
          </a:p>
          <a:p>
            <a:pPr marL="342900" indent="-342900" algn="just">
              <a:buFont typeface="Wingdings" panose="05000000000000000000" pitchFamily="2" charset="2"/>
              <a:buChar char="Ø"/>
            </a:pPr>
            <a:endParaRPr lang="en-US" sz="2200" dirty="0"/>
          </a:p>
          <a:p>
            <a:pPr marL="342900" indent="-342900" algn="just">
              <a:buFont typeface="Wingdings" panose="05000000000000000000" pitchFamily="2" charset="2"/>
              <a:buChar char="Ø"/>
            </a:pPr>
            <a:r>
              <a:rPr lang="en-US" sz="2200" dirty="0"/>
              <a:t>Such networks require a considerable amount of data in order to get trained well. Since the amount of data in our case is relatively small for training, the transfer learning method is utilized here. </a:t>
            </a:r>
          </a:p>
          <a:p>
            <a:pPr marL="342900" indent="-342900" algn="just">
              <a:buFont typeface="Wingdings" panose="05000000000000000000" pitchFamily="2" charset="2"/>
              <a:buChar char="Ø"/>
            </a:pPr>
            <a:endParaRPr lang="en-US" sz="2200" dirty="0"/>
          </a:p>
          <a:p>
            <a:pPr marL="342900" indent="-342900" algn="just">
              <a:buFont typeface="Wingdings" panose="05000000000000000000" pitchFamily="2" charset="2"/>
              <a:buChar char="Ø"/>
            </a:pPr>
            <a:r>
              <a:rPr lang="en-US" sz="2200" dirty="0"/>
              <a:t>In transfer learning, a pre-trained CNN model is used. This pre-trained model is trained using a huge image dataset involving various objects. The layers of the pre-trained model are used up to the last fully connected layer. The last fully connected layer is then trained using the retinal image datasets. </a:t>
            </a:r>
          </a:p>
          <a:p>
            <a:pPr marL="342900" indent="-342900" algn="just">
              <a:buFont typeface="Wingdings" panose="05000000000000000000" pitchFamily="2" charset="2"/>
              <a:buChar char="Ø"/>
            </a:pPr>
            <a:endParaRPr lang="en-US" sz="2200" dirty="0"/>
          </a:p>
          <a:p>
            <a:pPr algn="just"/>
            <a:endParaRPr lang="en-US" sz="2200" dirty="0"/>
          </a:p>
        </p:txBody>
      </p:sp>
    </p:spTree>
    <p:extLst>
      <p:ext uri="{BB962C8B-B14F-4D97-AF65-F5344CB8AC3E}">
        <p14:creationId xmlns:p14="http://schemas.microsoft.com/office/powerpoint/2010/main" val="3280747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66800" y="342181"/>
            <a:ext cx="10117540" cy="777239"/>
          </a:xfrm>
        </p:spPr>
        <p:txBody>
          <a:bodyPr>
            <a:normAutofit/>
          </a:bodyPr>
          <a:lstStyle/>
          <a:p>
            <a:pPr algn="ctr"/>
            <a:r>
              <a:rPr lang="en-US" sz="2800" b="1" dirty="0">
                <a:latin typeface="Arial" panose="020B0604020202020204" pitchFamily="34" charset="0"/>
                <a:cs typeface="Arial" panose="020B0604020202020204" pitchFamily="34" charset="0"/>
              </a:rPr>
              <a:t>Training of DNN for detection of retinal abnormality (2)</a:t>
            </a:r>
          </a:p>
        </p:txBody>
      </p:sp>
      <p:sp>
        <p:nvSpPr>
          <p:cNvPr id="8" name="TextBox 7"/>
          <p:cNvSpPr txBox="1"/>
          <p:nvPr/>
        </p:nvSpPr>
        <p:spPr>
          <a:xfrm>
            <a:off x="0" y="6488668"/>
            <a:ext cx="12192000" cy="369332"/>
          </a:xfrm>
          <a:prstGeom prst="rect">
            <a:avLst/>
          </a:prstGeom>
          <a:solidFill>
            <a:schemeClr val="accent2">
              <a:lumMod val="75000"/>
            </a:schemeClr>
          </a:solidFill>
        </p:spPr>
        <p:txBody>
          <a:bodyPr wrap="square" rtlCol="0">
            <a:spAutoFit/>
          </a:bodyPr>
          <a:lstStyle/>
          <a:p>
            <a:pPr algn="ctr"/>
            <a:r>
              <a:rPr lang="en-US" dirty="0">
                <a:solidFill>
                  <a:schemeClr val="bg1"/>
                </a:solidFill>
              </a:rPr>
              <a:t>Signal and Image Processing (SIP) Lab</a:t>
            </a:r>
          </a:p>
        </p:txBody>
      </p:sp>
      <p:pic>
        <p:nvPicPr>
          <p:cNvPr id="10" name="Picture 9"/>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3835400" y="6488668"/>
            <a:ext cx="388375" cy="370098"/>
          </a:xfrm>
          <a:prstGeom prst="rect">
            <a:avLst/>
          </a:prstGeom>
        </p:spPr>
      </p:pic>
      <p:sp>
        <p:nvSpPr>
          <p:cNvPr id="11" name="Slide Number Placeholder 6"/>
          <p:cNvSpPr>
            <a:spLocks noGrp="1"/>
          </p:cNvSpPr>
          <p:nvPr>
            <p:ph type="sldNum" sz="quarter" idx="12"/>
          </p:nvPr>
        </p:nvSpPr>
        <p:spPr>
          <a:xfrm>
            <a:off x="10701867" y="6490771"/>
            <a:ext cx="651933" cy="365125"/>
          </a:xfrm>
        </p:spPr>
        <p:txBody>
          <a:bodyPr/>
          <a:lstStyle/>
          <a:p>
            <a:r>
              <a:rPr lang="en-US" dirty="0">
                <a:ln w="0"/>
                <a:solidFill>
                  <a:schemeClr val="bg1"/>
                </a:solidFill>
                <a:effectLst>
                  <a:outerShdw blurRad="38100" dist="19050" dir="2700000" algn="tl" rotWithShape="0">
                    <a:schemeClr val="dk1">
                      <a:alpha val="40000"/>
                    </a:schemeClr>
                  </a:outerShdw>
                </a:effectLst>
              </a:rPr>
              <a:t>8/23</a:t>
            </a:r>
            <a:endParaRPr lang="en-US" dirty="0">
              <a:solidFill>
                <a:schemeClr val="bg1"/>
              </a:solidFill>
            </a:endParaRPr>
          </a:p>
        </p:txBody>
      </p:sp>
      <p:sp>
        <p:nvSpPr>
          <p:cNvPr id="9" name="Rectangle 8"/>
          <p:cNvSpPr/>
          <p:nvPr/>
        </p:nvSpPr>
        <p:spPr>
          <a:xfrm>
            <a:off x="572612" y="1303034"/>
            <a:ext cx="10781188" cy="3046988"/>
          </a:xfrm>
          <a:prstGeom prst="rect">
            <a:avLst/>
          </a:prstGeom>
        </p:spPr>
        <p:txBody>
          <a:bodyPr wrap="square">
            <a:spAutoFit/>
          </a:bodyPr>
          <a:lstStyle/>
          <a:p>
            <a:pPr marL="342900" indent="-342900" algn="just">
              <a:buFont typeface="Wingdings" panose="05000000000000000000" pitchFamily="2" charset="2"/>
              <a:buChar char="Ø"/>
            </a:pPr>
            <a:r>
              <a:rPr lang="en-US" sz="2400" dirty="0"/>
              <a:t>Here, the transfer learning method based on the </a:t>
            </a:r>
            <a:r>
              <a:rPr lang="en-US" sz="2400" b="1" dirty="0"/>
              <a:t>pre-trained </a:t>
            </a:r>
            <a:r>
              <a:rPr lang="en-US" sz="2400" b="1" dirty="0" err="1"/>
              <a:t>Xception</a:t>
            </a:r>
            <a:r>
              <a:rPr lang="en-US" sz="2400" b="1" dirty="0"/>
              <a:t> </a:t>
            </a:r>
            <a:r>
              <a:rPr lang="en-US" sz="2400" dirty="0"/>
              <a:t>(Extreme version of Inception) [3] model is considered. </a:t>
            </a:r>
            <a:r>
              <a:rPr lang="en-US" sz="2400" dirty="0" err="1"/>
              <a:t>Xception</a:t>
            </a:r>
            <a:r>
              <a:rPr lang="en-US" sz="2400" dirty="0"/>
              <a:t> is a modification of Inception-v3 model [4] involving convolutional layers, inception layer, </a:t>
            </a:r>
            <a:r>
              <a:rPr lang="en-US" sz="2400" dirty="0" err="1"/>
              <a:t>depthwise</a:t>
            </a:r>
            <a:r>
              <a:rPr lang="en-US" sz="2400" dirty="0"/>
              <a:t> separable convolutions, and residual connections. </a:t>
            </a:r>
          </a:p>
          <a:p>
            <a:pPr marL="342900" indent="-342900" algn="just">
              <a:buFont typeface="Wingdings" panose="05000000000000000000" pitchFamily="2" charset="2"/>
              <a:buChar char="Ø"/>
            </a:pPr>
            <a:endParaRPr lang="en-US" sz="2400" dirty="0"/>
          </a:p>
          <a:p>
            <a:pPr marL="342900" indent="-342900" algn="just">
              <a:buFont typeface="Wingdings" panose="05000000000000000000" pitchFamily="2" charset="2"/>
              <a:buChar char="Ø"/>
            </a:pPr>
            <a:r>
              <a:rPr lang="en-US" sz="2400" dirty="0"/>
              <a:t>The pre-trained </a:t>
            </a:r>
            <a:r>
              <a:rPr lang="en-US" sz="2400" dirty="0" err="1"/>
              <a:t>Xception</a:t>
            </a:r>
            <a:r>
              <a:rPr lang="en-US" sz="2400" dirty="0"/>
              <a:t> model was trained using the </a:t>
            </a:r>
            <a:r>
              <a:rPr lang="en-US" sz="2400" b="1" dirty="0"/>
              <a:t>ImageNet </a:t>
            </a:r>
            <a:r>
              <a:rPr lang="en-US" sz="2400" dirty="0"/>
              <a:t>dataset [5]. This dataset consists of 1.2 million images grouped into 1,000 classes. </a:t>
            </a:r>
          </a:p>
          <a:p>
            <a:pPr marL="342900" indent="-342900" algn="just">
              <a:buFont typeface="Wingdings" panose="05000000000000000000" pitchFamily="2" charset="2"/>
              <a:buChar char="Ø"/>
            </a:pPr>
            <a:endParaRPr lang="en-US" sz="2400" dirty="0"/>
          </a:p>
        </p:txBody>
      </p:sp>
      <p:sp>
        <p:nvSpPr>
          <p:cNvPr id="2" name="Rectangle 1"/>
          <p:cNvSpPr/>
          <p:nvPr/>
        </p:nvSpPr>
        <p:spPr>
          <a:xfrm>
            <a:off x="963304" y="4834569"/>
            <a:ext cx="10324531" cy="1169551"/>
          </a:xfrm>
          <a:prstGeom prst="rect">
            <a:avLst/>
          </a:prstGeom>
        </p:spPr>
        <p:txBody>
          <a:bodyPr wrap="square">
            <a:spAutoFit/>
          </a:bodyPr>
          <a:lstStyle/>
          <a:p>
            <a:r>
              <a:rPr lang="en-US" sz="1400" dirty="0">
                <a:solidFill>
                  <a:srgbClr val="000000"/>
                </a:solidFill>
                <a:latin typeface="Arial" panose="020B0604020202020204" pitchFamily="34" charset="0"/>
                <a:cs typeface="Arial" panose="020B0604020202020204" pitchFamily="34" charset="0"/>
              </a:rPr>
              <a:t>[3] </a:t>
            </a:r>
            <a:r>
              <a:rPr lang="en-US" sz="1400" dirty="0" err="1">
                <a:solidFill>
                  <a:srgbClr val="000000"/>
                </a:solidFill>
                <a:latin typeface="Arial" panose="020B0604020202020204" pitchFamily="34" charset="0"/>
                <a:cs typeface="Arial" panose="020B0604020202020204" pitchFamily="34" charset="0"/>
              </a:rPr>
              <a:t>Chollet</a:t>
            </a:r>
            <a:r>
              <a:rPr lang="en-US" sz="1400" dirty="0">
                <a:solidFill>
                  <a:srgbClr val="000000"/>
                </a:solidFill>
                <a:latin typeface="Arial" panose="020B0604020202020204" pitchFamily="34" charset="0"/>
                <a:cs typeface="Arial" panose="020B0604020202020204" pitchFamily="34" charset="0"/>
              </a:rPr>
              <a:t>, F., "</a:t>
            </a:r>
            <a:r>
              <a:rPr lang="en-US" sz="1400" dirty="0" err="1">
                <a:solidFill>
                  <a:srgbClr val="000000"/>
                </a:solidFill>
                <a:latin typeface="Arial" panose="020B0604020202020204" pitchFamily="34" charset="0"/>
                <a:cs typeface="Arial" panose="020B0604020202020204" pitchFamily="34" charset="0"/>
              </a:rPr>
              <a:t>Xception</a:t>
            </a:r>
            <a:r>
              <a:rPr lang="en-US" sz="1400" dirty="0">
                <a:solidFill>
                  <a:srgbClr val="000000"/>
                </a:solidFill>
                <a:latin typeface="Arial" panose="020B0604020202020204" pitchFamily="34" charset="0"/>
                <a:cs typeface="Arial" panose="020B0604020202020204" pitchFamily="34" charset="0"/>
              </a:rPr>
              <a:t>: Deep learning with </a:t>
            </a:r>
            <a:r>
              <a:rPr lang="en-US" sz="1400" dirty="0" err="1">
                <a:solidFill>
                  <a:srgbClr val="000000"/>
                </a:solidFill>
                <a:latin typeface="Arial" panose="020B0604020202020204" pitchFamily="34" charset="0"/>
                <a:cs typeface="Arial" panose="020B0604020202020204" pitchFamily="34" charset="0"/>
              </a:rPr>
              <a:t>depthwise</a:t>
            </a:r>
            <a:r>
              <a:rPr lang="en-US" sz="1400" dirty="0">
                <a:solidFill>
                  <a:srgbClr val="000000"/>
                </a:solidFill>
                <a:latin typeface="Arial" panose="020B0604020202020204" pitchFamily="34" charset="0"/>
                <a:cs typeface="Arial" panose="020B0604020202020204" pitchFamily="34" charset="0"/>
              </a:rPr>
              <a:t> separable convolutions," </a:t>
            </a:r>
            <a:r>
              <a:rPr lang="en-US" sz="1400" i="1" dirty="0">
                <a:solidFill>
                  <a:srgbClr val="000000"/>
                </a:solidFill>
                <a:latin typeface="Arial" panose="020B0604020202020204" pitchFamily="34" charset="0"/>
                <a:cs typeface="Arial" panose="020B0604020202020204" pitchFamily="34" charset="0"/>
              </a:rPr>
              <a:t>arXiv</a:t>
            </a:r>
            <a:r>
              <a:rPr lang="en-US" sz="1400" dirty="0">
                <a:solidFill>
                  <a:srgbClr val="000000"/>
                </a:solidFill>
                <a:latin typeface="Arial" panose="020B0604020202020204" pitchFamily="34" charset="0"/>
                <a:cs typeface="Arial" panose="020B0604020202020204" pitchFamily="34" charset="0"/>
              </a:rPr>
              <a:t>:1610-02357 (2017). </a:t>
            </a:r>
          </a:p>
          <a:p>
            <a:r>
              <a:rPr lang="en-US" sz="1400" dirty="0">
                <a:solidFill>
                  <a:srgbClr val="000000"/>
                </a:solidFill>
                <a:latin typeface="Arial" panose="020B0604020202020204" pitchFamily="34" charset="0"/>
                <a:cs typeface="Arial" panose="020B0604020202020204" pitchFamily="34" charset="0"/>
              </a:rPr>
              <a:t>[4] </a:t>
            </a:r>
            <a:r>
              <a:rPr lang="en-US" sz="1400" dirty="0" err="1">
                <a:solidFill>
                  <a:srgbClr val="000000"/>
                </a:solidFill>
                <a:latin typeface="Arial" panose="020B0604020202020204" pitchFamily="34" charset="0"/>
                <a:cs typeface="Arial" panose="020B0604020202020204" pitchFamily="34" charset="0"/>
              </a:rPr>
              <a:t>Szegedy</a:t>
            </a:r>
            <a:r>
              <a:rPr lang="en-US" sz="1400" dirty="0">
                <a:solidFill>
                  <a:srgbClr val="000000"/>
                </a:solidFill>
                <a:latin typeface="Arial" panose="020B0604020202020204" pitchFamily="34" charset="0"/>
                <a:cs typeface="Arial" panose="020B0604020202020204" pitchFamily="34" charset="0"/>
              </a:rPr>
              <a:t>, C., </a:t>
            </a:r>
            <a:r>
              <a:rPr lang="en-US" sz="1400" dirty="0" err="1">
                <a:solidFill>
                  <a:srgbClr val="000000"/>
                </a:solidFill>
                <a:latin typeface="Arial" panose="020B0604020202020204" pitchFamily="34" charset="0"/>
                <a:cs typeface="Arial" panose="020B0604020202020204" pitchFamily="34" charset="0"/>
              </a:rPr>
              <a:t>Vanhoucke</a:t>
            </a:r>
            <a:r>
              <a:rPr lang="en-US" sz="1400" dirty="0">
                <a:solidFill>
                  <a:srgbClr val="000000"/>
                </a:solidFill>
                <a:latin typeface="Arial" panose="020B0604020202020204" pitchFamily="34" charset="0"/>
                <a:cs typeface="Arial" panose="020B0604020202020204" pitchFamily="34" charset="0"/>
              </a:rPr>
              <a:t>, V., </a:t>
            </a:r>
            <a:r>
              <a:rPr lang="en-US" sz="1400" dirty="0" err="1">
                <a:solidFill>
                  <a:srgbClr val="000000"/>
                </a:solidFill>
                <a:latin typeface="Arial" panose="020B0604020202020204" pitchFamily="34" charset="0"/>
                <a:cs typeface="Arial" panose="020B0604020202020204" pitchFamily="34" charset="0"/>
              </a:rPr>
              <a:t>Ioffe</a:t>
            </a:r>
            <a:r>
              <a:rPr lang="en-US" sz="1400" dirty="0">
                <a:solidFill>
                  <a:srgbClr val="000000"/>
                </a:solidFill>
                <a:latin typeface="Arial" panose="020B0604020202020204" pitchFamily="34" charset="0"/>
                <a:cs typeface="Arial" panose="020B0604020202020204" pitchFamily="34" charset="0"/>
              </a:rPr>
              <a:t>, S., </a:t>
            </a:r>
            <a:r>
              <a:rPr lang="en-US" sz="1400" dirty="0" err="1">
                <a:solidFill>
                  <a:srgbClr val="000000"/>
                </a:solidFill>
                <a:latin typeface="Arial" panose="020B0604020202020204" pitchFamily="34" charset="0"/>
                <a:cs typeface="Arial" panose="020B0604020202020204" pitchFamily="34" charset="0"/>
              </a:rPr>
              <a:t>Shlens</a:t>
            </a:r>
            <a:r>
              <a:rPr lang="en-US" sz="1400" dirty="0">
                <a:solidFill>
                  <a:srgbClr val="000000"/>
                </a:solidFill>
                <a:latin typeface="Arial" panose="020B0604020202020204" pitchFamily="34" charset="0"/>
                <a:cs typeface="Arial" panose="020B0604020202020204" pitchFamily="34" charset="0"/>
              </a:rPr>
              <a:t>, J., and </a:t>
            </a:r>
            <a:r>
              <a:rPr lang="en-US" sz="1400" dirty="0" err="1">
                <a:solidFill>
                  <a:srgbClr val="000000"/>
                </a:solidFill>
                <a:latin typeface="Arial" panose="020B0604020202020204" pitchFamily="34" charset="0"/>
                <a:cs typeface="Arial" panose="020B0604020202020204" pitchFamily="34" charset="0"/>
              </a:rPr>
              <a:t>Wojna</a:t>
            </a:r>
            <a:r>
              <a:rPr lang="en-US" sz="1400" dirty="0">
                <a:solidFill>
                  <a:srgbClr val="000000"/>
                </a:solidFill>
                <a:latin typeface="Arial" panose="020B0604020202020204" pitchFamily="34" charset="0"/>
                <a:cs typeface="Arial" panose="020B0604020202020204" pitchFamily="34" charset="0"/>
              </a:rPr>
              <a:t>, Z., "Rethinking the inception architecture for computer vision," </a:t>
            </a:r>
            <a:r>
              <a:rPr lang="en-US" sz="1400" i="1" dirty="0">
                <a:solidFill>
                  <a:srgbClr val="000000"/>
                </a:solidFill>
                <a:latin typeface="Arial" panose="020B0604020202020204" pitchFamily="34" charset="0"/>
                <a:cs typeface="Arial" panose="020B0604020202020204" pitchFamily="34" charset="0"/>
              </a:rPr>
              <a:t>Proceedings of IEEE Conference on Computer Vision and Pattern Recognition</a:t>
            </a:r>
            <a:r>
              <a:rPr lang="en-US" sz="1400" dirty="0">
                <a:solidFill>
                  <a:srgbClr val="000000"/>
                </a:solidFill>
                <a:latin typeface="Arial" panose="020B0604020202020204" pitchFamily="34" charset="0"/>
                <a:cs typeface="Arial" panose="020B0604020202020204" pitchFamily="34" charset="0"/>
              </a:rPr>
              <a:t>, Las Vegas, NV (2016). </a:t>
            </a:r>
          </a:p>
          <a:p>
            <a:r>
              <a:rPr lang="en-US" sz="1400" dirty="0">
                <a:solidFill>
                  <a:srgbClr val="000000"/>
                </a:solidFill>
                <a:latin typeface="Arial" panose="020B0604020202020204" pitchFamily="34" charset="0"/>
                <a:cs typeface="Arial" panose="020B0604020202020204" pitchFamily="34" charset="0"/>
              </a:rPr>
              <a:t>[5] Deng, J., Dong, W., </a:t>
            </a:r>
            <a:r>
              <a:rPr lang="en-US" sz="1400" dirty="0" err="1">
                <a:solidFill>
                  <a:srgbClr val="000000"/>
                </a:solidFill>
                <a:latin typeface="Arial" panose="020B0604020202020204" pitchFamily="34" charset="0"/>
                <a:cs typeface="Arial" panose="020B0604020202020204" pitchFamily="34" charset="0"/>
              </a:rPr>
              <a:t>Socher</a:t>
            </a:r>
            <a:r>
              <a:rPr lang="en-US" sz="1400" dirty="0">
                <a:solidFill>
                  <a:srgbClr val="000000"/>
                </a:solidFill>
                <a:latin typeface="Arial" panose="020B0604020202020204" pitchFamily="34" charset="0"/>
                <a:cs typeface="Arial" panose="020B0604020202020204" pitchFamily="34" charset="0"/>
              </a:rPr>
              <a:t>, R., Li, L.-J., Li, K., and Li, F., "ImageNet: A large-scale hierarchical image database, " </a:t>
            </a:r>
            <a:r>
              <a:rPr lang="en-US" sz="1400" i="1" dirty="0">
                <a:solidFill>
                  <a:srgbClr val="000000"/>
                </a:solidFill>
                <a:latin typeface="Arial" panose="020B0604020202020204" pitchFamily="34" charset="0"/>
                <a:cs typeface="Arial" panose="020B0604020202020204" pitchFamily="34" charset="0"/>
              </a:rPr>
              <a:t>Proceedings of IEEE Conference on Computer Vision and Pattern Recognition</a:t>
            </a:r>
            <a:r>
              <a:rPr lang="en-US" sz="1400" dirty="0">
                <a:solidFill>
                  <a:srgbClr val="000000"/>
                </a:solidFill>
                <a:latin typeface="Arial" panose="020B0604020202020204" pitchFamily="34" charset="0"/>
                <a:cs typeface="Arial" panose="020B0604020202020204" pitchFamily="34" charset="0"/>
              </a:rPr>
              <a:t>, Miami Beach, FL (2009). </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278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66800" y="342181"/>
            <a:ext cx="10117540" cy="777239"/>
          </a:xfrm>
        </p:spPr>
        <p:txBody>
          <a:bodyPr>
            <a:normAutofit/>
          </a:bodyPr>
          <a:lstStyle/>
          <a:p>
            <a:pPr algn="ctr"/>
            <a:r>
              <a:rPr lang="en-US" sz="2800" b="1" dirty="0">
                <a:latin typeface="Arial" panose="020B0604020202020204" pitchFamily="34" charset="0"/>
                <a:cs typeface="Arial" panose="020B0604020202020204" pitchFamily="34" charset="0"/>
              </a:rPr>
              <a:t>Two-step approach </a:t>
            </a:r>
          </a:p>
        </p:txBody>
      </p:sp>
      <p:sp>
        <p:nvSpPr>
          <p:cNvPr id="8" name="TextBox 7"/>
          <p:cNvSpPr txBox="1"/>
          <p:nvPr/>
        </p:nvSpPr>
        <p:spPr>
          <a:xfrm>
            <a:off x="0" y="6488668"/>
            <a:ext cx="12192000" cy="369332"/>
          </a:xfrm>
          <a:prstGeom prst="rect">
            <a:avLst/>
          </a:prstGeom>
          <a:solidFill>
            <a:schemeClr val="accent2">
              <a:lumMod val="75000"/>
            </a:schemeClr>
          </a:solidFill>
        </p:spPr>
        <p:txBody>
          <a:bodyPr wrap="square" rtlCol="0">
            <a:spAutoFit/>
          </a:bodyPr>
          <a:lstStyle/>
          <a:p>
            <a:pPr algn="ctr"/>
            <a:r>
              <a:rPr lang="en-US" dirty="0">
                <a:solidFill>
                  <a:schemeClr val="bg1"/>
                </a:solidFill>
              </a:rPr>
              <a:t>Signal and Image Processing (SIP) Lab</a:t>
            </a:r>
          </a:p>
        </p:txBody>
      </p:sp>
      <p:pic>
        <p:nvPicPr>
          <p:cNvPr id="10" name="Picture 9"/>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3835400" y="6488668"/>
            <a:ext cx="388375" cy="370098"/>
          </a:xfrm>
          <a:prstGeom prst="rect">
            <a:avLst/>
          </a:prstGeom>
        </p:spPr>
      </p:pic>
      <p:sp>
        <p:nvSpPr>
          <p:cNvPr id="11" name="Slide Number Placeholder 6"/>
          <p:cNvSpPr>
            <a:spLocks noGrp="1"/>
          </p:cNvSpPr>
          <p:nvPr>
            <p:ph type="sldNum" sz="quarter" idx="12"/>
          </p:nvPr>
        </p:nvSpPr>
        <p:spPr>
          <a:xfrm>
            <a:off x="10701867" y="6490771"/>
            <a:ext cx="651933" cy="365125"/>
          </a:xfrm>
        </p:spPr>
        <p:txBody>
          <a:bodyPr/>
          <a:lstStyle/>
          <a:p>
            <a:r>
              <a:rPr lang="en-US" dirty="0">
                <a:ln w="0"/>
                <a:solidFill>
                  <a:schemeClr val="bg1"/>
                </a:solidFill>
                <a:effectLst>
                  <a:outerShdw blurRad="38100" dist="19050" dir="2700000" algn="tl" rotWithShape="0">
                    <a:schemeClr val="dk1">
                      <a:alpha val="40000"/>
                    </a:schemeClr>
                  </a:outerShdw>
                </a:effectLst>
              </a:rPr>
              <a:t>10/23</a:t>
            </a:r>
            <a:endParaRPr lang="en-US" dirty="0">
              <a:solidFill>
                <a:schemeClr val="bg1"/>
              </a:solidFill>
            </a:endParaRPr>
          </a:p>
        </p:txBody>
      </p:sp>
      <p:sp>
        <p:nvSpPr>
          <p:cNvPr id="9" name="Rectangle 8"/>
          <p:cNvSpPr/>
          <p:nvPr/>
        </p:nvSpPr>
        <p:spPr>
          <a:xfrm>
            <a:off x="572612" y="1303034"/>
            <a:ext cx="10781188" cy="2123658"/>
          </a:xfrm>
          <a:prstGeom prst="rect">
            <a:avLst/>
          </a:prstGeom>
        </p:spPr>
        <p:txBody>
          <a:bodyPr wrap="square">
            <a:spAutoFit/>
          </a:bodyPr>
          <a:lstStyle/>
          <a:p>
            <a:pPr marL="342900" indent="-342900" algn="just">
              <a:buFont typeface="Wingdings" panose="05000000000000000000" pitchFamily="2" charset="2"/>
              <a:buChar char="Ø"/>
            </a:pPr>
            <a:r>
              <a:rPr lang="en-US" sz="2200" dirty="0"/>
              <a:t>A </a:t>
            </a:r>
            <a:r>
              <a:rPr lang="en-US" sz="2200" b="1" dirty="0"/>
              <a:t>two-step approach</a:t>
            </a:r>
            <a:r>
              <a:rPr lang="en-US" sz="2200" dirty="0"/>
              <a:t> is considered in the smartphone app. In the first step, the detection is focused on diabetic retinopathy (DR). In the second step, if no DR is detected, then the image is examined for other retinal abnormalities. This two-step approach is adopted due to the fact that DR constitutes a major portion of retinal abnormalities and the publicly available datasets do not contain a large number of images corresponding to other types of abnormalities. </a:t>
            </a:r>
          </a:p>
        </p:txBody>
      </p:sp>
      <p:pic>
        <p:nvPicPr>
          <p:cNvPr id="2" name="Picture 1"/>
          <p:cNvPicPr>
            <a:picLocks noChangeAspect="1"/>
          </p:cNvPicPr>
          <p:nvPr/>
        </p:nvPicPr>
        <p:blipFill>
          <a:blip r:embed="rId5"/>
          <a:stretch>
            <a:fillRect/>
          </a:stretch>
        </p:blipFill>
        <p:spPr>
          <a:xfrm>
            <a:off x="3097868" y="4026270"/>
            <a:ext cx="6323809" cy="1371429"/>
          </a:xfrm>
          <a:prstGeom prst="rect">
            <a:avLst/>
          </a:prstGeom>
        </p:spPr>
      </p:pic>
      <p:sp>
        <p:nvSpPr>
          <p:cNvPr id="4" name="Rectangle 3"/>
          <p:cNvSpPr/>
          <p:nvPr/>
        </p:nvSpPr>
        <p:spPr>
          <a:xfrm>
            <a:off x="4029587" y="5599444"/>
            <a:ext cx="3783665" cy="307777"/>
          </a:xfrm>
          <a:prstGeom prst="rect">
            <a:avLst/>
          </a:prstGeom>
        </p:spPr>
        <p:txBody>
          <a:bodyPr wrap="none">
            <a:spAutoFit/>
          </a:bodyPr>
          <a:lstStyle/>
          <a:p>
            <a:r>
              <a:rPr lang="en-US" sz="1400" dirty="0">
                <a:solidFill>
                  <a:srgbClr val="000000"/>
                </a:solidFill>
                <a:latin typeface="Times New Roman" panose="02020603050405020304" pitchFamily="18" charset="0"/>
              </a:rPr>
              <a:t>Two-step approach to detect retinal abnormalities </a:t>
            </a:r>
            <a:endParaRPr lang="en-US" sz="1400" dirty="0"/>
          </a:p>
        </p:txBody>
      </p:sp>
    </p:spTree>
    <p:extLst>
      <p:ext uri="{BB962C8B-B14F-4D97-AF65-F5344CB8AC3E}">
        <p14:creationId xmlns:p14="http://schemas.microsoft.com/office/powerpoint/2010/main" val="4790798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472544</TotalTime>
  <Words>2790</Words>
  <Application>Microsoft Office PowerPoint</Application>
  <PresentationFormat>Widescreen</PresentationFormat>
  <Paragraphs>168</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 Hebrew</vt:lpstr>
      <vt:lpstr>Arial</vt:lpstr>
      <vt:lpstr>Calibri</vt:lpstr>
      <vt:lpstr>Calibri Light</vt:lpstr>
      <vt:lpstr>Times New Roman</vt:lpstr>
      <vt:lpstr>Wingdings</vt:lpstr>
      <vt:lpstr>Office Theme</vt:lpstr>
      <vt:lpstr>PowerPoint Presentation</vt:lpstr>
      <vt:lpstr>Introduction</vt:lpstr>
      <vt:lpstr>Problem Statement</vt:lpstr>
      <vt:lpstr>Datasets used for DNN training</vt:lpstr>
      <vt:lpstr>Sample images of datasets  </vt:lpstr>
      <vt:lpstr>D-Eye  Lens</vt:lpstr>
      <vt:lpstr>Training of DNN for detection of retinal abnormality (1) </vt:lpstr>
      <vt:lpstr>Training of DNN for detection of retinal abnormality (2)</vt:lpstr>
      <vt:lpstr>Two-step approach </vt:lpstr>
      <vt:lpstr>Architecture of the Xception transfer learning for                     diabetic retinopathy detection </vt:lpstr>
      <vt:lpstr>Real-time implementation as a smartphone app (1) </vt:lpstr>
      <vt:lpstr>Real-time implementation as a smartphone app (2) </vt:lpstr>
      <vt:lpstr>Real-time implementation as a smartphone app (3) </vt:lpstr>
      <vt:lpstr>Real-time implementation as a smartphone app (4) </vt:lpstr>
      <vt:lpstr>Smartphones used</vt:lpstr>
      <vt:lpstr>App screen</vt:lpstr>
      <vt:lpstr>Real-time processing</vt:lpstr>
      <vt:lpstr>Detection accuracy</vt:lpstr>
      <vt:lpstr>Detection results (1)</vt:lpstr>
      <vt:lpstr>Detection results (2)</vt:lpstr>
      <vt:lpstr>Summary and Conclusion </vt:lpstr>
      <vt:lpstr>Thank you  Q&amp;A  www.utdallas.edu/~kehtar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Wei, Haoran</cp:lastModifiedBy>
  <cp:revision>292</cp:revision>
  <dcterms:created xsi:type="dcterms:W3CDTF">2017-11-13T16:48:24Z</dcterms:created>
  <dcterms:modified xsi:type="dcterms:W3CDTF">2020-03-11T20:44:28Z</dcterms:modified>
</cp:coreProperties>
</file>