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5" r:id="rId7"/>
    <p:sldId id="257" r:id="rId8"/>
    <p:sldId id="260" r:id="rId9"/>
    <p:sldId id="261" r:id="rId10"/>
    <p:sldId id="266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7B30E-039C-4670-B3A2-8831C5B9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46A6B1-0CF3-4E25-9520-D6DF37FE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77AE1-5913-46BB-9DEC-EE0A58A9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D3078-0CA8-44E2-9A60-260672F6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23DB-AE37-4A80-9B3B-A19038EF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D613-CA9D-432D-8295-6DC54EC5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B1029-B513-4AA1-8EA2-B3EA4672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46818-EAE1-4D22-943E-D69671AB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EB110-6B7D-4408-AB57-089C439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DA59B-0BF1-4CE4-AE09-063AD5D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C0DA53-22DB-4EF0-A840-01760D17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92FA3-891A-4A4D-B590-83D1B72F1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31D07-BA90-4A7F-B50E-888DDF4B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37430-2C54-4CAC-9C44-83060A9E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3C663-C7C8-4C36-9212-453118D1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D9E01-3164-41CD-985C-239A2F7B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6F40E-E8B5-4DD6-9AA8-6462E98B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22F19-1C90-41D2-81FA-BACB4711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9F934-DB25-4004-91A3-E74B071B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52B20-4DC7-434C-A4CD-B6961EB2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9048B-A921-4549-B999-50E3B675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0455A-5893-4A23-983E-901E78652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ECEE7-A2A0-42DF-97FE-A2189FA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4C584-39CF-40F1-8EFF-3E433021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F0B33-254D-4691-8058-1B65D8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7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842A-4073-42C4-B9F0-58509F48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1B4E2-6E1B-4352-80C1-F55404FD7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E26EF-43EC-43A6-B0E0-21B0903E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10955-B4A4-4E7F-A9C6-12707629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B3000-9C9D-4A07-AED2-CAB2F278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5AB44-24E9-4619-A113-6E78E814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1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AC2C-2998-4368-919F-03E2230B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F9A0E-0696-4BA0-90CD-11CF44E4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A8CB9-E5CB-4024-A4E6-797CA3D3A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94CD72-E598-4DD0-8973-947ED39B2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481D8-7A77-4A59-BDFD-9991A0739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328DAA-D839-479C-A3C8-178CBB4A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287430-9A14-4BC1-9C12-736E9109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9C3AD-0D3B-4A28-B725-1ADBE90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D9431-7268-4CD6-9590-8B1AFBDA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E6A40-BEF2-4D03-97B5-313C964A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14CCF6-6A3D-49A8-BB0F-36A0914D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688A50-FD29-4315-A35A-C430635A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CAEC7-06F3-464D-AE42-E73B79F3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966D6F-4538-4F96-A21B-8FBDF803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9A3EA-D408-40FE-8B58-3B25367B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783DA-967A-442A-B094-9BF5E2BF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E23BA-5BF1-4CD8-84E1-2A90CEDB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B8AC27-E97A-44B3-88AB-0144113E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10E25-AB38-45CD-844F-A466609E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0DF1B-9B48-432A-8F48-4FB7BD77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21D16-583D-495A-8428-C304120E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3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950EE-3929-461F-AD58-3F07CA05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C185CE-A992-408C-945A-6F6EEB759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D413C-201B-475C-BFA2-15A7C1F76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B53B6-924C-44A0-80EC-3DD7D7FD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8B2F5-FC2A-4ED0-9563-4AD06D1B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BF0E6-771C-4FFC-9445-F9115973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7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ACB70-93FC-4B07-830D-2CD842D0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AAAEA-4374-4A9C-8930-C198DAAC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AA4E5-60C0-4415-8CED-976C37B2D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02CF-6AE6-4588-BAE3-DE5B9505D27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716D0-9FB2-4FF4-A7FE-A2EF5AF2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9185A-9C75-465A-90D0-5CC519868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CB95-83C3-48BA-843A-17E1D79C8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2A56-96BB-4D92-9624-1C14D4137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Person-reidentification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D6AAFE-E12D-49FD-BE20-297DA6FEC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Feature &amp; 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51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3D359-0477-4185-BF5E-C0414061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 and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987D7-060E-4BED-AB8E-AF45688E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1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608155-2660-4495-925F-D4D8205DA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13" y="230819"/>
            <a:ext cx="381820" cy="1135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1804E5-AF23-4FA2-834A-358E381FC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12" y="1740022"/>
            <a:ext cx="381820" cy="1257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49BCE3-FBB4-425D-8BBE-0E80FB8A1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69" y="3371109"/>
            <a:ext cx="456464" cy="13572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00D4F6-FDBB-47DD-899E-A32C60B4A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04" y="5108195"/>
            <a:ext cx="381820" cy="1135277"/>
          </a:xfrm>
          <a:prstGeom prst="rect">
            <a:avLst/>
          </a:prstGeom>
        </p:spPr>
      </p:pic>
      <p:sp>
        <p:nvSpPr>
          <p:cNvPr id="11" name="梯形 10">
            <a:extLst>
              <a:ext uri="{FF2B5EF4-FFF2-40B4-BE49-F238E27FC236}">
                <a16:creationId xmlns:a16="http://schemas.microsoft.com/office/drawing/2014/main" id="{D540DB06-81BA-422A-AC69-CE59A828840E}"/>
              </a:ext>
            </a:extLst>
          </p:cNvPr>
          <p:cNvSpPr/>
          <p:nvPr/>
        </p:nvSpPr>
        <p:spPr>
          <a:xfrm rot="5400000">
            <a:off x="1986260" y="447918"/>
            <a:ext cx="979055" cy="701078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929625-DFF9-4794-A641-7D53262961BD}"/>
              </a:ext>
            </a:extLst>
          </p:cNvPr>
          <p:cNvSpPr txBox="1"/>
          <p:nvPr/>
        </p:nvSpPr>
        <p:spPr>
          <a:xfrm>
            <a:off x="2125248" y="536847"/>
            <a:ext cx="102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 encoder</a:t>
            </a:r>
            <a:endParaRPr lang="zh-CN" altLang="en-US" sz="1400" dirty="0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A1547C07-6E12-4B88-86E0-642BBBAFCDDA}"/>
              </a:ext>
            </a:extLst>
          </p:cNvPr>
          <p:cNvSpPr/>
          <p:nvPr/>
        </p:nvSpPr>
        <p:spPr>
          <a:xfrm rot="5400000">
            <a:off x="1991761" y="2018063"/>
            <a:ext cx="979055" cy="701078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id="{856C9EB2-CEE8-4097-A858-E614D3717DB5}"/>
              </a:ext>
            </a:extLst>
          </p:cNvPr>
          <p:cNvSpPr/>
          <p:nvPr/>
        </p:nvSpPr>
        <p:spPr>
          <a:xfrm rot="5400000">
            <a:off x="1986260" y="3699180"/>
            <a:ext cx="979055" cy="701078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BBE452AE-C788-4F39-91FD-6FFA6B4CB3AF}"/>
              </a:ext>
            </a:extLst>
          </p:cNvPr>
          <p:cNvSpPr/>
          <p:nvPr/>
        </p:nvSpPr>
        <p:spPr>
          <a:xfrm rot="5400000">
            <a:off x="1986259" y="5325294"/>
            <a:ext cx="979055" cy="701078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BBA4E3-C916-42A0-91A3-8185D099883D}"/>
              </a:ext>
            </a:extLst>
          </p:cNvPr>
          <p:cNvSpPr txBox="1"/>
          <p:nvPr/>
        </p:nvSpPr>
        <p:spPr>
          <a:xfrm>
            <a:off x="2125247" y="2143849"/>
            <a:ext cx="102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prior encoder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D886CD-8B42-48A6-BFB2-45653F7AB35B}"/>
              </a:ext>
            </a:extLst>
          </p:cNvPr>
          <p:cNvSpPr txBox="1"/>
          <p:nvPr/>
        </p:nvSpPr>
        <p:spPr>
          <a:xfrm>
            <a:off x="2125247" y="3825605"/>
            <a:ext cx="102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prior encoder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F9BF70-8632-45A3-9C8A-D8D0EA9EB44E}"/>
              </a:ext>
            </a:extLst>
          </p:cNvPr>
          <p:cNvSpPr txBox="1"/>
          <p:nvPr/>
        </p:nvSpPr>
        <p:spPr>
          <a:xfrm>
            <a:off x="2125247" y="5441517"/>
            <a:ext cx="102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prior encoder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914327-722C-4262-94E5-05DAE741A3FE}"/>
              </a:ext>
            </a:extLst>
          </p:cNvPr>
          <p:cNvSpPr/>
          <p:nvPr/>
        </p:nvSpPr>
        <p:spPr>
          <a:xfrm>
            <a:off x="3925456" y="2143849"/>
            <a:ext cx="169025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selector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E43156-135E-4EA5-B15B-FC55511FBF60}"/>
              </a:ext>
            </a:extLst>
          </p:cNvPr>
          <p:cNvSpPr/>
          <p:nvPr/>
        </p:nvSpPr>
        <p:spPr>
          <a:xfrm>
            <a:off x="3925456" y="3788109"/>
            <a:ext cx="169025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selector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EC48FA-88BF-4CD8-A39F-80572EB355BC}"/>
              </a:ext>
            </a:extLst>
          </p:cNvPr>
          <p:cNvSpPr/>
          <p:nvPr/>
        </p:nvSpPr>
        <p:spPr>
          <a:xfrm>
            <a:off x="3925456" y="5414223"/>
            <a:ext cx="169025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selector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0B4936-B0B3-4B62-94A4-91158FF42784}"/>
              </a:ext>
            </a:extLst>
          </p:cNvPr>
          <p:cNvSpPr txBox="1"/>
          <p:nvPr/>
        </p:nvSpPr>
        <p:spPr>
          <a:xfrm>
            <a:off x="878337" y="1312125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anchor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C4A650-BCFB-4B8C-B02C-92E33F200C04}"/>
              </a:ext>
            </a:extLst>
          </p:cNvPr>
          <p:cNvSpPr txBox="1"/>
          <p:nvPr/>
        </p:nvSpPr>
        <p:spPr>
          <a:xfrm>
            <a:off x="856177" y="2938094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positive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EA5D65-5FC9-4DBD-AA92-ACD4E7C63B41}"/>
              </a:ext>
            </a:extLst>
          </p:cNvPr>
          <p:cNvSpPr txBox="1"/>
          <p:nvPr/>
        </p:nvSpPr>
        <p:spPr>
          <a:xfrm>
            <a:off x="599792" y="4727640"/>
            <a:ext cx="1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sketch of anchor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BC83F9-CDB7-4B45-80D9-542BCDC843A6}"/>
              </a:ext>
            </a:extLst>
          </p:cNvPr>
          <p:cNvSpPr txBox="1"/>
          <p:nvPr/>
        </p:nvSpPr>
        <p:spPr>
          <a:xfrm>
            <a:off x="757381" y="6314018"/>
            <a:ext cx="171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gray of anchor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E3D48E-C89C-41AC-960F-658124079F7E}"/>
              </a:ext>
            </a:extLst>
          </p:cNvPr>
          <p:cNvSpPr/>
          <p:nvPr/>
        </p:nvSpPr>
        <p:spPr>
          <a:xfrm>
            <a:off x="7241309" y="540226"/>
            <a:ext cx="2041236" cy="5941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combinator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70E39C-94B8-4E06-B3C9-BE2BA005C80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826326" y="837311"/>
            <a:ext cx="4414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2F6123-37A9-4D3D-AEF1-34D0069EAD92}"/>
              </a:ext>
            </a:extLst>
          </p:cNvPr>
          <p:cNvCxnSpPr>
            <a:endCxn id="19" idx="1"/>
          </p:cNvCxnSpPr>
          <p:nvPr/>
        </p:nvCxnSpPr>
        <p:spPr>
          <a:xfrm>
            <a:off x="2826326" y="2392218"/>
            <a:ext cx="1099130" cy="13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A90B89-6A44-433D-98E8-91D89B8029B3}"/>
              </a:ext>
            </a:extLst>
          </p:cNvPr>
          <p:cNvCxnSpPr/>
          <p:nvPr/>
        </p:nvCxnSpPr>
        <p:spPr>
          <a:xfrm>
            <a:off x="2826326" y="4080594"/>
            <a:ext cx="1099130" cy="13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C2A5B76-72F6-4723-AFED-29EF0434F68B}"/>
              </a:ext>
            </a:extLst>
          </p:cNvPr>
          <p:cNvCxnSpPr/>
          <p:nvPr/>
        </p:nvCxnSpPr>
        <p:spPr>
          <a:xfrm>
            <a:off x="2826326" y="5742062"/>
            <a:ext cx="1099130" cy="13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DF4F9B9-8BEA-4884-83DF-F4C882659A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3092" y="1488242"/>
            <a:ext cx="1688358" cy="414751"/>
          </a:xfrm>
          <a:prstGeom prst="bentConnector3">
            <a:avLst>
              <a:gd name="adj1" fmla="val 99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5CC6781-183E-4872-8EA6-24B6857C13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3131" y="2257856"/>
            <a:ext cx="3344366" cy="531533"/>
          </a:xfrm>
          <a:prstGeom prst="bentConnector3">
            <a:avLst>
              <a:gd name="adj1" fmla="val 999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557CF49A-4B26-4E74-A903-DF32DD812B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2566" y="2911811"/>
            <a:ext cx="4830954" cy="666076"/>
          </a:xfrm>
          <a:prstGeom prst="bentConnector3">
            <a:avLst>
              <a:gd name="adj1" fmla="val 9990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2223C3E-2E5B-4125-9854-66C1D70A88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7941" y="3101212"/>
            <a:ext cx="4795287" cy="658580"/>
          </a:xfrm>
          <a:prstGeom prst="bentConnector3">
            <a:avLst>
              <a:gd name="adj1" fmla="val 1000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46AC186-15DE-4987-B823-310096C9BA9F}"/>
              </a:ext>
            </a:extLst>
          </p:cNvPr>
          <p:cNvCxnSpPr/>
          <p:nvPr/>
        </p:nvCxnSpPr>
        <p:spPr>
          <a:xfrm flipH="1">
            <a:off x="5615710" y="5828146"/>
            <a:ext cx="9605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ADC1FA6-B021-4441-99F6-C5280474D47D}"/>
              </a:ext>
            </a:extLst>
          </p:cNvPr>
          <p:cNvCxnSpPr/>
          <p:nvPr/>
        </p:nvCxnSpPr>
        <p:spPr>
          <a:xfrm flipH="1">
            <a:off x="5615708" y="4093835"/>
            <a:ext cx="9605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374DAD4-ADFF-4BED-BA00-2ED3E07E2018}"/>
              </a:ext>
            </a:extLst>
          </p:cNvPr>
          <p:cNvCxnSpPr/>
          <p:nvPr/>
        </p:nvCxnSpPr>
        <p:spPr>
          <a:xfrm flipH="1">
            <a:off x="5615708" y="2405459"/>
            <a:ext cx="9605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FA3F583-4AF4-4984-89AE-8EBE13442A88}"/>
              </a:ext>
            </a:extLst>
          </p:cNvPr>
          <p:cNvCxnSpPr>
            <a:stCxn id="26" idx="3"/>
          </p:cNvCxnSpPr>
          <p:nvPr/>
        </p:nvCxnSpPr>
        <p:spPr>
          <a:xfrm flipV="1">
            <a:off x="9282545" y="829371"/>
            <a:ext cx="637310" cy="7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AFAE-F374-4FD6-961D-DB18132E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key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C7142-B20F-44E0-8CC8-C9686592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56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Many re-identification model rely on clothing information, especially the color, and some detail parts of the clothing.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To reduce the influence of clothing information, </a:t>
            </a:r>
            <a:r>
              <a:rPr lang="en-US" altLang="zh-CN" sz="2000" b="1" u="sng" dirty="0"/>
              <a:t>we consider using outline drawing (sketch) and gray scale image of the origin image for training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Sketch</a:t>
            </a:r>
            <a:r>
              <a:rPr lang="en-US" altLang="zh-CN" sz="2000" dirty="0"/>
              <a:t> is used in paper </a:t>
            </a:r>
            <a:r>
              <a:rPr lang="en-US" altLang="zh-CN" sz="2000" i="1" dirty="0"/>
              <a:t>Person Re-identification by Contour Sketch under Moderate Clothing Change</a:t>
            </a:r>
            <a:r>
              <a:rPr lang="en-US" altLang="zh-CN" sz="2000" dirty="0"/>
              <a:t>, where sketch is proved to be effective to be used as training input in </a:t>
            </a:r>
            <a:r>
              <a:rPr lang="en-US" altLang="zh-CN" sz="2000" dirty="0" err="1"/>
              <a:t>reid</a:t>
            </a:r>
            <a:r>
              <a:rPr lang="en-US" altLang="zh-CN" sz="2000" dirty="0"/>
              <a:t> under clothing change.</a:t>
            </a:r>
          </a:p>
          <a:p>
            <a:r>
              <a:rPr lang="en-US" altLang="zh-CN" sz="2000" dirty="0"/>
              <a:t>We think that using </a:t>
            </a:r>
            <a:r>
              <a:rPr lang="en-US" altLang="zh-CN" sz="2000" b="1" dirty="0"/>
              <a:t>gray scale image </a:t>
            </a:r>
            <a:r>
              <a:rPr lang="en-US" altLang="zh-CN" sz="2000" dirty="0"/>
              <a:t>as input may make the model focus less on clothing color.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121442-903D-4977-979A-B2FB81BE3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52" y="5011391"/>
            <a:ext cx="456464" cy="1357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9DB8B0-EBCB-4121-914C-849B22BC5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8" y="5233334"/>
            <a:ext cx="381820" cy="11352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F78F41-E036-4DE0-837C-F5A9A7B24582}"/>
              </a:ext>
            </a:extLst>
          </p:cNvPr>
          <p:cNvSpPr txBox="1"/>
          <p:nvPr/>
        </p:nvSpPr>
        <p:spPr>
          <a:xfrm>
            <a:off x="2641658" y="6368611"/>
            <a:ext cx="105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sketch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EAA796-3C6C-40C8-964F-2A71982DDA68}"/>
              </a:ext>
            </a:extLst>
          </p:cNvPr>
          <p:cNvSpPr txBox="1"/>
          <p:nvPr/>
        </p:nvSpPr>
        <p:spPr>
          <a:xfrm>
            <a:off x="5944500" y="6368611"/>
            <a:ext cx="12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gray scale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AFAE-F374-4FD6-961D-DB18132E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key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C7142-B20F-44E0-8CC8-C96865929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However, using only sketch or gray scale image may also lose some information</a:t>
            </a:r>
          </a:p>
          <a:p>
            <a:endParaRPr lang="en-US" altLang="zh-CN" dirty="0"/>
          </a:p>
          <a:p>
            <a:r>
              <a:rPr lang="en-US" altLang="zh-CN" dirty="0"/>
              <a:t>Therefore, we consider combining original image, sketch and gray scale image for training (“use them all”)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121442-903D-4977-979A-B2FB81BE3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36" y="4738269"/>
            <a:ext cx="456464" cy="1357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9DB8B0-EBCB-4121-914C-849B22BC5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25" y="4849241"/>
            <a:ext cx="381820" cy="11352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F78F41-E036-4DE0-837C-F5A9A7B24582}"/>
              </a:ext>
            </a:extLst>
          </p:cNvPr>
          <p:cNvSpPr txBox="1"/>
          <p:nvPr/>
        </p:nvSpPr>
        <p:spPr>
          <a:xfrm>
            <a:off x="5470707" y="6123543"/>
            <a:ext cx="105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sketch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EAA796-3C6C-40C8-964F-2A71982DDA68}"/>
              </a:ext>
            </a:extLst>
          </p:cNvPr>
          <p:cNvSpPr txBox="1"/>
          <p:nvPr/>
        </p:nvSpPr>
        <p:spPr>
          <a:xfrm>
            <a:off x="8333417" y="6088520"/>
            <a:ext cx="12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gray scale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C7A4CF-9095-4F90-9663-8290F5736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91" y="4849240"/>
            <a:ext cx="381820" cy="11352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20375E-D57B-4BF6-BFB3-98D170D7D303}"/>
              </a:ext>
            </a:extLst>
          </p:cNvPr>
          <p:cNvSpPr txBox="1"/>
          <p:nvPr/>
        </p:nvSpPr>
        <p:spPr>
          <a:xfrm>
            <a:off x="2627673" y="6084639"/>
            <a:ext cx="105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5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3AB1F-7705-4CFB-939A-11275D95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Context Switching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0546F-DCB2-41D0-92A1-0264132A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778"/>
            <a:ext cx="10915835" cy="248908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This model comes from paper </a:t>
            </a:r>
            <a:r>
              <a:rPr lang="en-US" altLang="zh-CN" sz="2000" i="1" dirty="0"/>
              <a:t>Background Matting: The World is Your Green Screen</a:t>
            </a:r>
            <a:r>
              <a:rPr lang="en-US" altLang="zh-CN" sz="2000" dirty="0"/>
              <a:t>, </a:t>
            </a:r>
            <a:r>
              <a:rPr lang="en-US" altLang="zh-CN" sz="2000" b="1" u="sng" dirty="0"/>
              <a:t>which is about semantic segmentation, </a:t>
            </a:r>
            <a:r>
              <a:rPr lang="en-US" altLang="zh-CN" sz="2000" b="1" u="sng" dirty="0">
                <a:solidFill>
                  <a:srgbClr val="FF0000"/>
                </a:solidFill>
              </a:rPr>
              <a:t>not person re-identification</a:t>
            </a:r>
            <a:r>
              <a:rPr lang="en-US" altLang="zh-CN" sz="2000" dirty="0"/>
              <a:t>. We just want to borrow a part of the model——</a:t>
            </a:r>
            <a:r>
              <a:rPr lang="en-US" altLang="zh-CN" sz="2000" b="1" u="sng" dirty="0"/>
              <a:t>Context Switching Block</a:t>
            </a:r>
            <a:r>
              <a:rPr lang="en-US" altLang="zh-CN" sz="2000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15563-1B8F-429B-B451-6DA3BD68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5" y="2802322"/>
            <a:ext cx="9313260" cy="38129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192B8B-EE74-4C00-BB6D-F67521F673FE}"/>
              </a:ext>
            </a:extLst>
          </p:cNvPr>
          <p:cNvSpPr/>
          <p:nvPr/>
        </p:nvSpPr>
        <p:spPr>
          <a:xfrm>
            <a:off x="1313895" y="2675815"/>
            <a:ext cx="3684233" cy="4065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7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3AB1F-7705-4CFB-939A-11275D95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Context Switching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0546F-DCB2-41D0-92A1-0264132A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778"/>
            <a:ext cx="10915835" cy="248908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 this model, to get an accurate segmentation of image, the image itself, background, rough segmentation mask and some gray scale frames are used as input, </a:t>
            </a:r>
            <a:r>
              <a:rPr lang="en-US" altLang="zh-CN" sz="2000" b="1" dirty="0"/>
              <a:t>viewed as different </a:t>
            </a:r>
            <a:r>
              <a:rPr lang="en-US" altLang="zh-CN" sz="2000" b="1" u="sng" dirty="0">
                <a:solidFill>
                  <a:srgbClr val="FF0000"/>
                </a:solidFill>
              </a:rPr>
              <a:t>cues</a:t>
            </a:r>
            <a:r>
              <a:rPr lang="en-US" altLang="zh-CN" sz="2000" b="1" dirty="0"/>
              <a:t> of input.</a:t>
            </a:r>
          </a:p>
          <a:p>
            <a:r>
              <a:rPr lang="en-US" altLang="zh-CN" sz="2000" b="1" u="sng" dirty="0"/>
              <a:t>Context Switching Block aims to combine information from all the cues selectively and output combined features for further training.</a:t>
            </a:r>
            <a:endParaRPr lang="zh-CN" altLang="en-US" sz="2000" b="1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15563-1B8F-429B-B451-6DA3BD68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3" y="3913955"/>
            <a:ext cx="7190913" cy="29440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192B8B-EE74-4C00-BB6D-F67521F673FE}"/>
              </a:ext>
            </a:extLst>
          </p:cNvPr>
          <p:cNvSpPr/>
          <p:nvPr/>
        </p:nvSpPr>
        <p:spPr>
          <a:xfrm>
            <a:off x="1890943" y="3913955"/>
            <a:ext cx="2938509" cy="2877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6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3AB1F-7705-4CFB-939A-11275D95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Context Switching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0546F-DCB2-41D0-92A1-0264132A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5835" cy="200952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Context Switching Block aims to combine information from all the cues selectively. </a:t>
            </a:r>
            <a:r>
              <a:rPr lang="zh-CN" altLang="en-US" sz="2000" dirty="0"/>
              <a:t>有选择性地合并多种输入线索提供的特征</a:t>
            </a:r>
            <a:endParaRPr lang="en-US" altLang="zh-CN" sz="2000" dirty="0"/>
          </a:p>
          <a:p>
            <a:r>
              <a:rPr lang="en-US" altLang="zh-CN" sz="2000" dirty="0"/>
              <a:t>In person re-identification, original image, sketch and gray scale image can also be viewed as different input cues of a person.</a:t>
            </a:r>
          </a:p>
          <a:p>
            <a:r>
              <a:rPr lang="en-US" altLang="zh-CN" sz="2000" dirty="0"/>
              <a:t>We consider </a:t>
            </a:r>
            <a:r>
              <a:rPr lang="en-US" altLang="zh-CN" sz="2000" b="1" dirty="0"/>
              <a:t>borrowing &amp; modifying this model to combine significant </a:t>
            </a:r>
            <a:r>
              <a:rPr lang="en-US" altLang="zh-CN" sz="2000" b="1" dirty="0" err="1"/>
              <a:t>reid</a:t>
            </a:r>
            <a:r>
              <a:rPr lang="en-US" altLang="zh-CN" sz="2000" b="1" dirty="0"/>
              <a:t> information from all these cues selectively.</a:t>
            </a:r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15563-1B8F-429B-B451-6DA3BD68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3" y="3913955"/>
            <a:ext cx="7190913" cy="29440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192B8B-EE74-4C00-BB6D-F67521F673FE}"/>
              </a:ext>
            </a:extLst>
          </p:cNvPr>
          <p:cNvSpPr/>
          <p:nvPr/>
        </p:nvSpPr>
        <p:spPr>
          <a:xfrm>
            <a:off x="1890943" y="3913955"/>
            <a:ext cx="2938509" cy="2877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4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D0FC8A-85C5-4196-B68B-05C29431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0" y="523832"/>
            <a:ext cx="5457143" cy="55809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EFCF363-705F-417A-8C12-745F6BAE5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7" y="523832"/>
            <a:ext cx="6314983" cy="59864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0E5AFB-5B41-49CF-AC08-E9DDF2EC731F}"/>
              </a:ext>
            </a:extLst>
          </p:cNvPr>
          <p:cNvSpPr txBox="1"/>
          <p:nvPr/>
        </p:nvSpPr>
        <p:spPr>
          <a:xfrm>
            <a:off x="1464217" y="6187138"/>
            <a:ext cx="285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Context Switching Block from the paper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55401-C41F-410F-B1CE-B1A19B20592A}"/>
              </a:ext>
            </a:extLst>
          </p:cNvPr>
          <p:cNvSpPr txBox="1"/>
          <p:nvPr/>
        </p:nvSpPr>
        <p:spPr>
          <a:xfrm>
            <a:off x="7369612" y="6104784"/>
            <a:ext cx="299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Our idea of using Context Switching Block in </a:t>
            </a:r>
            <a:r>
              <a:rPr lang="en-US" altLang="zh-CN" b="1" dirty="0" err="1"/>
              <a:t>reid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0593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5E373-475F-4A89-9609-EDC267BE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Our first design model of context switching block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A22E3-B141-4BAA-85A1-6AAE3D84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74" y="1531118"/>
            <a:ext cx="7136682" cy="496175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174620-9789-4E67-A727-78B6FE8E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01" y="1690687"/>
            <a:ext cx="4142173" cy="4961755"/>
          </a:xfrm>
        </p:spPr>
        <p:txBody>
          <a:bodyPr/>
          <a:lstStyle/>
          <a:p>
            <a:r>
              <a:rPr lang="en-US" altLang="zh-CN" sz="2000" dirty="0"/>
              <a:t>Input:</a:t>
            </a:r>
          </a:p>
          <a:p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Original image (anchor)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Positive image (same id as anchor, but different clothing)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Sketch of anchor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Grayscale image of anchor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r>
              <a:rPr lang="en-US" altLang="zh-CN" sz="2000" dirty="0"/>
              <a:t>We hope to select and combine features from these four cues, to get features more significant for person re-identification.</a:t>
            </a:r>
            <a:endParaRPr lang="zh-CN" altLang="en-US" sz="2000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04D114D-38D6-476C-8AE6-C946EFCD55DB}"/>
              </a:ext>
            </a:extLst>
          </p:cNvPr>
          <p:cNvSpPr/>
          <p:nvPr/>
        </p:nvSpPr>
        <p:spPr>
          <a:xfrm rot="10800000">
            <a:off x="9726881" y="2954382"/>
            <a:ext cx="2399930" cy="3500392"/>
          </a:xfrm>
          <a:prstGeom prst="wedgeRoundRectCallou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79CEF8-E0BA-4515-ACF8-7E8500986CD3}"/>
              </a:ext>
            </a:extLst>
          </p:cNvPr>
          <p:cNvSpPr/>
          <p:nvPr/>
        </p:nvSpPr>
        <p:spPr>
          <a:xfrm rot="802493">
            <a:off x="11416683" y="1690687"/>
            <a:ext cx="621437" cy="8396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FC2293-8024-4012-A22B-BFC85E65B953}"/>
              </a:ext>
            </a:extLst>
          </p:cNvPr>
          <p:cNvSpPr txBox="1">
            <a:spLocks/>
          </p:cNvSpPr>
          <p:nvPr/>
        </p:nvSpPr>
        <p:spPr>
          <a:xfrm>
            <a:off x="9748768" y="3214077"/>
            <a:ext cx="2443317" cy="324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Output features from context switching block, which we hope to contain useful </a:t>
            </a:r>
            <a:r>
              <a:rPr lang="en-US" altLang="zh-CN" sz="1800" dirty="0" err="1"/>
              <a:t>reid</a:t>
            </a:r>
            <a:r>
              <a:rPr lang="en-US" altLang="zh-CN" sz="1800" dirty="0"/>
              <a:t> information extracted from all four cues.</a:t>
            </a:r>
          </a:p>
          <a:p>
            <a:r>
              <a:rPr lang="en-US" altLang="zh-CN" sz="1800" dirty="0"/>
              <a:t>The features will be fed to classification network. 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541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988FB-D157-4CBC-BB4B-AD15882F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Experiment: Context Switching Block + MGN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DC4CE-C093-46B0-98F9-825CCD24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We did an experiment: first we combine features from four input cues of a same person, then use the features to train a classification network.</a:t>
            </a:r>
          </a:p>
          <a:p>
            <a:r>
              <a:rPr lang="en-US" altLang="zh-CN" sz="2400" dirty="0"/>
              <a:t>MGN model is used as the classification network.</a:t>
            </a:r>
          </a:p>
          <a:p>
            <a:r>
              <a:rPr lang="en-US" altLang="zh-CN" sz="2400" dirty="0"/>
              <a:t>That is, we connect context switching block with MGN together in this </a:t>
            </a:r>
            <a:r>
              <a:rPr lang="en-US" altLang="zh-CN" sz="2400" dirty="0" err="1"/>
              <a:t>reid</a:t>
            </a:r>
            <a:r>
              <a:rPr lang="en-US" altLang="zh-CN" sz="2400" dirty="0"/>
              <a:t> experiment.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1E0DE1-3108-4B90-B53A-6F9F5323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4" y="3561094"/>
            <a:ext cx="4882718" cy="32036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20B0D3-9358-4140-9246-DDAE9CDC38AC}"/>
              </a:ext>
            </a:extLst>
          </p:cNvPr>
          <p:cNvSpPr/>
          <p:nvPr/>
        </p:nvSpPr>
        <p:spPr>
          <a:xfrm>
            <a:off x="5859262" y="3462868"/>
            <a:ext cx="3639845" cy="1953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麻烦把</a:t>
            </a:r>
            <a:r>
              <a:rPr lang="en-US" altLang="zh-CN" dirty="0"/>
              <a:t>MGN</a:t>
            </a:r>
            <a:r>
              <a:rPr lang="zh-CN" altLang="en-US" dirty="0"/>
              <a:t>模型剪一下贴到这里</a:t>
            </a:r>
          </a:p>
        </p:txBody>
      </p:sp>
    </p:spTree>
    <p:extLst>
      <p:ext uri="{BB962C8B-B14F-4D97-AF65-F5344CB8AC3E}">
        <p14:creationId xmlns:p14="http://schemas.microsoft.com/office/powerpoint/2010/main" val="294018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522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Person-reidentification</vt:lpstr>
      <vt:lpstr>Our key idea</vt:lpstr>
      <vt:lpstr>Our key idea</vt:lpstr>
      <vt:lpstr>Introduction to Context Switching Block</vt:lpstr>
      <vt:lpstr>Introduction to Context Switching Block</vt:lpstr>
      <vt:lpstr>Introduction to Context Switching Block</vt:lpstr>
      <vt:lpstr>PowerPoint 演示文稿</vt:lpstr>
      <vt:lpstr>Our first design model of context switching block</vt:lpstr>
      <vt:lpstr>Experiment: Context Switching Block + MGN</vt:lpstr>
      <vt:lpstr>Experiment result and analysis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Jacqueline</dc:creator>
  <cp:lastModifiedBy>Hu Jacqueline</cp:lastModifiedBy>
  <cp:revision>14</cp:revision>
  <dcterms:created xsi:type="dcterms:W3CDTF">2020-04-25T02:13:01Z</dcterms:created>
  <dcterms:modified xsi:type="dcterms:W3CDTF">2020-04-30T07:18:31Z</dcterms:modified>
</cp:coreProperties>
</file>