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8" r:id="rId2"/>
    <p:sldId id="271" r:id="rId3"/>
    <p:sldId id="273" r:id="rId4"/>
    <p:sldId id="275" r:id="rId5"/>
    <p:sldId id="274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FFCC"/>
    <a:srgbClr val="0066BD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6882" autoAdjust="0"/>
  </p:normalViewPr>
  <p:slideViewPr>
    <p:cSldViewPr snapToGrid="0">
      <p:cViewPr varScale="1">
        <p:scale>
          <a:sx n="109" d="100"/>
          <a:sy n="109" d="100"/>
        </p:scale>
        <p:origin x="14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2" d="100"/>
          <a:sy n="162" d="100"/>
        </p:scale>
        <p:origin x="-90" y="-6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20/02/2020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altLang="zh-CN" noProof="0" dirty="0" err="1"/>
              <a:t>Zhenyu</a:t>
            </a:r>
            <a:r>
              <a:rPr lang="en-US" altLang="zh-CN" noProof="0" dirty="0"/>
              <a:t> Li</a:t>
            </a:r>
            <a:endParaRPr lang="de-DE" noProof="0" dirty="0"/>
          </a:p>
          <a:p>
            <a:r>
              <a:rPr lang="en-US" noProof="0" dirty="0" err="1"/>
              <a:t>Chenghao</a:t>
            </a:r>
            <a:r>
              <a:rPr lang="en-US" noProof="0" dirty="0"/>
              <a:t> Wang</a:t>
            </a:r>
          </a:p>
          <a:p>
            <a:r>
              <a:rPr lang="en-US" noProof="0" dirty="0"/>
              <a:t>Siqi Hu</a:t>
            </a:r>
          </a:p>
          <a:p>
            <a:endParaRPr lang="de-DE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0" y="314325"/>
            <a:ext cx="5071995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Institute for Cognitive Systems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Technical University of 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5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0.png"/><Relationship Id="rId5" Type="http://schemas.openxmlformats.org/officeDocument/2006/relationships/tags" Target="../tags/tag9.xml"/><Relationship Id="rId10" Type="http://schemas.openxmlformats.org/officeDocument/2006/relationships/image" Target="../media/image9.png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 Project</a:t>
            </a:r>
            <a:br>
              <a:rPr lang="de-DE" sz="1600" b="0" dirty="0"/>
            </a:br>
            <a:r>
              <a:rPr lang="de-DE" sz="1600" b="0" dirty="0"/>
              <a:t>Kick-Off Presentation</a:t>
            </a:r>
            <a:endParaRPr lang="en-US" sz="16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Zhenyu Li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Chenghao Wang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Siqi Hu</a:t>
            </a:r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08661F-6034-4A2E-9EC2-81875FFD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Position data from touchpad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Continues trajectory with a certain velocity</a:t>
            </a:r>
          </a:p>
          <a:p>
            <a:pPr lvl="1"/>
            <a:r>
              <a:rPr lang="en-US" altLang="zh-CN" dirty="0"/>
              <a:t>LED signal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Properties of input data:</a:t>
            </a:r>
          </a:p>
          <a:p>
            <a:pPr lvl="1"/>
            <a:r>
              <a:rPr lang="en-US" altLang="zh-CN" dirty="0"/>
              <a:t>Noisy</a:t>
            </a:r>
          </a:p>
          <a:p>
            <a:pPr lvl="1"/>
            <a:r>
              <a:rPr lang="en-US" altLang="zh-CN" dirty="0"/>
              <a:t>Unpredictable</a:t>
            </a:r>
          </a:p>
          <a:p>
            <a:pPr lvl="1"/>
            <a:r>
              <a:rPr lang="en-US" altLang="zh-CN" dirty="0"/>
              <a:t>No velocity and acceleration</a:t>
            </a:r>
          </a:p>
          <a:p>
            <a:pPr lvl="1"/>
            <a:r>
              <a:rPr lang="en-US" altLang="zh-CN" dirty="0"/>
              <a:t>Handwriting can be fast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447650-3C41-410C-A8BD-3B6CBC99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Trajectory Generator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84E92-536A-40C5-81CB-ECA2617E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08661F-6034-4A2E-9EC2-81875FFD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4482166" cy="5225269"/>
          </a:xfrm>
        </p:spPr>
        <p:txBody>
          <a:bodyPr>
            <a:normAutofit/>
          </a:bodyPr>
          <a:lstStyle/>
          <a:p>
            <a:r>
              <a:rPr lang="en-US" altLang="zh-CN" dirty="0"/>
              <a:t>Distance between two points</a:t>
            </a:r>
          </a:p>
          <a:p>
            <a:endParaRPr lang="en-US" altLang="zh-CN" dirty="0"/>
          </a:p>
          <a:p>
            <a:r>
              <a:rPr lang="en-US" altLang="zh-CN" dirty="0"/>
              <a:t>Too large distance:</a:t>
            </a:r>
          </a:p>
          <a:p>
            <a:pPr lvl="1"/>
            <a:r>
              <a:rPr lang="en-US" altLang="zh-CN" dirty="0"/>
              <a:t>Consider as gap between trajectories</a:t>
            </a:r>
          </a:p>
          <a:p>
            <a:pPr lvl="1"/>
            <a:r>
              <a:rPr lang="en-US" altLang="zh-CN" dirty="0"/>
              <a:t>Interpolate the gap with certain velocity</a:t>
            </a:r>
          </a:p>
          <a:p>
            <a:pPr lvl="1"/>
            <a:r>
              <a:rPr lang="en-US" altLang="zh-CN" dirty="0"/>
              <a:t>Turn off the LED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Large distance:</a:t>
            </a:r>
          </a:p>
          <a:p>
            <a:pPr lvl="1"/>
            <a:r>
              <a:rPr lang="en-US" altLang="zh-CN" dirty="0"/>
              <a:t>Consider as gap inside one trajectory</a:t>
            </a:r>
          </a:p>
          <a:p>
            <a:pPr lvl="1"/>
            <a:r>
              <a:rPr lang="en-US" altLang="zh-CN" dirty="0"/>
              <a:t>Interpolate the gap with certain velocity</a:t>
            </a:r>
          </a:p>
          <a:p>
            <a:pPr lvl="1"/>
            <a:r>
              <a:rPr lang="en-US" altLang="zh-CN" dirty="0"/>
              <a:t>Turn on the LED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447650-3C41-410C-A8BD-3B6CBC99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84E92-536A-40C5-81CB-ECA2617E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FB26A-4A1D-4CBA-95DD-CE808CCC0A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A4A1144B-DEA5-4610-B564-F8A8E1EEF030}"/>
              </a:ext>
            </a:extLst>
          </p:cNvPr>
          <p:cNvSpPr txBox="1">
            <a:spLocks/>
          </p:cNvSpPr>
          <p:nvPr/>
        </p:nvSpPr>
        <p:spPr>
          <a:xfrm>
            <a:off x="4982542" y="1266091"/>
            <a:ext cx="3538491" cy="5225269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2913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Normal distance:</a:t>
            </a:r>
          </a:p>
          <a:p>
            <a:pPr lvl="1"/>
            <a:r>
              <a:rPr lang="en-US" altLang="zh-CN" dirty="0"/>
              <a:t>Set as next point in current trajectory</a:t>
            </a:r>
          </a:p>
          <a:p>
            <a:pPr lvl="1"/>
            <a:r>
              <a:rPr lang="en-US" altLang="zh-CN" dirty="0"/>
              <a:t>Turn on the LED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Small distance:</a:t>
            </a:r>
          </a:p>
          <a:p>
            <a:pPr lvl="1"/>
            <a:r>
              <a:rPr lang="en-US" altLang="zh-CN" dirty="0"/>
              <a:t>Ignore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12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08661F-6034-4A2E-9EC2-81875FFD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225269"/>
          </a:xfrm>
        </p:spPr>
        <p:txBody>
          <a:bodyPr>
            <a:normAutofit/>
          </a:bodyPr>
          <a:lstStyle/>
          <a:p>
            <a:r>
              <a:rPr lang="en-US" altLang="zh-CN" dirty="0"/>
              <a:t>Problem:</a:t>
            </a:r>
          </a:p>
          <a:p>
            <a:pPr lvl="1"/>
            <a:r>
              <a:rPr lang="en-US" altLang="zh-CN" dirty="0"/>
              <a:t>The controller needs velocity and acceleration</a:t>
            </a:r>
          </a:p>
          <a:p>
            <a:pPr lvl="1"/>
            <a:r>
              <a:rPr lang="en-US" altLang="zh-CN" dirty="0"/>
              <a:t>Velocity and acceleration have limits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Method from model predictive control:</a:t>
            </a:r>
          </a:p>
          <a:p>
            <a:pPr lvl="1"/>
            <a:r>
              <a:rPr lang="en-US" altLang="zh-CN" dirty="0"/>
              <a:t>Dynamic model: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Initial condition:</a:t>
            </a:r>
          </a:p>
          <a:p>
            <a:pPr lvl="1"/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Goal (take preprocessed trajectory as reference):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447650-3C41-410C-A8BD-3B6CBC99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 and Acceleration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84E92-536A-40C5-81CB-ECA2617E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FB26A-4A1D-4CBA-95DD-CE808CCC0A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849F67-5F8E-4E34-AB6B-A44C87C117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32" y="3543123"/>
            <a:ext cx="4917945" cy="82011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6DBA24B-2F6B-4414-A0DD-648CAFE309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7" y="4604113"/>
            <a:ext cx="519771" cy="144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9883BB3-0485-45F4-93A2-35AFB2169D1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92" y="4948311"/>
            <a:ext cx="1429028" cy="14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EC354D-64E7-4A9C-AD39-55D5BCEBB2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51" y="5295960"/>
            <a:ext cx="1456457" cy="1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08661F-6034-4A2E-9EC2-81875FFD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225269"/>
          </a:xfrm>
        </p:spPr>
        <p:txBody>
          <a:bodyPr>
            <a:normAutofit/>
          </a:bodyPr>
          <a:lstStyle/>
          <a:p>
            <a:r>
              <a:rPr lang="en-US" altLang="zh-CN" dirty="0"/>
              <a:t>Optimization problem:</a:t>
            </a:r>
          </a:p>
          <a:p>
            <a:pPr lvl="1"/>
            <a:r>
              <a:rPr lang="en-US" altLang="zh-CN" dirty="0"/>
              <a:t>Cost function:</a:t>
            </a:r>
          </a:p>
          <a:p>
            <a:pPr lvl="1"/>
            <a:endParaRPr lang="en-US" altLang="zh-CN" dirty="0"/>
          </a:p>
          <a:p>
            <a:pPr marL="179388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With constrains: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Solution:</a:t>
            </a:r>
          </a:p>
          <a:p>
            <a:r>
              <a:rPr lang="en-US" altLang="zh-CN" dirty="0"/>
              <a:t>Result:</a:t>
            </a:r>
          </a:p>
          <a:p>
            <a:pPr lvl="1"/>
            <a:r>
              <a:rPr lang="en-US" altLang="zh-CN" dirty="0"/>
              <a:t>Only use      as acceleration for time 0</a:t>
            </a:r>
          </a:p>
          <a:p>
            <a:pPr lvl="1"/>
            <a:r>
              <a:rPr lang="en-US" altLang="zh-CN" dirty="0"/>
              <a:t>Calculate          as initial condition to optimize</a:t>
            </a:r>
          </a:p>
          <a:p>
            <a:pPr lvl="1"/>
            <a:r>
              <a:rPr lang="en-US" altLang="zh-CN" dirty="0"/>
              <a:t>Repeat the process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447650-3C41-410C-A8BD-3B6CBC99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 and Acceleration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84E92-536A-40C5-81CB-ECA2617E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8FB26A-4A1D-4CBA-95DD-CE808CCC0A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30548C-FE0B-421E-B4E7-835058135B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28" y="1971312"/>
            <a:ext cx="2104381" cy="73752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E044AC1-C487-4B02-BC0C-9FF029FA33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7" y="3308400"/>
            <a:ext cx="2626781" cy="57032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6D76E4A-7ACA-494A-80D7-430E2D6CBE3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82" y="4157003"/>
            <a:ext cx="1434514" cy="22765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A4526F04-09E8-4921-B037-6F39E9691F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52" y="4880736"/>
            <a:ext cx="194743" cy="227657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45BEB4E4-9EFC-4EC0-8731-F1C4C27A2A9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36" y="5300471"/>
            <a:ext cx="512914" cy="144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EFB3D91-9BD3-45BE-B997-AC867C1DBE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48" y="5290300"/>
            <a:ext cx="187886" cy="1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3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2689.164"/>
  <p:tag name="LATEXADDIN" val="\documentclass{article}&#10;\usepackage{amsmath}&#10;\pagestyle{empty}&#10;\begin{document}&#10;&#10;$$\begin{cases} x_{i+1} = x_i + v_i \Delta t + \frac{1}{2} a_i \Delta t^2 \\[2ex] v_{i+1} = v_i + a_i \Delta t \end{cases} , i = 0,1,...,N-1$$&#10;&#10;\end{document}"/>
  <p:tag name="IGUANATEXSIZE" val="18"/>
  <p:tag name="IGUANATEXCURSOR" val="16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2.7372"/>
  <p:tag name="LATEXADDIN" val="\documentclass{article}&#10;\usepackage{amsmath}&#10;\pagestyle{empty}&#10;\begin{document}&#10;&#10;$$a_1$$&#10;&#10;\end{document}"/>
  <p:tag name="IGUANATEXSIZE" val="18"/>
  <p:tag name="IGUANATEXCURSOR" val="84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84.2145"/>
  <p:tag name="LATEXADDIN" val="\documentclass{article}&#10;\usepackage{amsmath}&#10;\pagestyle{empty}&#10;\begin{document}&#10;&#10;$$x_0, v_0$$&#10;&#10;\end{document}"/>
  <p:tag name="IGUANATEXSIZE" val="18"/>
  <p:tag name="IGUANATEXCURSOR" val="9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781.4023"/>
  <p:tag name="LATEXADDIN" val="\documentclass{article}&#10;\usepackage{amsmath}&#10;\pagestyle{empty}&#10;\begin{document}&#10;&#10;$$a_0, a_1,...,a_{N-1}$$&#10;&#10;\end{document}"/>
  <p:tag name="IGUANATEXSIZE" val="18"/>
  <p:tag name="IGUANATEXCURSOR" val="10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796.4005"/>
  <p:tag name="LATEXADDIN" val="\documentclass{article}&#10;\usepackage{amsmath}&#10;\pagestyle{empty}&#10;\begin{document}&#10;&#10;$$x_{r_1},x_{r_2},...,x_{r_N}$$&#10;&#10;\end{document}"/>
  <p:tag name="IGUANATEXSIZE" val="18"/>
  <p:tag name="IGUANATEXCURSOR" val="10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35.621"/>
  <p:tag name="LATEXADDIN" val="\documentclass{article}&#10;\usepackage{amsmath}&#10;\pagestyle{empty}&#10;\begin{document}&#10;&#10;$$\min \sum_{i=1}^{N}\left|\left|x_i - x_{r_i}\right|\right|^2$$&#10;&#10;\end{document}"/>
  <p:tag name="IGUANATEXSIZE" val="20"/>
  <p:tag name="IGUANATEXCURSOR" val="126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436.82"/>
  <p:tag name="LATEXADDIN" val="\documentclass{article}&#10;\usepackage{amsmath}&#10;\pagestyle{empty}&#10;\begin{document}&#10;\begin{align*}&#10;||v_i|| &amp;\leq v_{max} ,i=1,2,...,N \\ &#10;||a_i|| &amp;\leq a_{max} ,i=1,2,...,N&#10;\end{align*}&#10;&#10;\end{document}"/>
  <p:tag name="IGUANATEXSIZE" val="18"/>
  <p:tag name="IGUANATEXCURSOR" val="168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84.402"/>
  <p:tag name="LATEXADDIN" val="\documentclass{article}&#10;\usepackage{amsmath}&#10;\pagestyle{empty}&#10;\begin{document}&#10;&#10;$$a^*_0, a^*_1,...,a^*_{N-1}$$&#10;&#10;\end{document}"/>
  <p:tag name="IGUANATEXSIZE" val="18"/>
  <p:tag name="IGUANATEXCURSOR" val="10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6.4867"/>
  <p:tag name="LATEXADDIN" val="\documentclass{article}&#10;\usepackage{amsmath}&#10;\pagestyle{empty}&#10;\begin{document}&#10;&#10;$$a^*_0$$&#10;&#10;\end{document}"/>
  <p:tag name="IGUANATEXSIZE" val="18"/>
  <p:tag name="IGUANATEXCURSOR" val="88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80.465"/>
  <p:tag name="LATEXADDIN" val="\documentclass{article}&#10;\usepackage{amsmath}&#10;\pagestyle{empty}&#10;\begin{document}&#10;&#10;$$x_1, v_1$$&#10;&#10;\end{document}"/>
  <p:tag name="IGUANATEXSIZE" val="18"/>
  <p:tag name="IGUANATEXCURSOR" val="9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177</Words>
  <Application>Microsoft Office PowerPoint</Application>
  <PresentationFormat>全屏显示(4:3)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Symbol</vt:lpstr>
      <vt:lpstr>Calibri</vt:lpstr>
      <vt:lpstr>Wingdings</vt:lpstr>
      <vt:lpstr>Courier New</vt:lpstr>
      <vt:lpstr>LKN Layout</vt:lpstr>
      <vt:lpstr>Final Project Kick-Off Presentation</vt:lpstr>
      <vt:lpstr>Trajectory Generator</vt:lpstr>
      <vt:lpstr>Preprocessing</vt:lpstr>
      <vt:lpstr>Velocity and Acceleration</vt:lpstr>
      <vt:lpstr>Velocity and Acceleration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creator>Blenk, Andreas</dc:creator>
  <cp:lastModifiedBy>Chenghao Wang</cp:lastModifiedBy>
  <cp:revision>181</cp:revision>
  <dcterms:created xsi:type="dcterms:W3CDTF">2014-06-24T14:44:43Z</dcterms:created>
  <dcterms:modified xsi:type="dcterms:W3CDTF">2020-02-20T01:46:30Z</dcterms:modified>
</cp:coreProperties>
</file>