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1"/>
    <p:sldMasterId id="2147483729" r:id="rId2"/>
  </p:sldMasterIdLst>
  <p:notesMasterIdLst>
    <p:notesMasterId r:id="rId21"/>
  </p:notesMasterIdLst>
  <p:handoutMasterIdLst>
    <p:handoutMasterId r:id="rId22"/>
  </p:handoutMasterIdLst>
  <p:sldIdLst>
    <p:sldId id="258" r:id="rId3"/>
    <p:sldId id="268" r:id="rId4"/>
    <p:sldId id="271" r:id="rId5"/>
    <p:sldId id="270" r:id="rId6"/>
    <p:sldId id="272" r:id="rId7"/>
    <p:sldId id="279" r:id="rId8"/>
    <p:sldId id="276" r:id="rId9"/>
    <p:sldId id="277" r:id="rId10"/>
    <p:sldId id="278" r:id="rId11"/>
    <p:sldId id="257" r:id="rId12"/>
    <p:sldId id="273" r:id="rId13"/>
    <p:sldId id="274" r:id="rId14"/>
    <p:sldId id="260" r:id="rId15"/>
    <p:sldId id="261" r:id="rId16"/>
    <p:sldId id="262" r:id="rId17"/>
    <p:sldId id="263" r:id="rId18"/>
    <p:sldId id="264" r:id="rId19"/>
    <p:sldId id="266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9"/>
    <a:srgbClr val="FFFFCC"/>
    <a:srgbClr val="0066BD"/>
    <a:srgbClr val="0273C1"/>
    <a:srgbClr val="00366C"/>
    <a:srgbClr val="0052A4"/>
    <a:srgbClr val="0066CC"/>
    <a:srgbClr val="006AC3"/>
    <a:srgbClr val="0070C0"/>
    <a:srgbClr val="000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96882" autoAdjust="0"/>
  </p:normalViewPr>
  <p:slideViewPr>
    <p:cSldViewPr snapToGrid="0">
      <p:cViewPr varScale="1">
        <p:scale>
          <a:sx n="81" d="100"/>
          <a:sy n="81" d="100"/>
        </p:scale>
        <p:origin x="130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2" d="100"/>
          <a:sy n="162" d="100"/>
        </p:scale>
        <p:origin x="-90" y="-6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20/02/2020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0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20/02/2020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0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90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19" y="2235581"/>
            <a:ext cx="4809744" cy="4200144"/>
          </a:xfrm>
          <a:prstGeom prst="rect">
            <a:avLst/>
          </a:prstGeom>
        </p:spPr>
      </p:pic>
      <p:sp>
        <p:nvSpPr>
          <p:cNvPr id="819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358775" y="2130426"/>
            <a:ext cx="8421688" cy="1237464"/>
          </a:xfrm>
          <a:prstGeom prst="rect">
            <a:avLst/>
          </a:prstGeom>
        </p:spPr>
        <p:txBody>
          <a:bodyPr/>
          <a:lstStyle>
            <a:lvl1pPr algn="l">
              <a:defRPr sz="2800" baseline="0" smtClean="0">
                <a:latin typeface="+mj-lt"/>
              </a:defRPr>
            </a:lvl1pPr>
          </a:lstStyle>
          <a:p>
            <a:r>
              <a:rPr lang="en-US" noProof="0" dirty="0"/>
              <a:t>Add your title</a:t>
            </a:r>
            <a:endParaRPr lang="de-DE" noProof="0" dirty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358775" y="3886200"/>
            <a:ext cx="4567766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smtClean="0"/>
            </a:lvl1pPr>
          </a:lstStyle>
          <a:p>
            <a:r>
              <a:rPr lang="en-US" altLang="zh-CN" noProof="0" dirty="0" err="1"/>
              <a:t>Zhenyu</a:t>
            </a:r>
            <a:r>
              <a:rPr lang="en-US" altLang="zh-CN" noProof="0" dirty="0"/>
              <a:t> Li</a:t>
            </a:r>
            <a:endParaRPr lang="de-DE" noProof="0" dirty="0"/>
          </a:p>
          <a:p>
            <a:r>
              <a:rPr lang="en-US" noProof="0" dirty="0" err="1"/>
              <a:t>Chenghao</a:t>
            </a:r>
            <a:r>
              <a:rPr lang="en-US" noProof="0" dirty="0"/>
              <a:t> Wang</a:t>
            </a:r>
          </a:p>
          <a:p>
            <a:r>
              <a:rPr lang="en-US" noProof="0" dirty="0"/>
              <a:t>Siqi Hu</a:t>
            </a:r>
          </a:p>
          <a:p>
            <a:endParaRPr lang="de-DE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320400" y="314325"/>
            <a:ext cx="5071995" cy="520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Institute for Cognitive Systems</a:t>
            </a:r>
          </a:p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1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Bild 6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5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 Technical University of Munich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7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48415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0" hasCustomPrompt="1"/>
          </p:nvPr>
        </p:nvSpPr>
        <p:spPr>
          <a:xfrm>
            <a:off x="4592386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76994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786011"/>
            <a:ext cx="8420463" cy="308513"/>
          </a:xfrm>
          <a:prstGeom prst="rect">
            <a:avLst/>
          </a:prstGeom>
        </p:spPr>
        <p:txBody>
          <a:bodyPr lIns="0" tIns="36000">
            <a:noAutofit/>
          </a:bodyPr>
          <a:lstStyle>
            <a:lvl1pPr marL="90000" indent="0" algn="l">
              <a:lnSpc>
                <a:spcPct val="100000"/>
              </a:lnSpc>
              <a:buNone/>
              <a:defRPr sz="2000">
                <a:ln>
                  <a:noFill/>
                </a:ln>
              </a:defRPr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13799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19" y="2235581"/>
            <a:ext cx="4809744" cy="4200144"/>
          </a:xfrm>
          <a:prstGeom prst="rect">
            <a:avLst/>
          </a:prstGeom>
        </p:spPr>
      </p:pic>
      <p:sp>
        <p:nvSpPr>
          <p:cNvPr id="819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358775" y="2130426"/>
            <a:ext cx="8421688" cy="1237464"/>
          </a:xfrm>
          <a:prstGeom prst="rect">
            <a:avLst/>
          </a:prstGeom>
        </p:spPr>
        <p:txBody>
          <a:bodyPr/>
          <a:lstStyle>
            <a:lvl1pPr algn="l">
              <a:defRPr sz="2800" baseline="0" smtClean="0">
                <a:latin typeface="+mj-lt"/>
              </a:defRPr>
            </a:lvl1pPr>
          </a:lstStyle>
          <a:p>
            <a:r>
              <a:rPr lang="en-US" noProof="0" dirty="0"/>
              <a:t>Add your title</a:t>
            </a:r>
            <a:endParaRPr lang="de-DE" noProof="0" dirty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358775" y="3886200"/>
            <a:ext cx="4567766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smtClean="0"/>
            </a:lvl1pPr>
          </a:lstStyle>
          <a:p>
            <a:r>
              <a:rPr lang="en-US" altLang="zh-CN" noProof="0" dirty="0" err="1"/>
              <a:t>Zhenyu</a:t>
            </a:r>
            <a:r>
              <a:rPr lang="en-US" altLang="zh-CN" noProof="0" dirty="0"/>
              <a:t> Li</a:t>
            </a:r>
            <a:endParaRPr lang="de-DE" noProof="0" dirty="0"/>
          </a:p>
          <a:p>
            <a:r>
              <a:rPr lang="en-US" noProof="0" dirty="0" err="1"/>
              <a:t>Chenghao</a:t>
            </a:r>
            <a:r>
              <a:rPr lang="en-US" noProof="0" dirty="0"/>
              <a:t> Wang</a:t>
            </a:r>
          </a:p>
          <a:p>
            <a:r>
              <a:rPr lang="en-US" noProof="0" dirty="0"/>
              <a:t>Siqi Hu</a:t>
            </a:r>
          </a:p>
          <a:p>
            <a:endParaRPr lang="de-DE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320400" y="314325"/>
            <a:ext cx="5071995" cy="520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Institute for Cognitive Systems</a:t>
            </a:r>
          </a:p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1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Bild 6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5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 Technical University of Munich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76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Dr. Emmanuel Carlos Dean Leon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(TUM) 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740731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786011"/>
            <a:ext cx="8420463" cy="308513"/>
          </a:xfrm>
          <a:prstGeom prst="rect">
            <a:avLst/>
          </a:prstGeom>
        </p:spPr>
        <p:txBody>
          <a:bodyPr lIns="0" tIns="36000">
            <a:noAutofit/>
          </a:bodyPr>
          <a:lstStyle>
            <a:lvl1pPr marL="90000" indent="0" algn="l">
              <a:lnSpc>
                <a:spcPct val="100000"/>
              </a:lnSpc>
              <a:buNone/>
              <a:defRPr sz="2000">
                <a:ln>
                  <a:noFill/>
                </a:ln>
              </a:defRPr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Dr. Emmanuel Carlos Dean Leon </a:t>
            </a:r>
            <a:r>
              <a:rPr lang="de-DE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(TUM) </a:t>
            </a:r>
            <a:endParaRPr lang="de-DE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29848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w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7" r:id="rId2"/>
    <p:sldLayoutId id="2147483728" r:id="rId3"/>
    <p:sldLayoutId id="2147483725" r:id="rId4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2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7.png"/><Relationship Id="rId5" Type="http://schemas.openxmlformats.org/officeDocument/2006/relationships/tags" Target="../tags/tag9.xml"/><Relationship Id="rId10" Type="http://schemas.openxmlformats.org/officeDocument/2006/relationships/image" Target="../media/image16.png"/><Relationship Id="rId4" Type="http://schemas.openxmlformats.org/officeDocument/2006/relationships/tags" Target="../tags/tag8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Robot Light Painting</a:t>
            </a:r>
            <a:br>
              <a:rPr lang="de-DE" sz="1600" b="0" dirty="0"/>
            </a:br>
            <a:r>
              <a:rPr lang="de-DE" sz="1600" dirty="0"/>
              <a:t>Final</a:t>
            </a:r>
            <a:r>
              <a:rPr lang="de-DE" sz="1600" b="0" dirty="0"/>
              <a:t> Presentation</a:t>
            </a:r>
            <a:endParaRPr lang="en-US" sz="16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dirty="0"/>
              <a:t>Zhenyu Li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dirty="0"/>
              <a:t>Chenghao Wang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dirty="0"/>
              <a:t>Siqi Hu</a:t>
            </a:r>
          </a:p>
        </p:txBody>
      </p:sp>
    </p:spTree>
    <p:extLst>
      <p:ext uri="{BB962C8B-B14F-4D97-AF65-F5344CB8AC3E}">
        <p14:creationId xmlns:p14="http://schemas.microsoft.com/office/powerpoint/2010/main" val="133070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529285" y="6441928"/>
            <a:ext cx="27365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10</a:t>
            </a:fld>
            <a:endParaRPr/>
          </a:p>
        </p:txBody>
      </p:sp>
      <p:sp>
        <p:nvSpPr>
          <p:cNvPr id="61" name="This robot is not a toy !!!"/>
          <p:cNvSpPr txBox="1"/>
          <p:nvPr/>
        </p:nvSpPr>
        <p:spPr>
          <a:xfrm>
            <a:off x="2143358" y="1926299"/>
            <a:ext cx="4712046" cy="572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lnSpc>
                <a:spcPct val="200000"/>
              </a:lnSpc>
              <a:defRPr sz="3400"/>
            </a:lvl1pPr>
          </a:lstStyle>
          <a:p>
            <a:r>
              <a:t>This robot is not a toy !!!</a:t>
            </a:r>
          </a:p>
        </p:txBody>
      </p:sp>
      <p:sp>
        <p:nvSpPr>
          <p:cNvPr id="62" name="Robust Implementation"/>
          <p:cNvSpPr txBox="1"/>
          <p:nvPr/>
        </p:nvSpPr>
        <p:spPr>
          <a:xfrm>
            <a:off x="2618957" y="3297285"/>
            <a:ext cx="3760848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lnSpc>
                <a:spcPct val="200000"/>
              </a:lnSpc>
              <a:defRPr sz="2800"/>
            </a:lvl1pPr>
          </a:lstStyle>
          <a:p>
            <a:r>
              <a:t>Robust Implementation</a:t>
            </a:r>
          </a:p>
        </p:txBody>
      </p:sp>
      <p:sp>
        <p:nvSpPr>
          <p:cNvPr id="63" name="Verified State Machine"/>
          <p:cNvSpPr txBox="1"/>
          <p:nvPr/>
        </p:nvSpPr>
        <p:spPr>
          <a:xfrm>
            <a:off x="2795343" y="4581863"/>
            <a:ext cx="3408076" cy="47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lnSpc>
                <a:spcPct val="200000"/>
              </a:lnSpc>
              <a:defRPr sz="2600"/>
            </a:lvl1pPr>
          </a:lstStyle>
          <a:p>
            <a:r>
              <a:t>Verified State Machine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3"/>
          <p:cNvSpPr txBox="1">
            <a:spLocks noGrp="1"/>
          </p:cNvSpPr>
          <p:nvPr>
            <p:ph type="title"/>
          </p:nvPr>
        </p:nvSpPr>
        <p:spPr>
          <a:xfrm>
            <a:off x="371475" y="963539"/>
            <a:ext cx="7167441" cy="360001"/>
          </a:xfrm>
          <a:prstGeom prst="rect">
            <a:avLst/>
          </a:prstGeom>
        </p:spPr>
        <p:txBody>
          <a:bodyPr/>
          <a:lstStyle>
            <a:lvl1pPr defTabSz="676655">
              <a:defRPr sz="1924"/>
            </a:lvl1pPr>
          </a:lstStyle>
          <a:p>
            <a:r>
              <a:t>Controller::state_machine</a:t>
            </a:r>
          </a:p>
        </p:txBody>
      </p:sp>
      <p:sp>
        <p:nvSpPr>
          <p:cNvPr id="6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529285" y="6458860"/>
            <a:ext cx="27365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11</a:t>
            </a:fld>
            <a:endParaRPr dirty="0"/>
          </a:p>
        </p:txBody>
      </p:sp>
      <p:sp>
        <p:nvSpPr>
          <p:cNvPr id="67" name="Content Placeholder 1"/>
          <p:cNvSpPr txBox="1">
            <a:spLocks noGrp="1"/>
          </p:cNvSpPr>
          <p:nvPr>
            <p:ph type="body" sz="half" idx="1"/>
          </p:nvPr>
        </p:nvSpPr>
        <p:spPr>
          <a:xfrm>
            <a:off x="4925654" y="1336712"/>
            <a:ext cx="4019750" cy="418457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Tx/>
              <a:defRPr sz="1600"/>
            </a:pPr>
            <a:r>
              <a:rPr dirty="0"/>
              <a:t>CALIBRATION(optional): </a:t>
            </a:r>
          </a:p>
          <a:p>
            <a:pPr marL="0" lvl="1" indent="228600">
              <a:lnSpc>
                <a:spcPct val="150000"/>
              </a:lnSpc>
              <a:buClrTx/>
              <a:buSzTx/>
              <a:buNone/>
              <a:defRPr sz="1600"/>
            </a:pPr>
            <a:r>
              <a:rPr dirty="0"/>
              <a:t>Tracking a designed trajectory in joint space, until the error is lower than a threshold. (adaptive controller)</a:t>
            </a:r>
          </a:p>
          <a:p>
            <a:pPr>
              <a:lnSpc>
                <a:spcPct val="150000"/>
              </a:lnSpc>
              <a:buClrTx/>
              <a:defRPr sz="1600"/>
            </a:pPr>
            <a:r>
              <a:rPr dirty="0"/>
              <a:t>INIT_JOINT: </a:t>
            </a:r>
          </a:p>
          <a:p>
            <a:pPr marL="0" lvl="1" indent="228600">
              <a:lnSpc>
                <a:spcPct val="150000"/>
              </a:lnSpc>
              <a:buClrTx/>
              <a:buSzTx/>
              <a:buNone/>
              <a:defRPr sz="1600"/>
            </a:pPr>
            <a:r>
              <a:rPr dirty="0"/>
              <a:t>Get out of singular region.</a:t>
            </a:r>
          </a:p>
          <a:p>
            <a:pPr>
              <a:lnSpc>
                <a:spcPct val="150000"/>
              </a:lnSpc>
              <a:buClrTx/>
              <a:defRPr sz="1600"/>
            </a:pPr>
            <a:r>
              <a:rPr dirty="0"/>
              <a:t>INIT_CARTE: </a:t>
            </a:r>
          </a:p>
          <a:p>
            <a:pPr marL="0" lvl="1" indent="228600">
              <a:lnSpc>
                <a:spcPct val="150000"/>
              </a:lnSpc>
              <a:buClrTx/>
              <a:buSzTx/>
              <a:buNone/>
              <a:defRPr sz="1600"/>
            </a:pPr>
            <a:r>
              <a:rPr dirty="0"/>
              <a:t>Go to the virtual plane.</a:t>
            </a:r>
          </a:p>
          <a:p>
            <a:pPr>
              <a:lnSpc>
                <a:spcPct val="150000"/>
              </a:lnSpc>
              <a:buClrTx/>
              <a:defRPr sz="1600"/>
            </a:pPr>
            <a:r>
              <a:rPr dirty="0"/>
              <a:t>TRACKING:</a:t>
            </a:r>
          </a:p>
          <a:p>
            <a:pPr marL="0" lvl="1" indent="228600">
              <a:lnSpc>
                <a:spcPct val="150000"/>
              </a:lnSpc>
              <a:buClrTx/>
              <a:buSzTx/>
              <a:buNone/>
              <a:defRPr sz="1600"/>
            </a:pPr>
            <a:r>
              <a:rPr dirty="0"/>
              <a:t>have fun!</a:t>
            </a:r>
          </a:p>
          <a:p>
            <a:pPr>
              <a:lnSpc>
                <a:spcPct val="150000"/>
              </a:lnSpc>
              <a:buClrTx/>
              <a:defRPr sz="1600"/>
            </a:pPr>
            <a:r>
              <a:rPr dirty="0"/>
              <a:t>PROTECTION: </a:t>
            </a:r>
          </a:p>
          <a:p>
            <a:pPr marL="0" lvl="1" indent="228600">
              <a:lnSpc>
                <a:spcPct val="150000"/>
              </a:lnSpc>
              <a:buClrTx/>
              <a:buSzTx/>
              <a:buNone/>
              <a:defRPr sz="1600"/>
            </a:pPr>
            <a:r>
              <a:rPr dirty="0"/>
              <a:t>reached singular region.</a:t>
            </a:r>
          </a:p>
        </p:txBody>
      </p:sp>
      <p:pic>
        <p:nvPicPr>
          <p:cNvPr id="68" name="stateMachine.jpg" descr="stateMach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24" y="1952734"/>
            <a:ext cx="3916920" cy="3512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3"/>
          <p:cNvSpPr txBox="1">
            <a:spLocks noGrp="1"/>
          </p:cNvSpPr>
          <p:nvPr>
            <p:ph type="title"/>
          </p:nvPr>
        </p:nvSpPr>
        <p:spPr>
          <a:xfrm>
            <a:off x="371475" y="963539"/>
            <a:ext cx="7167441" cy="360001"/>
          </a:xfrm>
          <a:prstGeom prst="rect">
            <a:avLst/>
          </a:prstGeom>
        </p:spPr>
        <p:txBody>
          <a:bodyPr/>
          <a:lstStyle>
            <a:lvl1pPr defTabSz="731520">
              <a:defRPr sz="1920"/>
            </a:lvl1pPr>
          </a:lstStyle>
          <a:p>
            <a:r>
              <a:t>Controller</a:t>
            </a:r>
          </a:p>
        </p:txBody>
      </p:sp>
      <p:sp>
        <p:nvSpPr>
          <p:cNvPr id="71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529285" y="6441928"/>
            <a:ext cx="27365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12</a:t>
            </a:fld>
            <a:endParaRPr/>
          </a:p>
        </p:txBody>
      </p:sp>
      <p:sp>
        <p:nvSpPr>
          <p:cNvPr id="72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361155" y="1494692"/>
            <a:ext cx="8421690" cy="5001508"/>
          </a:xfrm>
          <a:prstGeom prst="rect">
            <a:avLst/>
          </a:prstGeom>
        </p:spPr>
        <p:txBody>
          <a:bodyPr/>
          <a:lstStyle/>
          <a:p>
            <a:pPr marL="240631" indent="-240631">
              <a:lnSpc>
                <a:spcPct val="100000"/>
              </a:lnSpc>
              <a:buClrTx/>
              <a:buAutoNum type="arabicPeriod"/>
              <a:defRPr sz="1800"/>
            </a:pPr>
            <a:r>
              <a:rPr dirty="0"/>
              <a:t>Joint Space Controller:</a:t>
            </a:r>
          </a:p>
          <a:p>
            <a:pPr marL="666750" lvl="1" indent="-285750">
              <a:lnSpc>
                <a:spcPct val="100000"/>
              </a:lnSpc>
              <a:buClrTx/>
              <a:defRPr sz="1800"/>
            </a:pPr>
            <a:r>
              <a:rPr dirty="0"/>
              <a:t>Calibration</a:t>
            </a:r>
          </a:p>
          <a:p>
            <a:pPr marL="666750" lvl="1" indent="-285750">
              <a:lnSpc>
                <a:spcPct val="100000"/>
              </a:lnSpc>
              <a:buClrTx/>
              <a:defRPr sz="1800"/>
            </a:pPr>
            <a:r>
              <a:rPr dirty="0"/>
              <a:t>Joint initialization: get rid of the initial singular pose</a:t>
            </a:r>
          </a:p>
          <a:p>
            <a:pPr marL="666750" lvl="1" indent="-285750">
              <a:lnSpc>
                <a:spcPct val="100000"/>
              </a:lnSpc>
              <a:buClrTx/>
              <a:defRPr sz="1800"/>
            </a:pPr>
            <a:r>
              <a:rPr dirty="0"/>
              <a:t>Singularity protection</a:t>
            </a:r>
          </a:p>
          <a:p>
            <a:pPr marL="0" lvl="1" indent="228600">
              <a:lnSpc>
                <a:spcPct val="100000"/>
              </a:lnSpc>
              <a:buClrTx/>
              <a:buSzTx/>
              <a:buNone/>
              <a:defRPr sz="1800"/>
            </a:pPr>
            <a:endParaRPr dirty="0"/>
          </a:p>
          <a:p>
            <a:pPr marL="240631" indent="-240631">
              <a:lnSpc>
                <a:spcPct val="100000"/>
              </a:lnSpc>
              <a:buClrTx/>
              <a:buAutoNum type="arabicPeriod"/>
              <a:defRPr sz="1800"/>
            </a:pPr>
            <a:endParaRPr dirty="0"/>
          </a:p>
          <a:p>
            <a:pPr marL="240631" indent="-240631">
              <a:lnSpc>
                <a:spcPct val="100000"/>
              </a:lnSpc>
              <a:buClrTx/>
              <a:buAutoNum type="arabicPeriod" startAt="2"/>
              <a:defRPr sz="1800"/>
            </a:pPr>
            <a:r>
              <a:rPr dirty="0"/>
              <a:t>Cartesian Space Controller:</a:t>
            </a:r>
          </a:p>
          <a:p>
            <a:pPr marL="666750" lvl="1" indent="-285750">
              <a:lnSpc>
                <a:spcPct val="100000"/>
              </a:lnSpc>
              <a:buClrTx/>
              <a:defRPr sz="1800"/>
            </a:pPr>
            <a:r>
              <a:rPr dirty="0"/>
              <a:t>Cartesian initialization: go to the predefined virtual plane</a:t>
            </a:r>
          </a:p>
          <a:p>
            <a:pPr marL="666750" lvl="1" indent="-285750">
              <a:lnSpc>
                <a:spcPct val="100000"/>
              </a:lnSpc>
              <a:buClrTx/>
              <a:defRPr sz="1800"/>
            </a:pPr>
            <a:r>
              <a:rPr dirty="0"/>
              <a:t>Tracking your finger trajectory</a:t>
            </a:r>
          </a:p>
          <a:p>
            <a:pPr marL="180473" indent="-180473">
              <a:lnSpc>
                <a:spcPct val="100000"/>
              </a:lnSpc>
              <a:buClrTx/>
              <a:buChar char="•"/>
              <a:defRPr sz="1800"/>
            </a:pPr>
            <a:endParaRPr dirty="0"/>
          </a:p>
          <a:p>
            <a:pPr marL="180473" indent="-180473">
              <a:lnSpc>
                <a:spcPct val="100000"/>
              </a:lnSpc>
              <a:buClrTx/>
              <a:buChar char="•"/>
              <a:defRPr sz="1800"/>
            </a:pPr>
            <a:endParaRPr dirty="0"/>
          </a:p>
          <a:p>
            <a:pPr marL="180473" indent="-180473">
              <a:lnSpc>
                <a:spcPct val="100000"/>
              </a:lnSpc>
              <a:buClrTx/>
              <a:buChar char="•"/>
              <a:defRPr sz="1800"/>
            </a:pPr>
            <a:endParaRPr dirty="0"/>
          </a:p>
          <a:p>
            <a:pPr marL="0" indent="0">
              <a:lnSpc>
                <a:spcPct val="100000"/>
              </a:lnSpc>
              <a:buClrTx/>
              <a:buSzTx/>
              <a:buNone/>
              <a:defRPr sz="1800"/>
            </a:pPr>
            <a:r>
              <a:rPr dirty="0"/>
              <a:t>Both controller:  6-DOF Model based PID-like adaptive controller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529285" y="6441928"/>
            <a:ext cx="27365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13</a:t>
            </a:fld>
            <a:endParaRPr/>
          </a:p>
        </p:txBody>
      </p:sp>
      <p:pic>
        <p:nvPicPr>
          <p:cNvPr id="75" name="截屏2020-02-2000.57.19.png" descr="截屏2020-02-2000.57.19.png"/>
          <p:cNvPicPr>
            <a:picLocks noChangeAspect="1"/>
          </p:cNvPicPr>
          <p:nvPr/>
        </p:nvPicPr>
        <p:blipFill>
          <a:blip r:embed="rId2"/>
          <a:srcRect r="21821"/>
          <a:stretch>
            <a:fillRect/>
          </a:stretch>
        </p:blipFill>
        <p:spPr>
          <a:xfrm>
            <a:off x="1781412" y="886230"/>
            <a:ext cx="7358771" cy="5470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self-harm-conference-pr.jpg" descr="self-harm-conference-pr.jpg"/>
          <p:cNvPicPr>
            <a:picLocks noChangeAspect="1"/>
          </p:cNvPicPr>
          <p:nvPr/>
        </p:nvPicPr>
        <p:blipFill>
          <a:blip r:embed="rId3"/>
          <a:srcRect l="17569" r="63298"/>
          <a:stretch>
            <a:fillRect/>
          </a:stretch>
        </p:blipFill>
        <p:spPr>
          <a:xfrm>
            <a:off x="-2853" y="-6549"/>
            <a:ext cx="1963382" cy="68711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圆角矩形"/>
          <p:cNvSpPr/>
          <p:nvPr/>
        </p:nvSpPr>
        <p:spPr>
          <a:xfrm>
            <a:off x="9846" y="468510"/>
            <a:ext cx="193794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FF26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线条"/>
          <p:cNvSpPr/>
          <p:nvPr/>
        </p:nvSpPr>
        <p:spPr>
          <a:xfrm flipH="1" flipV="1">
            <a:off x="1454597" y="1581596"/>
            <a:ext cx="1956060" cy="1394217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Untitled Diagram-3.jpg" descr="Untitled Diagram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9" y="1667489"/>
            <a:ext cx="4049676" cy="4655914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itle 3"/>
          <p:cNvSpPr txBox="1">
            <a:spLocks noGrp="1"/>
          </p:cNvSpPr>
          <p:nvPr>
            <p:ph type="title"/>
          </p:nvPr>
        </p:nvSpPr>
        <p:spPr>
          <a:xfrm>
            <a:off x="371475" y="963539"/>
            <a:ext cx="7167441" cy="360001"/>
          </a:xfrm>
          <a:prstGeom prst="rect">
            <a:avLst/>
          </a:prstGeom>
        </p:spPr>
        <p:txBody>
          <a:bodyPr/>
          <a:lstStyle>
            <a:lvl1pPr defTabSz="731520">
              <a:defRPr sz="1920"/>
            </a:lvl1pPr>
          </a:lstStyle>
          <a:p>
            <a:r>
              <a:t>Controller</a:t>
            </a:r>
          </a:p>
        </p:txBody>
      </p:sp>
      <p:sp>
        <p:nvSpPr>
          <p:cNvPr id="8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529285" y="6441928"/>
            <a:ext cx="27365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14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1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3313300" y="1665568"/>
                <a:ext cx="5566074" cy="3755878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ClrTx/>
                  <a:buSzTx/>
                  <a:buNone/>
                  <a:defRPr sz="1800"/>
                </a:pPr>
                <a:r>
                  <a:t>System dynamics become SUPER complicated when 6 DOF are available:</a:t>
                </a:r>
              </a:p>
              <a:p>
                <a:pPr marL="0" indent="0">
                  <a:lnSpc>
                    <a:spcPct val="100000"/>
                  </a:lnSpc>
                  <a:buClrTx/>
                  <a:buSzTx/>
                  <a:buNone/>
                  <a:defRPr sz="1800"/>
                </a:pPr>
                <a:endParaRPr/>
              </a:p>
              <a:p>
                <a:pPr marL="0" indent="0">
                  <a:lnSpc>
                    <a:spcPct val="100000"/>
                  </a:lnSpc>
                  <a:buClrTx/>
                  <a:buSzTx/>
                  <a:buNone/>
                  <a:defRPr sz="1800"/>
                </a:pPr>
                <a:r>
                  <a:t>Full automation scripts for the generation of:</a:t>
                </a:r>
              </a:p>
              <a:p>
                <a:pPr marL="748631" lvl="1" indent="-240631">
                  <a:lnSpc>
                    <a:spcPct val="100000"/>
                  </a:lnSpc>
                  <a:buClrTx/>
                  <a:buAutoNum type="arabicPeriod"/>
                  <a:defRPr sz="1800"/>
                </a:pPr>
                <a:r>
                  <a:t>Forward kinematics</a:t>
                </a:r>
              </a:p>
              <a:p>
                <a:pPr marL="748631" lvl="1" indent="-240631">
                  <a:lnSpc>
                    <a:spcPct val="100000"/>
                  </a:lnSpc>
                  <a:buClrTx/>
                  <a:buAutoNum type="arabicPeriod"/>
                  <a:defRPr sz="1800"/>
                </a:pPr>
                <a:r>
                  <a:t>Jacobian matrix</a:t>
                </a:r>
              </a:p>
              <a:p>
                <a:pPr marL="748631" lvl="1" indent="-240631">
                  <a:lnSpc>
                    <a:spcPct val="100000"/>
                  </a:lnSpc>
                  <a:buClrTx/>
                  <a:buAutoNum type="arabicPeriod"/>
                  <a:defRPr sz="1800"/>
                </a:pPr>
                <a:r>
                  <a:t>Robot Regressor: Yr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83" name="Content Placeholder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313300" y="1665568"/>
                <a:ext cx="5566074" cy="3755878"/>
              </a:xfrm>
              <a:prstGeom prst="rect">
                <a:avLst/>
              </a:prstGeom>
              <a:blipFill>
                <a:blip r:embed="rId3"/>
                <a:stretch>
                  <a:fillRect l="-986" t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529285" y="6441928"/>
            <a:ext cx="27365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15</a:t>
            </a:fld>
            <a:endParaRPr/>
          </a:p>
        </p:txBody>
      </p:sp>
      <p:sp>
        <p:nvSpPr>
          <p:cNvPr id="86" name="Does it work?"/>
          <p:cNvSpPr txBox="1"/>
          <p:nvPr/>
        </p:nvSpPr>
        <p:spPr>
          <a:xfrm>
            <a:off x="2981295" y="3105839"/>
            <a:ext cx="3181410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4000"/>
            </a:lvl1pPr>
          </a:lstStyle>
          <a:p>
            <a:r>
              <a:t>Does it work?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529285" y="6441928"/>
            <a:ext cx="27365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16</a:t>
            </a:fld>
            <a:endParaRPr/>
          </a:p>
        </p:txBody>
      </p:sp>
      <p:sp>
        <p:nvSpPr>
          <p:cNvPr id="89" name="NO"/>
          <p:cNvSpPr txBox="1"/>
          <p:nvPr/>
        </p:nvSpPr>
        <p:spPr>
          <a:xfrm>
            <a:off x="4081779" y="3049935"/>
            <a:ext cx="980441" cy="758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4600"/>
            </a:lvl1pPr>
          </a:lstStyle>
          <a:p>
            <a:r>
              <a:t>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3"/>
          <p:cNvSpPr txBox="1">
            <a:spLocks noGrp="1"/>
          </p:cNvSpPr>
          <p:nvPr>
            <p:ph type="title"/>
          </p:nvPr>
        </p:nvSpPr>
        <p:spPr>
          <a:xfrm>
            <a:off x="371475" y="963539"/>
            <a:ext cx="7167441" cy="360001"/>
          </a:xfrm>
          <a:prstGeom prst="rect">
            <a:avLst/>
          </a:prstGeom>
        </p:spPr>
        <p:txBody>
          <a:bodyPr/>
          <a:lstStyle>
            <a:lvl1pPr defTabSz="731520">
              <a:defRPr sz="1920"/>
            </a:lvl1pPr>
          </a:lstStyle>
          <a:p>
            <a:r>
              <a:t>Controller::Problem::Gimbal_Lock</a:t>
            </a:r>
          </a:p>
        </p:txBody>
      </p:sp>
      <p:sp>
        <p:nvSpPr>
          <p:cNvPr id="9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529285" y="6441928"/>
            <a:ext cx="27365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17</a:t>
            </a:fld>
            <a:endParaRPr/>
          </a:p>
        </p:txBody>
      </p:sp>
      <p:pic>
        <p:nvPicPr>
          <p:cNvPr id="93" name="截屏2020-02-2011.04.05.png" descr="截屏2020-02-2011.04.05.png"/>
          <p:cNvPicPr>
            <a:picLocks noChangeAspect="1"/>
          </p:cNvPicPr>
          <p:nvPr/>
        </p:nvPicPr>
        <p:blipFill>
          <a:blip r:embed="rId2"/>
          <a:srcRect b="15807"/>
          <a:stretch>
            <a:fillRect/>
          </a:stretch>
        </p:blipFill>
        <p:spPr>
          <a:xfrm>
            <a:off x="472589" y="1893668"/>
            <a:ext cx="3522266" cy="3240812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ontent Placeholder 1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4113596" y="1266092"/>
                <a:ext cx="4666868" cy="5001508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dirty="0"/>
                  <a:t>Pose we want to maintain: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[90,0,90</m:t>
                    </m:r>
                    <m:sSup>
                      <m:sSupPr>
                        <m:ctrlP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dirty="0"/>
              </a:p>
              <a:p>
                <a:endParaRPr dirty="0"/>
              </a:p>
              <a:p>
                <a:pPr marL="0" lvl="1" indent="228600">
                  <a:buClrTx/>
                  <a:buSzTx/>
                  <a:buNone/>
                </a:pPr>
                <a:r>
                  <a:rPr dirty="0"/>
                  <a:t>Can’t go back to normal position with continuous Euler angle.</a:t>
                </a:r>
              </a:p>
              <a:p>
                <a:pPr marL="0" lvl="1" indent="228600">
                  <a:buClrTx/>
                  <a:buSzTx/>
                  <a:buNone/>
                </a:pPr>
                <a:endParaRPr dirty="0"/>
              </a:p>
              <a:p>
                <a:pPr marL="0" lvl="1" indent="228600">
                  <a:buClrTx/>
                  <a:buSzTx/>
                  <a:buNone/>
                </a:pPr>
                <a:r>
                  <a:rPr dirty="0"/>
                  <a:t>Solution:</a:t>
                </a:r>
              </a:p>
              <a:p>
                <a:pPr marL="0" lvl="1" indent="228600">
                  <a:buClrTx/>
                  <a:buSzTx/>
                  <a:buNone/>
                </a:pPr>
                <a:r>
                  <a:rPr dirty="0"/>
                  <a:t>Use quaternion to </a:t>
                </a:r>
                <a:r>
                  <a:rPr dirty="0" err="1"/>
                  <a:t>represente</a:t>
                </a:r>
                <a:r>
                  <a:rPr dirty="0"/>
                  <a:t> pose.</a:t>
                </a:r>
              </a:p>
              <a:p>
                <a:pPr marL="0" lvl="1" indent="228600">
                  <a:buClrTx/>
                  <a:buSzTx/>
                  <a:buNone/>
                </a:pPr>
                <a:endParaRPr dirty="0"/>
              </a:p>
              <a:p>
                <a:pPr marL="0" lvl="1" indent="228600">
                  <a:buClrTx/>
                  <a:buSzTx/>
                  <a:buNone/>
                </a:pPr>
                <a:r>
                  <a:rPr dirty="0"/>
                  <a:t>Modification: </a:t>
                </a:r>
              </a:p>
              <a:p>
                <a:pPr marL="0" lvl="1" indent="228600">
                  <a:buClrTx/>
                  <a:buSzTx/>
                  <a:buNone/>
                </a:pPr>
                <a:r>
                  <a:rPr dirty="0"/>
                  <a:t>Jacobian matrix</a:t>
                </a:r>
              </a:p>
              <a:p>
                <a:pPr marL="0" lvl="1" indent="228600">
                  <a:buClrTx/>
                  <a:buSzTx/>
                  <a:buNone/>
                </a:pPr>
                <a:r>
                  <a:rPr dirty="0"/>
                  <a:t>Forward kinematics</a:t>
                </a:r>
              </a:p>
            </p:txBody>
          </p:sp>
        </mc:Choice>
        <mc:Fallback xmlns="">
          <p:sp>
            <p:nvSpPr>
              <p:cNvPr id="94" name="Content Placeholder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113596" y="1266092"/>
                <a:ext cx="4666868" cy="5001508"/>
              </a:xfrm>
              <a:prstGeom prst="rect">
                <a:avLst/>
              </a:prstGeom>
              <a:blipFill>
                <a:blip r:embed="rId3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0204"/>
            <a:ext cx="3789432" cy="3789432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358775" y="1276309"/>
            <a:ext cx="8421688" cy="4991291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dirty="0"/>
              <a:t>	</a:t>
            </a:r>
            <a:r>
              <a:rPr lang="de-DE" sz="4000" dirty="0" err="1"/>
              <a:t>Questions</a:t>
            </a:r>
            <a:r>
              <a:rPr lang="de-DE" sz="4000" dirty="0"/>
              <a:t>?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98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6309D2-6BFB-45F7-B240-53192067A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44BC3E-8CFA-4653-8EAC-0F1DB9B35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28" y="854135"/>
            <a:ext cx="7134297" cy="53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9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253" y="4133622"/>
            <a:ext cx="8421688" cy="2308307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Laptop (Touchpad), PC</a:t>
            </a:r>
          </a:p>
          <a:p>
            <a:endParaRPr lang="en-US" altLang="zh-CN" dirty="0"/>
          </a:p>
          <a:p>
            <a:r>
              <a:rPr lang="en-US" altLang="zh-CN" dirty="0"/>
              <a:t>UR10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3</a:t>
            </a:fld>
            <a:endParaRPr lang="de-DE" noProof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3575B7ED-6B0E-4C6B-AC00-38B169AB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AFD808-DBBB-49B1-B826-922FFC509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07" y="1792610"/>
            <a:ext cx="3895983" cy="1507536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01166E7C-D684-491F-A0C7-A6A738669EC4}"/>
              </a:ext>
            </a:extLst>
          </p:cNvPr>
          <p:cNvSpPr/>
          <p:nvPr/>
        </p:nvSpPr>
        <p:spPr>
          <a:xfrm>
            <a:off x="545600" y="1511849"/>
            <a:ext cx="4310742" cy="20760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9" name="乘号 8">
            <a:extLst>
              <a:ext uri="{FF2B5EF4-FFF2-40B4-BE49-F238E27FC236}">
                <a16:creationId xmlns:a16="http://schemas.microsoft.com/office/drawing/2014/main" id="{0E487B3C-4816-4060-BD46-EE97260B3DDD}"/>
              </a:ext>
            </a:extLst>
          </p:cNvPr>
          <p:cNvSpPr/>
          <p:nvPr/>
        </p:nvSpPr>
        <p:spPr>
          <a:xfrm>
            <a:off x="545600" y="1328913"/>
            <a:ext cx="4310741" cy="2308307"/>
          </a:xfrm>
          <a:prstGeom prst="mathMultiply">
            <a:avLst>
              <a:gd name="adj1" fmla="val 856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86EE360B-A90F-475C-A4E8-352A5D57A5A5}"/>
              </a:ext>
            </a:extLst>
          </p:cNvPr>
          <p:cNvSpPr/>
          <p:nvPr/>
        </p:nvSpPr>
        <p:spPr>
          <a:xfrm rot="16200000">
            <a:off x="5029390" y="2155660"/>
            <a:ext cx="961053" cy="9683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5DEE879-9DC0-419F-8111-0C17435F7B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40" y="1023012"/>
            <a:ext cx="4891892" cy="275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1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1C57C32-DC77-49B0-A6A8-6F1B6C9C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Overview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5D8B4-5050-44C4-B2F8-D42CDF404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EB52A6-0126-4AEA-83A4-8E2E2B9C4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29" y="820623"/>
            <a:ext cx="7167441" cy="56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6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58ECAE-E8DC-4A3C-8343-1532DD006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074803"/>
            <a:ext cx="6550259" cy="203321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580F3D7-D079-4FA0-8B49-E5E0C08D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Capture and</a:t>
            </a:r>
            <a:r>
              <a:rPr lang="zh-CN" altLang="en-US" dirty="0"/>
              <a:t> </a:t>
            </a:r>
            <a:r>
              <a:rPr lang="en-US" altLang="zh-CN" dirty="0"/>
              <a:t>Display Touchpad Input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2B416E-7163-4306-86AB-921C752D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8DB496-58D3-432C-A377-9DB7A9D22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870" y="3429000"/>
            <a:ext cx="3712164" cy="28001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719B08-819A-44F7-9F8C-6EE58A94E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5" y="4291861"/>
            <a:ext cx="2338324" cy="5644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F1A2470-BD1C-4039-AADF-F9CCFB9F88F3}"/>
              </a:ext>
            </a:extLst>
          </p:cNvPr>
          <p:cNvSpPr txBox="1"/>
          <p:nvPr/>
        </p:nvSpPr>
        <p:spPr>
          <a:xfrm>
            <a:off x="2519005" y="4291861"/>
            <a:ext cx="356188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CN" sz="1200" dirty="0"/>
              <a:t>[2]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3812F9-4F1E-4A3E-AF95-2919CFFE4B62}"/>
              </a:ext>
            </a:extLst>
          </p:cNvPr>
          <p:cNvSpPr txBox="1"/>
          <p:nvPr/>
        </p:nvSpPr>
        <p:spPr>
          <a:xfrm>
            <a:off x="279235" y="6467806"/>
            <a:ext cx="182614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CN" sz="1200" dirty="0"/>
              <a:t>[2] </a:t>
            </a:r>
            <a:r>
              <a:rPr lang="en-US" altLang="zh-CN" sz="1200" dirty="0">
                <a:hlinkClick r:id="rId5"/>
              </a:rPr>
              <a:t>https://matplotlib.org/</a:t>
            </a:r>
            <a:endParaRPr lang="en-US" altLang="zh-CN" sz="1200" dirty="0"/>
          </a:p>
          <a:p>
            <a:pPr algn="l"/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27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08661F-6034-4A2E-9EC2-81875FFDB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Position data from touchpad</a:t>
            </a:r>
          </a:p>
          <a:p>
            <a:endParaRPr lang="en-US" altLang="zh-CN" dirty="0"/>
          </a:p>
          <a:p>
            <a:r>
              <a:rPr lang="en-US" altLang="zh-CN" dirty="0"/>
              <a:t>Properties of input data:</a:t>
            </a:r>
          </a:p>
          <a:p>
            <a:pPr lvl="1"/>
            <a:r>
              <a:rPr lang="en-US" altLang="zh-CN" dirty="0"/>
              <a:t>Noisy</a:t>
            </a:r>
          </a:p>
          <a:p>
            <a:pPr lvl="1"/>
            <a:r>
              <a:rPr lang="en-US" altLang="zh-CN" dirty="0"/>
              <a:t>Unpredictable</a:t>
            </a:r>
          </a:p>
          <a:p>
            <a:pPr lvl="1"/>
            <a:r>
              <a:rPr lang="en-US" altLang="zh-CN" dirty="0"/>
              <a:t>Discontinuous</a:t>
            </a:r>
          </a:p>
          <a:p>
            <a:pPr lvl="1"/>
            <a:r>
              <a:rPr lang="en-US" altLang="zh-CN" dirty="0"/>
              <a:t>No velocity and acceleration</a:t>
            </a:r>
          </a:p>
          <a:p>
            <a:pPr lvl="1"/>
            <a:r>
              <a:rPr lang="en-US" altLang="zh-CN" dirty="0"/>
              <a:t>Handwriting can be fast</a:t>
            </a:r>
          </a:p>
          <a:p>
            <a:endParaRPr lang="en-US" altLang="zh-CN" dirty="0"/>
          </a:p>
          <a:p>
            <a:r>
              <a:rPr lang="en-US" altLang="zh-CN" dirty="0"/>
              <a:t>Output</a:t>
            </a:r>
          </a:p>
          <a:p>
            <a:pPr lvl="1"/>
            <a:r>
              <a:rPr lang="en-US" altLang="zh-CN" dirty="0"/>
              <a:t>Continuous trajectory with a certain velocity</a:t>
            </a:r>
          </a:p>
          <a:p>
            <a:pPr lvl="1"/>
            <a:r>
              <a:rPr lang="en-US" altLang="zh-CN" dirty="0"/>
              <a:t>LED signal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447650-3C41-410C-A8BD-3B6CBC99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Trajectory Generator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84E92-536A-40C5-81CB-ECA2617E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8FB26A-4A1D-4CBA-95DD-CE808CCC0A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1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08661F-6034-4A2E-9EC2-81875FFD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66091"/>
            <a:ext cx="4482166" cy="5225269"/>
          </a:xfrm>
        </p:spPr>
        <p:txBody>
          <a:bodyPr>
            <a:normAutofit/>
          </a:bodyPr>
          <a:lstStyle/>
          <a:p>
            <a:r>
              <a:rPr lang="en-US" altLang="zh-CN" dirty="0"/>
              <a:t>Distance between two points</a:t>
            </a:r>
          </a:p>
          <a:p>
            <a:endParaRPr lang="en-US" altLang="zh-CN" dirty="0"/>
          </a:p>
          <a:p>
            <a:r>
              <a:rPr lang="en-US" altLang="zh-CN" dirty="0"/>
              <a:t>Too large distance:</a:t>
            </a:r>
          </a:p>
          <a:p>
            <a:pPr lvl="1"/>
            <a:r>
              <a:rPr lang="en-US" altLang="zh-CN" dirty="0"/>
              <a:t>Consider as gap between trajectories</a:t>
            </a:r>
          </a:p>
          <a:p>
            <a:pPr lvl="1"/>
            <a:r>
              <a:rPr lang="en-US" altLang="zh-CN" dirty="0"/>
              <a:t>Interpolate the gap with certain velocity</a:t>
            </a:r>
          </a:p>
          <a:p>
            <a:pPr lvl="1"/>
            <a:r>
              <a:rPr lang="en-US" altLang="zh-CN" dirty="0"/>
              <a:t>Turn off the LED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Large distance:</a:t>
            </a:r>
          </a:p>
          <a:p>
            <a:pPr lvl="1"/>
            <a:r>
              <a:rPr lang="en-US" altLang="zh-CN" dirty="0"/>
              <a:t>Consider as gap inside one trajectory</a:t>
            </a:r>
          </a:p>
          <a:p>
            <a:pPr lvl="1"/>
            <a:r>
              <a:rPr lang="en-US" altLang="zh-CN" dirty="0"/>
              <a:t>Interpolate the gap with certain velocity</a:t>
            </a:r>
          </a:p>
          <a:p>
            <a:pPr lvl="1"/>
            <a:r>
              <a:rPr lang="en-US" altLang="zh-CN" dirty="0"/>
              <a:t>Turn on the LED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447650-3C41-410C-A8BD-3B6CBC99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84E92-536A-40C5-81CB-ECA2617E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8FB26A-4A1D-4CBA-95DD-CE808CCC0A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A4A1144B-DEA5-4610-B564-F8A8E1EEF030}"/>
              </a:ext>
            </a:extLst>
          </p:cNvPr>
          <p:cNvSpPr txBox="1">
            <a:spLocks/>
          </p:cNvSpPr>
          <p:nvPr/>
        </p:nvSpPr>
        <p:spPr>
          <a:xfrm>
            <a:off x="4982542" y="1266091"/>
            <a:ext cx="3538491" cy="5225269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2913" indent="-179388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Normal distance:</a:t>
            </a:r>
          </a:p>
          <a:p>
            <a:pPr lvl="1"/>
            <a:r>
              <a:rPr lang="en-US" altLang="zh-CN" dirty="0"/>
              <a:t>Set as next point in current trajectory</a:t>
            </a:r>
          </a:p>
          <a:p>
            <a:pPr lvl="1"/>
            <a:r>
              <a:rPr lang="en-US" altLang="zh-CN" dirty="0"/>
              <a:t>Turn on the LED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Small distance:</a:t>
            </a:r>
          </a:p>
          <a:p>
            <a:pPr lvl="1"/>
            <a:r>
              <a:rPr lang="en-US" altLang="zh-CN" dirty="0"/>
              <a:t>Ignore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12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08661F-6034-4A2E-9EC2-81875FFD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66091"/>
            <a:ext cx="8421688" cy="5225269"/>
          </a:xfrm>
        </p:spPr>
        <p:txBody>
          <a:bodyPr>
            <a:normAutofit/>
          </a:bodyPr>
          <a:lstStyle/>
          <a:p>
            <a:r>
              <a:rPr lang="en-US" altLang="zh-CN" dirty="0"/>
              <a:t>Problem:</a:t>
            </a:r>
          </a:p>
          <a:p>
            <a:pPr lvl="1"/>
            <a:r>
              <a:rPr lang="en-US" altLang="zh-CN" dirty="0"/>
              <a:t>The controller needs velocity and acceleration</a:t>
            </a:r>
          </a:p>
          <a:p>
            <a:pPr lvl="1"/>
            <a:r>
              <a:rPr lang="en-US" altLang="zh-CN" dirty="0"/>
              <a:t>Velocity and acceleration have limits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Method from model predictive control:</a:t>
            </a:r>
          </a:p>
          <a:p>
            <a:pPr lvl="1"/>
            <a:r>
              <a:rPr lang="en-US" altLang="zh-CN" dirty="0"/>
              <a:t>Dynamic model: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Initial condition:</a:t>
            </a:r>
          </a:p>
          <a:p>
            <a:pPr lvl="1"/>
            <a:r>
              <a:rPr lang="en-US" altLang="zh-CN" dirty="0"/>
              <a:t>Input: </a:t>
            </a:r>
          </a:p>
          <a:p>
            <a:pPr lvl="1"/>
            <a:r>
              <a:rPr lang="en-US" altLang="zh-CN" dirty="0"/>
              <a:t>Goal (take preprocessed trajectory as reference):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447650-3C41-410C-A8BD-3B6CBC99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 and Acceleration(MPC)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84E92-536A-40C5-81CB-ECA2617E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8FB26A-4A1D-4CBA-95DD-CE808CCC0A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849F67-5F8E-4E34-AB6B-A44C87C1177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32" y="3543123"/>
            <a:ext cx="4917945" cy="82011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6DBA24B-2F6B-4414-A0DD-648CAFE309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17" y="4604113"/>
            <a:ext cx="519771" cy="144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9883BB3-0485-45F4-93A2-35AFB2169D1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92" y="4948311"/>
            <a:ext cx="1429028" cy="144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EC354D-64E7-4A9C-AD39-55D5BCEBB2D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51" y="5295960"/>
            <a:ext cx="1456457" cy="1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3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08661F-6034-4A2E-9EC2-81875FFD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66091"/>
            <a:ext cx="8421688" cy="5225269"/>
          </a:xfrm>
        </p:spPr>
        <p:txBody>
          <a:bodyPr>
            <a:normAutofit/>
          </a:bodyPr>
          <a:lstStyle/>
          <a:p>
            <a:r>
              <a:rPr lang="en-US" altLang="zh-CN" dirty="0"/>
              <a:t>Optimization problem:</a:t>
            </a:r>
          </a:p>
          <a:p>
            <a:pPr lvl="1"/>
            <a:r>
              <a:rPr lang="en-US" altLang="zh-CN" dirty="0"/>
              <a:t>Cost function:</a:t>
            </a:r>
          </a:p>
          <a:p>
            <a:pPr lvl="1"/>
            <a:endParaRPr lang="en-US" altLang="zh-CN" dirty="0"/>
          </a:p>
          <a:p>
            <a:pPr marL="179388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With constrains: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Solution:</a:t>
            </a:r>
          </a:p>
          <a:p>
            <a:r>
              <a:rPr lang="en-US" altLang="zh-CN" dirty="0"/>
              <a:t>Result:</a:t>
            </a:r>
          </a:p>
          <a:p>
            <a:pPr lvl="1"/>
            <a:r>
              <a:rPr lang="en-US" altLang="zh-CN" dirty="0"/>
              <a:t>Only use      as acceleration for time 0</a:t>
            </a:r>
          </a:p>
          <a:p>
            <a:pPr lvl="1"/>
            <a:r>
              <a:rPr lang="en-US" altLang="zh-CN" dirty="0"/>
              <a:t>Calculate          as initial condition to optimize</a:t>
            </a:r>
          </a:p>
          <a:p>
            <a:pPr lvl="1"/>
            <a:r>
              <a:rPr lang="en-US" altLang="zh-CN" dirty="0"/>
              <a:t>Repeat the process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447650-3C41-410C-A8BD-3B6CBC99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 and Acceleration(MPC)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84E92-536A-40C5-81CB-ECA2617E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8FB26A-4A1D-4CBA-95DD-CE808CCC0A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930548C-FE0B-421E-B4E7-835058135B3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28" y="1971312"/>
            <a:ext cx="2104381" cy="737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4FE4FD-D2B1-4105-9E36-411C9538F67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47" y="3308400"/>
            <a:ext cx="3006541" cy="57032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6D76E4A-7ACA-494A-80D7-430E2D6CBE3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82" y="4157003"/>
            <a:ext cx="1434514" cy="227657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A4526F04-09E8-4921-B037-6F39E9691F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52" y="4880736"/>
            <a:ext cx="194743" cy="227657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45BEB4E4-9EFC-4EC0-8731-F1C4C27A2A9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36" y="5300471"/>
            <a:ext cx="512914" cy="144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3EFB3D91-9BD3-45BE-B997-AC867C1DBE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748" y="5290300"/>
            <a:ext cx="187886" cy="1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3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2689.164"/>
  <p:tag name="LATEXADDIN" val="\documentclass{article}&#10;\usepackage{amsmath}&#10;\pagestyle{empty}&#10;\begin{document}&#10;&#10;$$\begin{cases} x_{i+1} = x_i + v_i \Delta t + \frac{1}{2} a_i \Delta t^2 \\[2ex] v_{i+1} = v_i + a_i \Delta t \end{cases} , i = 0,1,...,N-1$$&#10;&#10;\end{document}"/>
  <p:tag name="IGUANATEXSIZE" val="18"/>
  <p:tag name="IGUANATEXCURSOR" val="162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2.7372"/>
  <p:tag name="LATEXADDIN" val="\documentclass{article}&#10;\usepackage{amsmath}&#10;\pagestyle{empty}&#10;\begin{document}&#10;&#10;$$a_1$$&#10;&#10;\end{document}"/>
  <p:tag name="IGUANATEXSIZE" val="18"/>
  <p:tag name="IGUANATEXCURSOR" val="84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284.2145"/>
  <p:tag name="LATEXADDIN" val="\documentclass{article}&#10;\usepackage{amsmath}&#10;\pagestyle{empty}&#10;\begin{document}&#10;&#10;$$x_0, v_0$$&#10;&#10;\end{document}"/>
  <p:tag name="IGUANATEXSIZE" val="18"/>
  <p:tag name="IGUANATEXCURSOR" val="91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781.4023"/>
  <p:tag name="LATEXADDIN" val="\documentclass{article}&#10;\usepackage{amsmath}&#10;\pagestyle{empty}&#10;\begin{document}&#10;&#10;$$a_0, a_1,...,a_{N-1}$$&#10;&#10;\end{document}"/>
  <p:tag name="IGUANATEXSIZE" val="18"/>
  <p:tag name="IGUANATEXCURSOR" val="102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796.4005"/>
  <p:tag name="LATEXADDIN" val="\documentclass{article}&#10;\usepackage{amsmath}&#10;\pagestyle{empty}&#10;\begin{document}&#10;&#10;$$x_{r_1},x_{r_2},...,x_{r_N}$$&#10;&#10;\end{document}"/>
  <p:tag name="IGUANATEXSIZE" val="18"/>
  <p:tag name="IGUANATEXCURSOR" val="109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035.621"/>
  <p:tag name="LATEXADDIN" val="\documentclass{article}&#10;\usepackage{amsmath}&#10;\pagestyle{empty}&#10;\begin{document}&#10;&#10;$$\min \sum_{i=1}^{N}\left|\left|x_i - x_{r_i}\right|\right|^2$$&#10;&#10;\end{document}"/>
  <p:tag name="IGUANATEXSIZE" val="20"/>
  <p:tag name="IGUANATEXCURSOR" val="126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1644.544"/>
  <p:tag name="LATEXADDIN" val="\documentclass{article}&#10;\usepackage{amsmath}&#10;\pagestyle{empty}&#10;\begin{document}&#10;\begin{align*}&#10;||v_i|| &amp;\leq v_{max} ,i=1,2,...,N \\ &#10;||a_i|| &amp;\leq a_{max} ,i=0,1,...,N-1&#10;\end{align*}&#10;&#10;\end{document}"/>
  <p:tag name="IGUANATEXSIZE" val="18"/>
  <p:tag name="IGUANATEXCURSOR" val="170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84.402"/>
  <p:tag name="LATEXADDIN" val="\documentclass{article}&#10;\usepackage{amsmath}&#10;\pagestyle{empty}&#10;\begin{document}&#10;&#10;$$a^*_0, a^*_1,...,a^*_{N-1}$$&#10;&#10;\end{document}"/>
  <p:tag name="IGUANATEXSIZE" val="18"/>
  <p:tag name="IGUANATEXCURSOR" val="102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6.4867"/>
  <p:tag name="LATEXADDIN" val="\documentclass{article}&#10;\usepackage{amsmath}&#10;\pagestyle{empty}&#10;\begin{document}&#10;&#10;$$a^*_0$$&#10;&#10;\end{document}"/>
  <p:tag name="IGUANATEXSIZE" val="18"/>
  <p:tag name="IGUANATEXCURSOR" val="88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280.465"/>
  <p:tag name="LATEXADDIN" val="\documentclass{article}&#10;\usepackage{amsmath}&#10;\pagestyle{empty}&#10;\begin{document}&#10;&#10;$$x_1, v_1$$&#10;&#10;\end{document}"/>
  <p:tag name="IGUANATEXSIZE" val="18"/>
  <p:tag name="IGUANATEXCURSOR" val="91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KN Layout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/>
      <a:lstStyle>
        <a:defPPr algn="l">
          <a:defRPr sz="1200" b="0" i="0" u="none" strike="noStrike" kern="1200" baseline="0" dirty="0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LKN Layout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/>
      <a:lstStyle>
        <a:defPPr algn="l">
          <a:defRPr sz="1200" b="0" i="0" u="none" strike="noStrike" kern="1200" baseline="0" dirty="0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</TotalTime>
  <Words>422</Words>
  <Application>Microsoft Office PowerPoint</Application>
  <PresentationFormat>全屏显示(4:3)</PresentationFormat>
  <Paragraphs>146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Calibri</vt:lpstr>
      <vt:lpstr>Wingdings</vt:lpstr>
      <vt:lpstr>Courier New</vt:lpstr>
      <vt:lpstr>Arial</vt:lpstr>
      <vt:lpstr>Cambria Math</vt:lpstr>
      <vt:lpstr>Symbol</vt:lpstr>
      <vt:lpstr>LKN Layout</vt:lpstr>
      <vt:lpstr>1_LKN Layout</vt:lpstr>
      <vt:lpstr>Robot Light Painting Final Presentation</vt:lpstr>
      <vt:lpstr>PowerPoint 演示文稿</vt:lpstr>
      <vt:lpstr>Devices</vt:lpstr>
      <vt:lpstr>System Overview</vt:lpstr>
      <vt:lpstr>Capture and Display Touchpad Input</vt:lpstr>
      <vt:lpstr>Trajectory Generator</vt:lpstr>
      <vt:lpstr>Preprocessing</vt:lpstr>
      <vt:lpstr>Velocity and Acceleration(MPC)</vt:lpstr>
      <vt:lpstr>Velocity and Acceleration(MPC)</vt:lpstr>
      <vt:lpstr>PowerPoint 演示文稿</vt:lpstr>
      <vt:lpstr>Controller::state_machine</vt:lpstr>
      <vt:lpstr>Controller</vt:lpstr>
      <vt:lpstr>PowerPoint 演示文稿</vt:lpstr>
      <vt:lpstr>Controller</vt:lpstr>
      <vt:lpstr>PowerPoint 演示文稿</vt:lpstr>
      <vt:lpstr>PowerPoint 演示文稿</vt:lpstr>
      <vt:lpstr>Controller::Problem::Gimbal_Lock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The Master of the Universe!</dc:title>
  <dc:creator>Blenk, Andreas</dc:creator>
  <cp:lastModifiedBy>Chenghao Wang</cp:lastModifiedBy>
  <cp:revision>189</cp:revision>
  <dcterms:created xsi:type="dcterms:W3CDTF">2014-06-24T14:44:43Z</dcterms:created>
  <dcterms:modified xsi:type="dcterms:W3CDTF">2020-02-20T15:39:25Z</dcterms:modified>
</cp:coreProperties>
</file>