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52DE3-8A86-463E-BC49-86511D067207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74C37-939E-4F25-B376-36351BA2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2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F864B-54C2-4E39-A884-15BFD51179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1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C205FC-975B-411F-83E0-E410522DDCDC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1963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7A58E9-A5AD-431F-B3D0-AF2B5DA7F550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918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ED4027-5F5E-4CFA-AB21-8ED75B8513F4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176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F864B-54C2-4E39-A884-15BFD51179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smtClean="0"/>
              <a:t>DR M Y Siyal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smtClean="0"/>
              <a:t>DR M Y Siyal</a:t>
            </a:r>
          </a:p>
        </p:txBody>
      </p:sp>
      <p:sp>
        <p:nvSpPr>
          <p:cNvPr id="512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410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189D0D-1813-476C-AFB7-7259BB72ED52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184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DB9C71-7614-4894-BD91-991B5DB8AB36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663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71518E-A11C-49A7-A498-4868CA090E4E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249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FAA0F8-7C36-47A7-8ACD-8ACBCEDFD643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9468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533C38-CE0F-4F26-8607-0D870B8F0C27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479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F71647-C3ED-417D-88F6-206B4FD54CB4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094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5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8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0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9985-2902-427E-81E8-714AF3034ED2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7BE3-C408-4EA0-B482-978075E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hyperlink" Target="file:///C:\Keil\UV4\Uv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hyperlink" Target="file:///C:\Keil\UV4\Uv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xponent" TargetMode="External"/><Relationship Id="rId2" Type="http://schemas.openxmlformats.org/officeDocument/2006/relationships/hyperlink" Target="http://en.wikipedia.org/wiki/Sign_bi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en.wikipedia.org/wiki/Precision_(arithmetic)" TargetMode="External"/><Relationship Id="rId4" Type="http://schemas.openxmlformats.org/officeDocument/2006/relationships/hyperlink" Target="http://en.wikipedia.org/wiki/Significan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2479" y="149088"/>
            <a:ext cx="8647043" cy="29817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4848">
              <a:lnSpc>
                <a:spcPct val="100000"/>
              </a:lnSpc>
            </a:pPr>
            <a:r>
              <a:rPr lang="en-US" sz="3130" b="1" dirty="0">
                <a:solidFill>
                  <a:srgbClr val="FF2800"/>
                </a:solidFill>
                <a:latin typeface="Arial"/>
                <a:cs typeface="Arial"/>
              </a:rPr>
              <a:t>Endless loop in nested subroutine calls</a:t>
            </a:r>
            <a:endParaRPr sz="313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1160" y="64408"/>
            <a:ext cx="8941150" cy="6704845"/>
          </a:xfrm>
          <a:custGeom>
            <a:avLst/>
            <a:gdLst/>
            <a:ahLst/>
            <a:cxnLst/>
            <a:rect l="l" t="t" r="r" b="b"/>
            <a:pathLst>
              <a:path w="4569921" h="3426921">
                <a:moveTo>
                  <a:pt x="0" y="0"/>
                </a:moveTo>
                <a:lnTo>
                  <a:pt x="4569921" y="0"/>
                </a:lnTo>
              </a:path>
              <a:path w="4569921" h="3426921">
                <a:moveTo>
                  <a:pt x="0" y="3426921"/>
                </a:moveTo>
                <a:lnTo>
                  <a:pt x="0" y="0"/>
                </a:lnTo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3522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72479" y="1341783"/>
          <a:ext cx="8647044" cy="3578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9409"/>
                <a:gridCol w="954157"/>
                <a:gridCol w="2534478"/>
                <a:gridCol w="1043609"/>
                <a:gridCol w="2385391"/>
              </a:tblGrid>
              <a:tr h="35780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main</a:t>
                      </a:r>
                      <a:endParaRPr lang="en-US" sz="23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func</a:t>
                      </a:r>
                      <a:r>
                        <a:rPr lang="en-US" sz="2300" baseline="0" dirty="0" smtClean="0"/>
                        <a:t>1</a:t>
                      </a:r>
                      <a:endParaRPr lang="en-US" sz="23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func2</a:t>
                      </a:r>
                      <a:endParaRPr lang="en-US" sz="23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809">
                <a:tc rowSpan="5"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  <a:endParaRPr lang="en-US" sz="2300" dirty="0"/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BL func1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BL func2</a:t>
                      </a:r>
                      <a:endParaRPr lang="en-US" sz="2300" dirty="0"/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MOV</a:t>
                      </a:r>
                      <a:r>
                        <a:rPr lang="en-US" sz="2300" baseline="0" dirty="0" smtClean="0"/>
                        <a:t> pc, </a:t>
                      </a:r>
                      <a:r>
                        <a:rPr lang="en-US" sz="2300" baseline="0" dirty="0" err="1" smtClean="0"/>
                        <a:t>lr</a:t>
                      </a:r>
                      <a:endParaRPr lang="en-US" sz="23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endParaRPr lang="en-US" sz="2300" dirty="0" smtClean="0"/>
                    </a:p>
                    <a:p>
                      <a:pPr algn="ctr"/>
                      <a:endParaRPr lang="en-US" sz="2300" dirty="0" smtClean="0"/>
                    </a:p>
                    <a:p>
                      <a:pPr algn="ctr"/>
                      <a:endParaRPr lang="en-US" sz="2300" dirty="0" smtClean="0"/>
                    </a:p>
                    <a:p>
                      <a:pPr algn="ctr"/>
                      <a:endParaRPr lang="en-US" sz="2300" dirty="0" smtClean="0"/>
                    </a:p>
                    <a:p>
                      <a:pPr algn="ctr"/>
                      <a:r>
                        <a:rPr lang="en-US" sz="2300" baseline="0" dirty="0" smtClean="0"/>
                        <a:t>MOV pc, </a:t>
                      </a:r>
                      <a:r>
                        <a:rPr lang="en-US" sz="2300" baseline="0" dirty="0" err="1" smtClean="0"/>
                        <a:t>lr</a:t>
                      </a:r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1017493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809">
                <a:tc vMerge="1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7493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675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14261" y="1789043"/>
            <a:ext cx="1341783" cy="149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45087" y="1789043"/>
            <a:ext cx="1789043" cy="149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26826" y="4696239"/>
            <a:ext cx="0" cy="819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586869" y="5516217"/>
            <a:ext cx="1639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586870" y="3578087"/>
            <a:ext cx="0" cy="193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90522" y="3578087"/>
            <a:ext cx="5963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14152" y="5550600"/>
            <a:ext cx="2459935" cy="81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48" dirty="0">
                <a:solidFill>
                  <a:schemeClr val="accent1"/>
                </a:solidFill>
              </a:rPr>
              <a:t>return to func1 at address 0x24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797826" y="4919869"/>
            <a:ext cx="0" cy="59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157870" y="3578087"/>
            <a:ext cx="0" cy="193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157870" y="3578087"/>
            <a:ext cx="969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36065" y="5516217"/>
            <a:ext cx="3578087" cy="81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48" dirty="0">
                <a:solidFill>
                  <a:schemeClr val="accent1"/>
                </a:solidFill>
              </a:rPr>
              <a:t>cannot return back  to main – endless loop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157869" y="5516217"/>
            <a:ext cx="1639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72479" y="5245239"/>
            <a:ext cx="1789043" cy="3935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57" dirty="0" err="1">
                <a:solidFill>
                  <a:srgbClr val="FF0000"/>
                </a:solidFill>
              </a:rPr>
              <a:t>eg</a:t>
            </a:r>
            <a:r>
              <a:rPr lang="en-US" sz="1957" dirty="0">
                <a:solidFill>
                  <a:srgbClr val="FF0000"/>
                </a:solidFill>
              </a:rPr>
              <a:t>., </a:t>
            </a:r>
            <a:r>
              <a:rPr lang="en-US" sz="1957" dirty="0" err="1">
                <a:solidFill>
                  <a:srgbClr val="FF0000"/>
                </a:solidFill>
              </a:rPr>
              <a:t>lr</a:t>
            </a:r>
            <a:r>
              <a:rPr lang="en-US" sz="1957" dirty="0">
                <a:solidFill>
                  <a:srgbClr val="FF0000"/>
                </a:solidFill>
              </a:rPr>
              <a:t>=0x10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652" y="3416829"/>
            <a:ext cx="149087" cy="180121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3348" y="596348"/>
            <a:ext cx="5516217" cy="3935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57" dirty="0" err="1">
                <a:solidFill>
                  <a:srgbClr val="FF0000"/>
                </a:solidFill>
              </a:rPr>
              <a:t>eg</a:t>
            </a:r>
            <a:r>
              <a:rPr lang="en-US" sz="1957" dirty="0">
                <a:solidFill>
                  <a:srgbClr val="FF0000"/>
                </a:solidFill>
              </a:rPr>
              <a:t>., </a:t>
            </a:r>
            <a:r>
              <a:rPr lang="en-US" sz="1957" dirty="0" err="1">
                <a:solidFill>
                  <a:srgbClr val="FF0000"/>
                </a:solidFill>
              </a:rPr>
              <a:t>lr</a:t>
            </a:r>
            <a:r>
              <a:rPr lang="en-US" sz="1957" dirty="0">
                <a:solidFill>
                  <a:srgbClr val="FF0000"/>
                </a:solidFill>
              </a:rPr>
              <a:t>=0x24, </a:t>
            </a:r>
            <a:r>
              <a:rPr lang="en-US" sz="1957" dirty="0" err="1">
                <a:solidFill>
                  <a:srgbClr val="FF0000"/>
                </a:solidFill>
              </a:rPr>
              <a:t>overwites</a:t>
            </a:r>
            <a:r>
              <a:rPr lang="en-US" sz="1957" dirty="0">
                <a:solidFill>
                  <a:srgbClr val="FF0000"/>
                </a:solidFill>
              </a:rPr>
              <a:t> the previous value of 0x10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456043" y="1078086"/>
            <a:ext cx="745435" cy="20527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565" y="447262"/>
            <a:ext cx="8497957" cy="49782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4848">
              <a:lnSpc>
                <a:spcPct val="100000"/>
              </a:lnSpc>
            </a:pPr>
            <a:r>
              <a:rPr lang="en-US" sz="3130" b="1" dirty="0">
                <a:solidFill>
                  <a:srgbClr val="FF2800"/>
                </a:solidFill>
                <a:latin typeface="Arial"/>
                <a:cs typeface="Arial"/>
              </a:rPr>
              <a:t>Passing Parameters through the Stack</a:t>
            </a:r>
            <a:endParaRPr sz="313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1160" y="64408"/>
            <a:ext cx="8941150" cy="6704845"/>
          </a:xfrm>
          <a:custGeom>
            <a:avLst/>
            <a:gdLst/>
            <a:ahLst/>
            <a:cxnLst/>
            <a:rect l="l" t="t" r="r" b="b"/>
            <a:pathLst>
              <a:path w="4569921" h="3426921">
                <a:moveTo>
                  <a:pt x="0" y="0"/>
                </a:moveTo>
                <a:lnTo>
                  <a:pt x="4569921" y="0"/>
                </a:lnTo>
              </a:path>
              <a:path w="4569921" h="3426921">
                <a:moveTo>
                  <a:pt x="0" y="3426921"/>
                </a:moveTo>
                <a:lnTo>
                  <a:pt x="0" y="0"/>
                </a:lnTo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3522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921565" y="1341784"/>
            <a:ext cx="8348870" cy="5264360"/>
            <a:chOff x="720" y="649"/>
            <a:chExt cx="4321" cy="311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880" y="649"/>
              <a:ext cx="2160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76087" tIns="91565" rIns="176087" bIns="91565"/>
            <a:lstStyle/>
            <a:p>
              <a:pPr>
                <a:spcBef>
                  <a:spcPts val="595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r>
                <a:rPr lang="en-GB" altLang="en-US" sz="1957" u="sng" dirty="0">
                  <a:solidFill>
                    <a:srgbClr val="000000"/>
                  </a:solidFill>
                  <a:latin typeface="Verdana" pitchFamily="34" charset="0"/>
                </a:rPr>
                <a:t>Subroutine </a:t>
              </a:r>
            </a:p>
            <a:p>
              <a:pPr lvl="2">
                <a:spcBef>
                  <a:spcPts val="446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lvl="2">
                <a:spcBef>
                  <a:spcPts val="446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>
                <a:spcBef>
                  <a:spcPts val="595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354078" indent="-354078">
                <a:spcBef>
                  <a:spcPts val="595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3) Extract inputs from the stack (pops)</a:t>
              </a:r>
            </a:p>
            <a:p>
              <a:pPr marL="354078" indent="-354078">
                <a:spcBef>
                  <a:spcPts val="595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4) Performs the action of the subroutine</a:t>
              </a:r>
            </a:p>
            <a:p>
              <a:pPr marL="354078" indent="-354078">
                <a:spcBef>
                  <a:spcPts val="595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5) Pushes outputs on the stack and return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20" y="649"/>
              <a:ext cx="2160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76087" tIns="91565" rIns="176087" bIns="91565"/>
            <a:lstStyle/>
            <a:p>
              <a:pPr marL="453607" indent="-453607">
                <a:spcBef>
                  <a:spcPts val="595"/>
                </a:spcBef>
                <a:tabLst>
                  <a:tab pos="453607" algn="l"/>
                  <a:tab pos="1360820" algn="l"/>
                  <a:tab pos="2268035" algn="l"/>
                  <a:tab pos="3175249" algn="l"/>
                  <a:tab pos="4082462" algn="l"/>
                  <a:tab pos="4989676" algn="l"/>
                  <a:tab pos="5896891" algn="l"/>
                  <a:tab pos="6804104" algn="l"/>
                  <a:tab pos="7711318" algn="l"/>
                  <a:tab pos="8618531" algn="l"/>
                  <a:tab pos="9525747" algn="l"/>
                  <a:tab pos="10432960" algn="l"/>
                </a:tabLst>
              </a:pPr>
              <a:r>
                <a:rPr lang="en-GB" altLang="en-US" sz="1957" u="sng" dirty="0">
                  <a:solidFill>
                    <a:srgbClr val="000000"/>
                  </a:solidFill>
                  <a:latin typeface="Verdana" pitchFamily="34" charset="0"/>
                </a:rPr>
                <a:t>Calling program </a:t>
              </a:r>
            </a:p>
            <a:p>
              <a:pPr marL="354078" indent="-354078">
                <a:spcBef>
                  <a:spcPts val="595"/>
                </a:spcBef>
                <a:buFont typeface="Verdana" pitchFamily="34" charset="0"/>
                <a:buAutoNum type="arabicParenR"/>
                <a:tabLst>
                  <a:tab pos="354078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Pushes inputs onto the Stack</a:t>
              </a:r>
            </a:p>
            <a:p>
              <a:pPr marL="354078" indent="-354078">
                <a:spcBef>
                  <a:spcPts val="595"/>
                </a:spcBef>
                <a:buFont typeface="Verdana" pitchFamily="34" charset="0"/>
                <a:buAutoNum type="arabicParenR"/>
                <a:tabLst>
                  <a:tab pos="354078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Calls subroutine</a:t>
              </a:r>
            </a:p>
            <a:p>
              <a:pPr marL="1245844" lvl="2" indent="-338631">
                <a:spcBef>
                  <a:spcPts val="446"/>
                </a:spcBef>
                <a:tabLst>
                  <a:tab pos="453607" algn="l"/>
                  <a:tab pos="1360820" algn="l"/>
                  <a:tab pos="2268035" algn="l"/>
                  <a:tab pos="3175249" algn="l"/>
                  <a:tab pos="4082462" algn="l"/>
                  <a:tab pos="4989676" algn="l"/>
                  <a:tab pos="5896891" algn="l"/>
                  <a:tab pos="6804104" algn="l"/>
                  <a:tab pos="7711318" algn="l"/>
                  <a:tab pos="8618531" algn="l"/>
                  <a:tab pos="9525747" algn="l"/>
                  <a:tab pos="10432960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1245844" lvl="2" indent="-338631">
                <a:spcBef>
                  <a:spcPts val="446"/>
                </a:spcBef>
                <a:tabLst>
                  <a:tab pos="453607" algn="l"/>
                  <a:tab pos="1360820" algn="l"/>
                  <a:tab pos="2268035" algn="l"/>
                  <a:tab pos="3175249" algn="l"/>
                  <a:tab pos="4082462" algn="l"/>
                  <a:tab pos="4989676" algn="l"/>
                  <a:tab pos="5896891" algn="l"/>
                  <a:tab pos="6804104" algn="l"/>
                  <a:tab pos="7711318" algn="l"/>
                  <a:tab pos="8618531" algn="l"/>
                  <a:tab pos="9525747" algn="l"/>
                  <a:tab pos="10432960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1245844" lvl="2" indent="-338631">
                <a:spcBef>
                  <a:spcPts val="446"/>
                </a:spcBef>
                <a:tabLst>
                  <a:tab pos="453607" algn="l"/>
                  <a:tab pos="1360820" algn="l"/>
                  <a:tab pos="2268035" algn="l"/>
                  <a:tab pos="3175249" algn="l"/>
                  <a:tab pos="4082462" algn="l"/>
                  <a:tab pos="4989676" algn="l"/>
                  <a:tab pos="5896891" algn="l"/>
                  <a:tab pos="6804104" algn="l"/>
                  <a:tab pos="7711318" algn="l"/>
                  <a:tab pos="8618531" algn="l"/>
                  <a:tab pos="9525747" algn="l"/>
                  <a:tab pos="10432960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1245844" lvl="2" indent="-338631">
                <a:spcBef>
                  <a:spcPts val="446"/>
                </a:spcBef>
                <a:tabLst>
                  <a:tab pos="453607" algn="l"/>
                  <a:tab pos="1360820" algn="l"/>
                  <a:tab pos="2268035" algn="l"/>
                  <a:tab pos="3175249" algn="l"/>
                  <a:tab pos="4082462" algn="l"/>
                  <a:tab pos="4989676" algn="l"/>
                  <a:tab pos="5896891" algn="l"/>
                  <a:tab pos="6804104" algn="l"/>
                  <a:tab pos="7711318" algn="l"/>
                  <a:tab pos="8618531" algn="l"/>
                  <a:tab pos="9525747" algn="l"/>
                  <a:tab pos="10432960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1245844" lvl="2" indent="-338631">
                <a:spcBef>
                  <a:spcPts val="446"/>
                </a:spcBef>
                <a:tabLst>
                  <a:tab pos="453607" algn="l"/>
                  <a:tab pos="1360820" algn="l"/>
                  <a:tab pos="2268035" algn="l"/>
                  <a:tab pos="3175249" algn="l"/>
                  <a:tab pos="4082462" algn="l"/>
                  <a:tab pos="4989676" algn="l"/>
                  <a:tab pos="5896891" algn="l"/>
                  <a:tab pos="6804104" algn="l"/>
                  <a:tab pos="7711318" algn="l"/>
                  <a:tab pos="8618531" algn="l"/>
                  <a:tab pos="9525747" algn="l"/>
                  <a:tab pos="10432960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1245844" lvl="2" indent="-338631">
                <a:spcBef>
                  <a:spcPts val="446"/>
                </a:spcBef>
                <a:tabLst>
                  <a:tab pos="453607" algn="l"/>
                  <a:tab pos="1360820" algn="l"/>
                  <a:tab pos="2268035" algn="l"/>
                  <a:tab pos="3175249" algn="l"/>
                  <a:tab pos="4082462" algn="l"/>
                  <a:tab pos="4989676" algn="l"/>
                  <a:tab pos="5896891" algn="l"/>
                  <a:tab pos="6804104" algn="l"/>
                  <a:tab pos="7711318" algn="l"/>
                  <a:tab pos="8618531" algn="l"/>
                  <a:tab pos="9525747" algn="l"/>
                  <a:tab pos="10432960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1245844" lvl="2" indent="-338631">
                <a:spcBef>
                  <a:spcPts val="446"/>
                </a:spcBef>
                <a:tabLst>
                  <a:tab pos="453607" algn="l"/>
                  <a:tab pos="1360820" algn="l"/>
                  <a:tab pos="2268035" algn="l"/>
                  <a:tab pos="3175249" algn="l"/>
                  <a:tab pos="4082462" algn="l"/>
                  <a:tab pos="4989676" algn="l"/>
                  <a:tab pos="5896891" algn="l"/>
                  <a:tab pos="6804104" algn="l"/>
                  <a:tab pos="7711318" algn="l"/>
                  <a:tab pos="8618531" algn="l"/>
                  <a:tab pos="9525747" algn="l"/>
                  <a:tab pos="10432960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453468" indent="-453468">
                <a:spcBef>
                  <a:spcPts val="595"/>
                </a:spcBef>
                <a:tabLst>
                  <a:tab pos="354078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6) Stack contain outputs (pop)</a:t>
              </a:r>
            </a:p>
            <a:p>
              <a:pPr marL="453468" indent="-453468">
                <a:spcBef>
                  <a:spcPts val="595"/>
                </a:spcBef>
                <a:tabLst>
                  <a:tab pos="354078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7) Balance stack</a:t>
              </a: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720" y="649"/>
              <a:ext cx="43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522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20" y="3759"/>
              <a:ext cx="43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522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720" y="649"/>
              <a:ext cx="1" cy="311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522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880" y="649"/>
              <a:ext cx="1" cy="311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522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5040" y="649"/>
              <a:ext cx="1" cy="311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522"/>
            </a:p>
          </p:txBody>
        </p:sp>
      </p:grpSp>
    </p:spTree>
    <p:extLst>
      <p:ext uri="{BB962C8B-B14F-4D97-AF65-F5344CB8AC3E}">
        <p14:creationId xmlns:p14="http://schemas.microsoft.com/office/powerpoint/2010/main" val="31701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4" name="Rectangle 4" descr="Parchment"/>
          <p:cNvSpPr>
            <a:spLocks noChangeArrowheads="1"/>
          </p:cNvSpPr>
          <p:nvPr/>
        </p:nvSpPr>
        <p:spPr bwMode="auto">
          <a:xfrm>
            <a:off x="1752600" y="228600"/>
            <a:ext cx="8731250" cy="6477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FF3300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 sz="2216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22" name="Rectangle 2" descr="Parchment"/>
          <p:cNvSpPr>
            <a:spLocks noGrp="1" noChangeArrowheads="1"/>
          </p:cNvSpPr>
          <p:nvPr>
            <p:ph type="title"/>
          </p:nvPr>
        </p:nvSpPr>
        <p:spPr>
          <a:xfrm>
            <a:off x="2790826" y="541338"/>
            <a:ext cx="6276975" cy="546100"/>
          </a:xfrm>
        </p:spPr>
        <p:txBody>
          <a:bodyPr/>
          <a:lstStyle/>
          <a:p>
            <a:pPr eaLnBrk="1" hangingPunct="1">
              <a:defRPr/>
            </a:pPr>
            <a:r>
              <a:rPr lang="en-US" sz="2955" dirty="0"/>
              <a:t>SUBROUTINES</a:t>
            </a: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1987550" y="1257300"/>
            <a:ext cx="3327400" cy="4806950"/>
            <a:chOff x="316" y="679"/>
            <a:chExt cx="2270" cy="3279"/>
          </a:xfrm>
        </p:grpSpPr>
        <p:sp>
          <p:nvSpPr>
            <p:cNvPr id="542820" name="Text Box 100"/>
            <p:cNvSpPr txBox="1">
              <a:spLocks noChangeArrowheads="1"/>
            </p:cNvSpPr>
            <p:nvPr/>
          </p:nvSpPr>
          <p:spPr bwMode="auto">
            <a:xfrm>
              <a:off x="316" y="938"/>
              <a:ext cx="2270" cy="3020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FF0000"/>
              </a:outerShdw>
            </a:effec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dirty="0">
                  <a:latin typeface="Arial" pitchFamily="34" charset="0"/>
                  <a:ea typeface="Calibri" pitchFamily="34" charset="0"/>
                  <a:cs typeface="Arial" pitchFamily="34" charset="0"/>
                </a:rPr>
                <a:t>AREA, CODE, READONLY</a:t>
              </a:r>
              <a:endParaRPr lang="en-US" sz="1847" b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eaLnBrk="1" hangingPunct="1">
                <a:defRPr/>
              </a:pPr>
              <a:r>
                <a:rPr lang="en-US" sz="1847" b="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ENTRY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Arial" pitchFamily="34" charset="0"/>
                  <a:ea typeface="Calibri" pitchFamily="34" charset="0"/>
                  <a:cs typeface="Arial" pitchFamily="34" charset="0"/>
                </a:rPr>
                <a:t>MOV	r0, #10	</a:t>
              </a:r>
              <a:endParaRPr lang="en-US" sz="1847" b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eaLnBrk="1" hangingPunct="1">
                <a:defRPr/>
              </a:pPr>
              <a:r>
                <a:rPr lang="en-US" sz="1847" b="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  <a:r>
                <a:rPr lang="en-US" sz="2000" dirty="0">
                  <a:latin typeface="Arial" pitchFamily="34" charset="0"/>
                  <a:ea typeface="Calibri" pitchFamily="34" charset="0"/>
                  <a:cs typeface="Arial" pitchFamily="34" charset="0"/>
                </a:rPr>
                <a:t>MOV      r5,  r4</a:t>
              </a:r>
              <a:r>
                <a:rPr lang="en-US" sz="1847" b="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</a:p>
            <a:p>
              <a:pPr eaLnBrk="1" hangingPunct="1">
                <a:defRPr/>
              </a:pPr>
              <a:r>
                <a:rPr lang="en-US" sz="1847" b="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  </a:t>
              </a:r>
            </a:p>
            <a:p>
              <a:pPr eaLnBrk="1" hangingPunct="1">
                <a:defRPr/>
              </a:pPr>
              <a:r>
                <a:rPr lang="en-US" sz="1847" b="0" dirty="0">
                  <a:latin typeface="Arial" charset="0"/>
                </a:rPr>
                <a:t>-----</a:t>
              </a:r>
            </a:p>
            <a:p>
              <a:pPr eaLnBrk="1" hangingPunct="1">
                <a:defRPr/>
              </a:pPr>
              <a:r>
                <a:rPr lang="en-US" sz="1847" b="0" dirty="0">
                  <a:latin typeface="Arial" charset="0"/>
                </a:rPr>
                <a:t>-----</a:t>
              </a:r>
            </a:p>
            <a:p>
              <a:pPr eaLnBrk="1" hangingPunct="1">
                <a:defRPr/>
              </a:pPr>
              <a:r>
                <a:rPr lang="en-US" sz="1847" b="0" dirty="0">
                  <a:latin typeface="Arial" charset="0"/>
                </a:rPr>
                <a:t>------</a:t>
              </a:r>
            </a:p>
            <a:p>
              <a:pPr eaLnBrk="1" hangingPunct="1">
                <a:defRPr/>
              </a:pPr>
              <a:r>
                <a:rPr lang="en-US" sz="1847" b="0" dirty="0">
                  <a:latin typeface="Arial" charset="0"/>
                </a:rPr>
                <a:t>------</a:t>
              </a:r>
            </a:p>
            <a:p>
              <a:pPr eaLnBrk="1" hangingPunct="1">
                <a:defRPr/>
              </a:pPr>
              <a:endParaRPr lang="en-US" sz="1847" b="0" dirty="0">
                <a:latin typeface="Arial" charset="0"/>
              </a:endParaRPr>
            </a:p>
            <a:p>
              <a:pPr eaLnBrk="1" hangingPunct="1">
                <a:defRPr/>
              </a:pPr>
              <a:endParaRPr lang="en-US" sz="1847" b="0" dirty="0">
                <a:latin typeface="Arial" charset="0"/>
              </a:endParaRPr>
            </a:p>
            <a:p>
              <a:pPr eaLnBrk="1" hangingPunct="1">
                <a:defRPr/>
              </a:pPr>
              <a:endParaRPr lang="en-US" sz="1847" b="0" dirty="0">
                <a:latin typeface="Arial" charset="0"/>
              </a:endParaRPr>
            </a:p>
            <a:p>
              <a:pPr eaLnBrk="1" hangingPunct="1">
                <a:defRPr/>
              </a:pPr>
              <a:endParaRPr lang="en-US" sz="1847" b="0" dirty="0">
                <a:latin typeface="Arial" charset="0"/>
              </a:endParaRPr>
            </a:p>
            <a:p>
              <a:pPr eaLnBrk="1" hangingPunct="1">
                <a:defRPr/>
              </a:pPr>
              <a:endParaRPr lang="en-US" sz="1847" b="0" dirty="0">
                <a:latin typeface="Arial" charset="0"/>
              </a:endParaRPr>
            </a:p>
            <a:p>
              <a:pPr eaLnBrk="1" hangingPunct="1">
                <a:defRPr/>
              </a:pPr>
              <a:endParaRPr lang="en-US" sz="1847" b="0" dirty="0">
                <a:latin typeface="Arial" charset="0"/>
              </a:endParaRPr>
            </a:p>
          </p:txBody>
        </p:sp>
        <p:sp>
          <p:nvSpPr>
            <p:cNvPr id="542821" name="Rectangle 101"/>
            <p:cNvSpPr>
              <a:spLocks noChangeArrowheads="1"/>
            </p:cNvSpPr>
            <p:nvPr/>
          </p:nvSpPr>
          <p:spPr bwMode="auto">
            <a:xfrm>
              <a:off x="685" y="679"/>
              <a:ext cx="1411" cy="25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847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MAIN PROGRAM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7119938" y="1754189"/>
            <a:ext cx="3079750" cy="3895725"/>
            <a:chOff x="3818" y="1017"/>
            <a:chExt cx="2100" cy="2658"/>
          </a:xfrm>
        </p:grpSpPr>
        <p:sp>
          <p:nvSpPr>
            <p:cNvPr id="542795" name="Rectangle 75"/>
            <p:cNvSpPr>
              <a:spLocks noChangeArrowheads="1"/>
            </p:cNvSpPr>
            <p:nvPr/>
          </p:nvSpPr>
          <p:spPr bwMode="auto">
            <a:xfrm>
              <a:off x="3818" y="1294"/>
              <a:ext cx="2100" cy="238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CC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sz="1847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factStack</a:t>
              </a:r>
            </a:p>
            <a:p>
              <a:pPr eaLnBrk="1" hangingPunct="1">
                <a:defRPr/>
              </a:pPr>
              <a:r>
                <a:rPr lang="en-US" sz="1662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Instructions for the procedure</a:t>
              </a:r>
            </a:p>
            <a:p>
              <a:pPr eaLnBrk="1" hangingPunct="1">
                <a:defRPr/>
              </a:pPr>
              <a:r>
                <a:rPr lang="en-US" sz="1847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</a:t>
              </a:r>
            </a:p>
            <a:p>
              <a:pPr eaLnBrk="1" hangingPunct="1">
                <a:defRPr/>
              </a:pPr>
              <a:r>
                <a:rPr lang="en-US" sz="1847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</a:t>
              </a:r>
            </a:p>
            <a:p>
              <a:pPr eaLnBrk="1" hangingPunct="1">
                <a:defRPr/>
              </a:pPr>
              <a:r>
                <a:rPr lang="en-US" sz="1847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•</a:t>
              </a:r>
            </a:p>
            <a:p>
              <a:pPr eaLnBrk="1" hangingPunct="1">
                <a:defRPr/>
              </a:pPr>
              <a:r>
                <a:rPr lang="en-US" sz="1847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•</a:t>
              </a:r>
            </a:p>
            <a:p>
              <a:pPr eaLnBrk="1" hangingPunct="1">
                <a:defRPr/>
              </a:pPr>
              <a:r>
                <a:rPr lang="en-US" sz="1847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 •</a:t>
              </a:r>
            </a:p>
            <a:p>
              <a:pPr eaLnBrk="1" hangingPunct="1">
                <a:defRPr/>
              </a:pPr>
              <a:endParaRPr lang="en-US" sz="1847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  <a:p>
              <a:pPr eaLnBrk="1" hangingPunct="1">
                <a:defRPr/>
              </a:pPr>
              <a:r>
                <a:rPr lang="en-US" sz="1847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</a:p>
            <a:p>
              <a:pPr eaLnBrk="1" hangingPunct="1">
                <a:defRPr/>
              </a:pPr>
              <a:r>
                <a:rPr lang="en-US" sz="1847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Arial" pitchFamily="34" charset="0"/>
                  <a:ea typeface="Calibri" pitchFamily="34" charset="0"/>
                  <a:cs typeface="Arial" pitchFamily="34" charset="0"/>
                </a:rPr>
                <a:t>BX   </a:t>
              </a:r>
              <a:r>
                <a:rPr lang="en-US" sz="2000" dirty="0" err="1">
                  <a:latin typeface="Arial" pitchFamily="34" charset="0"/>
                  <a:ea typeface="Calibri" pitchFamily="34" charset="0"/>
                  <a:cs typeface="Arial" pitchFamily="34" charset="0"/>
                </a:rPr>
                <a:t>lr</a:t>
              </a:r>
              <a:endParaRPr lang="en-US" sz="1847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  <a:p>
              <a:pPr eaLnBrk="1" hangingPunct="1">
                <a:defRPr/>
              </a:pPr>
              <a:endParaRPr lang="en-US" sz="1847" dirty="0">
                <a:solidFill>
                  <a:srgbClr val="66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42822" name="Rectangle 102"/>
            <p:cNvSpPr>
              <a:spLocks noChangeArrowheads="1"/>
            </p:cNvSpPr>
            <p:nvPr/>
          </p:nvSpPr>
          <p:spPr bwMode="auto">
            <a:xfrm>
              <a:off x="4299" y="1017"/>
              <a:ext cx="1164" cy="25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847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PROCEDURE</a:t>
              </a:r>
            </a:p>
          </p:txBody>
        </p: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4033838" y="2654301"/>
            <a:ext cx="3079750" cy="1952625"/>
            <a:chOff x="1712" y="1631"/>
            <a:chExt cx="2101" cy="1333"/>
          </a:xfrm>
        </p:grpSpPr>
        <p:sp>
          <p:nvSpPr>
            <p:cNvPr id="542825" name="Line 105"/>
            <p:cNvSpPr>
              <a:spLocks noChangeShapeType="1"/>
            </p:cNvSpPr>
            <p:nvPr/>
          </p:nvSpPr>
          <p:spPr bwMode="auto">
            <a:xfrm>
              <a:off x="1712" y="2935"/>
              <a:ext cx="1335" cy="29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eaLnBrk="1" hangingPunct="1">
                <a:defRPr/>
              </a:pPr>
              <a:endParaRPr lang="en-US" sz="2216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826" name="Line 106"/>
            <p:cNvSpPr>
              <a:spLocks noChangeShapeType="1"/>
            </p:cNvSpPr>
            <p:nvPr/>
          </p:nvSpPr>
          <p:spPr bwMode="auto">
            <a:xfrm flipV="1">
              <a:off x="3036" y="1660"/>
              <a:ext cx="0" cy="1286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eaLnBrk="1" hangingPunct="1">
                <a:defRPr/>
              </a:pPr>
              <a:endParaRPr lang="en-US" sz="2216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827" name="Line 107"/>
            <p:cNvSpPr>
              <a:spLocks noChangeShapeType="1"/>
            </p:cNvSpPr>
            <p:nvPr/>
          </p:nvSpPr>
          <p:spPr bwMode="auto">
            <a:xfrm flipV="1">
              <a:off x="3030" y="1631"/>
              <a:ext cx="783" cy="31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 type="none" w="sm" len="sm"/>
              <a:tailEnd type="triangle" w="med" len="med"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eaLnBrk="1" hangingPunct="1">
                <a:defRPr/>
              </a:pPr>
              <a:endParaRPr lang="en-US" sz="2216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42829" name="Line 109"/>
          <p:cNvSpPr>
            <a:spLocks noChangeShapeType="1"/>
          </p:cNvSpPr>
          <p:nvPr/>
        </p:nvSpPr>
        <p:spPr bwMode="auto">
          <a:xfrm flipH="1">
            <a:off x="3910013" y="5146675"/>
            <a:ext cx="3160712" cy="841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arrow" w="med" len="med"/>
          </a:ln>
          <a:effectLst>
            <a:prstShdw prst="shdw17" dist="17961" dir="2700000">
              <a:srgbClr val="009900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defRPr/>
            </a:pPr>
            <a:endParaRPr lang="en-US" sz="221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833" name="Rectangle 113"/>
          <p:cNvSpPr>
            <a:spLocks noChangeArrowheads="1"/>
          </p:cNvSpPr>
          <p:nvPr/>
        </p:nvSpPr>
        <p:spPr bwMode="auto">
          <a:xfrm>
            <a:off x="1970089" y="4346575"/>
            <a:ext cx="330358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47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b="1" dirty="0">
                <a:latin typeface="Arial" pitchFamily="34" charset="0"/>
                <a:ea typeface="Calibri" pitchFamily="34" charset="0"/>
                <a:cs typeface="Arial" pitchFamily="34" charset="0"/>
              </a:rPr>
              <a:t>BL     </a:t>
            </a:r>
            <a:r>
              <a:rPr lang="en-US" sz="2000" b="1" dirty="0" err="1">
                <a:latin typeface="Arial" pitchFamily="34" charset="0"/>
                <a:ea typeface="Calibri" pitchFamily="34" charset="0"/>
                <a:cs typeface="Arial" pitchFamily="34" charset="0"/>
              </a:rPr>
              <a:t>factStack</a:t>
            </a:r>
            <a:r>
              <a:rPr lang="en-US" sz="1847" dirty="0">
                <a:solidFill>
                  <a:srgbClr val="66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</a:t>
            </a:r>
          </a:p>
        </p:txBody>
      </p:sp>
      <p:sp>
        <p:nvSpPr>
          <p:cNvPr id="542834" name="Rectangle 114"/>
          <p:cNvSpPr>
            <a:spLocks noChangeArrowheads="1"/>
          </p:cNvSpPr>
          <p:nvPr/>
        </p:nvSpPr>
        <p:spPr bwMode="auto">
          <a:xfrm>
            <a:off x="1987551" y="4770439"/>
            <a:ext cx="3211513" cy="1228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47" dirty="0">
                <a:solidFill>
                  <a:srgbClr val="FF0000"/>
                </a:solidFill>
                <a:latin typeface="Arial" charset="0"/>
              </a:rPr>
              <a:t>  </a:t>
            </a:r>
            <a:endParaRPr lang="en-US" sz="1847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847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en-US" sz="1847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MOV	r4, r6</a:t>
            </a:r>
          </a:p>
          <a:p>
            <a:pPr eaLnBrk="1" hangingPunct="1">
              <a:defRPr/>
            </a:pPr>
            <a:r>
              <a:rPr lang="en-US" sz="1847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----------</a:t>
            </a:r>
          </a:p>
          <a:p>
            <a:pPr eaLnBrk="1" hangingPunct="1">
              <a:defRPr/>
            </a:pPr>
            <a:endParaRPr lang="en-US" sz="1847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42835" name="Rectangle 115"/>
          <p:cNvSpPr>
            <a:spLocks noChangeArrowheads="1"/>
          </p:cNvSpPr>
          <p:nvPr/>
        </p:nvSpPr>
        <p:spPr bwMode="auto">
          <a:xfrm>
            <a:off x="1987551" y="5678489"/>
            <a:ext cx="321151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sz="1847" dirty="0">
                <a:solidFill>
                  <a:srgbClr val="6600FF"/>
                </a:solidFill>
                <a:latin typeface="Arial" panose="020B0604020202020204" pitchFamily="34" charset="0"/>
              </a:rPr>
              <a:t>END</a:t>
            </a:r>
            <a:endParaRPr lang="en-US" sz="1847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42836" name="Rectangle 116"/>
          <p:cNvSpPr>
            <a:spLocks noChangeArrowheads="1"/>
          </p:cNvSpPr>
          <p:nvPr/>
        </p:nvSpPr>
        <p:spPr bwMode="auto">
          <a:xfrm>
            <a:off x="7208838" y="2795588"/>
            <a:ext cx="2266950" cy="2538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2216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72409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3" grpId="0" autoUpdateAnimBg="0"/>
      <p:bldP spid="542834" grpId="0" autoUpdateAnimBg="0"/>
      <p:bldP spid="542835" grpId="0" autoUpdateAnimBg="0"/>
      <p:bldP spid="5428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Parchment"/>
          <p:cNvSpPr>
            <a:spLocks noChangeArrowheads="1"/>
          </p:cNvSpPr>
          <p:nvPr/>
        </p:nvSpPr>
        <p:spPr bwMode="auto">
          <a:xfrm>
            <a:off x="1876426" y="457200"/>
            <a:ext cx="8513763" cy="6096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>
            <a:prstShdw prst="shdw17" dist="71842" dir="2700000">
              <a:srgbClr val="FF3300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419600" y="762000"/>
            <a:ext cx="2168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STACK SEGMENT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9372601" y="5562601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SP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8610601" y="5715000"/>
            <a:ext cx="5635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4716464" y="1703389"/>
            <a:ext cx="2308225" cy="4594225"/>
            <a:chOff x="4272" y="1872"/>
            <a:chExt cx="912" cy="1680"/>
          </a:xfrm>
        </p:grpSpPr>
        <p:sp>
          <p:nvSpPr>
            <p:cNvPr id="6160" name="Rectangle 19"/>
            <p:cNvSpPr>
              <a:spLocks noChangeArrowheads="1"/>
            </p:cNvSpPr>
            <p:nvPr/>
          </p:nvSpPr>
          <p:spPr bwMode="auto">
            <a:xfrm>
              <a:off x="4272" y="1872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61" name="Rectangle 20"/>
            <p:cNvSpPr>
              <a:spLocks noChangeArrowheads="1"/>
            </p:cNvSpPr>
            <p:nvPr/>
          </p:nvSpPr>
          <p:spPr bwMode="auto">
            <a:xfrm>
              <a:off x="4272" y="2208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21"/>
            <p:cNvSpPr>
              <a:spLocks noChangeArrowheads="1"/>
            </p:cNvSpPr>
            <p:nvPr/>
          </p:nvSpPr>
          <p:spPr bwMode="auto">
            <a:xfrm>
              <a:off x="4272" y="2544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63" name="Rectangle 22"/>
            <p:cNvSpPr>
              <a:spLocks noChangeArrowheads="1"/>
            </p:cNvSpPr>
            <p:nvPr/>
          </p:nvSpPr>
          <p:spPr bwMode="auto">
            <a:xfrm>
              <a:off x="4272" y="2880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64" name="Rectangle 23"/>
            <p:cNvSpPr>
              <a:spLocks noChangeArrowheads="1"/>
            </p:cNvSpPr>
            <p:nvPr/>
          </p:nvSpPr>
          <p:spPr bwMode="auto">
            <a:xfrm>
              <a:off x="4272" y="3216"/>
              <a:ext cx="912" cy="33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51" name="Group 66"/>
          <p:cNvGrpSpPr>
            <a:grpSpLocks/>
          </p:cNvGrpSpPr>
          <p:nvPr/>
        </p:nvGrpSpPr>
        <p:grpSpPr bwMode="auto">
          <a:xfrm>
            <a:off x="7353300" y="1827213"/>
            <a:ext cx="560388" cy="4065588"/>
            <a:chOff x="3672" y="1151"/>
            <a:chExt cx="353" cy="2561"/>
          </a:xfrm>
        </p:grpSpPr>
        <p:grpSp>
          <p:nvGrpSpPr>
            <p:cNvPr id="6152" name="Group 28"/>
            <p:cNvGrpSpPr>
              <a:grpSpLocks/>
            </p:cNvGrpSpPr>
            <p:nvPr/>
          </p:nvGrpSpPr>
          <p:grpSpPr bwMode="auto">
            <a:xfrm>
              <a:off x="3672" y="2306"/>
              <a:ext cx="352" cy="1406"/>
              <a:chOff x="5287" y="2590"/>
              <a:chExt cx="220" cy="816"/>
            </a:xfrm>
          </p:grpSpPr>
          <p:sp>
            <p:nvSpPr>
              <p:cNvPr id="35869" name="Text Box 29"/>
              <p:cNvSpPr txBox="1">
                <a:spLocks noChangeArrowheads="1"/>
              </p:cNvSpPr>
              <p:nvPr/>
            </p:nvSpPr>
            <p:spPr bwMode="auto">
              <a:xfrm>
                <a:off x="5322" y="3260"/>
                <a:ext cx="18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5300" y="2926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12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871" name="Text Box 31"/>
              <p:cNvSpPr txBox="1">
                <a:spLocks noChangeArrowheads="1"/>
              </p:cNvSpPr>
              <p:nvPr/>
            </p:nvSpPr>
            <p:spPr bwMode="auto">
              <a:xfrm>
                <a:off x="5287" y="2590"/>
                <a:ext cx="18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53" name="Group 57"/>
            <p:cNvGrpSpPr>
              <a:grpSpLocks/>
            </p:cNvGrpSpPr>
            <p:nvPr/>
          </p:nvGrpSpPr>
          <p:grpSpPr bwMode="auto">
            <a:xfrm>
              <a:off x="3707" y="1151"/>
              <a:ext cx="318" cy="1359"/>
              <a:chOff x="5288" y="2590"/>
              <a:chExt cx="199" cy="789"/>
            </a:xfrm>
          </p:grpSpPr>
          <p:sp>
            <p:nvSpPr>
              <p:cNvPr id="35898" name="Text Box 58"/>
              <p:cNvSpPr txBox="1">
                <a:spLocks noChangeArrowheads="1"/>
              </p:cNvSpPr>
              <p:nvPr/>
            </p:nvSpPr>
            <p:spPr bwMode="auto">
              <a:xfrm>
                <a:off x="5333" y="3244"/>
                <a:ext cx="73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b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899" name="Text Box 59"/>
              <p:cNvSpPr txBox="1">
                <a:spLocks noChangeArrowheads="1"/>
              </p:cNvSpPr>
              <p:nvPr/>
            </p:nvSpPr>
            <p:spPr bwMode="auto">
              <a:xfrm>
                <a:off x="5302" y="2926"/>
                <a:ext cx="18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04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5900" name="Text Box 60"/>
              <p:cNvSpPr txBox="1">
                <a:spLocks noChangeArrowheads="1"/>
              </p:cNvSpPr>
              <p:nvPr/>
            </p:nvSpPr>
            <p:spPr bwMode="auto">
              <a:xfrm>
                <a:off x="5288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00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487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Parchment"/>
          <p:cNvSpPr>
            <a:spLocks noChangeArrowheads="1"/>
          </p:cNvSpPr>
          <p:nvPr/>
        </p:nvSpPr>
        <p:spPr bwMode="auto">
          <a:xfrm>
            <a:off x="1876426" y="457200"/>
            <a:ext cx="8513763" cy="6096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>
            <a:prstShdw prst="shdw17" dist="71842" dir="2700000">
              <a:srgbClr val="FF3300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419600" y="762000"/>
            <a:ext cx="2168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STACK SEGMENT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9372601" y="4648201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SP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8610601" y="4800600"/>
            <a:ext cx="5635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716464" y="1703389"/>
            <a:ext cx="2308225" cy="4594225"/>
            <a:chOff x="4272" y="1872"/>
            <a:chExt cx="912" cy="1680"/>
          </a:xfrm>
        </p:grpSpPr>
        <p:sp>
          <p:nvSpPr>
            <p:cNvPr id="8208" name="Rectangle 7"/>
            <p:cNvSpPr>
              <a:spLocks noChangeArrowheads="1"/>
            </p:cNvSpPr>
            <p:nvPr/>
          </p:nvSpPr>
          <p:spPr bwMode="auto">
            <a:xfrm>
              <a:off x="4272" y="1872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09" name="Rectangle 8"/>
            <p:cNvSpPr>
              <a:spLocks noChangeArrowheads="1"/>
            </p:cNvSpPr>
            <p:nvPr/>
          </p:nvSpPr>
          <p:spPr bwMode="auto">
            <a:xfrm>
              <a:off x="4272" y="2208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10" name="Rectangle 9"/>
            <p:cNvSpPr>
              <a:spLocks noChangeArrowheads="1"/>
            </p:cNvSpPr>
            <p:nvPr/>
          </p:nvSpPr>
          <p:spPr bwMode="auto">
            <a:xfrm>
              <a:off x="4272" y="2544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11" name="Rectangle 10"/>
            <p:cNvSpPr>
              <a:spLocks noChangeArrowheads="1"/>
            </p:cNvSpPr>
            <p:nvPr/>
          </p:nvSpPr>
          <p:spPr bwMode="auto">
            <a:xfrm>
              <a:off x="4272" y="2880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12" name="Rectangle 11"/>
            <p:cNvSpPr>
              <a:spLocks noChangeArrowheads="1"/>
            </p:cNvSpPr>
            <p:nvPr/>
          </p:nvSpPr>
          <p:spPr bwMode="auto">
            <a:xfrm>
              <a:off x="4272" y="3216"/>
              <a:ext cx="912" cy="33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99" name="Group 13"/>
          <p:cNvGrpSpPr>
            <a:grpSpLocks/>
          </p:cNvGrpSpPr>
          <p:nvPr/>
        </p:nvGrpSpPr>
        <p:grpSpPr bwMode="auto">
          <a:xfrm>
            <a:off x="7332664" y="1817688"/>
            <a:ext cx="631825" cy="4078288"/>
            <a:chOff x="3659" y="1145"/>
            <a:chExt cx="398" cy="2569"/>
          </a:xfrm>
        </p:grpSpPr>
        <p:grpSp>
          <p:nvGrpSpPr>
            <p:cNvPr id="8200" name="Group 14"/>
            <p:cNvGrpSpPr>
              <a:grpSpLocks/>
            </p:cNvGrpSpPr>
            <p:nvPr/>
          </p:nvGrpSpPr>
          <p:grpSpPr bwMode="auto">
            <a:xfrm>
              <a:off x="3659" y="2305"/>
              <a:ext cx="354" cy="1409"/>
              <a:chOff x="5297" y="2590"/>
              <a:chExt cx="222" cy="818"/>
            </a:xfrm>
          </p:grpSpPr>
          <p:sp>
            <p:nvSpPr>
              <p:cNvPr id="39951" name="Text Box 15"/>
              <p:cNvSpPr txBox="1">
                <a:spLocks noChangeArrowheads="1"/>
              </p:cNvSpPr>
              <p:nvPr/>
            </p:nvSpPr>
            <p:spPr bwMode="auto">
              <a:xfrm>
                <a:off x="5333" y="3262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9952" name="Text Box 16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12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9953" name="Text Box 17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01" name="Group 18"/>
            <p:cNvGrpSpPr>
              <a:grpSpLocks/>
            </p:cNvGrpSpPr>
            <p:nvPr/>
          </p:nvGrpSpPr>
          <p:grpSpPr bwMode="auto">
            <a:xfrm>
              <a:off x="3746" y="1145"/>
              <a:ext cx="311" cy="1357"/>
              <a:chOff x="5297" y="2590"/>
              <a:chExt cx="194" cy="789"/>
            </a:xfrm>
          </p:grpSpPr>
          <p:sp>
            <p:nvSpPr>
              <p:cNvPr id="39955" name="Text Box 19"/>
              <p:cNvSpPr txBox="1">
                <a:spLocks noChangeArrowheads="1"/>
              </p:cNvSpPr>
              <p:nvPr/>
            </p:nvSpPr>
            <p:spPr bwMode="auto">
              <a:xfrm>
                <a:off x="5333" y="3244"/>
                <a:ext cx="73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b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9956" name="Text Box 20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04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9957" name="Text Box 21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00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9922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Parchment"/>
          <p:cNvSpPr>
            <a:spLocks noChangeArrowheads="1"/>
          </p:cNvSpPr>
          <p:nvPr/>
        </p:nvSpPr>
        <p:spPr bwMode="auto">
          <a:xfrm>
            <a:off x="1876426" y="457200"/>
            <a:ext cx="8513763" cy="6096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>
            <a:prstShdw prst="shdw17" dist="71842" dir="2700000">
              <a:srgbClr val="FF3300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419600" y="762000"/>
            <a:ext cx="2168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STACK SEGMENT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372601" y="3733801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SP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8610601" y="3886200"/>
            <a:ext cx="5635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4716464" y="1703389"/>
            <a:ext cx="2308225" cy="4594225"/>
            <a:chOff x="4272" y="1872"/>
            <a:chExt cx="912" cy="1680"/>
          </a:xfrm>
        </p:grpSpPr>
        <p:sp>
          <p:nvSpPr>
            <p:cNvPr id="10256" name="Rectangle 7"/>
            <p:cNvSpPr>
              <a:spLocks noChangeArrowheads="1"/>
            </p:cNvSpPr>
            <p:nvPr/>
          </p:nvSpPr>
          <p:spPr bwMode="auto">
            <a:xfrm>
              <a:off x="4272" y="1872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7" name="Rectangle 8"/>
            <p:cNvSpPr>
              <a:spLocks noChangeArrowheads="1"/>
            </p:cNvSpPr>
            <p:nvPr/>
          </p:nvSpPr>
          <p:spPr bwMode="auto">
            <a:xfrm>
              <a:off x="4272" y="2208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8" name="Rectangle 9"/>
            <p:cNvSpPr>
              <a:spLocks noChangeArrowheads="1"/>
            </p:cNvSpPr>
            <p:nvPr/>
          </p:nvSpPr>
          <p:spPr bwMode="auto">
            <a:xfrm>
              <a:off x="4272" y="2544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9" name="Rectangle 10"/>
            <p:cNvSpPr>
              <a:spLocks noChangeArrowheads="1"/>
            </p:cNvSpPr>
            <p:nvPr/>
          </p:nvSpPr>
          <p:spPr bwMode="auto">
            <a:xfrm>
              <a:off x="4272" y="2880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60" name="Rectangle 11"/>
            <p:cNvSpPr>
              <a:spLocks noChangeArrowheads="1"/>
            </p:cNvSpPr>
            <p:nvPr/>
          </p:nvSpPr>
          <p:spPr bwMode="auto">
            <a:xfrm>
              <a:off x="4272" y="3216"/>
              <a:ext cx="912" cy="33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7" name="Group 13"/>
          <p:cNvGrpSpPr>
            <a:grpSpLocks/>
          </p:cNvGrpSpPr>
          <p:nvPr/>
        </p:nvGrpSpPr>
        <p:grpSpPr bwMode="auto">
          <a:xfrm>
            <a:off x="7332664" y="1827214"/>
            <a:ext cx="587375" cy="4068763"/>
            <a:chOff x="3659" y="1151"/>
            <a:chExt cx="370" cy="2563"/>
          </a:xfrm>
        </p:grpSpPr>
        <p:grpSp>
          <p:nvGrpSpPr>
            <p:cNvPr id="10248" name="Group 14"/>
            <p:cNvGrpSpPr>
              <a:grpSpLocks/>
            </p:cNvGrpSpPr>
            <p:nvPr/>
          </p:nvGrpSpPr>
          <p:grpSpPr bwMode="auto">
            <a:xfrm>
              <a:off x="3659" y="2305"/>
              <a:ext cx="354" cy="1409"/>
              <a:chOff x="5297" y="2590"/>
              <a:chExt cx="222" cy="818"/>
            </a:xfrm>
          </p:grpSpPr>
          <p:sp>
            <p:nvSpPr>
              <p:cNvPr id="41999" name="Text Box 15"/>
              <p:cNvSpPr txBox="1">
                <a:spLocks noChangeArrowheads="1"/>
              </p:cNvSpPr>
              <p:nvPr/>
            </p:nvSpPr>
            <p:spPr bwMode="auto">
              <a:xfrm>
                <a:off x="5333" y="3262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2000" name="Text Box 16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12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2001" name="Text Box 17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249" name="Group 18"/>
            <p:cNvGrpSpPr>
              <a:grpSpLocks/>
            </p:cNvGrpSpPr>
            <p:nvPr/>
          </p:nvGrpSpPr>
          <p:grpSpPr bwMode="auto">
            <a:xfrm>
              <a:off x="3719" y="1151"/>
              <a:ext cx="310" cy="1359"/>
              <a:chOff x="5297" y="2590"/>
              <a:chExt cx="194" cy="789"/>
            </a:xfrm>
          </p:grpSpPr>
          <p:sp>
            <p:nvSpPr>
              <p:cNvPr id="42003" name="Text Box 19"/>
              <p:cNvSpPr txBox="1">
                <a:spLocks noChangeArrowheads="1"/>
              </p:cNvSpPr>
              <p:nvPr/>
            </p:nvSpPr>
            <p:spPr bwMode="auto">
              <a:xfrm>
                <a:off x="5333" y="3244"/>
                <a:ext cx="73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b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2004" name="Text Box 20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04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2005" name="Text Box 21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00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90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Parchment"/>
          <p:cNvSpPr>
            <a:spLocks noChangeArrowheads="1"/>
          </p:cNvSpPr>
          <p:nvPr/>
        </p:nvSpPr>
        <p:spPr bwMode="auto">
          <a:xfrm>
            <a:off x="1876426" y="457200"/>
            <a:ext cx="8513763" cy="6096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>
            <a:prstShdw prst="shdw17" dist="71842" dir="2700000">
              <a:srgbClr val="FF3300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419600" y="762000"/>
            <a:ext cx="2168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STACK SEGMENT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9372601" y="2819401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SP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8610601" y="2971800"/>
            <a:ext cx="5635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4716464" y="1703389"/>
            <a:ext cx="2308225" cy="4594225"/>
            <a:chOff x="4272" y="1872"/>
            <a:chExt cx="912" cy="1680"/>
          </a:xfrm>
        </p:grpSpPr>
        <p:sp>
          <p:nvSpPr>
            <p:cNvPr id="12304" name="Rectangle 7"/>
            <p:cNvSpPr>
              <a:spLocks noChangeArrowheads="1"/>
            </p:cNvSpPr>
            <p:nvPr/>
          </p:nvSpPr>
          <p:spPr bwMode="auto">
            <a:xfrm>
              <a:off x="4272" y="1872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5" name="Rectangle 8"/>
            <p:cNvSpPr>
              <a:spLocks noChangeArrowheads="1"/>
            </p:cNvSpPr>
            <p:nvPr/>
          </p:nvSpPr>
          <p:spPr bwMode="auto">
            <a:xfrm>
              <a:off x="4272" y="2208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6" name="Rectangle 9"/>
            <p:cNvSpPr>
              <a:spLocks noChangeArrowheads="1"/>
            </p:cNvSpPr>
            <p:nvPr/>
          </p:nvSpPr>
          <p:spPr bwMode="auto">
            <a:xfrm>
              <a:off x="4272" y="2544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7" name="Rectangle 10"/>
            <p:cNvSpPr>
              <a:spLocks noChangeArrowheads="1"/>
            </p:cNvSpPr>
            <p:nvPr/>
          </p:nvSpPr>
          <p:spPr bwMode="auto">
            <a:xfrm>
              <a:off x="4272" y="2880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8" name="Rectangle 11"/>
            <p:cNvSpPr>
              <a:spLocks noChangeArrowheads="1"/>
            </p:cNvSpPr>
            <p:nvPr/>
          </p:nvSpPr>
          <p:spPr bwMode="auto">
            <a:xfrm>
              <a:off x="4272" y="3216"/>
              <a:ext cx="912" cy="33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95" name="Group 13"/>
          <p:cNvGrpSpPr>
            <a:grpSpLocks/>
          </p:cNvGrpSpPr>
          <p:nvPr/>
        </p:nvGrpSpPr>
        <p:grpSpPr bwMode="auto">
          <a:xfrm>
            <a:off x="7332664" y="1827214"/>
            <a:ext cx="587375" cy="4068763"/>
            <a:chOff x="3659" y="1151"/>
            <a:chExt cx="370" cy="2563"/>
          </a:xfrm>
        </p:grpSpPr>
        <p:grpSp>
          <p:nvGrpSpPr>
            <p:cNvPr id="12296" name="Group 14"/>
            <p:cNvGrpSpPr>
              <a:grpSpLocks/>
            </p:cNvGrpSpPr>
            <p:nvPr/>
          </p:nvGrpSpPr>
          <p:grpSpPr bwMode="auto">
            <a:xfrm>
              <a:off x="3659" y="2305"/>
              <a:ext cx="354" cy="1409"/>
              <a:chOff x="5297" y="2590"/>
              <a:chExt cx="222" cy="818"/>
            </a:xfrm>
          </p:grpSpPr>
          <p:sp>
            <p:nvSpPr>
              <p:cNvPr id="44047" name="Text Box 15"/>
              <p:cNvSpPr txBox="1">
                <a:spLocks noChangeArrowheads="1"/>
              </p:cNvSpPr>
              <p:nvPr/>
            </p:nvSpPr>
            <p:spPr bwMode="auto">
              <a:xfrm>
                <a:off x="5333" y="3262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4048" name="Text Box 16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12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4049" name="Text Box 17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297" name="Group 18"/>
            <p:cNvGrpSpPr>
              <a:grpSpLocks/>
            </p:cNvGrpSpPr>
            <p:nvPr/>
          </p:nvGrpSpPr>
          <p:grpSpPr bwMode="auto">
            <a:xfrm>
              <a:off x="3719" y="1151"/>
              <a:ext cx="310" cy="1359"/>
              <a:chOff x="5297" y="2590"/>
              <a:chExt cx="194" cy="789"/>
            </a:xfrm>
          </p:grpSpPr>
          <p:sp>
            <p:nvSpPr>
              <p:cNvPr id="44051" name="Text Box 19"/>
              <p:cNvSpPr txBox="1">
                <a:spLocks noChangeArrowheads="1"/>
              </p:cNvSpPr>
              <p:nvPr/>
            </p:nvSpPr>
            <p:spPr bwMode="auto">
              <a:xfrm>
                <a:off x="5333" y="3244"/>
                <a:ext cx="73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b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4052" name="Text Box 20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04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4053" name="Text Box 21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00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1808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Parchment"/>
          <p:cNvSpPr>
            <a:spLocks noChangeArrowheads="1"/>
          </p:cNvSpPr>
          <p:nvPr/>
        </p:nvSpPr>
        <p:spPr bwMode="auto">
          <a:xfrm>
            <a:off x="1876426" y="457200"/>
            <a:ext cx="8513763" cy="6096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>
            <a:prstShdw prst="shdw17" dist="71842" dir="2700000">
              <a:srgbClr val="FF3300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19600" y="762000"/>
            <a:ext cx="2168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STACK SEGMENT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372601" y="1905001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SP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8610601" y="2057400"/>
            <a:ext cx="5635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4716464" y="1703389"/>
            <a:ext cx="2308225" cy="4594225"/>
            <a:chOff x="4272" y="1872"/>
            <a:chExt cx="912" cy="1680"/>
          </a:xfrm>
        </p:grpSpPr>
        <p:sp>
          <p:nvSpPr>
            <p:cNvPr id="14352" name="Rectangle 7"/>
            <p:cNvSpPr>
              <a:spLocks noChangeArrowheads="1"/>
            </p:cNvSpPr>
            <p:nvPr/>
          </p:nvSpPr>
          <p:spPr bwMode="auto">
            <a:xfrm>
              <a:off x="4272" y="1872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3" name="Rectangle 8"/>
            <p:cNvSpPr>
              <a:spLocks noChangeArrowheads="1"/>
            </p:cNvSpPr>
            <p:nvPr/>
          </p:nvSpPr>
          <p:spPr bwMode="auto">
            <a:xfrm>
              <a:off x="4272" y="2208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4" name="Rectangle 9"/>
            <p:cNvSpPr>
              <a:spLocks noChangeArrowheads="1"/>
            </p:cNvSpPr>
            <p:nvPr/>
          </p:nvSpPr>
          <p:spPr bwMode="auto">
            <a:xfrm>
              <a:off x="4272" y="2544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5" name="Rectangle 10"/>
            <p:cNvSpPr>
              <a:spLocks noChangeArrowheads="1"/>
            </p:cNvSpPr>
            <p:nvPr/>
          </p:nvSpPr>
          <p:spPr bwMode="auto">
            <a:xfrm>
              <a:off x="4272" y="2880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6" name="Rectangle 11"/>
            <p:cNvSpPr>
              <a:spLocks noChangeArrowheads="1"/>
            </p:cNvSpPr>
            <p:nvPr/>
          </p:nvSpPr>
          <p:spPr bwMode="auto">
            <a:xfrm>
              <a:off x="4272" y="3216"/>
              <a:ext cx="912" cy="33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43" name="Group 13"/>
          <p:cNvGrpSpPr>
            <a:grpSpLocks/>
          </p:cNvGrpSpPr>
          <p:nvPr/>
        </p:nvGrpSpPr>
        <p:grpSpPr bwMode="auto">
          <a:xfrm>
            <a:off x="7332664" y="1827214"/>
            <a:ext cx="587375" cy="4068763"/>
            <a:chOff x="3659" y="1151"/>
            <a:chExt cx="370" cy="2563"/>
          </a:xfrm>
        </p:grpSpPr>
        <p:grpSp>
          <p:nvGrpSpPr>
            <p:cNvPr id="14344" name="Group 14"/>
            <p:cNvGrpSpPr>
              <a:grpSpLocks/>
            </p:cNvGrpSpPr>
            <p:nvPr/>
          </p:nvGrpSpPr>
          <p:grpSpPr bwMode="auto">
            <a:xfrm>
              <a:off x="3659" y="2305"/>
              <a:ext cx="354" cy="1409"/>
              <a:chOff x="5297" y="2590"/>
              <a:chExt cx="222" cy="818"/>
            </a:xfrm>
          </p:grpSpPr>
          <p:sp>
            <p:nvSpPr>
              <p:cNvPr id="46095" name="Text Box 15"/>
              <p:cNvSpPr txBox="1">
                <a:spLocks noChangeArrowheads="1"/>
              </p:cNvSpPr>
              <p:nvPr/>
            </p:nvSpPr>
            <p:spPr bwMode="auto">
              <a:xfrm>
                <a:off x="5333" y="3262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6096" name="Text Box 16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12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6097" name="Text Box 17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345" name="Group 18"/>
            <p:cNvGrpSpPr>
              <a:grpSpLocks/>
            </p:cNvGrpSpPr>
            <p:nvPr/>
          </p:nvGrpSpPr>
          <p:grpSpPr bwMode="auto">
            <a:xfrm>
              <a:off x="3719" y="1151"/>
              <a:ext cx="310" cy="1359"/>
              <a:chOff x="5297" y="2590"/>
              <a:chExt cx="194" cy="789"/>
            </a:xfrm>
          </p:grpSpPr>
          <p:sp>
            <p:nvSpPr>
              <p:cNvPr id="46099" name="Text Box 19"/>
              <p:cNvSpPr txBox="1">
                <a:spLocks noChangeArrowheads="1"/>
              </p:cNvSpPr>
              <p:nvPr/>
            </p:nvSpPr>
            <p:spPr bwMode="auto">
              <a:xfrm>
                <a:off x="5333" y="3244"/>
                <a:ext cx="73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b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6100" name="Text Box 20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04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6101" name="Text Box 21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00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0844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Parchment"/>
          <p:cNvSpPr>
            <a:spLocks noChangeArrowheads="1"/>
          </p:cNvSpPr>
          <p:nvPr/>
        </p:nvSpPr>
        <p:spPr bwMode="auto">
          <a:xfrm>
            <a:off x="1876426" y="457200"/>
            <a:ext cx="8513763" cy="6096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>
            <a:prstShdw prst="shdw17" dist="71842" dir="2700000">
              <a:srgbClr val="FF3300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419600" y="762000"/>
            <a:ext cx="2168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STACK SEGMENT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372601" y="2819401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SP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8610601" y="2971800"/>
            <a:ext cx="5635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4716464" y="1703389"/>
            <a:ext cx="2308225" cy="4594225"/>
            <a:chOff x="4272" y="1872"/>
            <a:chExt cx="912" cy="1680"/>
          </a:xfrm>
        </p:grpSpPr>
        <p:sp>
          <p:nvSpPr>
            <p:cNvPr id="16400" name="Rectangle 7"/>
            <p:cNvSpPr>
              <a:spLocks noChangeArrowheads="1"/>
            </p:cNvSpPr>
            <p:nvPr/>
          </p:nvSpPr>
          <p:spPr bwMode="auto">
            <a:xfrm>
              <a:off x="4272" y="1872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01" name="Rectangle 8"/>
            <p:cNvSpPr>
              <a:spLocks noChangeArrowheads="1"/>
            </p:cNvSpPr>
            <p:nvPr/>
          </p:nvSpPr>
          <p:spPr bwMode="auto">
            <a:xfrm>
              <a:off x="4272" y="2208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02" name="Rectangle 9"/>
            <p:cNvSpPr>
              <a:spLocks noChangeArrowheads="1"/>
            </p:cNvSpPr>
            <p:nvPr/>
          </p:nvSpPr>
          <p:spPr bwMode="auto">
            <a:xfrm>
              <a:off x="4272" y="2544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03" name="Rectangle 10"/>
            <p:cNvSpPr>
              <a:spLocks noChangeArrowheads="1"/>
            </p:cNvSpPr>
            <p:nvPr/>
          </p:nvSpPr>
          <p:spPr bwMode="auto">
            <a:xfrm>
              <a:off x="4272" y="2880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04" name="Rectangle 11"/>
            <p:cNvSpPr>
              <a:spLocks noChangeArrowheads="1"/>
            </p:cNvSpPr>
            <p:nvPr/>
          </p:nvSpPr>
          <p:spPr bwMode="auto">
            <a:xfrm>
              <a:off x="4272" y="3216"/>
              <a:ext cx="912" cy="33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1" name="Group 13"/>
          <p:cNvGrpSpPr>
            <a:grpSpLocks/>
          </p:cNvGrpSpPr>
          <p:nvPr/>
        </p:nvGrpSpPr>
        <p:grpSpPr bwMode="auto">
          <a:xfrm>
            <a:off x="7332664" y="1827214"/>
            <a:ext cx="587375" cy="4068763"/>
            <a:chOff x="3659" y="1151"/>
            <a:chExt cx="370" cy="2563"/>
          </a:xfrm>
        </p:grpSpPr>
        <p:grpSp>
          <p:nvGrpSpPr>
            <p:cNvPr id="16392" name="Group 14"/>
            <p:cNvGrpSpPr>
              <a:grpSpLocks/>
            </p:cNvGrpSpPr>
            <p:nvPr/>
          </p:nvGrpSpPr>
          <p:grpSpPr bwMode="auto">
            <a:xfrm>
              <a:off x="3659" y="2305"/>
              <a:ext cx="354" cy="1409"/>
              <a:chOff x="5297" y="2590"/>
              <a:chExt cx="222" cy="818"/>
            </a:xfrm>
          </p:grpSpPr>
          <p:sp>
            <p:nvSpPr>
              <p:cNvPr id="48143" name="Text Box 15"/>
              <p:cNvSpPr txBox="1">
                <a:spLocks noChangeArrowheads="1"/>
              </p:cNvSpPr>
              <p:nvPr/>
            </p:nvSpPr>
            <p:spPr bwMode="auto">
              <a:xfrm>
                <a:off x="5333" y="3262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12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8145" name="Text Box 17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393" name="Group 18"/>
            <p:cNvGrpSpPr>
              <a:grpSpLocks/>
            </p:cNvGrpSpPr>
            <p:nvPr/>
          </p:nvGrpSpPr>
          <p:grpSpPr bwMode="auto">
            <a:xfrm>
              <a:off x="3719" y="1151"/>
              <a:ext cx="310" cy="1359"/>
              <a:chOff x="5297" y="2590"/>
              <a:chExt cx="194" cy="789"/>
            </a:xfrm>
          </p:grpSpPr>
          <p:sp>
            <p:nvSpPr>
              <p:cNvPr id="48147" name="Text Box 19"/>
              <p:cNvSpPr txBox="1">
                <a:spLocks noChangeArrowheads="1"/>
              </p:cNvSpPr>
              <p:nvPr/>
            </p:nvSpPr>
            <p:spPr bwMode="auto">
              <a:xfrm>
                <a:off x="5333" y="3244"/>
                <a:ext cx="73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b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8148" name="Text Box 20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04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8149" name="Text Box 21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00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5414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Parchment"/>
          <p:cNvSpPr>
            <a:spLocks noChangeArrowheads="1"/>
          </p:cNvSpPr>
          <p:nvPr/>
        </p:nvSpPr>
        <p:spPr bwMode="auto">
          <a:xfrm>
            <a:off x="1876426" y="457200"/>
            <a:ext cx="8513763" cy="6096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>
            <a:prstShdw prst="shdw17" dist="71842" dir="2700000">
              <a:srgbClr val="FF3300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419600" y="762000"/>
            <a:ext cx="2168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STACK SEGMENT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372601" y="3733801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SP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8610601" y="3886200"/>
            <a:ext cx="5635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4716464" y="1703389"/>
            <a:ext cx="2308225" cy="4594225"/>
            <a:chOff x="4272" y="1872"/>
            <a:chExt cx="912" cy="1680"/>
          </a:xfrm>
        </p:grpSpPr>
        <p:sp>
          <p:nvSpPr>
            <p:cNvPr id="18448" name="Rectangle 7"/>
            <p:cNvSpPr>
              <a:spLocks noChangeArrowheads="1"/>
            </p:cNvSpPr>
            <p:nvPr/>
          </p:nvSpPr>
          <p:spPr bwMode="auto">
            <a:xfrm>
              <a:off x="4272" y="1872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9" name="Rectangle 8"/>
            <p:cNvSpPr>
              <a:spLocks noChangeArrowheads="1"/>
            </p:cNvSpPr>
            <p:nvPr/>
          </p:nvSpPr>
          <p:spPr bwMode="auto">
            <a:xfrm>
              <a:off x="4272" y="2208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0" name="Rectangle 9"/>
            <p:cNvSpPr>
              <a:spLocks noChangeArrowheads="1"/>
            </p:cNvSpPr>
            <p:nvPr/>
          </p:nvSpPr>
          <p:spPr bwMode="auto">
            <a:xfrm>
              <a:off x="4272" y="2544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1" name="Rectangle 10"/>
            <p:cNvSpPr>
              <a:spLocks noChangeArrowheads="1"/>
            </p:cNvSpPr>
            <p:nvPr/>
          </p:nvSpPr>
          <p:spPr bwMode="auto">
            <a:xfrm>
              <a:off x="4272" y="2880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2" name="Rectangle 11"/>
            <p:cNvSpPr>
              <a:spLocks noChangeArrowheads="1"/>
            </p:cNvSpPr>
            <p:nvPr/>
          </p:nvSpPr>
          <p:spPr bwMode="auto">
            <a:xfrm>
              <a:off x="4272" y="3216"/>
              <a:ext cx="912" cy="33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39" name="Group 13"/>
          <p:cNvGrpSpPr>
            <a:grpSpLocks/>
          </p:cNvGrpSpPr>
          <p:nvPr/>
        </p:nvGrpSpPr>
        <p:grpSpPr bwMode="auto">
          <a:xfrm>
            <a:off x="7332664" y="1827214"/>
            <a:ext cx="587375" cy="4068763"/>
            <a:chOff x="3659" y="1151"/>
            <a:chExt cx="370" cy="2563"/>
          </a:xfrm>
        </p:grpSpPr>
        <p:grpSp>
          <p:nvGrpSpPr>
            <p:cNvPr id="18440" name="Group 14"/>
            <p:cNvGrpSpPr>
              <a:grpSpLocks/>
            </p:cNvGrpSpPr>
            <p:nvPr/>
          </p:nvGrpSpPr>
          <p:grpSpPr bwMode="auto">
            <a:xfrm>
              <a:off x="3659" y="2305"/>
              <a:ext cx="354" cy="1409"/>
              <a:chOff x="5297" y="2590"/>
              <a:chExt cx="222" cy="818"/>
            </a:xfrm>
          </p:grpSpPr>
          <p:sp>
            <p:nvSpPr>
              <p:cNvPr id="50191" name="Text Box 15"/>
              <p:cNvSpPr txBox="1">
                <a:spLocks noChangeArrowheads="1"/>
              </p:cNvSpPr>
              <p:nvPr/>
            </p:nvSpPr>
            <p:spPr bwMode="auto">
              <a:xfrm>
                <a:off x="5333" y="3262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192" name="Text Box 16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12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193" name="Text Box 17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41" name="Group 18"/>
            <p:cNvGrpSpPr>
              <a:grpSpLocks/>
            </p:cNvGrpSpPr>
            <p:nvPr/>
          </p:nvGrpSpPr>
          <p:grpSpPr bwMode="auto">
            <a:xfrm>
              <a:off x="3719" y="1151"/>
              <a:ext cx="310" cy="1359"/>
              <a:chOff x="5297" y="2590"/>
              <a:chExt cx="194" cy="789"/>
            </a:xfrm>
          </p:grpSpPr>
          <p:sp>
            <p:nvSpPr>
              <p:cNvPr id="50195" name="Text Box 19"/>
              <p:cNvSpPr txBox="1">
                <a:spLocks noChangeArrowheads="1"/>
              </p:cNvSpPr>
              <p:nvPr/>
            </p:nvSpPr>
            <p:spPr bwMode="auto">
              <a:xfrm>
                <a:off x="5333" y="3244"/>
                <a:ext cx="73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b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196" name="Text Box 20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04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197" name="Text Box 21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00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497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descr="Parchment"/>
          <p:cNvSpPr>
            <a:spLocks noChangeArrowheads="1"/>
          </p:cNvSpPr>
          <p:nvPr/>
        </p:nvSpPr>
        <p:spPr bwMode="auto">
          <a:xfrm>
            <a:off x="1876426" y="457200"/>
            <a:ext cx="8513763" cy="6096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>
            <a:prstShdw prst="shdw17" dist="71842" dir="2700000">
              <a:srgbClr val="FF3300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419600" y="762000"/>
            <a:ext cx="2168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STACK SEGMENT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372601" y="4648201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SP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8610601" y="4800600"/>
            <a:ext cx="5635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4716464" y="1703389"/>
            <a:ext cx="2308225" cy="4594225"/>
            <a:chOff x="4272" y="1872"/>
            <a:chExt cx="912" cy="1680"/>
          </a:xfrm>
        </p:grpSpPr>
        <p:sp>
          <p:nvSpPr>
            <p:cNvPr id="20496" name="Rectangle 7"/>
            <p:cNvSpPr>
              <a:spLocks noChangeArrowheads="1"/>
            </p:cNvSpPr>
            <p:nvPr/>
          </p:nvSpPr>
          <p:spPr bwMode="auto">
            <a:xfrm>
              <a:off x="4272" y="1872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497" name="Rectangle 8"/>
            <p:cNvSpPr>
              <a:spLocks noChangeArrowheads="1"/>
            </p:cNvSpPr>
            <p:nvPr/>
          </p:nvSpPr>
          <p:spPr bwMode="auto">
            <a:xfrm>
              <a:off x="4272" y="2208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498" name="Rectangle 9"/>
            <p:cNvSpPr>
              <a:spLocks noChangeArrowheads="1"/>
            </p:cNvSpPr>
            <p:nvPr/>
          </p:nvSpPr>
          <p:spPr bwMode="auto">
            <a:xfrm>
              <a:off x="4272" y="2544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499" name="Rectangle 10"/>
            <p:cNvSpPr>
              <a:spLocks noChangeArrowheads="1"/>
            </p:cNvSpPr>
            <p:nvPr/>
          </p:nvSpPr>
          <p:spPr bwMode="auto">
            <a:xfrm>
              <a:off x="4272" y="2880"/>
              <a:ext cx="912" cy="3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00" name="Rectangle 11"/>
            <p:cNvSpPr>
              <a:spLocks noChangeArrowheads="1"/>
            </p:cNvSpPr>
            <p:nvPr/>
          </p:nvSpPr>
          <p:spPr bwMode="auto">
            <a:xfrm>
              <a:off x="4272" y="3216"/>
              <a:ext cx="912" cy="33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487" name="Group 13"/>
          <p:cNvGrpSpPr>
            <a:grpSpLocks/>
          </p:cNvGrpSpPr>
          <p:nvPr/>
        </p:nvGrpSpPr>
        <p:grpSpPr bwMode="auto">
          <a:xfrm>
            <a:off x="7332664" y="1827214"/>
            <a:ext cx="587375" cy="4068763"/>
            <a:chOff x="3659" y="1151"/>
            <a:chExt cx="370" cy="2563"/>
          </a:xfrm>
        </p:grpSpPr>
        <p:grpSp>
          <p:nvGrpSpPr>
            <p:cNvPr id="20488" name="Group 14"/>
            <p:cNvGrpSpPr>
              <a:grpSpLocks/>
            </p:cNvGrpSpPr>
            <p:nvPr/>
          </p:nvGrpSpPr>
          <p:grpSpPr bwMode="auto">
            <a:xfrm>
              <a:off x="3659" y="2305"/>
              <a:ext cx="354" cy="1409"/>
              <a:chOff x="5297" y="2590"/>
              <a:chExt cx="222" cy="818"/>
            </a:xfrm>
          </p:grpSpPr>
          <p:sp>
            <p:nvSpPr>
              <p:cNvPr id="52239" name="Text Box 15"/>
              <p:cNvSpPr txBox="1">
                <a:spLocks noChangeArrowheads="1"/>
              </p:cNvSpPr>
              <p:nvPr/>
            </p:nvSpPr>
            <p:spPr bwMode="auto">
              <a:xfrm>
                <a:off x="5333" y="3262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12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489" name="Group 18"/>
            <p:cNvGrpSpPr>
              <a:grpSpLocks/>
            </p:cNvGrpSpPr>
            <p:nvPr/>
          </p:nvGrpSpPr>
          <p:grpSpPr bwMode="auto">
            <a:xfrm>
              <a:off x="3719" y="1151"/>
              <a:ext cx="310" cy="1359"/>
              <a:chOff x="5297" y="2590"/>
              <a:chExt cx="194" cy="789"/>
            </a:xfrm>
          </p:grpSpPr>
          <p:sp>
            <p:nvSpPr>
              <p:cNvPr id="52243" name="Text Box 19"/>
              <p:cNvSpPr txBox="1">
                <a:spLocks noChangeArrowheads="1"/>
              </p:cNvSpPr>
              <p:nvPr/>
            </p:nvSpPr>
            <p:spPr bwMode="auto">
              <a:xfrm>
                <a:off x="5333" y="3244"/>
                <a:ext cx="73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b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2244" name="Text Box 20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04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2245" name="Text Box 21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00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6329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567" y="298174"/>
            <a:ext cx="6708913" cy="89452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4848">
              <a:lnSpc>
                <a:spcPct val="100000"/>
              </a:lnSpc>
            </a:pPr>
            <a:r>
              <a:rPr lang="en-US" sz="3130" b="1" dirty="0" smtClean="0">
                <a:solidFill>
                  <a:srgbClr val="FF2800"/>
                </a:solidFill>
                <a:latin typeface="Arial"/>
                <a:cs typeface="Arial"/>
              </a:rPr>
              <a:t>Endless </a:t>
            </a:r>
            <a:r>
              <a:rPr lang="en-US" sz="3130" b="1" dirty="0">
                <a:solidFill>
                  <a:srgbClr val="FF2800"/>
                </a:solidFill>
                <a:latin typeface="Arial"/>
                <a:cs typeface="Arial"/>
              </a:rPr>
              <a:t>Loop in Nested Subroutine Calls</a:t>
            </a:r>
            <a:endParaRPr sz="313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1160" y="64408"/>
            <a:ext cx="8941150" cy="6704845"/>
          </a:xfrm>
          <a:custGeom>
            <a:avLst/>
            <a:gdLst/>
            <a:ahLst/>
            <a:cxnLst/>
            <a:rect l="l" t="t" r="r" b="b"/>
            <a:pathLst>
              <a:path w="4569921" h="3426921">
                <a:moveTo>
                  <a:pt x="0" y="0"/>
                </a:moveTo>
                <a:lnTo>
                  <a:pt x="4569921" y="0"/>
                </a:lnTo>
              </a:path>
              <a:path w="4569921" h="3426921">
                <a:moveTo>
                  <a:pt x="0" y="3426921"/>
                </a:moveTo>
                <a:lnTo>
                  <a:pt x="0" y="0"/>
                </a:lnTo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3522"/>
          </a:p>
        </p:txBody>
      </p:sp>
      <p:pic>
        <p:nvPicPr>
          <p:cNvPr id="1028" name="Picture 4" descr="C:\Program Files\Microsoft Office\MEDIA\CAGCAT10\j0229389.wmf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00" y="149088"/>
            <a:ext cx="845323" cy="890943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49" y="1341784"/>
            <a:ext cx="8740968" cy="384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772478" y="4472609"/>
            <a:ext cx="2236304" cy="2981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2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59695" y="3265376"/>
            <a:ext cx="149087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>
            <a:off x="5350565" y="3265377"/>
            <a:ext cx="298174" cy="6781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522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59696" y="3265376"/>
            <a:ext cx="0" cy="120723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02494" y="5367130"/>
            <a:ext cx="4589853" cy="935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739" b="1" dirty="0">
                <a:solidFill>
                  <a:srgbClr val="FF0000"/>
                </a:solidFill>
              </a:rPr>
              <a:t>endless loop</a:t>
            </a:r>
          </a:p>
          <a:p>
            <a:r>
              <a:rPr lang="en-US" sz="2739" b="1" dirty="0">
                <a:solidFill>
                  <a:srgbClr val="FF0000"/>
                </a:solidFill>
              </a:rPr>
              <a:t>cannot return back to main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157869" y="3604457"/>
            <a:ext cx="1192696" cy="206084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Parchment"/>
          <p:cNvSpPr>
            <a:spLocks noChangeArrowheads="1"/>
          </p:cNvSpPr>
          <p:nvPr/>
        </p:nvSpPr>
        <p:spPr bwMode="auto">
          <a:xfrm>
            <a:off x="1876426" y="457200"/>
            <a:ext cx="8513763" cy="6096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>
            <a:prstShdw prst="shdw17" dist="71842" dir="2700000">
              <a:srgbClr val="FF3300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419600" y="762000"/>
            <a:ext cx="2168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STACK SEGMENT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372601" y="5562601"/>
            <a:ext cx="56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SP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8610601" y="5715000"/>
            <a:ext cx="5635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4716464" y="1703389"/>
            <a:ext cx="2308225" cy="4594225"/>
            <a:chOff x="4272" y="1872"/>
            <a:chExt cx="912" cy="1680"/>
          </a:xfrm>
        </p:grpSpPr>
        <p:sp>
          <p:nvSpPr>
            <p:cNvPr id="22544" name="Rectangle 7"/>
            <p:cNvSpPr>
              <a:spLocks noChangeArrowheads="1"/>
            </p:cNvSpPr>
            <p:nvPr/>
          </p:nvSpPr>
          <p:spPr bwMode="auto">
            <a:xfrm>
              <a:off x="4272" y="1872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5" name="Rectangle 8"/>
            <p:cNvSpPr>
              <a:spLocks noChangeArrowheads="1"/>
            </p:cNvSpPr>
            <p:nvPr/>
          </p:nvSpPr>
          <p:spPr bwMode="auto">
            <a:xfrm>
              <a:off x="4272" y="2208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6" name="Rectangle 9"/>
            <p:cNvSpPr>
              <a:spLocks noChangeArrowheads="1"/>
            </p:cNvSpPr>
            <p:nvPr/>
          </p:nvSpPr>
          <p:spPr bwMode="auto">
            <a:xfrm>
              <a:off x="4272" y="2544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7" name="Rectangle 10"/>
            <p:cNvSpPr>
              <a:spLocks noChangeArrowheads="1"/>
            </p:cNvSpPr>
            <p:nvPr/>
          </p:nvSpPr>
          <p:spPr bwMode="auto">
            <a:xfrm>
              <a:off x="4272" y="2880"/>
              <a:ext cx="912" cy="336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8" name="Rectangle 11"/>
            <p:cNvSpPr>
              <a:spLocks noChangeArrowheads="1"/>
            </p:cNvSpPr>
            <p:nvPr/>
          </p:nvSpPr>
          <p:spPr bwMode="auto">
            <a:xfrm>
              <a:off x="4272" y="3216"/>
              <a:ext cx="912" cy="33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FF9933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35" name="Group 13"/>
          <p:cNvGrpSpPr>
            <a:grpSpLocks/>
          </p:cNvGrpSpPr>
          <p:nvPr/>
        </p:nvGrpSpPr>
        <p:grpSpPr bwMode="auto">
          <a:xfrm>
            <a:off x="7332664" y="1827214"/>
            <a:ext cx="587375" cy="4068763"/>
            <a:chOff x="3659" y="1151"/>
            <a:chExt cx="370" cy="2563"/>
          </a:xfrm>
        </p:grpSpPr>
        <p:grpSp>
          <p:nvGrpSpPr>
            <p:cNvPr id="22536" name="Group 14"/>
            <p:cNvGrpSpPr>
              <a:grpSpLocks/>
            </p:cNvGrpSpPr>
            <p:nvPr/>
          </p:nvGrpSpPr>
          <p:grpSpPr bwMode="auto">
            <a:xfrm>
              <a:off x="3659" y="2305"/>
              <a:ext cx="354" cy="1409"/>
              <a:chOff x="5297" y="2590"/>
              <a:chExt cx="222" cy="818"/>
            </a:xfrm>
          </p:grpSpPr>
          <p:sp>
            <p:nvSpPr>
              <p:cNvPr id="54287" name="Text Box 15"/>
              <p:cNvSpPr txBox="1">
                <a:spLocks noChangeArrowheads="1"/>
              </p:cNvSpPr>
              <p:nvPr/>
            </p:nvSpPr>
            <p:spPr bwMode="auto">
              <a:xfrm>
                <a:off x="5333" y="3262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16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4288" name="Text Box 16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12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4289" name="Text Box 17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08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537" name="Group 18"/>
            <p:cNvGrpSpPr>
              <a:grpSpLocks/>
            </p:cNvGrpSpPr>
            <p:nvPr/>
          </p:nvGrpSpPr>
          <p:grpSpPr bwMode="auto">
            <a:xfrm>
              <a:off x="3719" y="1151"/>
              <a:ext cx="310" cy="1359"/>
              <a:chOff x="5297" y="2590"/>
              <a:chExt cx="194" cy="789"/>
            </a:xfrm>
          </p:grpSpPr>
          <p:sp>
            <p:nvSpPr>
              <p:cNvPr id="54291" name="Text Box 19"/>
              <p:cNvSpPr txBox="1">
                <a:spLocks noChangeArrowheads="1"/>
              </p:cNvSpPr>
              <p:nvPr/>
            </p:nvSpPr>
            <p:spPr bwMode="auto">
              <a:xfrm>
                <a:off x="5333" y="3244"/>
                <a:ext cx="73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b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4292" name="Text Box 20"/>
              <p:cNvSpPr txBox="1">
                <a:spLocks noChangeArrowheads="1"/>
              </p:cNvSpPr>
              <p:nvPr/>
            </p:nvSpPr>
            <p:spPr bwMode="auto">
              <a:xfrm>
                <a:off x="5306" y="2926"/>
                <a:ext cx="18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04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4293" name="Text Box 21"/>
              <p:cNvSpPr txBox="1">
                <a:spLocks noChangeArrowheads="1"/>
              </p:cNvSpPr>
              <p:nvPr/>
            </p:nvSpPr>
            <p:spPr bwMode="auto">
              <a:xfrm>
                <a:off x="5297" y="2590"/>
                <a:ext cx="18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66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00</a:t>
                </a:r>
                <a:endParaRPr lang="en-US" b="1" dirty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11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202" y="2622324"/>
            <a:ext cx="3668486" cy="763133"/>
          </a:xfrm>
        </p:spPr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028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70" y="-5104"/>
            <a:ext cx="7715230" cy="352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0166"/>
            <a:ext cx="7707086" cy="333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10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171" y="1122363"/>
            <a:ext cx="10820400" cy="2387600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should be rotation first then negation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barrel shifter is BEFORE the ALU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Hence the rotation should be done first, followed by the Negation by the ALU.</a:t>
            </a:r>
          </a:p>
        </p:txBody>
      </p:sp>
    </p:spTree>
    <p:extLst>
      <p:ext uri="{BB962C8B-B14F-4D97-AF65-F5344CB8AC3E}">
        <p14:creationId xmlns:p14="http://schemas.microsoft.com/office/powerpoint/2010/main" val="174518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2479" y="149088"/>
            <a:ext cx="8647043" cy="89889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4848">
              <a:lnSpc>
                <a:spcPct val="100000"/>
              </a:lnSpc>
            </a:pPr>
            <a:r>
              <a:rPr lang="en-US" sz="3130" b="1" dirty="0">
                <a:solidFill>
                  <a:srgbClr val="FF2800"/>
                </a:solidFill>
                <a:latin typeface="Arial"/>
                <a:cs typeface="Arial"/>
              </a:rPr>
              <a:t>PUSH the link register </a:t>
            </a:r>
            <a:r>
              <a:rPr lang="en-US" sz="3130" b="1" dirty="0" err="1">
                <a:solidFill>
                  <a:srgbClr val="FF2800"/>
                </a:solidFill>
                <a:latin typeface="Arial"/>
                <a:cs typeface="Arial"/>
              </a:rPr>
              <a:t>lr</a:t>
            </a:r>
            <a:r>
              <a:rPr lang="en-US" sz="3130" b="1" dirty="0">
                <a:solidFill>
                  <a:srgbClr val="FF2800"/>
                </a:solidFill>
                <a:latin typeface="Arial"/>
                <a:cs typeface="Arial"/>
              </a:rPr>
              <a:t> in nested subroutine calls</a:t>
            </a:r>
            <a:endParaRPr sz="313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1160" y="64408"/>
            <a:ext cx="8941150" cy="6704845"/>
          </a:xfrm>
          <a:custGeom>
            <a:avLst/>
            <a:gdLst/>
            <a:ahLst/>
            <a:cxnLst/>
            <a:rect l="l" t="t" r="r" b="b"/>
            <a:pathLst>
              <a:path w="4569921" h="3426921">
                <a:moveTo>
                  <a:pt x="0" y="0"/>
                </a:moveTo>
                <a:lnTo>
                  <a:pt x="4569921" y="0"/>
                </a:lnTo>
              </a:path>
              <a:path w="4569921" h="3426921">
                <a:moveTo>
                  <a:pt x="0" y="3426921"/>
                </a:moveTo>
                <a:lnTo>
                  <a:pt x="0" y="0"/>
                </a:lnTo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3522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72479" y="1341783"/>
          <a:ext cx="8647044" cy="3578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9409"/>
                <a:gridCol w="954157"/>
                <a:gridCol w="2534478"/>
                <a:gridCol w="1043609"/>
                <a:gridCol w="2385391"/>
              </a:tblGrid>
              <a:tr h="35780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main</a:t>
                      </a:r>
                      <a:endParaRPr lang="en-US" sz="23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func</a:t>
                      </a:r>
                      <a:r>
                        <a:rPr lang="en-US" sz="2300" baseline="0" dirty="0" smtClean="0"/>
                        <a:t>1</a:t>
                      </a:r>
                      <a:endParaRPr lang="en-US" sz="23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func2</a:t>
                      </a:r>
                      <a:endParaRPr lang="en-US" sz="23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809">
                <a:tc rowSpan="5"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  <a:endParaRPr lang="en-US" sz="2300" dirty="0"/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BL func1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STMFD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dirty="0" err="1" smtClean="0"/>
                        <a:t>sp</a:t>
                      </a:r>
                      <a:r>
                        <a:rPr lang="en-US" sz="2300" dirty="0" smtClean="0"/>
                        <a:t>!,</a:t>
                      </a:r>
                      <a:r>
                        <a:rPr lang="en-US" sz="2300" baseline="0" dirty="0" smtClean="0"/>
                        <a:t>  </a:t>
                      </a:r>
                      <a:r>
                        <a:rPr lang="en-US" sz="2300" dirty="0" smtClean="0"/>
                        <a:t>{</a:t>
                      </a:r>
                      <a:r>
                        <a:rPr lang="en-US" sz="2300" baseline="0" dirty="0" err="1" smtClean="0"/>
                        <a:t>lr</a:t>
                      </a:r>
                      <a:r>
                        <a:rPr lang="en-US" sz="2300" baseline="0" dirty="0" smtClean="0"/>
                        <a:t>}</a:t>
                      </a:r>
                      <a:endParaRPr lang="en-US" sz="2300" dirty="0"/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BL func2</a:t>
                      </a:r>
                      <a:endParaRPr lang="en-US" sz="2300" dirty="0"/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LDMFD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dirty="0" err="1" smtClean="0"/>
                        <a:t>sp</a:t>
                      </a:r>
                      <a:r>
                        <a:rPr lang="en-US" sz="2300" dirty="0" smtClean="0"/>
                        <a:t>!,  {pc}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r>
                        <a:rPr lang="en-US" sz="2300" dirty="0" smtClean="0"/>
                        <a:t>.</a:t>
                      </a:r>
                    </a:p>
                    <a:p>
                      <a:pPr algn="ctr"/>
                      <a:endParaRPr lang="en-US" sz="2300" dirty="0" smtClean="0"/>
                    </a:p>
                    <a:p>
                      <a:pPr algn="ctr"/>
                      <a:endParaRPr lang="en-US" sz="2300" dirty="0" smtClean="0"/>
                    </a:p>
                    <a:p>
                      <a:pPr algn="ctr"/>
                      <a:endParaRPr lang="en-US" sz="2300" dirty="0" smtClean="0"/>
                    </a:p>
                    <a:p>
                      <a:pPr algn="ctr"/>
                      <a:endParaRPr lang="en-US" sz="2300" dirty="0" smtClean="0"/>
                    </a:p>
                    <a:p>
                      <a:pPr algn="ctr"/>
                      <a:r>
                        <a:rPr lang="en-US" sz="2300" baseline="0" dirty="0" smtClean="0"/>
                        <a:t>MOV pc, </a:t>
                      </a:r>
                      <a:r>
                        <a:rPr lang="en-US" sz="2300" baseline="0" dirty="0" err="1" smtClean="0"/>
                        <a:t>lr</a:t>
                      </a:r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</a:tr>
              <a:tr h="1017493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809">
                <a:tc vMerge="1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7493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675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14261" y="1789043"/>
            <a:ext cx="1341783" cy="149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45087" y="1789043"/>
            <a:ext cx="1789043" cy="149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26826" y="4696239"/>
            <a:ext cx="0" cy="819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586869" y="5516217"/>
            <a:ext cx="1639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586870" y="3578087"/>
            <a:ext cx="0" cy="193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90522" y="3578087"/>
            <a:ext cx="5963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90522" y="5665304"/>
            <a:ext cx="3130826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30" dirty="0">
                <a:solidFill>
                  <a:schemeClr val="accent1"/>
                </a:solidFill>
              </a:rPr>
              <a:t>return to func1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797826" y="4919869"/>
            <a:ext cx="0" cy="59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157870" y="3578087"/>
            <a:ext cx="0" cy="193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412435" y="3578087"/>
            <a:ext cx="745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61522" y="5665304"/>
            <a:ext cx="3130826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30" dirty="0">
                <a:solidFill>
                  <a:schemeClr val="accent1"/>
                </a:solidFill>
              </a:rPr>
              <a:t>return to main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157869" y="5516217"/>
            <a:ext cx="1639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6245087" y="1490869"/>
            <a:ext cx="596348" cy="7454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2"/>
          </a:p>
        </p:txBody>
      </p:sp>
      <p:sp>
        <p:nvSpPr>
          <p:cNvPr id="21" name="Rounded Rectangle 20"/>
          <p:cNvSpPr/>
          <p:nvPr/>
        </p:nvSpPr>
        <p:spPr>
          <a:xfrm>
            <a:off x="6245087" y="4323522"/>
            <a:ext cx="596348" cy="7454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2"/>
          </a:p>
        </p:txBody>
      </p:sp>
      <p:sp>
        <p:nvSpPr>
          <p:cNvPr id="9" name="TextBox 8"/>
          <p:cNvSpPr txBox="1"/>
          <p:nvPr/>
        </p:nvSpPr>
        <p:spPr>
          <a:xfrm>
            <a:off x="6225017" y="894522"/>
            <a:ext cx="1043609" cy="453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348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5087" y="5091893"/>
            <a:ext cx="1043609" cy="453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348" b="1" dirty="0">
                <a:solidFill>
                  <a:srgbClr val="FF0000"/>
                </a:solidFill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7652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631160" y="64408"/>
            <a:ext cx="8941150" cy="6704845"/>
          </a:xfrm>
          <a:custGeom>
            <a:avLst/>
            <a:gdLst/>
            <a:ahLst/>
            <a:cxnLst/>
            <a:rect l="l" t="t" r="r" b="b"/>
            <a:pathLst>
              <a:path w="4569921" h="3426921">
                <a:moveTo>
                  <a:pt x="0" y="0"/>
                </a:moveTo>
                <a:lnTo>
                  <a:pt x="4569921" y="0"/>
                </a:lnTo>
              </a:path>
              <a:path w="4569921" h="3426921">
                <a:moveTo>
                  <a:pt x="0" y="3426921"/>
                </a:moveTo>
                <a:lnTo>
                  <a:pt x="0" y="0"/>
                </a:lnTo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3522"/>
          </a:p>
        </p:txBody>
      </p:sp>
      <p:pic>
        <p:nvPicPr>
          <p:cNvPr id="1028" name="Picture 4" descr="C:\Program Files\Microsoft Office\MEDIA\CAGCAT10\j0229389.wmf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00" y="149088"/>
            <a:ext cx="845323" cy="890943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27" y="1789043"/>
            <a:ext cx="8770040" cy="449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6326" y="126150"/>
            <a:ext cx="7639587" cy="141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30" b="1" dirty="0">
                <a:solidFill>
                  <a:srgbClr val="FF0000"/>
                </a:solidFill>
              </a:rPr>
              <a:t>Demo – SOLVED!</a:t>
            </a:r>
          </a:p>
          <a:p>
            <a:pPr marL="670884" indent="-670884">
              <a:buFont typeface="+mj-lt"/>
              <a:buAutoNum type="arabicPeriod"/>
            </a:pPr>
            <a:r>
              <a:rPr lang="en-US" sz="2739" b="1" dirty="0">
                <a:solidFill>
                  <a:srgbClr val="FF0000"/>
                </a:solidFill>
              </a:rPr>
              <a:t>PUSH </a:t>
            </a:r>
            <a:r>
              <a:rPr lang="en-US" sz="2739" b="1" dirty="0" err="1">
                <a:solidFill>
                  <a:srgbClr val="FF0000"/>
                </a:solidFill>
              </a:rPr>
              <a:t>lr</a:t>
            </a:r>
            <a:r>
              <a:rPr lang="en-US" sz="2739" b="1" dirty="0">
                <a:solidFill>
                  <a:srgbClr val="FF0000"/>
                </a:solidFill>
              </a:rPr>
              <a:t> to stack at the beginning</a:t>
            </a:r>
          </a:p>
          <a:p>
            <a:pPr marL="670884" indent="-670884">
              <a:buFont typeface="+mj-lt"/>
              <a:buAutoNum type="arabicPeriod"/>
            </a:pPr>
            <a:r>
              <a:rPr lang="en-US" sz="2739" b="1" dirty="0">
                <a:solidFill>
                  <a:srgbClr val="FF0000"/>
                </a:solidFill>
              </a:rPr>
              <a:t>POP from stack to pc at the end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88696" y="3876261"/>
            <a:ext cx="1789043" cy="2981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2"/>
          </a:p>
        </p:txBody>
      </p:sp>
      <p:sp>
        <p:nvSpPr>
          <p:cNvPr id="11" name="Rounded Rectangle 10"/>
          <p:cNvSpPr/>
          <p:nvPr/>
        </p:nvSpPr>
        <p:spPr>
          <a:xfrm>
            <a:off x="7288696" y="4805188"/>
            <a:ext cx="2846988" cy="2981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2"/>
          </a:p>
        </p:txBody>
      </p:sp>
      <p:sp>
        <p:nvSpPr>
          <p:cNvPr id="8" name="TextBox 7"/>
          <p:cNvSpPr txBox="1"/>
          <p:nvPr/>
        </p:nvSpPr>
        <p:spPr>
          <a:xfrm>
            <a:off x="9077742" y="3495320"/>
            <a:ext cx="298172" cy="453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48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93189" y="4335449"/>
            <a:ext cx="298172" cy="453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48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37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43" y="141514"/>
            <a:ext cx="11723914" cy="474617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IEEE 754 standard specifies a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binary32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as having: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 tooltip="Sign bit"/>
              </a:rPr>
              <a:t>Sign bit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1 bit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 tooltip="Exponent"/>
              </a:rPr>
              <a:t>Exponent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width: 8 bits</a:t>
            </a: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hlinkClick r:id="rId4" tooltip="Significand"/>
              </a:rPr>
              <a:t>Significand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 tooltip="Precision (arithmetic)"/>
              </a:rPr>
              <a:t>precision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24 bits (23 explicitly stored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 bit determines the sign of the number, which is the sign of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significand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 well.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Exponent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either an 8 bit signed integer from −128 to 127 (2's Complement) or an 8 bit unsigned integer from 0 to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255.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true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significand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includes 23 fraction bits to the right of the binary point and an implicit leading bit (to the left of the binary point) with value 1 unless the exponent is stored with all zeros. Thus only 23 fraction bits of the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hlinkClick r:id="rId4" tooltip="Significand"/>
              </a:rPr>
              <a:t>significand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appear in the memory format but the total precision is 24 bits (equivalent to log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≈ 7.225 decimal digits). The bits are laid out as follows: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803" y="4321628"/>
            <a:ext cx="84772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43" y="141514"/>
            <a:ext cx="11723914" cy="6542315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between inline and embedded assembly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marL="800100" lvl="1" indent="-342900" algn="just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 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a high-level of processor abstraction, and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with the 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code generation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Therefore, the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optimizes the C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the assembly code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together.</a:t>
            </a:r>
          </a:p>
          <a:p>
            <a:pPr marL="800100" lvl="1" indent="-342900" algn="just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assembly code is assembled separately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produce a compiled object that is then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combined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object from the compilation of the 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source.</a:t>
            </a:r>
          </a:p>
          <a:p>
            <a:pPr marL="800100" lvl="1" indent="-342900" algn="just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code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inlined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the compiler, but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assembly code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be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inlined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either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implicitly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explicitly.</a:t>
            </a:r>
          </a:p>
          <a:p>
            <a:pPr marL="800100" lvl="1" indent="-342900" algn="just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72143" y="2859764"/>
          <a:ext cx="11821884" cy="3824064"/>
        </p:xfrm>
        <a:graphic>
          <a:graphicData uri="http://schemas.openxmlformats.org/drawingml/2006/table">
            <a:tbl>
              <a:tblPr/>
              <a:tblGrid>
                <a:gridCol w="3940628"/>
                <a:gridCol w="3940628"/>
                <a:gridCol w="3940628"/>
              </a:tblGrid>
              <a:tr h="45356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Embedded assembler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 assembler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356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 and Thumb.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356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 assembler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directives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supported.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supported.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356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Optimization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assembly code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optimization.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optimization.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3569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Inlining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Possible.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5621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instructions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must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them in your code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Generated automatically. </a:t>
                      </a: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BX , BXJ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BLX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instructions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not supported.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7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60111"/>
            <a:ext cx="11593286" cy="522831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with immediate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	r0,  #0xFF, 8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16"/>
          <p:cNvGraphicFramePr>
            <a:graphicFrameLocks noGrp="1"/>
          </p:cNvGraphicFramePr>
          <p:nvPr>
            <p:extLst/>
          </p:nvPr>
        </p:nvGraphicFramePr>
        <p:xfrm>
          <a:off x="381005" y="794658"/>
          <a:ext cx="11266708" cy="124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809"/>
                <a:gridCol w="274810"/>
                <a:gridCol w="275300"/>
                <a:gridCol w="274809"/>
                <a:gridCol w="274809"/>
                <a:gridCol w="275300"/>
                <a:gridCol w="274809"/>
                <a:gridCol w="274810"/>
                <a:gridCol w="275300"/>
                <a:gridCol w="274809"/>
                <a:gridCol w="274809"/>
                <a:gridCol w="275300"/>
                <a:gridCol w="274809"/>
                <a:gridCol w="274810"/>
                <a:gridCol w="275300"/>
                <a:gridCol w="274810"/>
                <a:gridCol w="274809"/>
                <a:gridCol w="275300"/>
                <a:gridCol w="274810"/>
                <a:gridCol w="274809"/>
                <a:gridCol w="275300"/>
                <a:gridCol w="274809"/>
                <a:gridCol w="132885"/>
                <a:gridCol w="417224"/>
                <a:gridCol w="274809"/>
                <a:gridCol w="274809"/>
                <a:gridCol w="274809"/>
                <a:gridCol w="274810"/>
                <a:gridCol w="275300"/>
                <a:gridCol w="274810"/>
                <a:gridCol w="274809"/>
                <a:gridCol w="275300"/>
                <a:gridCol w="2467903"/>
              </a:tblGrid>
              <a:tr h="59163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2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2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2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2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2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2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tructio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</a:tr>
              <a:tr h="650794">
                <a:tc gridSpan="4"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Condition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>
                          <a:latin typeface="Calibri"/>
                          <a:cs typeface="Calibri"/>
                        </a:rPr>
                        <a:t>0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2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1100" spc="-5" dirty="0" smtClean="0">
                          <a:latin typeface="Calibri"/>
                          <a:cs typeface="Calibri"/>
                        </a:rPr>
                        <a:t>1    1    0    1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OPCODE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2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>
                          <a:latin typeface="Calibri"/>
                          <a:cs typeface="Calibri"/>
                        </a:rPr>
                        <a:t> 0    0    0    0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err="1" smtClean="0">
                          <a:latin typeface="Calibri"/>
                          <a:cs typeface="Calibri"/>
                        </a:rPr>
                        <a:t>Rn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100" spc="-5" dirty="0" smtClean="0">
                          <a:latin typeface="Calibri"/>
                          <a:cs typeface="Calibri"/>
                        </a:rPr>
                        <a:t>d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pc="-5" dirty="0" err="1" smtClean="0">
                          <a:latin typeface="Calibri"/>
                          <a:cs typeface="Calibri"/>
                        </a:rPr>
                        <a:t>Shifter</a:t>
                      </a:r>
                      <a:r>
                        <a:rPr lang="en-US" sz="1100" spc="-5" baseline="0" dirty="0" err="1" smtClean="0">
                          <a:latin typeface="Calibri"/>
                          <a:cs typeface="Calibri"/>
                        </a:rPr>
                        <a:t>_operand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</a:pPr>
                      <a:r>
                        <a:rPr lang="en-US" sz="1100" dirty="0" smtClean="0">
                          <a:latin typeface="Calibri"/>
                          <a:cs typeface="Calibri"/>
                        </a:rPr>
                        <a:t>MOV 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16"/>
          <p:cNvGraphicFramePr>
            <a:graphicFrameLocks noGrp="1"/>
          </p:cNvGraphicFramePr>
          <p:nvPr>
            <p:extLst/>
          </p:nvPr>
        </p:nvGraphicFramePr>
        <p:xfrm>
          <a:off x="533388" y="3290454"/>
          <a:ext cx="11103440" cy="122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978"/>
                <a:gridCol w="269979"/>
                <a:gridCol w="270460"/>
                <a:gridCol w="269978"/>
                <a:gridCol w="269978"/>
                <a:gridCol w="270460"/>
                <a:gridCol w="269978"/>
                <a:gridCol w="269979"/>
                <a:gridCol w="270460"/>
                <a:gridCol w="269978"/>
                <a:gridCol w="269978"/>
                <a:gridCol w="265847"/>
                <a:gridCol w="274590"/>
                <a:gridCol w="269979"/>
                <a:gridCol w="270460"/>
                <a:gridCol w="269979"/>
                <a:gridCol w="269978"/>
                <a:gridCol w="270460"/>
                <a:gridCol w="269979"/>
                <a:gridCol w="269978"/>
                <a:gridCol w="270460"/>
                <a:gridCol w="269978"/>
                <a:gridCol w="269978"/>
                <a:gridCol w="270460"/>
                <a:gridCol w="269978"/>
                <a:gridCol w="269978"/>
                <a:gridCol w="304783"/>
                <a:gridCol w="269979"/>
                <a:gridCol w="270460"/>
                <a:gridCol w="269979"/>
                <a:gridCol w="269978"/>
                <a:gridCol w="270460"/>
                <a:gridCol w="2424513"/>
              </a:tblGrid>
              <a:tr h="661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2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2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2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2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3462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2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tructio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14223">
                      <a:solidFill>
                        <a:srgbClr val="FFFFFF"/>
                      </a:solidFill>
                      <a:prstDash val="solid"/>
                    </a:lnT>
                    <a:lnB w="39370">
                      <a:solidFill>
                        <a:srgbClr val="FFFFFF"/>
                      </a:solidFill>
                      <a:prstDash val="solid"/>
                    </a:lnB>
                    <a:solidFill>
                      <a:srgbClr val="CC5500"/>
                    </a:solidFill>
                  </a:tcPr>
                </a:tc>
              </a:tr>
              <a:tr h="559915">
                <a:tc gridSpan="4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1100" spc="-5" dirty="0" smtClean="0">
                          <a:latin typeface="Calibri"/>
                          <a:cs typeface="Calibri"/>
                        </a:rPr>
                        <a:t>1    1    1    0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Condition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>
                          <a:latin typeface="Calibri"/>
                          <a:cs typeface="Calibri"/>
                        </a:rPr>
                        <a:t>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2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1100" spc="-5" dirty="0" smtClean="0">
                          <a:latin typeface="Calibri"/>
                          <a:cs typeface="Calibri"/>
                        </a:rPr>
                        <a:t>1     1    0   1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OPCODE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2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>
                          <a:latin typeface="Calibri"/>
                          <a:cs typeface="Calibri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 smtClean="0">
                          <a:latin typeface="Calibri"/>
                          <a:cs typeface="Calibri"/>
                        </a:rPr>
                        <a:t>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4224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pc="-5" dirty="0" smtClean="0">
                          <a:latin typeface="Calibri"/>
                          <a:cs typeface="Calibri"/>
                        </a:rPr>
                        <a:t>0    0    0    0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pc="-5" dirty="0" smtClean="0">
                          <a:latin typeface="Calibri"/>
                          <a:cs typeface="Calibri"/>
                        </a:rPr>
                        <a:t>SBZ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4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pc="-5" dirty="0" smtClean="0">
                          <a:latin typeface="Calibri"/>
                          <a:cs typeface="Calibri"/>
                        </a:rPr>
                        <a:t>0    0    0   0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100" spc="-5" dirty="0" smtClean="0">
                          <a:latin typeface="Calibri"/>
                          <a:cs typeface="Calibri"/>
                        </a:rPr>
                        <a:t>d =r0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>
                          <a:latin typeface="Calibri"/>
                          <a:cs typeface="Calibri"/>
                        </a:rPr>
                        <a:t>0    1</a:t>
                      </a:r>
                      <a:r>
                        <a:rPr lang="en-US" sz="1100" baseline="0" dirty="0" smtClean="0">
                          <a:latin typeface="Calibri"/>
                          <a:cs typeface="Calibri"/>
                        </a:rPr>
                        <a:t>    0    0</a:t>
                      </a:r>
                      <a:endParaRPr lang="en-US" sz="1100" dirty="0" smtClean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err="1" smtClean="0">
                          <a:latin typeface="Calibri"/>
                          <a:cs typeface="Calibri"/>
                        </a:rPr>
                        <a:t>Rotate_imm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 1    1    1    1     1    1     1    1 </a:t>
                      </a:r>
                    </a:p>
                    <a:p>
                      <a:pPr algn="ctr"/>
                      <a:r>
                        <a:rPr lang="en-US" sz="1100" dirty="0" smtClean="0"/>
                        <a:t>8_bit_immediate</a:t>
                      </a:r>
                      <a:endParaRPr sz="1100" dirty="0"/>
                    </a:p>
                  </a:txBody>
                  <a:tcPr marL="0" marR="0" marT="0" marB="0">
                    <a:lnL w="142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3937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</a:pPr>
                      <a:r>
                        <a:rPr lang="en-US" sz="1100" dirty="0" smtClean="0">
                          <a:latin typeface="Calibri"/>
                          <a:cs typeface="Calibri"/>
                        </a:rPr>
                        <a:t>MOV r0, #0xFF,8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223">
                      <a:solidFill>
                        <a:srgbClr val="FFFFFF"/>
                      </a:solidFill>
                      <a:prstDash val="solid"/>
                    </a:lnL>
                    <a:lnR w="14223">
                      <a:solidFill>
                        <a:srgbClr val="FFFFFF"/>
                      </a:solidFill>
                      <a:prstDash val="solid"/>
                    </a:lnR>
                    <a:lnT w="39370">
                      <a:solidFill>
                        <a:srgbClr val="FFFFFF"/>
                      </a:solidFill>
                      <a:prstDash val="solid"/>
                    </a:lnT>
                    <a:lnB w="14224">
                      <a:solidFill>
                        <a:srgbClr val="FFFFFF"/>
                      </a:solidFill>
                      <a:prstDash val="solid"/>
                    </a:lnB>
                    <a:solidFill>
                      <a:srgbClr val="ECD1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4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Right Shifter</a:t>
            </a:r>
            <a:endParaRPr lang="en-US" dirty="0"/>
          </a:p>
        </p:txBody>
      </p:sp>
      <p:pic>
        <p:nvPicPr>
          <p:cNvPr id="4" name="Content Placeholder 3" descr="immediat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09800" y="2133600"/>
            <a:ext cx="7955280" cy="3116580"/>
          </a:xfrm>
        </p:spPr>
      </p:pic>
    </p:spTree>
    <p:extLst>
      <p:ext uri="{BB962C8B-B14F-4D97-AF65-F5344CB8AC3E}">
        <p14:creationId xmlns:p14="http://schemas.microsoft.com/office/powerpoint/2010/main" val="379268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566" y="447262"/>
            <a:ext cx="7901607" cy="49782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4848">
              <a:lnSpc>
                <a:spcPct val="100000"/>
              </a:lnSpc>
            </a:pPr>
            <a:r>
              <a:rPr lang="en-GB" altLang="en-US" sz="3130" b="1" dirty="0">
                <a:solidFill>
                  <a:srgbClr val="FF0000"/>
                </a:solidFill>
              </a:rPr>
              <a:t>Passing Parameters through Registers</a:t>
            </a:r>
            <a:endParaRPr sz="313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1160" y="64408"/>
            <a:ext cx="8941150" cy="6704845"/>
          </a:xfrm>
          <a:custGeom>
            <a:avLst/>
            <a:gdLst/>
            <a:ahLst/>
            <a:cxnLst/>
            <a:rect l="l" t="t" r="r" b="b"/>
            <a:pathLst>
              <a:path w="4569921" h="3426921">
                <a:moveTo>
                  <a:pt x="0" y="0"/>
                </a:moveTo>
                <a:lnTo>
                  <a:pt x="4569921" y="0"/>
                </a:lnTo>
              </a:path>
              <a:path w="4569921" h="3426921">
                <a:moveTo>
                  <a:pt x="0" y="3426921"/>
                </a:moveTo>
                <a:lnTo>
                  <a:pt x="0" y="0"/>
                </a:lnTo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3522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808934" y="1341784"/>
            <a:ext cx="8763374" cy="4938713"/>
            <a:chOff x="720" y="649"/>
            <a:chExt cx="4454" cy="311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880" y="649"/>
              <a:ext cx="2294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76087" tIns="91565" rIns="176087" bIns="91565"/>
            <a:lstStyle/>
            <a:p>
              <a:pPr>
                <a:spcBef>
                  <a:spcPts val="595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r>
                <a:rPr lang="en-GB" altLang="en-US" sz="1957" u="sng" dirty="0">
                  <a:solidFill>
                    <a:srgbClr val="000000"/>
                  </a:solidFill>
                  <a:latin typeface="Verdana" pitchFamily="34" charset="0"/>
                </a:rPr>
                <a:t>Subroutine </a:t>
              </a:r>
            </a:p>
            <a:p>
              <a:pPr lvl="2">
                <a:spcBef>
                  <a:spcPts val="446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lvl="2">
                <a:spcBef>
                  <a:spcPts val="446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>
                <a:spcBef>
                  <a:spcPts val="595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354078" indent="-354078">
                <a:spcBef>
                  <a:spcPts val="595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3) Extract contents from registers that contains inputs</a:t>
              </a:r>
            </a:p>
            <a:p>
              <a:pPr marL="354078" indent="-354078">
                <a:spcBef>
                  <a:spcPts val="595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4) Performs the action of the subroutine</a:t>
              </a:r>
            </a:p>
            <a:p>
              <a:pPr marL="354078" indent="-354078">
                <a:spcBef>
                  <a:spcPts val="595"/>
                </a:spcBef>
                <a:tabLst>
                  <a:tab pos="0" algn="l"/>
                  <a:tab pos="907213" algn="l"/>
                  <a:tab pos="1814427" algn="l"/>
                  <a:tab pos="2721642" algn="l"/>
                  <a:tab pos="3628856" algn="l"/>
                  <a:tab pos="4536069" algn="l"/>
                  <a:tab pos="5443282" algn="l"/>
                  <a:tab pos="6350498" algn="l"/>
                  <a:tab pos="7257711" algn="l"/>
                  <a:tab pos="8164924" algn="l"/>
                  <a:tab pos="9072138" algn="l"/>
                  <a:tab pos="9979353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5) Places the outputs in some registers and return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20" y="649"/>
              <a:ext cx="2160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76087" tIns="91565" rIns="176087" bIns="91565"/>
            <a:lstStyle/>
            <a:p>
              <a:pPr marL="453607" indent="-453607">
                <a:spcBef>
                  <a:spcPts val="595"/>
                </a:spcBef>
                <a:tabLst>
                  <a:tab pos="453607" algn="l"/>
                  <a:tab pos="1360820" algn="l"/>
                  <a:tab pos="2268035" algn="l"/>
                  <a:tab pos="3175249" algn="l"/>
                  <a:tab pos="4082462" algn="l"/>
                  <a:tab pos="4989676" algn="l"/>
                  <a:tab pos="5896891" algn="l"/>
                  <a:tab pos="6804104" algn="l"/>
                  <a:tab pos="7711318" algn="l"/>
                  <a:tab pos="8618531" algn="l"/>
                  <a:tab pos="9525747" algn="l"/>
                  <a:tab pos="10432960" algn="l"/>
                </a:tabLst>
              </a:pPr>
              <a:r>
                <a:rPr lang="en-GB" altLang="en-US" sz="1957" u="sng" dirty="0">
                  <a:solidFill>
                    <a:srgbClr val="000000"/>
                  </a:solidFill>
                  <a:latin typeface="Verdana" pitchFamily="34" charset="0"/>
                </a:rPr>
                <a:t>Calling program </a:t>
              </a:r>
            </a:p>
            <a:p>
              <a:pPr marL="354078" indent="-354078">
                <a:spcBef>
                  <a:spcPts val="595"/>
                </a:spcBef>
                <a:buFont typeface="Verdana" pitchFamily="34" charset="0"/>
                <a:buAutoNum type="arabicParenR"/>
                <a:tabLst>
                  <a:tab pos="354078" algn="l"/>
                  <a:tab pos="528010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Sets some registers to contain inputs</a:t>
              </a:r>
            </a:p>
            <a:p>
              <a:pPr marL="354078" indent="-354078">
                <a:spcBef>
                  <a:spcPts val="595"/>
                </a:spcBef>
                <a:buFont typeface="Verdana" pitchFamily="34" charset="0"/>
                <a:buAutoNum type="arabicParenR"/>
                <a:tabLst>
                  <a:tab pos="354078" algn="l"/>
                  <a:tab pos="528010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Calls subroutine</a:t>
              </a:r>
            </a:p>
            <a:p>
              <a:pPr marL="354078" lvl="2" indent="-354078">
                <a:spcBef>
                  <a:spcPts val="446"/>
                </a:spcBef>
                <a:tabLst>
                  <a:tab pos="354078" algn="l"/>
                  <a:tab pos="528010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354078" lvl="2" indent="-354078">
                <a:spcBef>
                  <a:spcPts val="446"/>
                </a:spcBef>
                <a:tabLst>
                  <a:tab pos="354078" algn="l"/>
                  <a:tab pos="528010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354078" lvl="2" indent="-354078">
                <a:spcBef>
                  <a:spcPts val="446"/>
                </a:spcBef>
                <a:tabLst>
                  <a:tab pos="354078" algn="l"/>
                  <a:tab pos="528010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354078" lvl="2" indent="-354078">
                <a:spcBef>
                  <a:spcPts val="446"/>
                </a:spcBef>
                <a:tabLst>
                  <a:tab pos="354078" algn="l"/>
                  <a:tab pos="528010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354078" lvl="2" indent="-354078">
                <a:spcBef>
                  <a:spcPts val="446"/>
                </a:spcBef>
                <a:tabLst>
                  <a:tab pos="354078" algn="l"/>
                  <a:tab pos="528010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354078" lvl="2" indent="-354078">
                <a:spcBef>
                  <a:spcPts val="446"/>
                </a:spcBef>
                <a:tabLst>
                  <a:tab pos="354078" algn="l"/>
                  <a:tab pos="528010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354078" lvl="2" indent="-354078">
                <a:spcBef>
                  <a:spcPts val="446"/>
                </a:spcBef>
                <a:tabLst>
                  <a:tab pos="354078" algn="l"/>
                  <a:tab pos="528010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endParaRPr lang="en-GB" altLang="en-US" sz="1957" dirty="0">
                <a:solidFill>
                  <a:srgbClr val="000000"/>
                </a:solidFill>
                <a:latin typeface="Verdana" pitchFamily="34" charset="0"/>
              </a:endParaRPr>
            </a:p>
            <a:p>
              <a:pPr marL="354078" indent="-354078">
                <a:spcBef>
                  <a:spcPts val="595"/>
                </a:spcBef>
                <a:tabLst>
                  <a:tab pos="354078" algn="l"/>
                  <a:tab pos="528010" algn="l"/>
                  <a:tab pos="1360403" algn="l"/>
                  <a:tab pos="2267339" algn="l"/>
                  <a:tab pos="3174275" algn="l"/>
                  <a:tab pos="4081210" algn="l"/>
                  <a:tab pos="4988146" algn="l"/>
                  <a:tab pos="5895081" algn="l"/>
                  <a:tab pos="6802017" algn="l"/>
                  <a:tab pos="7708952" algn="l"/>
                  <a:tab pos="8615888" algn="l"/>
                  <a:tab pos="9522824" algn="l"/>
                  <a:tab pos="10432866" algn="l"/>
                </a:tabLst>
              </a:pPr>
              <a:r>
                <a:rPr lang="en-GB" altLang="en-US" sz="1957" dirty="0">
                  <a:solidFill>
                    <a:srgbClr val="000000"/>
                  </a:solidFill>
                  <a:latin typeface="Verdana" pitchFamily="34" charset="0"/>
                </a:rPr>
                <a:t>6) Read from those registers containing outputs</a:t>
              </a: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720" y="649"/>
              <a:ext cx="43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522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20" y="3759"/>
              <a:ext cx="43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522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720" y="649"/>
              <a:ext cx="1" cy="311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522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880" y="649"/>
              <a:ext cx="1" cy="311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522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5040" y="649"/>
              <a:ext cx="1" cy="311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522"/>
            </a:p>
          </p:txBody>
        </p:sp>
      </p:grpSp>
    </p:spTree>
    <p:extLst>
      <p:ext uri="{BB962C8B-B14F-4D97-AF65-F5344CB8AC3E}">
        <p14:creationId xmlns:p14="http://schemas.microsoft.com/office/powerpoint/2010/main" val="810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736</Words>
  <Application>Microsoft Office PowerPoint</Application>
  <PresentationFormat>Widescreen</PresentationFormat>
  <Paragraphs>400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Endless loop in nested subroutine calls</vt:lpstr>
      <vt:lpstr>Endless Loop in Nested Subroutine Calls</vt:lpstr>
      <vt:lpstr>PUSH the link register lr in nested subroutine calls</vt:lpstr>
      <vt:lpstr>PowerPoint Presentation</vt:lpstr>
      <vt:lpstr>PowerPoint Presentation</vt:lpstr>
      <vt:lpstr>PowerPoint Presentation</vt:lpstr>
      <vt:lpstr>PowerPoint Presentation</vt:lpstr>
      <vt:lpstr>Rotate Right Shifter</vt:lpstr>
      <vt:lpstr>Passing Parameters through Registers</vt:lpstr>
      <vt:lpstr>Passing Parameters through the Stack</vt:lpstr>
      <vt:lpstr>SUBROUTINES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should be rotation first then negation.  The barrel shifter is BEFORE the ALU.  Hence the rotation should be done first, followed by the Negation by the ALU.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loop in nested subroutine calls</dc:title>
  <dc:creator>Mohammed Yakoob Siyal (Assoc Prof)</dc:creator>
  <cp:lastModifiedBy>Mohammed Yakoob Siyal (Assoc Prof)</cp:lastModifiedBy>
  <cp:revision>3</cp:revision>
  <dcterms:created xsi:type="dcterms:W3CDTF">2014-03-24T11:35:12Z</dcterms:created>
  <dcterms:modified xsi:type="dcterms:W3CDTF">2015-04-04T07:28:03Z</dcterms:modified>
</cp:coreProperties>
</file>