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5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4610100" cy="34671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44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889019" cy="495423"/>
          </a:xfrm>
          <a:prstGeom prst="rect">
            <a:avLst/>
          </a:prstGeom>
        </p:spPr>
        <p:txBody>
          <a:bodyPr vert="horz" lIns="187873" tIns="93936" rIns="187873" bIns="93936" rtlCol="0"/>
          <a:lstStyle>
            <a:lvl1pPr algn="l">
              <a:defRPr sz="25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774" y="1"/>
            <a:ext cx="2889019" cy="495423"/>
          </a:xfrm>
          <a:prstGeom prst="rect">
            <a:avLst/>
          </a:prstGeom>
        </p:spPr>
        <p:txBody>
          <a:bodyPr vert="horz" lIns="187873" tIns="93936" rIns="187873" bIns="93936" rtlCol="0"/>
          <a:lstStyle>
            <a:lvl1pPr algn="r">
              <a:defRPr sz="2500"/>
            </a:lvl1pPr>
          </a:lstStyle>
          <a:p>
            <a:fld id="{7F2262CD-BD64-4CB0-8C9A-054A58DE5E03}" type="datetimeFigureOut">
              <a:rPr lang="en-SG" smtClean="0"/>
              <a:t>24/9/2015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31221"/>
            <a:ext cx="2889019" cy="495421"/>
          </a:xfrm>
          <a:prstGeom prst="rect">
            <a:avLst/>
          </a:prstGeom>
        </p:spPr>
        <p:txBody>
          <a:bodyPr vert="horz" lIns="187873" tIns="93936" rIns="187873" bIns="93936" rtlCol="0" anchor="b"/>
          <a:lstStyle>
            <a:lvl1pPr algn="l">
              <a:defRPr sz="25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774" y="9431221"/>
            <a:ext cx="2889019" cy="495421"/>
          </a:xfrm>
          <a:prstGeom prst="rect">
            <a:avLst/>
          </a:prstGeom>
        </p:spPr>
        <p:txBody>
          <a:bodyPr vert="horz" lIns="187873" tIns="93936" rIns="187873" bIns="93936" rtlCol="0" anchor="b"/>
          <a:lstStyle>
            <a:lvl1pPr algn="r">
              <a:defRPr sz="2500"/>
            </a:lvl1pPr>
          </a:lstStyle>
          <a:p>
            <a:fld id="{64F8E651-9288-4A48-AF70-B83C506C0A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086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889019" cy="495423"/>
          </a:xfrm>
          <a:prstGeom prst="rect">
            <a:avLst/>
          </a:prstGeom>
        </p:spPr>
        <p:txBody>
          <a:bodyPr vert="horz" lIns="187873" tIns="93936" rIns="187873" bIns="93936" rtlCol="0"/>
          <a:lstStyle>
            <a:lvl1pPr algn="l">
              <a:defRPr sz="25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774" y="1"/>
            <a:ext cx="2889019" cy="495423"/>
          </a:xfrm>
          <a:prstGeom prst="rect">
            <a:avLst/>
          </a:prstGeom>
        </p:spPr>
        <p:txBody>
          <a:bodyPr vert="horz" lIns="187873" tIns="93936" rIns="187873" bIns="93936" rtlCol="0"/>
          <a:lstStyle>
            <a:lvl1pPr algn="r">
              <a:defRPr sz="2500"/>
            </a:lvl1pPr>
          </a:lstStyle>
          <a:p>
            <a:fld id="{A6283C3D-BE7D-4A53-A84E-F00ED3D01337}" type="datetimeFigureOut">
              <a:rPr lang="en-SG" smtClean="0"/>
              <a:t>24/9/2015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44538"/>
            <a:ext cx="49482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87873" tIns="93936" rIns="187873" bIns="93936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992" y="4713340"/>
            <a:ext cx="5337107" cy="4467896"/>
          </a:xfrm>
          <a:prstGeom prst="rect">
            <a:avLst/>
          </a:prstGeom>
        </p:spPr>
        <p:txBody>
          <a:bodyPr vert="horz" lIns="187873" tIns="93936" rIns="187873" bIns="9393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6673"/>
            <a:ext cx="2889019" cy="499969"/>
          </a:xfrm>
          <a:prstGeom prst="rect">
            <a:avLst/>
          </a:prstGeom>
        </p:spPr>
        <p:txBody>
          <a:bodyPr vert="horz" lIns="187873" tIns="93936" rIns="187873" bIns="93936" rtlCol="0" anchor="b"/>
          <a:lstStyle>
            <a:lvl1pPr algn="l">
              <a:defRPr sz="25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774" y="9426673"/>
            <a:ext cx="2889019" cy="499969"/>
          </a:xfrm>
          <a:prstGeom prst="rect">
            <a:avLst/>
          </a:prstGeom>
        </p:spPr>
        <p:txBody>
          <a:bodyPr vert="horz" lIns="187873" tIns="93936" rIns="187873" bIns="93936" rtlCol="0" anchor="b"/>
          <a:lstStyle>
            <a:lvl1pPr algn="r">
              <a:defRPr sz="2500"/>
            </a:lvl1pPr>
          </a:lstStyle>
          <a:p>
            <a:fld id="{DCB7AA6D-7472-43FE-AC7F-CE9D88633B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62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585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64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12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5320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8786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3561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3544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138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3373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5236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340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1713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069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988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534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8673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5817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7341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9229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7657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496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668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1413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56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0588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5571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572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7AA6D-7472-43FE-AC7F-CE9D88633B71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154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006" y="1198905"/>
            <a:ext cx="3888003" cy="543826"/>
          </a:xfrm>
          <a:custGeom>
            <a:avLst/>
            <a:gdLst/>
            <a:ahLst/>
            <a:cxnLst/>
            <a:rect l="l" t="t" r="r" b="b"/>
            <a:pathLst>
              <a:path w="3888003" h="543826">
                <a:moveTo>
                  <a:pt x="0" y="543826"/>
                </a:moveTo>
                <a:lnTo>
                  <a:pt x="3888003" y="543826"/>
                </a:lnTo>
                <a:lnTo>
                  <a:pt x="3888003" y="0"/>
                </a:lnTo>
                <a:lnTo>
                  <a:pt x="0" y="0"/>
                </a:lnTo>
                <a:lnTo>
                  <a:pt x="0" y="54382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14421"/>
            <a:ext cx="113404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undamentals</a:t>
            </a:r>
            <a:r>
              <a:rPr sz="600" spc="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60006" y="1198905"/>
            <a:ext cx="3888003" cy="543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6100" marR="696097" algn="ctr">
              <a:lnSpc>
                <a:spcPct val="95825"/>
              </a:lnSpc>
              <a:spcBef>
                <a:spcPts val="470"/>
              </a:spcBef>
            </a:pPr>
            <a:r>
              <a:rPr sz="1400" spc="0" dirty="0" smtClean="0">
                <a:latin typeface="Times New Roman"/>
                <a:cs typeface="Times New Roman"/>
              </a:rPr>
              <a:t>Chapter</a:t>
            </a:r>
            <a:r>
              <a:rPr sz="1400" spc="28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4:</a:t>
            </a:r>
            <a:r>
              <a:rPr sz="1400" spc="275" dirty="0" smtClean="0">
                <a:latin typeface="Times New Roman"/>
                <a:cs typeface="Times New Roman"/>
              </a:rPr>
              <a:t> </a:t>
            </a:r>
            <a:r>
              <a:rPr sz="1400" spc="-39" dirty="0" smtClean="0">
                <a:latin typeface="Times New Roman"/>
                <a:cs typeface="Times New Roman"/>
              </a:rPr>
              <a:t>F</a:t>
            </a:r>
            <a:r>
              <a:rPr sz="1400" spc="0" dirty="0" smtClean="0">
                <a:latin typeface="Times New Roman"/>
                <a:cs typeface="Times New Roman"/>
              </a:rPr>
              <a:t>undamentals</a:t>
            </a:r>
            <a:r>
              <a:rPr sz="1400" spc="34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of</a:t>
            </a:r>
            <a:r>
              <a:rPr sz="1400" spc="7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PID</a:t>
            </a:r>
            <a:endParaRPr sz="1400" dirty="0">
              <a:latin typeface="Times New Roman"/>
              <a:cs typeface="Times New Roman"/>
            </a:endParaRPr>
          </a:p>
          <a:p>
            <a:pPr marL="1165082" marR="1165095" algn="ctr">
              <a:lnSpc>
                <a:spcPct val="95825"/>
              </a:lnSpc>
              <a:spcBef>
                <a:spcPts val="37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EE4265</a:t>
            </a:r>
            <a:r>
              <a:rPr sz="1100" spc="19" dirty="0" smtClean="0">
                <a:latin typeface="Times New Roman"/>
                <a:cs typeface="Times New Roman"/>
              </a:rPr>
              <a:t> </a:t>
            </a:r>
            <a:r>
              <a:rPr sz="1100" spc="-89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ut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rial</a:t>
            </a:r>
            <a:r>
              <a:rPr sz="1100" spc="18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Solutions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5300" y="14421"/>
            <a:ext cx="113404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undamentals</a:t>
            </a:r>
            <a:r>
              <a:rPr sz="600" spc="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300" y="471825"/>
            <a:ext cx="2475009" cy="263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Q3</a:t>
            </a:r>
            <a:r>
              <a:rPr sz="1400" spc="13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(a</a:t>
            </a:r>
            <a:r>
              <a:rPr sz="1400" spc="-7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equivalence</a:t>
            </a:r>
            <a:r>
              <a:rPr sz="1400" spc="4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when</a:t>
            </a:r>
            <a:r>
              <a:rPr sz="1400" spc="8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α</a:t>
            </a:r>
            <a:r>
              <a:rPr sz="1400" spc="21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→</a:t>
            </a:r>
            <a:r>
              <a:rPr sz="1400" spc="7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0</a:t>
            </a:r>
            <a:endParaRPr sz="14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9"/>
              <p:cNvSpPr txBox="1"/>
              <p:nvPr/>
            </p:nvSpPr>
            <p:spPr>
              <a:xfrm>
                <a:off x="347306" y="1153386"/>
                <a:ext cx="1903884" cy="16425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1160"/>
                  </a:lnSpc>
                  <a:spcBef>
                    <a:spcPts val="57"/>
                  </a:spcBef>
                </a:pPr>
                <a:r>
                  <a:rPr sz="1100" spc="0" dirty="0" smtClean="0">
                    <a:latin typeface="Times New Roman"/>
                    <a:cs typeface="Times New Roman"/>
                  </a:rPr>
                  <a:t>When</a:t>
                </a:r>
                <a:r>
                  <a:rPr sz="1100" spc="95" dirty="0" smtClean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1" spc="0" smtClean="0">
                        <a:latin typeface="Cambria Math" panose="02040503050406030204" pitchFamily="18" charset="0"/>
                        <a:cs typeface="Times New Roman"/>
                      </a:rPr>
                      <m:t>𝛼</m:t>
                    </m:r>
                  </m:oMath>
                </a14:m>
                <a:r>
                  <a:rPr sz="1100" spc="-52" dirty="0" smtClean="0">
                    <a:latin typeface="Times New Roman"/>
                    <a:cs typeface="Times New Roman"/>
                  </a:rPr>
                  <a:t> </a:t>
                </a:r>
                <a:r>
                  <a:rPr sz="1100" spc="0" dirty="0" smtClean="0">
                    <a:latin typeface="Times New Roman"/>
                    <a:cs typeface="Times New Roman"/>
                  </a:rPr>
                  <a:t>=</a:t>
                </a:r>
                <a:r>
                  <a:rPr sz="1100" spc="-95" dirty="0" smtClean="0">
                    <a:latin typeface="Times New Roman"/>
                    <a:cs typeface="Times New Roman"/>
                  </a:rPr>
                  <a:t> </a:t>
                </a:r>
                <a:r>
                  <a:rPr sz="1100" spc="0" dirty="0" smtClean="0">
                    <a:latin typeface="Times New Roman"/>
                    <a:cs typeface="Times New Roman"/>
                  </a:rPr>
                  <a:t>0,</a:t>
                </a:r>
                <a:r>
                  <a:rPr sz="1100" spc="109" dirty="0" smtClean="0">
                    <a:latin typeface="Times New Roman"/>
                    <a:cs typeface="Times New Roman"/>
                  </a:rPr>
                  <a:t> </a:t>
                </a:r>
                <a:r>
                  <a:rPr sz="1100" spc="0" dirty="0" smtClean="0">
                    <a:latin typeface="Times New Roman"/>
                    <a:cs typeface="Times New Roman"/>
                  </a:rPr>
                  <a:t>the</a:t>
                </a:r>
                <a:r>
                  <a:rPr sz="1100" spc="179" dirty="0" smtClean="0">
                    <a:latin typeface="Times New Roman"/>
                    <a:cs typeface="Times New Roman"/>
                  </a:rPr>
                  <a:t> </a:t>
                </a:r>
                <a:r>
                  <a:rPr sz="1100" spc="0" dirty="0" smtClean="0">
                    <a:latin typeface="Times New Roman"/>
                    <a:cs typeface="Times New Roman"/>
                  </a:rPr>
                  <a:t>analog</a:t>
                </a:r>
                <a:r>
                  <a:rPr sz="1100" spc="108" dirty="0" smtClean="0">
                    <a:latin typeface="Times New Roman"/>
                    <a:cs typeface="Times New Roman"/>
                  </a:rPr>
                  <a:t> </a:t>
                </a:r>
                <a:r>
                  <a:rPr sz="1100" spc="0" dirty="0" smtClean="0">
                    <a:latin typeface="Times New Roman"/>
                    <a:cs typeface="Times New Roman"/>
                  </a:rPr>
                  <a:t>PID</a:t>
                </a:r>
                <a:r>
                  <a:rPr sz="1100" spc="89" dirty="0" smtClean="0">
                    <a:latin typeface="Times New Roman"/>
                    <a:cs typeface="Times New Roman"/>
                  </a:rPr>
                  <a:t> </a:t>
                </a:r>
                <a:r>
                  <a:rPr sz="1100" spc="0" dirty="0" smtClean="0">
                    <a:latin typeface="Times New Roman"/>
                    <a:cs typeface="Times New Roman"/>
                  </a:rPr>
                  <a:t>is,</a:t>
                </a:r>
                <a:endParaRPr sz="11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9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06" y="1153386"/>
                <a:ext cx="1903884" cy="164254"/>
              </a:xfrm>
              <a:prstGeom prst="rect">
                <a:avLst/>
              </a:prstGeom>
              <a:blipFill rotWithShape="0">
                <a:blip r:embed="rId3"/>
                <a:stretch>
                  <a:fillRect l="-4167" t="-33333" b="-5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" name="Picture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1239224"/>
            <a:ext cx="3063052" cy="624866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49" y="2038350"/>
            <a:ext cx="2514600" cy="569826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713" y="2608176"/>
            <a:ext cx="4094189" cy="7415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5300" y="14421"/>
            <a:ext cx="113404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undamentals</a:t>
            </a:r>
            <a:r>
              <a:rPr sz="600" spc="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5300" y="471825"/>
            <a:ext cx="2648033" cy="263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Q3</a:t>
            </a:r>
            <a:r>
              <a:rPr sz="1400" spc="13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(a</a:t>
            </a:r>
            <a:r>
              <a:rPr sz="1400" spc="-7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,</a:t>
            </a:r>
            <a:r>
              <a:rPr sz="1400" spc="-7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b</a:t>
            </a:r>
            <a:r>
              <a:rPr sz="1400" spc="-25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equivalence</a:t>
            </a:r>
            <a:r>
              <a:rPr sz="1400" spc="4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when</a:t>
            </a:r>
            <a:r>
              <a:rPr sz="1400" spc="8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α</a:t>
            </a:r>
            <a:r>
              <a:rPr sz="1400" spc="21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→</a:t>
            </a:r>
            <a:r>
              <a:rPr sz="1400" spc="7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0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070" y="2299277"/>
            <a:ext cx="155334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Comp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ring</a:t>
            </a:r>
            <a:r>
              <a:rPr sz="1100" spc="7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tw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rms,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5" y="726107"/>
            <a:ext cx="4428394" cy="835508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1561615"/>
            <a:ext cx="2362200" cy="533198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050" y="2190750"/>
            <a:ext cx="2384886" cy="3810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14149"/>
            <a:ext cx="2034792" cy="400747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2006" y="2814149"/>
            <a:ext cx="2240978" cy="5827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90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36699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14421"/>
            <a:ext cx="113404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undamentals</a:t>
            </a:r>
            <a:r>
              <a:rPr sz="600" spc="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300" y="471825"/>
            <a:ext cx="2033162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Q3</a:t>
            </a:r>
            <a:r>
              <a:rPr sz="1400" spc="13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(d</a:t>
            </a:r>
            <a:r>
              <a:rPr sz="1400" spc="-11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the</a:t>
            </a:r>
            <a:r>
              <a:rPr sz="1400" spc="10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function</a:t>
            </a:r>
            <a:r>
              <a:rPr sz="1400" spc="19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of</a:t>
            </a:r>
            <a:r>
              <a:rPr sz="1400" spc="8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α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3580" y="932124"/>
            <a:ext cx="1903897" cy="164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When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lang="el-GR" sz="1100" spc="0" dirty="0" smtClean="0">
                <a:latin typeface="Times New Roman"/>
                <a:cs typeface="Times New Roman"/>
              </a:rPr>
              <a:t>α</a:t>
            </a:r>
            <a:r>
              <a:rPr sz="1100" spc="-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0,</a:t>
            </a:r>
            <a:r>
              <a:rPr sz="1100" spc="10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analog</a:t>
            </a:r>
            <a:r>
              <a:rPr sz="1100" spc="10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PID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39" y="2990299"/>
            <a:ext cx="3669962" cy="336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Thus,</a:t>
            </a:r>
            <a:r>
              <a:rPr sz="1100" spc="19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when</a:t>
            </a:r>
            <a:r>
              <a:rPr sz="1100" spc="55" dirty="0" smtClean="0">
                <a:latin typeface="Times New Roman"/>
                <a:cs typeface="Times New Roman"/>
              </a:rPr>
              <a:t> </a:t>
            </a:r>
            <a:r>
              <a:rPr lang="el-GR" sz="1100" spc="0" dirty="0" smtClean="0">
                <a:latin typeface="Times New Roman"/>
                <a:cs typeface="Times New Roman"/>
              </a:rPr>
              <a:t>α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17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0,</a:t>
            </a:r>
            <a:r>
              <a:rPr sz="1100" spc="10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control</a:t>
            </a:r>
            <a:r>
              <a:rPr sz="1100" spc="1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action</a:t>
            </a:r>
            <a:r>
              <a:rPr sz="1100" spc="1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will</a:t>
            </a:r>
            <a:r>
              <a:rPr sz="1100" spc="-100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dam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ened</a:t>
            </a:r>
            <a:r>
              <a:rPr sz="1100" spc="158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endParaRPr sz="1100" dirty="0">
              <a:latin typeface="Times New Roman"/>
              <a:cs typeface="Times New Roman"/>
            </a:endParaRPr>
          </a:p>
          <a:p>
            <a:pPr marL="12700" marR="20828">
              <a:lnSpc>
                <a:spcPct val="95825"/>
              </a:lnSpc>
              <a:spcBef>
                <a:spcPts val="3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sl</a:t>
            </a:r>
            <a:r>
              <a:rPr sz="1100" spc="-29" dirty="0" smtClean="0">
                <a:latin typeface="Times New Roman"/>
                <a:cs typeface="Times New Roman"/>
              </a:rPr>
              <a:t>ow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red</a:t>
            </a:r>
            <a:r>
              <a:rPr sz="1100" spc="1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8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case</a:t>
            </a:r>
            <a:r>
              <a:rPr sz="1100" spc="10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when</a:t>
            </a:r>
            <a:r>
              <a:rPr sz="1100" spc="49" dirty="0" smtClean="0">
                <a:latin typeface="Times New Roman"/>
                <a:cs typeface="Times New Roman"/>
              </a:rPr>
              <a:t> </a:t>
            </a:r>
            <a:r>
              <a:rPr lang="el-GR" sz="1100" spc="0" dirty="0" smtClean="0">
                <a:latin typeface="Times New Roman"/>
                <a:cs typeface="Times New Roman"/>
              </a:rPr>
              <a:t>α</a:t>
            </a:r>
            <a:r>
              <a:rPr sz="1100" spc="-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0" y="1099749"/>
            <a:ext cx="4265143" cy="64128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71" y="1741034"/>
            <a:ext cx="2943681" cy="52591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50" y="2298433"/>
            <a:ext cx="1702088" cy="5177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5300" y="14421"/>
            <a:ext cx="113404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undamentals</a:t>
            </a:r>
            <a:r>
              <a:rPr sz="600" spc="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300" y="471825"/>
            <a:ext cx="1359572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Q4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PI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Res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onse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306" y="1519928"/>
            <a:ext cx="3240042" cy="232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5"/>
              </a:lnSpc>
              <a:spcBef>
                <a:spcPts val="68"/>
              </a:spcBef>
            </a:pPr>
            <a:r>
              <a:rPr sz="1650" spc="0" baseline="-2635" dirty="0" smtClean="0">
                <a:latin typeface="Times New Roman"/>
                <a:cs typeface="Times New Roman"/>
              </a:rPr>
              <a:t>Given</a:t>
            </a:r>
            <a:r>
              <a:rPr sz="1650" spc="-7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that </a:t>
            </a:r>
            <a:r>
              <a:rPr lang="en-US" sz="1650" spc="0" baseline="-2635" dirty="0" smtClean="0">
                <a:latin typeface="Times New Roman"/>
                <a:cs typeface="Times New Roman"/>
              </a:rPr>
              <a:t>                     </a:t>
            </a:r>
            <a:r>
              <a:rPr sz="1650" spc="27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and</a:t>
            </a:r>
            <a:r>
              <a:rPr sz="1650" spc="142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p</a:t>
            </a:r>
            <a:r>
              <a:rPr sz="1650" spc="-19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(t</a:t>
            </a:r>
            <a:r>
              <a:rPr sz="1650" spc="-60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)</a:t>
            </a:r>
            <a:r>
              <a:rPr sz="1650" spc="14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is</a:t>
            </a:r>
            <a:r>
              <a:rPr sz="1650" spc="31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graphically</a:t>
            </a:r>
            <a:r>
              <a:rPr sz="1650" spc="-11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sh</a:t>
            </a:r>
            <a:r>
              <a:rPr sz="1650" spc="-29" baseline="-2635" dirty="0" smtClean="0">
                <a:latin typeface="Times New Roman"/>
                <a:cs typeface="Times New Roman"/>
              </a:rPr>
              <a:t>o</a:t>
            </a:r>
            <a:r>
              <a:rPr sz="1650" spc="0" baseline="-2635" dirty="0" smtClean="0">
                <a:latin typeface="Times New Roman"/>
                <a:cs typeface="Times New Roman"/>
              </a:rPr>
              <a:t>wn: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69" y="816345"/>
            <a:ext cx="2716313" cy="59948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287" y="1516069"/>
            <a:ext cx="685800" cy="2194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187" y="1998839"/>
            <a:ext cx="1922526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5300" y="14421"/>
            <a:ext cx="113404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undamentals</a:t>
            </a:r>
            <a:r>
              <a:rPr sz="600" spc="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PID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300" y="471825"/>
            <a:ext cx="1184843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Q4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Find</a:t>
            </a:r>
            <a:r>
              <a:rPr sz="1400" spc="10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p</a:t>
            </a:r>
            <a:r>
              <a:rPr sz="1400" spc="-1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(t</a:t>
            </a:r>
            <a:r>
              <a:rPr sz="1400" spc="-6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87" y="763758"/>
            <a:ext cx="4210050" cy="89630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602" y="1809750"/>
            <a:ext cx="2590800" cy="587267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" y="2415608"/>
            <a:ext cx="3795432" cy="3302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50" y="2745808"/>
            <a:ext cx="4411637" cy="526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00" y="471825"/>
            <a:ext cx="2905647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Q5</a:t>
            </a:r>
            <a:r>
              <a:rPr sz="1400" spc="13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(a</a:t>
            </a:r>
            <a:r>
              <a:rPr sz="1400" spc="-7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Where</a:t>
            </a:r>
            <a:r>
              <a:rPr sz="1400" spc="13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to</a:t>
            </a:r>
            <a:r>
              <a:rPr sz="1400" spc="9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insert</a:t>
            </a:r>
            <a:r>
              <a:rPr sz="1400" spc="11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Noise</a:t>
            </a:r>
            <a:r>
              <a:rPr sz="1400" spc="2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Filter?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514" y="2225635"/>
            <a:ext cx="3163138" cy="33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-89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ransfer</a:t>
            </a:r>
            <a:r>
              <a:rPr sz="1100" spc="1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function</a:t>
            </a:r>
            <a:r>
              <a:rPr sz="1100" spc="106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9" dirty="0" smtClean="0">
                <a:latin typeface="Times New Roman"/>
                <a:cs typeface="Times New Roman"/>
              </a:rPr>
              <a:t>tw</a:t>
            </a:r>
            <a:r>
              <a:rPr sz="1100" spc="0" dirty="0" smtClean="0">
                <a:latin typeface="Times New Roman"/>
                <a:cs typeface="Times New Roman"/>
              </a:rPr>
              <a:t>een</a:t>
            </a:r>
            <a:r>
              <a:rPr sz="1100" spc="1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controller</a:t>
            </a:r>
            <a:r>
              <a:rPr sz="1100" spc="8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output</a:t>
            </a:r>
            <a:r>
              <a:rPr sz="1100" spc="9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plant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2"/>
              </a:spcBef>
            </a:pPr>
            <a:r>
              <a:rPr sz="1100" dirty="0" smtClean="0">
                <a:latin typeface="Times New Roman"/>
                <a:cs typeface="Times New Roman"/>
              </a:rPr>
              <a:t>measurement,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58" y="2561652"/>
            <a:ext cx="2437201" cy="723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785062"/>
            <a:ext cx="2938127" cy="13755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bject 110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97597" y="1283525"/>
            <a:ext cx="112763" cy="0"/>
          </a:xfrm>
          <a:custGeom>
            <a:avLst/>
            <a:gdLst/>
            <a:ahLst/>
            <a:cxnLst/>
            <a:rect l="l" t="t" r="r" b="b"/>
            <a:pathLst>
              <a:path w="112763">
                <a:moveTo>
                  <a:pt x="0" y="0"/>
                </a:moveTo>
                <a:lnTo>
                  <a:pt x="11276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97597" y="1283525"/>
            <a:ext cx="112763" cy="0"/>
          </a:xfrm>
          <a:custGeom>
            <a:avLst/>
            <a:gdLst/>
            <a:ahLst/>
            <a:cxnLst/>
            <a:rect l="l" t="t" r="r" b="b"/>
            <a:pathLst>
              <a:path w="112763">
                <a:moveTo>
                  <a:pt x="112763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5300" y="14421"/>
            <a:ext cx="113404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undamentals</a:t>
            </a:r>
            <a:r>
              <a:rPr sz="600" spc="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PID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300" y="471825"/>
            <a:ext cx="3811891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Q5</a:t>
            </a:r>
            <a:r>
              <a:rPr sz="1400" spc="13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(</a:t>
            </a:r>
            <a:r>
              <a:rPr sz="1400" spc="84" dirty="0" smtClean="0">
                <a:latin typeface="Times New Roman"/>
                <a:cs typeface="Times New Roman"/>
              </a:rPr>
              <a:t>b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21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Comp</a:t>
            </a:r>
            <a:r>
              <a:rPr sz="1400" spc="-39" dirty="0" smtClean="0">
                <a:latin typeface="Times New Roman"/>
                <a:cs typeface="Times New Roman"/>
              </a:rPr>
              <a:t>a</a:t>
            </a:r>
            <a:r>
              <a:rPr sz="1400" spc="0" dirty="0" smtClean="0">
                <a:latin typeface="Times New Roman"/>
                <a:cs typeface="Times New Roman"/>
              </a:rPr>
              <a:t>re</a:t>
            </a:r>
            <a:r>
              <a:rPr sz="1400" spc="16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filtered</a:t>
            </a:r>
            <a:r>
              <a:rPr sz="1400" spc="9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and</a:t>
            </a:r>
            <a:r>
              <a:rPr sz="1400" spc="19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unfiltered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res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onses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97597" y="1145183"/>
            <a:ext cx="216435" cy="190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200" spc="0" baseline="28987" dirty="0" smtClean="0">
                <a:latin typeface="Times New Roman"/>
                <a:cs typeface="Times New Roman"/>
              </a:rPr>
              <a:t>M</a:t>
            </a:r>
            <a:r>
              <a:rPr sz="1200" spc="89" baseline="2898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7294" y="1201240"/>
            <a:ext cx="831799" cy="175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Let</a:t>
            </a:r>
            <a:r>
              <a:rPr sz="1650" spc="81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Y</a:t>
            </a:r>
            <a:r>
              <a:rPr sz="1200" spc="0" baseline="-7246" dirty="0" smtClean="0">
                <a:latin typeface="Times New Roman"/>
                <a:cs typeface="Times New Roman"/>
              </a:rPr>
              <a:t>m</a:t>
            </a:r>
            <a:r>
              <a:rPr sz="1200" spc="185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(</a:t>
            </a:r>
            <a:r>
              <a:rPr lang="en-US" sz="1650" spc="0" baseline="2635" dirty="0" smtClean="0">
                <a:latin typeface="Times New Roman"/>
                <a:cs typeface="Times New Roman"/>
              </a:rPr>
              <a:t>s</a:t>
            </a:r>
            <a:r>
              <a:rPr sz="1650" spc="-10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)</a:t>
            </a:r>
            <a:r>
              <a:rPr sz="1650" spc="8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=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15059" y="1277320"/>
            <a:ext cx="84917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spc="0" dirty="0" smtClean="0">
                <a:latin typeface="Times New Roman"/>
                <a:cs typeface="Times New Roman"/>
              </a:rPr>
              <a:t>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791" y="1002543"/>
            <a:ext cx="2311064" cy="49161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1678658"/>
            <a:ext cx="3453169" cy="51072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92" y="2402725"/>
            <a:ext cx="3361177" cy="45744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81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5300" y="14421"/>
            <a:ext cx="113404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undamentals</a:t>
            </a:r>
            <a:r>
              <a:rPr sz="600" spc="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300" y="471825"/>
            <a:ext cx="3811891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Q5</a:t>
            </a:r>
            <a:r>
              <a:rPr sz="1400" spc="13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(</a:t>
            </a:r>
            <a:r>
              <a:rPr sz="1400" spc="84" dirty="0" smtClean="0">
                <a:latin typeface="Times New Roman"/>
                <a:cs typeface="Times New Roman"/>
              </a:rPr>
              <a:t>b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21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Comp</a:t>
            </a:r>
            <a:r>
              <a:rPr sz="1400" spc="-39" dirty="0" smtClean="0">
                <a:latin typeface="Times New Roman"/>
                <a:cs typeface="Times New Roman"/>
              </a:rPr>
              <a:t>a</a:t>
            </a:r>
            <a:r>
              <a:rPr sz="1400" spc="0" dirty="0" smtClean="0">
                <a:latin typeface="Times New Roman"/>
                <a:cs typeface="Times New Roman"/>
              </a:rPr>
              <a:t>re</a:t>
            </a:r>
            <a:r>
              <a:rPr sz="1400" spc="16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filtered</a:t>
            </a:r>
            <a:r>
              <a:rPr sz="1400" spc="9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and</a:t>
            </a:r>
            <a:r>
              <a:rPr sz="1400" spc="19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unfiltered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res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onses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7294" y="806625"/>
            <a:ext cx="142753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filtered</a:t>
            </a:r>
            <a:r>
              <a:rPr sz="1100" spc="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onse</a:t>
            </a:r>
            <a:r>
              <a:rPr sz="1100" spc="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543" y="1501975"/>
            <a:ext cx="2728354" cy="177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When</a:t>
            </a:r>
            <a:r>
              <a:rPr sz="1650" spc="95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there</a:t>
            </a:r>
            <a:r>
              <a:rPr sz="1650" spc="179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is</a:t>
            </a:r>
            <a:r>
              <a:rPr sz="1650" spc="31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no</a:t>
            </a:r>
            <a:r>
              <a:rPr sz="1650" spc="95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filtering,</a:t>
            </a:r>
            <a:r>
              <a:rPr sz="1650" spc="16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T</a:t>
            </a:r>
            <a:r>
              <a:rPr sz="1200" spc="0" baseline="-3623" dirty="0" smtClean="0">
                <a:latin typeface="Times New Roman"/>
                <a:cs typeface="Times New Roman"/>
              </a:rPr>
              <a:t>f  </a:t>
            </a:r>
            <a:r>
              <a:rPr sz="1200" spc="-75" baseline="-3623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r>
              <a:rPr sz="1650" spc="-6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0</a:t>
            </a:r>
            <a:r>
              <a:rPr sz="1650" spc="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and</a:t>
            </a:r>
            <a:r>
              <a:rPr sz="1650" spc="145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p</a:t>
            </a:r>
            <a:r>
              <a:rPr sz="1650" spc="-19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(t)</a:t>
            </a:r>
            <a:r>
              <a:rPr sz="1650" spc="14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is,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2" y="972559"/>
            <a:ext cx="3963679" cy="436219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519" y="1739477"/>
            <a:ext cx="2056501" cy="4286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775" y="2173875"/>
            <a:ext cx="1936545" cy="12744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5300" y="14421"/>
            <a:ext cx="113404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undamentals</a:t>
            </a:r>
            <a:r>
              <a:rPr sz="600" spc="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PID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300" y="471825"/>
            <a:ext cx="3811891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Q5</a:t>
            </a:r>
            <a:r>
              <a:rPr sz="1400" spc="13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(</a:t>
            </a:r>
            <a:r>
              <a:rPr lang="en-US" sz="1400" spc="84" dirty="0" smtClean="0">
                <a:latin typeface="Times New Roman"/>
                <a:cs typeface="Times New Roman"/>
              </a:rPr>
              <a:t>c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21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Comp</a:t>
            </a:r>
            <a:r>
              <a:rPr sz="1400" spc="-39" dirty="0" smtClean="0">
                <a:latin typeface="Times New Roman"/>
                <a:cs typeface="Times New Roman"/>
              </a:rPr>
              <a:t>a</a:t>
            </a:r>
            <a:r>
              <a:rPr sz="1400" spc="0" dirty="0" smtClean="0">
                <a:latin typeface="Times New Roman"/>
                <a:cs typeface="Times New Roman"/>
              </a:rPr>
              <a:t>re</a:t>
            </a:r>
            <a:r>
              <a:rPr sz="1400" spc="16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filtered</a:t>
            </a:r>
            <a:r>
              <a:rPr sz="1400" spc="9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and</a:t>
            </a:r>
            <a:r>
              <a:rPr sz="1400" spc="19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unfiltered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res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onses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1585" y="971550"/>
            <a:ext cx="416086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measured level signal is quite noisy, then these changes might still be large enough to cause the controller output to jump around even after filtering. </a:t>
            </a:r>
            <a:endParaRPr lang="en-SG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SG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to make the digital filter more effective is to filter the process output at a higher sampling rate (e.g., 0.1 sec) while implementing the controller algorithm at the slower rate (e.g., 1 sec). </a:t>
            </a:r>
            <a:endParaRPr lang="en-SG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SG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well-designed digital computer system will do this, thus eliminating the need for </a:t>
            </a:r>
            <a:r>
              <a:rPr lang="en-SG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(continuous) filtering.</a:t>
            </a:r>
          </a:p>
        </p:txBody>
      </p:sp>
    </p:spTree>
    <p:extLst>
      <p:ext uri="{BB962C8B-B14F-4D97-AF65-F5344CB8AC3E}">
        <p14:creationId xmlns:p14="http://schemas.microsoft.com/office/powerpoint/2010/main" val="814814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0907" y="1417116"/>
            <a:ext cx="2893314" cy="0"/>
          </a:xfrm>
          <a:custGeom>
            <a:avLst/>
            <a:gdLst/>
            <a:ahLst/>
            <a:cxnLst/>
            <a:rect l="l" t="t" r="r" b="b"/>
            <a:pathLst>
              <a:path w="2893314">
                <a:moveTo>
                  <a:pt x="0" y="0"/>
                </a:moveTo>
                <a:lnTo>
                  <a:pt x="289331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0907" y="1417116"/>
            <a:ext cx="2893314" cy="0"/>
          </a:xfrm>
          <a:custGeom>
            <a:avLst/>
            <a:gdLst/>
            <a:ahLst/>
            <a:cxnLst/>
            <a:rect l="l" t="t" r="r" b="b"/>
            <a:pathLst>
              <a:path w="2893314">
                <a:moveTo>
                  <a:pt x="2893314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4844" y="2056637"/>
            <a:ext cx="2278951" cy="0"/>
          </a:xfrm>
          <a:custGeom>
            <a:avLst/>
            <a:gdLst/>
            <a:ahLst/>
            <a:cxnLst/>
            <a:rect l="l" t="t" r="r" b="b"/>
            <a:pathLst>
              <a:path w="2278951">
                <a:moveTo>
                  <a:pt x="0" y="0"/>
                </a:moveTo>
                <a:lnTo>
                  <a:pt x="2278951" y="0"/>
                </a:lnTo>
              </a:path>
            </a:pathLst>
          </a:custGeom>
          <a:ln w="553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4844" y="2056637"/>
            <a:ext cx="2278951" cy="0"/>
          </a:xfrm>
          <a:custGeom>
            <a:avLst/>
            <a:gdLst/>
            <a:ahLst/>
            <a:cxnLst/>
            <a:rect l="l" t="t" r="r" b="b"/>
            <a:pathLst>
              <a:path w="2278951">
                <a:moveTo>
                  <a:pt x="2278951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66604" y="2056637"/>
            <a:ext cx="660552" cy="0"/>
          </a:xfrm>
          <a:custGeom>
            <a:avLst/>
            <a:gdLst/>
            <a:ahLst/>
            <a:cxnLst/>
            <a:rect l="l" t="t" r="r" b="b"/>
            <a:pathLst>
              <a:path w="660552">
                <a:moveTo>
                  <a:pt x="0" y="0"/>
                </a:moveTo>
                <a:lnTo>
                  <a:pt x="660552" y="0"/>
                </a:lnTo>
              </a:path>
            </a:pathLst>
          </a:custGeom>
          <a:ln w="553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66604" y="2056637"/>
            <a:ext cx="660552" cy="0"/>
          </a:xfrm>
          <a:custGeom>
            <a:avLst/>
            <a:gdLst/>
            <a:ahLst/>
            <a:cxnLst/>
            <a:rect l="l" t="t" r="r" b="b"/>
            <a:pathLst>
              <a:path w="660552">
                <a:moveTo>
                  <a:pt x="660552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8810" y="2831833"/>
            <a:ext cx="483527" cy="0"/>
          </a:xfrm>
          <a:custGeom>
            <a:avLst/>
            <a:gdLst/>
            <a:ahLst/>
            <a:cxnLst/>
            <a:rect l="l" t="t" r="r" b="b"/>
            <a:pathLst>
              <a:path w="483527">
                <a:moveTo>
                  <a:pt x="0" y="0"/>
                </a:moveTo>
                <a:lnTo>
                  <a:pt x="483527" y="0"/>
                </a:lnTo>
              </a:path>
            </a:pathLst>
          </a:custGeom>
          <a:ln w="553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08810" y="2831833"/>
            <a:ext cx="483527" cy="0"/>
          </a:xfrm>
          <a:custGeom>
            <a:avLst/>
            <a:gdLst/>
            <a:ahLst/>
            <a:cxnLst/>
            <a:rect l="l" t="t" r="r" b="b"/>
            <a:pathLst>
              <a:path w="483527">
                <a:moveTo>
                  <a:pt x="483527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72651" y="2831833"/>
            <a:ext cx="660552" cy="0"/>
          </a:xfrm>
          <a:custGeom>
            <a:avLst/>
            <a:gdLst/>
            <a:ahLst/>
            <a:cxnLst/>
            <a:rect l="l" t="t" r="r" b="b"/>
            <a:pathLst>
              <a:path w="660552">
                <a:moveTo>
                  <a:pt x="0" y="0"/>
                </a:moveTo>
                <a:lnTo>
                  <a:pt x="660552" y="0"/>
                </a:lnTo>
              </a:path>
            </a:pathLst>
          </a:custGeom>
          <a:ln w="553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72651" y="2831833"/>
            <a:ext cx="660552" cy="0"/>
          </a:xfrm>
          <a:custGeom>
            <a:avLst/>
            <a:gdLst/>
            <a:ahLst/>
            <a:cxnLst/>
            <a:rect l="l" t="t" r="r" b="b"/>
            <a:pathLst>
              <a:path w="660552">
                <a:moveTo>
                  <a:pt x="660552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5300" y="14421"/>
            <a:ext cx="113404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undamentals</a:t>
            </a:r>
            <a:r>
              <a:rPr sz="600" spc="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300" y="471825"/>
            <a:ext cx="198335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Q6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Ap</a:t>
            </a:r>
            <a:r>
              <a:rPr sz="1400" spc="-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r</a:t>
            </a:r>
            <a:r>
              <a:rPr sz="1400" spc="-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ximation</a:t>
            </a:r>
            <a:r>
              <a:rPr sz="1400" spc="68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Rules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53526" y="1241414"/>
            <a:ext cx="1435009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(-0.3</a:t>
            </a:r>
            <a:r>
              <a:rPr lang="en-US" sz="1100" dirty="0" smtClean="0">
                <a:latin typeface="Times New Roman"/>
                <a:cs typeface="Times New Roman"/>
              </a:rPr>
              <a:t>s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r>
              <a:rPr sz="1100" spc="-16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(0.08</a:t>
            </a:r>
            <a:r>
              <a:rPr lang="en-US" sz="1100" spc="0" dirty="0" smtClean="0">
                <a:latin typeface="Times New Roman"/>
                <a:cs typeface="Times New Roman"/>
              </a:rPr>
              <a:t>s</a:t>
            </a:r>
            <a:r>
              <a:rPr sz="1100" spc="1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5894" y="1335153"/>
            <a:ext cx="516473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0</a:t>
            </a:r>
            <a:r>
              <a:rPr sz="1200" spc="67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</a:t>
            </a:r>
            <a:r>
              <a:rPr lang="en-US" sz="1650" spc="0" baseline="5270" dirty="0" smtClean="0">
                <a:latin typeface="Times New Roman"/>
                <a:cs typeface="Times New Roman"/>
              </a:rPr>
              <a:t>s</a:t>
            </a:r>
            <a:r>
              <a:rPr sz="1650" spc="-10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)</a:t>
            </a:r>
            <a:r>
              <a:rPr sz="1650" spc="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8207" y="1412270"/>
            <a:ext cx="2938550" cy="199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650" spc="0" baseline="-2635" dirty="0" smtClean="0">
                <a:latin typeface="Times New Roman"/>
                <a:cs typeface="Times New Roman"/>
              </a:rPr>
              <a:t>(2</a:t>
            </a:r>
            <a:r>
              <a:rPr lang="en-US" sz="1650" spc="0" baseline="-2635" dirty="0" smtClean="0">
                <a:latin typeface="Times New Roman"/>
                <a:cs typeface="Times New Roman"/>
              </a:rPr>
              <a:t>s</a:t>
            </a:r>
            <a:r>
              <a:rPr sz="1650" spc="122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+</a:t>
            </a:r>
            <a:r>
              <a:rPr sz="1650" spc="-16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1)</a:t>
            </a:r>
            <a:r>
              <a:rPr sz="1650" spc="-163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(</a:t>
            </a:r>
            <a:r>
              <a:rPr lang="en-US" sz="1650" spc="0" baseline="-2635" dirty="0" smtClean="0">
                <a:latin typeface="Times New Roman"/>
                <a:cs typeface="Times New Roman"/>
              </a:rPr>
              <a:t>s</a:t>
            </a:r>
            <a:r>
              <a:rPr sz="1650" spc="0" baseline="-2635" dirty="0" smtClean="0">
                <a:latin typeface="Times New Roman"/>
                <a:cs typeface="Times New Roman"/>
              </a:rPr>
              <a:t>+</a:t>
            </a:r>
            <a:r>
              <a:rPr sz="1650" spc="-16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1)</a:t>
            </a:r>
            <a:r>
              <a:rPr sz="1650" spc="-163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(0.4</a:t>
            </a:r>
            <a:r>
              <a:rPr lang="en-US" sz="1650" spc="0" baseline="-2635" dirty="0" smtClean="0">
                <a:latin typeface="Times New Roman"/>
                <a:cs typeface="Times New Roman"/>
              </a:rPr>
              <a:t>s</a:t>
            </a:r>
            <a:r>
              <a:rPr sz="1650" spc="141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+</a:t>
            </a:r>
            <a:r>
              <a:rPr sz="1650" spc="-16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1)</a:t>
            </a:r>
            <a:r>
              <a:rPr sz="1650" spc="-163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(0.2</a:t>
            </a:r>
            <a:r>
              <a:rPr lang="en-US" sz="1650" spc="0" baseline="-2635" dirty="0" smtClean="0">
                <a:latin typeface="Times New Roman"/>
                <a:cs typeface="Times New Roman"/>
              </a:rPr>
              <a:t>s</a:t>
            </a:r>
            <a:r>
              <a:rPr sz="1650" spc="141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+</a:t>
            </a:r>
            <a:r>
              <a:rPr sz="1650" spc="-16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1)</a:t>
            </a:r>
            <a:r>
              <a:rPr sz="1650" spc="-163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(0.05</a:t>
            </a:r>
            <a:r>
              <a:rPr lang="en-US" sz="1650" spc="0" baseline="-2635" dirty="0" smtClean="0">
                <a:latin typeface="Times New Roman"/>
                <a:cs typeface="Times New Roman"/>
              </a:rPr>
              <a:t>s</a:t>
            </a:r>
            <a:r>
              <a:rPr sz="1650" spc="5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+</a:t>
            </a:r>
            <a:r>
              <a:rPr sz="1650" spc="-29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1)</a:t>
            </a:r>
            <a:r>
              <a:rPr sz="1200" spc="0" baseline="32611" dirty="0" smtClean="0">
                <a:latin typeface="Times New Roman"/>
                <a:cs typeface="Times New Roman"/>
              </a:rPr>
              <a:t>3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65601" y="1854560"/>
            <a:ext cx="887196" cy="1903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5"/>
              </a:lnSpc>
              <a:spcBef>
                <a:spcPts val="68"/>
              </a:spcBef>
            </a:pPr>
            <a:r>
              <a:rPr sz="1650" spc="-154" baseline="39529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(0.08</a:t>
            </a:r>
            <a:r>
              <a:rPr lang="en-US" sz="1650" spc="0" baseline="-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650" spc="136" baseline="-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650" spc="-200" baseline="-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1)</a:t>
            </a:r>
            <a:r>
              <a:rPr sz="1650" spc="-154" baseline="-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2097" y="1880935"/>
            <a:ext cx="751368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(-0.3</a:t>
            </a:r>
            <a:r>
              <a:rPr lang="en-US"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100" spc="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100" spc="-2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9831" y="1974661"/>
            <a:ext cx="516473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0</a:t>
            </a:r>
            <a:r>
              <a:rPr sz="1200" spc="67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</a:t>
            </a:r>
            <a:r>
              <a:rPr lang="en-US" sz="1650" spc="0" baseline="5270" dirty="0" smtClean="0">
                <a:latin typeface="Times New Roman"/>
                <a:cs typeface="Times New Roman"/>
              </a:rPr>
              <a:t>s</a:t>
            </a:r>
            <a:r>
              <a:rPr sz="1650" spc="-10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)</a:t>
            </a:r>
            <a:r>
              <a:rPr sz="1650" spc="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27057" y="2016684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25"/>
              </a:lnSpc>
              <a:spcBef>
                <a:spcPts val="41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×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144" y="2051791"/>
            <a:ext cx="2324174" cy="199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650" spc="0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(2</a:t>
            </a:r>
            <a:r>
              <a:rPr lang="en-US" sz="1650" spc="0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650" spc="122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650" spc="-164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1)</a:t>
            </a:r>
            <a:r>
              <a:rPr sz="1650" spc="-163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sz="1650" spc="0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650" spc="131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650" spc="-164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1)</a:t>
            </a:r>
            <a:r>
              <a:rPr sz="1650" spc="-163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(0.4</a:t>
            </a:r>
            <a:r>
              <a:rPr lang="en-US" sz="1650" spc="0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650" spc="141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650" spc="-164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1)</a:t>
            </a:r>
            <a:r>
              <a:rPr sz="1650" spc="-163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(0.05</a:t>
            </a:r>
            <a:r>
              <a:rPr lang="en-US" sz="1650" spc="0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650" spc="136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650" spc="-29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1)</a:t>
            </a:r>
            <a:r>
              <a:rPr sz="1200" spc="0" baseline="3261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1889" y="2070570"/>
            <a:ext cx="63730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(0.2</a:t>
            </a:r>
            <a:r>
              <a:rPr lang="en-US"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100" spc="14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1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180" y="2384943"/>
            <a:ext cx="3186786" cy="450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sz="1100" spc="-107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em</a:t>
            </a:r>
            <a:r>
              <a:rPr sz="1100" spc="37" dirty="0" smtClean="0">
                <a:latin typeface="Times New Roman"/>
                <a:cs typeface="Times New Roman"/>
              </a:rPr>
              <a:t>p</a:t>
            </a:r>
            <a:r>
              <a:rPr sz="1100" spc="-37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-37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rily:</a:t>
            </a:r>
            <a:r>
              <a:rPr sz="1100" spc="2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Using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Half-Rule</a:t>
            </a:r>
            <a:r>
              <a:rPr sz="1100" spc="-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only</a:t>
            </a:r>
            <a:r>
              <a:rPr sz="1100" spc="-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8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first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term,</a:t>
            </a:r>
            <a:endParaRPr sz="1100" dirty="0">
              <a:latin typeface="Times New Roman"/>
              <a:cs typeface="Times New Roman"/>
            </a:endParaRPr>
          </a:p>
          <a:p>
            <a:pPr marR="12700" algn="r">
              <a:lnSpc>
                <a:spcPts val="2064"/>
              </a:lnSpc>
              <a:spcBef>
                <a:spcPts val="126"/>
              </a:spcBef>
            </a:pPr>
            <a:r>
              <a:rPr sz="1650" spc="-154" baseline="421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(0.08</a:t>
            </a:r>
            <a:r>
              <a:rPr lang="en-US"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100" spc="1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100" spc="-1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1)</a:t>
            </a:r>
            <a:r>
              <a:rPr sz="1100" spc="-15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3234" y="2656131"/>
            <a:ext cx="11545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446" y="2720650"/>
            <a:ext cx="276027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l.35s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3797" y="2749857"/>
            <a:ext cx="521018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0</a:t>
            </a:r>
            <a:r>
              <a:rPr sz="1200" spc="67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</a:t>
            </a:r>
            <a:r>
              <a:rPr lang="en-US" sz="1650" spc="0" baseline="5270" dirty="0" smtClean="0">
                <a:latin typeface="Times New Roman"/>
                <a:cs typeface="Times New Roman"/>
              </a:rPr>
              <a:t>s</a:t>
            </a:r>
            <a:r>
              <a:rPr sz="1650" spc="-10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)</a:t>
            </a:r>
            <a:r>
              <a:rPr sz="1650" spc="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≈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6110" y="2749857"/>
            <a:ext cx="681689" cy="258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1000"/>
              </a:lnSpc>
              <a:spcBef>
                <a:spcPts val="50"/>
              </a:spcBef>
            </a:pPr>
            <a:r>
              <a:rPr sz="1650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650" spc="-194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0" baseline="25364" dirty="0" smtClean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ts val="900"/>
              </a:lnSpc>
            </a:pP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2.5</a:t>
            </a:r>
            <a:r>
              <a:rPr lang="en-US"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650" spc="9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650" spc="-128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3103" y="2791879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25"/>
              </a:lnSpc>
              <a:spcBef>
                <a:spcPts val="41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×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4584" y="2844891"/>
            <a:ext cx="63730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(0.2</a:t>
            </a:r>
            <a:r>
              <a:rPr lang="en-US"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100" spc="14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1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1)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6699" y="896035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6699" y="1541500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6699" y="2186965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5300" y="14421"/>
            <a:ext cx="113404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undamentals</a:t>
            </a:r>
            <a:r>
              <a:rPr sz="600" spc="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5300" y="471825"/>
            <a:ext cx="344231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Q1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Some</a:t>
            </a:r>
            <a:r>
              <a:rPr sz="1400" spc="136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Useful</a:t>
            </a:r>
            <a:r>
              <a:rPr sz="1400" spc="-2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Inverse</a:t>
            </a:r>
            <a:r>
              <a:rPr sz="1400" spc="16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Laplace</a:t>
            </a:r>
            <a:r>
              <a:rPr sz="1400" spc="79" dirty="0" smtClean="0">
                <a:latin typeface="Times New Roman"/>
                <a:cs typeface="Times New Roman"/>
              </a:rPr>
              <a:t> </a:t>
            </a:r>
            <a:r>
              <a:rPr sz="1400" spc="-114" dirty="0" smtClean="0">
                <a:latin typeface="Times New Roman"/>
                <a:cs typeface="Times New Roman"/>
              </a:rPr>
              <a:t>T</a:t>
            </a:r>
            <a:r>
              <a:rPr sz="1400" spc="0" dirty="0" smtClean="0">
                <a:latin typeface="Times New Roman"/>
                <a:cs typeface="Times New Roman"/>
              </a:rPr>
              <a:t>ransf</a:t>
            </a:r>
            <a:r>
              <a:rPr sz="1400" spc="-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rms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4395" y="862264"/>
            <a:ext cx="244099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Impulse</a:t>
            </a:r>
            <a:r>
              <a:rPr sz="1100" spc="9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onse</a:t>
            </a:r>
            <a:r>
              <a:rPr sz="1100" spc="6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1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First</a:t>
            </a:r>
            <a:r>
              <a:rPr sz="1100" spc="1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Order</a:t>
            </a:r>
            <a:r>
              <a:rPr sz="1100" spc="107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cess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4395" y="1507729"/>
            <a:ext cx="84456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Step</a:t>
            </a:r>
            <a:r>
              <a:rPr sz="1100" spc="1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onse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4395" y="2153181"/>
            <a:ext cx="92201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Ramp</a:t>
            </a:r>
            <a:r>
              <a:rPr sz="1100" spc="1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onse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699" y="2186965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699" y="1541500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6699" y="896035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929" y="1035472"/>
            <a:ext cx="2061749" cy="44666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740" y="1685012"/>
            <a:ext cx="2090126" cy="468169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011" y="2187205"/>
            <a:ext cx="2814761" cy="58594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9977" y="2759619"/>
            <a:ext cx="1649701" cy="238055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114" y="2953754"/>
            <a:ext cx="3245378" cy="44768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89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3867" y="910691"/>
            <a:ext cx="3980268" cy="187172"/>
          </a:xfrm>
          <a:custGeom>
            <a:avLst/>
            <a:gdLst/>
            <a:ahLst/>
            <a:cxnLst/>
            <a:rect l="l" t="t" r="r" b="b"/>
            <a:pathLst>
              <a:path w="3980268" h="187172">
                <a:moveTo>
                  <a:pt x="0" y="187172"/>
                </a:moveTo>
                <a:lnTo>
                  <a:pt x="3980268" y="187172"/>
                </a:lnTo>
                <a:lnTo>
                  <a:pt x="3980268" y="0"/>
                </a:lnTo>
                <a:lnTo>
                  <a:pt x="0" y="0"/>
                </a:lnTo>
                <a:lnTo>
                  <a:pt x="0" y="187172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3867" y="1091539"/>
            <a:ext cx="3980268" cy="1575625"/>
          </a:xfrm>
          <a:custGeom>
            <a:avLst/>
            <a:gdLst/>
            <a:ahLst/>
            <a:cxnLst/>
            <a:rect l="l" t="t" r="r" b="b"/>
            <a:pathLst>
              <a:path w="3980268" h="1575625">
                <a:moveTo>
                  <a:pt x="0" y="1575625"/>
                </a:moveTo>
                <a:lnTo>
                  <a:pt x="3980268" y="1575625"/>
                </a:lnTo>
                <a:lnTo>
                  <a:pt x="3980268" y="0"/>
                </a:lnTo>
                <a:lnTo>
                  <a:pt x="0" y="0"/>
                </a:lnTo>
                <a:lnTo>
                  <a:pt x="0" y="1575625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5203" y="3052851"/>
            <a:ext cx="660552" cy="0"/>
          </a:xfrm>
          <a:custGeom>
            <a:avLst/>
            <a:gdLst/>
            <a:ahLst/>
            <a:cxnLst/>
            <a:rect l="l" t="t" r="r" b="b"/>
            <a:pathLst>
              <a:path w="660552">
                <a:moveTo>
                  <a:pt x="0" y="0"/>
                </a:moveTo>
                <a:lnTo>
                  <a:pt x="660552" y="0"/>
                </a:lnTo>
              </a:path>
            </a:pathLst>
          </a:custGeom>
          <a:ln w="553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55203" y="3052851"/>
            <a:ext cx="660552" cy="0"/>
          </a:xfrm>
          <a:custGeom>
            <a:avLst/>
            <a:gdLst/>
            <a:ahLst/>
            <a:cxnLst/>
            <a:rect l="l" t="t" r="r" b="b"/>
            <a:pathLst>
              <a:path w="660552">
                <a:moveTo>
                  <a:pt x="660552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30855" y="3052851"/>
            <a:ext cx="552792" cy="0"/>
          </a:xfrm>
          <a:custGeom>
            <a:avLst/>
            <a:gdLst/>
            <a:ahLst/>
            <a:cxnLst/>
            <a:rect l="l" t="t" r="r" b="b"/>
            <a:pathLst>
              <a:path w="552792">
                <a:moveTo>
                  <a:pt x="0" y="0"/>
                </a:moveTo>
                <a:lnTo>
                  <a:pt x="552792" y="0"/>
                </a:lnTo>
              </a:path>
            </a:pathLst>
          </a:custGeom>
          <a:ln w="553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0855" y="3052851"/>
            <a:ext cx="552792" cy="0"/>
          </a:xfrm>
          <a:custGeom>
            <a:avLst/>
            <a:gdLst/>
            <a:ahLst/>
            <a:cxnLst/>
            <a:rect l="l" t="t" r="r" b="b"/>
            <a:pathLst>
              <a:path w="552792">
                <a:moveTo>
                  <a:pt x="552792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14421"/>
            <a:ext cx="113404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undamentals</a:t>
            </a:r>
            <a:r>
              <a:rPr sz="600" spc="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300" y="471825"/>
            <a:ext cx="198335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Q6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Ap</a:t>
            </a:r>
            <a:r>
              <a:rPr sz="1400" spc="-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r</a:t>
            </a:r>
            <a:r>
              <a:rPr sz="1400" spc="-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ximation</a:t>
            </a:r>
            <a:r>
              <a:rPr sz="1400" spc="68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Rules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2503" y="2877149"/>
            <a:ext cx="70658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(0.08s</a:t>
            </a:r>
            <a:r>
              <a:rPr sz="1100" spc="1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100" spc="-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9913" y="2877149"/>
            <a:ext cx="11545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6479" y="2979994"/>
            <a:ext cx="13845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650" spc="0" baseline="2278" dirty="0" smtClean="0">
                <a:latin typeface="Segoe UI"/>
                <a:cs typeface="Segoe UI"/>
              </a:rPr>
              <a:t>∴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6726" y="3012897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25"/>
              </a:lnSpc>
              <a:spcBef>
                <a:spcPts val="41"/>
              </a:spcBef>
            </a:pPr>
            <a:r>
              <a:rPr sz="1650" spc="0" baseline="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≈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136" y="3065909"/>
            <a:ext cx="143996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(0.2s</a:t>
            </a:r>
            <a:r>
              <a:rPr sz="1100" spc="1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100" spc="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l)     </a:t>
            </a:r>
            <a:r>
              <a:rPr sz="1100" spc="19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100" spc="19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0.l2s</a:t>
            </a:r>
            <a:r>
              <a:rPr sz="1100" spc="-10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100" spc="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3867" y="910691"/>
            <a:ext cx="3980268" cy="184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139">
              <a:lnSpc>
                <a:spcPct val="95825"/>
              </a:lnSpc>
              <a:spcBef>
                <a:spcPts val="80"/>
              </a:spcBef>
            </a:pPr>
            <a:r>
              <a:rPr sz="1100" spc="-2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act</a:t>
            </a:r>
            <a:endParaRPr sz="11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/>
              <p:nvPr/>
            </p:nvSpPr>
            <p:spPr>
              <a:xfrm>
                <a:off x="313867" y="1094701"/>
                <a:ext cx="3980268" cy="1572463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46139">
                  <a:lnSpc>
                    <a:spcPts val="1184"/>
                  </a:lnSpc>
                  <a:spcBef>
                    <a:spcPts val="300"/>
                  </a:spcBef>
                </a:pPr>
                <a:r>
                  <a:rPr lang="en-US" sz="1100" spc="0" dirty="0" smtClean="0">
                    <a:latin typeface="Times New Roman"/>
                    <a:cs typeface="Times New Roman"/>
                  </a:rPr>
                  <a:t>Ap</a:t>
                </a:r>
                <a:r>
                  <a:rPr lang="en-US" sz="1100" spc="-29" dirty="0" smtClean="0">
                    <a:latin typeface="Times New Roman"/>
                    <a:cs typeface="Times New Roman"/>
                  </a:rPr>
                  <a:t>p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1100" spc="-29" dirty="0" smtClean="0">
                    <a:latin typeface="Times New Roman"/>
                    <a:cs typeface="Times New Roman"/>
                  </a:rPr>
                  <a:t>o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ximating</a:t>
                </a:r>
                <a:r>
                  <a:rPr lang="en-US" sz="1100" spc="33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29" dirty="0" smtClean="0">
                    <a:latin typeface="Times New Roman"/>
                    <a:cs typeface="Times New Roman"/>
                  </a:rPr>
                  <a:t>p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ositive</a:t>
                </a:r>
                <a:r>
                  <a:rPr lang="en-US" sz="1100" spc="26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numerat</a:t>
                </a:r>
                <a:r>
                  <a:rPr lang="en-US" sz="1100" spc="-29" dirty="0" smtClean="0">
                    <a:latin typeface="Times New Roman"/>
                    <a:cs typeface="Times New Roman"/>
                  </a:rPr>
                  <a:t>o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1100" spc="226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time</a:t>
                </a:r>
                <a:r>
                  <a:rPr lang="en-US" sz="1100" spc="89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constants </a:t>
                </a:r>
                <a:r>
                  <a:rPr lang="en-US" sz="1100" spc="122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when </a:t>
                </a:r>
                <a:r>
                  <a:rPr lang="en-US" sz="1100" spc="56" dirty="0" smtClean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b="0" i="1" spc="0" dirty="0" smtClean="0">
                        <a:latin typeface="Cambria Math" panose="02040503050406030204" pitchFamily="18" charset="0"/>
                        <a:cs typeface="Times New Roman"/>
                      </a:rPr>
                      <m:t>τ</m:t>
                    </m:r>
                  </m:oMath>
                </a14:m>
                <a:r>
                  <a:rPr lang="en-US" sz="1200" spc="0" baseline="-10870" dirty="0" smtClean="0">
                    <a:latin typeface="Times New Roman"/>
                    <a:cs typeface="Times New Roman"/>
                  </a:rPr>
                  <a:t>O </a:t>
                </a:r>
                <a:r>
                  <a:rPr lang="en-US" sz="1200" spc="82" baseline="-10870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&gt;</a:t>
                </a:r>
                <a:r>
                  <a:rPr lang="en-US" sz="1100" spc="-68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T</a:t>
                </a:r>
                <a:r>
                  <a:rPr lang="en-US" sz="1200" spc="50" baseline="-10870" dirty="0" smtClean="0">
                    <a:latin typeface="Times New Roman"/>
                    <a:cs typeface="Times New Roman"/>
                  </a:rPr>
                  <a:t>O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:</a:t>
                </a:r>
                <a:endParaRPr sz="11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7" y="1094701"/>
                <a:ext cx="3980268" cy="1572463"/>
              </a:xfrm>
              <a:prstGeom prst="rect">
                <a:avLst/>
              </a:prstGeom>
              <a:blipFill rotWithShape="0">
                <a:blip r:embed="rId3"/>
                <a:stretch>
                  <a:fillRect l="-919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Picture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91" y="1394703"/>
            <a:ext cx="3834245" cy="394896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559" y="1759999"/>
            <a:ext cx="2361113" cy="468382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867" y="2214912"/>
            <a:ext cx="3980268" cy="4407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1844" y="1690623"/>
            <a:ext cx="2278951" cy="0"/>
          </a:xfrm>
          <a:custGeom>
            <a:avLst/>
            <a:gdLst/>
            <a:ahLst/>
            <a:cxnLst/>
            <a:rect l="l" t="t" r="r" b="b"/>
            <a:pathLst>
              <a:path w="2278951">
                <a:moveTo>
                  <a:pt x="0" y="0"/>
                </a:moveTo>
                <a:lnTo>
                  <a:pt x="227895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1844" y="1690623"/>
            <a:ext cx="2278951" cy="0"/>
          </a:xfrm>
          <a:custGeom>
            <a:avLst/>
            <a:gdLst/>
            <a:ahLst/>
            <a:cxnLst/>
            <a:rect l="l" t="t" r="r" b="b"/>
            <a:pathLst>
              <a:path w="2278951">
                <a:moveTo>
                  <a:pt x="2278951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20490" y="1690623"/>
            <a:ext cx="552792" cy="0"/>
          </a:xfrm>
          <a:custGeom>
            <a:avLst/>
            <a:gdLst/>
            <a:ahLst/>
            <a:cxnLst/>
            <a:rect l="l" t="t" r="r" b="b"/>
            <a:pathLst>
              <a:path w="552792">
                <a:moveTo>
                  <a:pt x="0" y="0"/>
                </a:moveTo>
                <a:lnTo>
                  <a:pt x="55279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20490" y="1690623"/>
            <a:ext cx="552792" cy="0"/>
          </a:xfrm>
          <a:custGeom>
            <a:avLst/>
            <a:gdLst/>
            <a:ahLst/>
            <a:cxnLst/>
            <a:rect l="l" t="t" r="r" b="b"/>
            <a:pathLst>
              <a:path w="552792">
                <a:moveTo>
                  <a:pt x="552792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12048" y="2446616"/>
            <a:ext cx="483527" cy="0"/>
          </a:xfrm>
          <a:custGeom>
            <a:avLst/>
            <a:gdLst/>
            <a:ahLst/>
            <a:cxnLst/>
            <a:rect l="l" t="t" r="r" b="b"/>
            <a:pathLst>
              <a:path w="483527">
                <a:moveTo>
                  <a:pt x="0" y="0"/>
                </a:moveTo>
                <a:lnTo>
                  <a:pt x="48352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12048" y="2446616"/>
            <a:ext cx="483527" cy="0"/>
          </a:xfrm>
          <a:custGeom>
            <a:avLst/>
            <a:gdLst/>
            <a:ahLst/>
            <a:cxnLst/>
            <a:rect l="l" t="t" r="r" b="b"/>
            <a:pathLst>
              <a:path w="483527">
                <a:moveTo>
                  <a:pt x="483527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5300" y="14421"/>
            <a:ext cx="113404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undamentals</a:t>
            </a:r>
            <a:r>
              <a:rPr sz="600" spc="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300" y="471825"/>
            <a:ext cx="198335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Q6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Ap</a:t>
            </a:r>
            <a:r>
              <a:rPr sz="1400" spc="-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r</a:t>
            </a:r>
            <a:r>
              <a:rPr sz="1400" spc="-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ximation</a:t>
            </a:r>
            <a:r>
              <a:rPr sz="1400" spc="68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Rules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9097" y="1514921"/>
            <a:ext cx="751368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(-0.3s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20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7059" y="1514270"/>
            <a:ext cx="760627" cy="352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5099" marR="260073" algn="ctr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85"/>
              </a:lnSpc>
              <a:spcBef>
                <a:spcPts val="16"/>
              </a:spcBef>
            </a:pPr>
            <a:r>
              <a:rPr sz="1650" spc="0" baseline="36893" dirty="0" smtClean="0">
                <a:latin typeface="Times New Roman"/>
                <a:cs typeface="Times New Roman"/>
              </a:rPr>
              <a:t>x</a:t>
            </a:r>
            <a:r>
              <a:rPr sz="1650" spc="-58" baseline="36893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0.l2s</a:t>
            </a:r>
            <a:r>
              <a:rPr sz="1650" spc="-106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+</a:t>
            </a:r>
            <a:r>
              <a:rPr sz="1650" spc="31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l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831" y="1608647"/>
            <a:ext cx="521018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O</a:t>
            </a:r>
            <a:r>
              <a:rPr sz="1200" spc="76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(s</a:t>
            </a:r>
            <a:r>
              <a:rPr sz="1650" spc="-1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)</a:t>
            </a:r>
            <a:r>
              <a:rPr sz="1650" spc="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≈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9347" y="1668467"/>
            <a:ext cx="2324174" cy="199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650" spc="0" baseline="-2635" dirty="0" smtClean="0">
                <a:latin typeface="Times New Roman"/>
                <a:cs typeface="Times New Roman"/>
              </a:rPr>
              <a:t>(2s</a:t>
            </a:r>
            <a:r>
              <a:rPr sz="1650" spc="117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+</a:t>
            </a:r>
            <a:r>
              <a:rPr sz="1650" spc="-16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l)</a:t>
            </a:r>
            <a:r>
              <a:rPr sz="1650" spc="-173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(s</a:t>
            </a:r>
            <a:r>
              <a:rPr sz="1650" spc="126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+</a:t>
            </a:r>
            <a:r>
              <a:rPr sz="1650" spc="-16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l)</a:t>
            </a:r>
            <a:r>
              <a:rPr sz="1650" spc="-173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(0.4s</a:t>
            </a:r>
            <a:r>
              <a:rPr sz="1650" spc="137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+</a:t>
            </a:r>
            <a:r>
              <a:rPr sz="1650" spc="-16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l)</a:t>
            </a:r>
            <a:r>
              <a:rPr sz="1650" spc="-173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(0.05s</a:t>
            </a:r>
            <a:r>
              <a:rPr sz="1650" spc="131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+</a:t>
            </a:r>
            <a:r>
              <a:rPr sz="1650" spc="-128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l)</a:t>
            </a:r>
            <a:r>
              <a:rPr sz="1200" spc="0" baseline="32611" dirty="0" smtClean="0">
                <a:latin typeface="Times New Roman"/>
                <a:cs typeface="Times New Roman"/>
              </a:rPr>
              <a:t>3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306" y="2002686"/>
            <a:ext cx="2684269" cy="432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Finall</a:t>
            </a:r>
            <a:r>
              <a:rPr sz="1100" spc="-89" dirty="0" smtClean="0"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apply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Half-Rule</a:t>
            </a:r>
            <a:r>
              <a:rPr sz="1100" spc="-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final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estimate,</a:t>
            </a:r>
            <a:endParaRPr sz="1100">
              <a:latin typeface="Times New Roman"/>
              <a:cs typeface="Times New Roman"/>
            </a:endParaRPr>
          </a:p>
          <a:p>
            <a:pPr marR="643131" algn="r">
              <a:lnSpc>
                <a:spcPct val="95825"/>
              </a:lnSpc>
              <a:spcBef>
                <a:spcPts val="78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5684" y="2335433"/>
            <a:ext cx="276039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dirty="0" smtClean="0">
                <a:latin typeface="Times New Roman"/>
                <a:cs typeface="Times New Roman"/>
              </a:rPr>
              <a:t>l.47s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7047" y="2364653"/>
            <a:ext cx="521018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O</a:t>
            </a:r>
            <a:r>
              <a:rPr sz="1200" spc="76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(s</a:t>
            </a:r>
            <a:r>
              <a:rPr sz="1650" spc="-1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)</a:t>
            </a:r>
            <a:r>
              <a:rPr sz="1650" spc="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≈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348" y="2364653"/>
            <a:ext cx="681701" cy="258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1000"/>
              </a:lnSpc>
              <a:spcBef>
                <a:spcPts val="50"/>
              </a:spcBef>
            </a:pPr>
            <a:r>
              <a:rPr sz="1650" baseline="-5270" dirty="0" smtClean="0">
                <a:latin typeface="Times New Roman"/>
                <a:cs typeface="Times New Roman"/>
              </a:rPr>
              <a:t>e</a:t>
            </a:r>
            <a:r>
              <a:rPr sz="1650" spc="-194" baseline="-5270" dirty="0" smtClean="0">
                <a:latin typeface="Times New Roman"/>
                <a:cs typeface="Times New Roman"/>
              </a:rPr>
              <a:t> </a:t>
            </a:r>
            <a:r>
              <a:rPr sz="1200" spc="0" baseline="25364" dirty="0" smtClean="0">
                <a:latin typeface="Times New Roman"/>
                <a:cs typeface="Times New Roman"/>
              </a:rPr>
              <a:t>-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00"/>
              </a:lnSpc>
            </a:pPr>
            <a:r>
              <a:rPr sz="1650" spc="0" baseline="2635" dirty="0" smtClean="0">
                <a:latin typeface="Times New Roman"/>
                <a:cs typeface="Times New Roman"/>
              </a:rPr>
              <a:t>2.5s</a:t>
            </a:r>
            <a:r>
              <a:rPr sz="1650" spc="8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+</a:t>
            </a:r>
            <a:r>
              <a:rPr sz="1650" spc="-12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98459" y="1123505"/>
            <a:ext cx="1318209" cy="0"/>
          </a:xfrm>
          <a:custGeom>
            <a:avLst/>
            <a:gdLst/>
            <a:ahLst/>
            <a:cxnLst/>
            <a:rect l="l" t="t" r="r" b="b"/>
            <a:pathLst>
              <a:path w="1318209">
                <a:moveTo>
                  <a:pt x="0" y="0"/>
                </a:moveTo>
                <a:lnTo>
                  <a:pt x="131820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98459" y="1123505"/>
            <a:ext cx="1318209" cy="0"/>
          </a:xfrm>
          <a:custGeom>
            <a:avLst/>
            <a:gdLst/>
            <a:ahLst/>
            <a:cxnLst/>
            <a:rect l="l" t="t" r="r" b="b"/>
            <a:pathLst>
              <a:path w="1318209">
                <a:moveTo>
                  <a:pt x="131820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6310" y="1427695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02421" y="2370886"/>
            <a:ext cx="1318209" cy="0"/>
          </a:xfrm>
          <a:custGeom>
            <a:avLst/>
            <a:gdLst/>
            <a:ahLst/>
            <a:cxnLst/>
            <a:rect l="l" t="t" r="r" b="b"/>
            <a:pathLst>
              <a:path w="1318209">
                <a:moveTo>
                  <a:pt x="0" y="0"/>
                </a:moveTo>
                <a:lnTo>
                  <a:pt x="131820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02421" y="2370886"/>
            <a:ext cx="1318209" cy="0"/>
          </a:xfrm>
          <a:custGeom>
            <a:avLst/>
            <a:gdLst/>
            <a:ahLst/>
            <a:cxnLst/>
            <a:rect l="l" t="t" r="r" b="b"/>
            <a:pathLst>
              <a:path w="1318209">
                <a:moveTo>
                  <a:pt x="131820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6310" y="2670949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36915" y="3178098"/>
            <a:ext cx="1258138" cy="0"/>
          </a:xfrm>
          <a:custGeom>
            <a:avLst/>
            <a:gdLst/>
            <a:ahLst/>
            <a:cxnLst/>
            <a:rect l="l" t="t" r="r" b="b"/>
            <a:pathLst>
              <a:path w="1258138">
                <a:moveTo>
                  <a:pt x="0" y="0"/>
                </a:moveTo>
                <a:lnTo>
                  <a:pt x="1258138" y="0"/>
                </a:lnTo>
              </a:path>
            </a:pathLst>
          </a:custGeom>
          <a:ln w="553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36915" y="3178098"/>
            <a:ext cx="1258138" cy="0"/>
          </a:xfrm>
          <a:custGeom>
            <a:avLst/>
            <a:gdLst/>
            <a:ahLst/>
            <a:cxnLst/>
            <a:rect l="l" t="t" r="r" b="b"/>
            <a:pathLst>
              <a:path w="1258138">
                <a:moveTo>
                  <a:pt x="1258138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4748" y="3178098"/>
            <a:ext cx="660552" cy="0"/>
          </a:xfrm>
          <a:custGeom>
            <a:avLst/>
            <a:gdLst/>
            <a:ahLst/>
            <a:cxnLst/>
            <a:rect l="l" t="t" r="r" b="b"/>
            <a:pathLst>
              <a:path w="660552">
                <a:moveTo>
                  <a:pt x="0" y="0"/>
                </a:moveTo>
                <a:lnTo>
                  <a:pt x="660552" y="0"/>
                </a:lnTo>
              </a:path>
            </a:pathLst>
          </a:custGeom>
          <a:ln w="553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4748" y="3178098"/>
            <a:ext cx="660552" cy="0"/>
          </a:xfrm>
          <a:custGeom>
            <a:avLst/>
            <a:gdLst/>
            <a:ahLst/>
            <a:cxnLst/>
            <a:rect l="l" t="t" r="r" b="b"/>
            <a:pathLst>
              <a:path w="660552">
                <a:moveTo>
                  <a:pt x="660552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5300" y="14421"/>
            <a:ext cx="113404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undamentals</a:t>
            </a:r>
            <a:r>
              <a:rPr sz="600" spc="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PID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300" y="471825"/>
            <a:ext cx="198335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Q7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Ap</a:t>
            </a:r>
            <a:r>
              <a:rPr sz="1400" spc="-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r</a:t>
            </a:r>
            <a:r>
              <a:rPr sz="1400" spc="-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ximation</a:t>
            </a:r>
            <a:r>
              <a:rPr sz="1400" spc="68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Rules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4552" y="911954"/>
            <a:ext cx="765859" cy="199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650" spc="0" baseline="-2635" dirty="0" smtClean="0">
                <a:latin typeface="Times New Roman"/>
                <a:cs typeface="Times New Roman"/>
              </a:rPr>
              <a:t>(0.l7s</a:t>
            </a:r>
            <a:r>
              <a:rPr sz="1650" spc="-148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+</a:t>
            </a:r>
            <a:r>
              <a:rPr sz="1650" spc="23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l)</a:t>
            </a:r>
            <a:r>
              <a:rPr sz="1200" spc="0" baseline="32611" dirty="0" smtClean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3446" y="1041529"/>
            <a:ext cx="516460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lang="en-US" sz="1200" spc="0" baseline="-7246" dirty="0" smtClean="0">
                <a:latin typeface="Times New Roman"/>
                <a:cs typeface="Times New Roman"/>
              </a:rPr>
              <a:t>0</a:t>
            </a:r>
            <a:r>
              <a:rPr sz="1200" spc="76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(s</a:t>
            </a:r>
            <a:r>
              <a:rPr sz="1650" spc="-1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)</a:t>
            </a:r>
            <a:r>
              <a:rPr sz="1650" spc="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5759" y="1118659"/>
            <a:ext cx="1369618" cy="199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650" spc="0" baseline="-2635" dirty="0" smtClean="0">
                <a:latin typeface="Times New Roman"/>
                <a:cs typeface="Times New Roman"/>
              </a:rPr>
              <a:t>s</a:t>
            </a:r>
            <a:r>
              <a:rPr sz="1650" spc="12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(s</a:t>
            </a:r>
            <a:r>
              <a:rPr sz="1650" spc="126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+</a:t>
            </a:r>
            <a:r>
              <a:rPr sz="1650" spc="-128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l)</a:t>
            </a:r>
            <a:r>
              <a:rPr sz="1200" spc="0" baseline="32611" dirty="0" smtClean="0">
                <a:latin typeface="Times New Roman"/>
                <a:cs typeface="Times New Roman"/>
              </a:rPr>
              <a:t>2</a:t>
            </a:r>
            <a:r>
              <a:rPr sz="1200" spc="29" baseline="32611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(0.028s</a:t>
            </a:r>
            <a:r>
              <a:rPr sz="1650" spc="126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+</a:t>
            </a:r>
            <a:r>
              <a:rPr sz="1650" spc="-200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l)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95" y="1372296"/>
            <a:ext cx="3559129" cy="8070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First,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numerat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2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term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expanded</a:t>
            </a:r>
            <a:r>
              <a:rPr sz="1100" spc="9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ximated</a:t>
            </a:r>
            <a:r>
              <a:rPr sz="1100" spc="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as,</a:t>
            </a:r>
            <a:endParaRPr sz="1100">
              <a:latin typeface="Times New Roman"/>
              <a:cs typeface="Times New Roman"/>
            </a:endParaRPr>
          </a:p>
          <a:p>
            <a:pPr marL="379247" marR="11396">
              <a:lnSpc>
                <a:spcPts val="1500"/>
              </a:lnSpc>
              <a:spcBef>
                <a:spcPts val="30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(0.l7s</a:t>
            </a:r>
            <a:r>
              <a:rPr sz="1100" spc="-1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l)</a:t>
            </a:r>
            <a:r>
              <a:rPr sz="1200" spc="0" baseline="36234" dirty="0" smtClean="0">
                <a:latin typeface="Times New Roman"/>
                <a:cs typeface="Times New Roman"/>
              </a:rPr>
              <a:t>2 </a:t>
            </a:r>
            <a:r>
              <a:rPr sz="1200" spc="-44" baseline="362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0.0289s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200" spc="0" baseline="32611" dirty="0" smtClean="0">
                <a:latin typeface="Times New Roman"/>
                <a:cs typeface="Times New Roman"/>
              </a:rPr>
              <a:t>2</a:t>
            </a:r>
            <a:r>
              <a:rPr sz="1200" spc="109" baseline="326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0.34s</a:t>
            </a:r>
            <a:r>
              <a:rPr sz="1100" spc="8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2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≈</a:t>
            </a:r>
            <a:r>
              <a:rPr sz="1100" spc="-1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0.34s</a:t>
            </a:r>
            <a:r>
              <a:rPr sz="1100" spc="8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  <a:p>
            <a:pPr marL="12700" indent="0">
              <a:lnSpc>
                <a:spcPts val="1264"/>
              </a:lnSpc>
              <a:spcBef>
                <a:spcPts val="58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Note:</a:t>
            </a:r>
            <a:r>
              <a:rPr sz="1100" spc="172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7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cannot</a:t>
            </a:r>
            <a:r>
              <a:rPr sz="1100" spc="2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</a:t>
            </a:r>
            <a:r>
              <a:rPr sz="1100" spc="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this</a:t>
            </a:r>
            <a:r>
              <a:rPr sz="1100" spc="1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</a:t>
            </a:r>
            <a:r>
              <a:rPr sz="1100" spc="-29" dirty="0" smtClean="0">
                <a:latin typeface="Times New Roman"/>
                <a:cs typeface="Times New Roman"/>
              </a:rPr>
              <a:t>wa</a:t>
            </a:r>
            <a:r>
              <a:rPr sz="1100" spc="0" dirty="0" smtClean="0">
                <a:latin typeface="Times New Roman"/>
                <a:cs typeface="Times New Roman"/>
              </a:rPr>
              <a:t>ys.</a:t>
            </a:r>
            <a:r>
              <a:rPr sz="1100" spc="1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</a:t>
            </a:r>
            <a:r>
              <a:rPr sz="1100" spc="1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did</a:t>
            </a:r>
            <a:r>
              <a:rPr sz="1100" spc="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this</a:t>
            </a:r>
            <a:r>
              <a:rPr sz="1100" spc="1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only</a:t>
            </a:r>
            <a:r>
              <a:rPr sz="1100" spc="-5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ecause</a:t>
            </a:r>
            <a:r>
              <a:rPr sz="1100" spc="1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 c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efficient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0.l7</a:t>
            </a:r>
            <a:r>
              <a:rPr sz="1100" spc="66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small.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8562" y="2195184"/>
            <a:ext cx="70658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(0.34s</a:t>
            </a:r>
            <a:r>
              <a:rPr sz="1100" spc="1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20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6573" y="2288910"/>
            <a:ext cx="651866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4556" dirty="0" smtClean="0">
                <a:latin typeface="Segoe UI"/>
                <a:cs typeface="Segoe UI"/>
              </a:rPr>
              <a:t>∴</a:t>
            </a:r>
            <a:r>
              <a:rPr sz="1650" spc="-40" baseline="4556" dirty="0" smtClean="0">
                <a:latin typeface="Segoe UI"/>
                <a:cs typeface="Segoe UI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lang="en-US" sz="1200" baseline="-7246" dirty="0" smtClean="0">
                <a:latin typeface="Times New Roman"/>
                <a:cs typeface="Times New Roman"/>
              </a:rPr>
              <a:t>0</a:t>
            </a:r>
            <a:r>
              <a:rPr sz="1200" spc="76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(s</a:t>
            </a:r>
            <a:r>
              <a:rPr sz="1650" spc="-1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)</a:t>
            </a:r>
            <a:r>
              <a:rPr sz="1650" spc="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≈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9721" y="2366040"/>
            <a:ext cx="1369631" cy="199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650" spc="0" baseline="-2635" dirty="0" smtClean="0">
                <a:latin typeface="Times New Roman"/>
                <a:cs typeface="Times New Roman"/>
              </a:rPr>
              <a:t>s</a:t>
            </a:r>
            <a:r>
              <a:rPr sz="1650" spc="12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(s</a:t>
            </a:r>
            <a:r>
              <a:rPr sz="1650" spc="126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+</a:t>
            </a:r>
            <a:r>
              <a:rPr sz="1650" spc="-128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l)</a:t>
            </a:r>
            <a:r>
              <a:rPr sz="1200" spc="0" baseline="32611" dirty="0" smtClean="0">
                <a:latin typeface="Times New Roman"/>
                <a:cs typeface="Times New Roman"/>
              </a:rPr>
              <a:t>2</a:t>
            </a:r>
            <a:r>
              <a:rPr sz="1200" spc="29" baseline="32611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(0.028s</a:t>
            </a:r>
            <a:r>
              <a:rPr sz="1650" spc="126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+</a:t>
            </a:r>
            <a:r>
              <a:rPr sz="1650" spc="-200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l)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395" y="2615550"/>
            <a:ext cx="3543737" cy="336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Sep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rate</a:t>
            </a:r>
            <a:r>
              <a:rPr sz="1100" spc="2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out</a:t>
            </a:r>
            <a:r>
              <a:rPr sz="1100" spc="7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ositive</a:t>
            </a:r>
            <a:r>
              <a:rPr sz="1100" spc="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numerat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2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term</a:t>
            </a:r>
            <a:r>
              <a:rPr sz="1100" spc="18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</a:t>
            </a:r>
            <a:r>
              <a:rPr sz="1100" spc="1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rest</a:t>
            </a:r>
            <a:r>
              <a:rPr sz="1100" spc="20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(&amp;</a:t>
            </a:r>
            <a:endParaRPr sz="1100" dirty="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rger)</a:t>
            </a:r>
            <a:r>
              <a:rPr sz="1100" spc="1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neigh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our: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8651" y="3002396"/>
            <a:ext cx="11545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2048" y="3002396"/>
            <a:ext cx="70658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(0.34s</a:t>
            </a:r>
            <a:r>
              <a:rPr sz="1100" spc="1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100" spc="-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1902" y="3096122"/>
            <a:ext cx="521018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O</a:t>
            </a:r>
            <a:r>
              <a:rPr sz="1200" spc="76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(s</a:t>
            </a:r>
            <a:r>
              <a:rPr sz="1650" spc="-1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)</a:t>
            </a:r>
            <a:r>
              <a:rPr sz="1650" spc="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≈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7707" y="3161217"/>
            <a:ext cx="2049217" cy="216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5"/>
              </a:lnSpc>
              <a:spcBef>
                <a:spcPts val="78"/>
              </a:spcBef>
            </a:pPr>
            <a:r>
              <a:rPr sz="1650" spc="0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650" spc="12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(s</a:t>
            </a:r>
            <a:r>
              <a:rPr sz="1650" spc="126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650" spc="-164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l)</a:t>
            </a:r>
            <a:r>
              <a:rPr sz="1650" spc="-173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(0.028s</a:t>
            </a:r>
            <a:r>
              <a:rPr sz="1650" spc="126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650" spc="-200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l)</a:t>
            </a:r>
            <a:r>
              <a:rPr sz="1650" spc="-31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650" spc="-31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       </a:t>
            </a:r>
            <a:r>
              <a:rPr sz="1650" spc="0" baseline="34258" dirty="0" smtClean="0">
                <a:latin typeface="Times New Roman"/>
                <a:cs typeface="Times New Roman"/>
              </a:rPr>
              <a:t>  </a:t>
            </a:r>
            <a:r>
              <a:rPr sz="1650" spc="197" baseline="34258" dirty="0" smtClean="0"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(s</a:t>
            </a:r>
            <a:r>
              <a:rPr sz="1650" spc="126" baseline="-527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650" spc="-200" baseline="-527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0038" y="944529"/>
            <a:ext cx="54676" cy="0"/>
          </a:xfrm>
          <a:custGeom>
            <a:avLst/>
            <a:gdLst/>
            <a:ahLst/>
            <a:cxnLst/>
            <a:rect l="l" t="t" r="r" b="b"/>
            <a:pathLst>
              <a:path w="54676">
                <a:moveTo>
                  <a:pt x="0" y="0"/>
                </a:moveTo>
                <a:lnTo>
                  <a:pt x="54676" y="0"/>
                </a:lnTo>
              </a:path>
            </a:pathLst>
          </a:custGeom>
          <a:ln w="55946">
            <a:solidFill>
              <a:srgbClr val="3333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9246" y="1292015"/>
            <a:ext cx="729511" cy="0"/>
          </a:xfrm>
          <a:custGeom>
            <a:avLst/>
            <a:gdLst/>
            <a:ahLst/>
            <a:cxnLst/>
            <a:rect l="l" t="t" r="r" b="b"/>
            <a:pathLst>
              <a:path w="729511">
                <a:moveTo>
                  <a:pt x="0" y="0"/>
                </a:moveTo>
                <a:lnTo>
                  <a:pt x="729511" y="0"/>
                </a:lnTo>
              </a:path>
            </a:pathLst>
          </a:custGeom>
          <a:ln w="4921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89246" y="1292015"/>
            <a:ext cx="729511" cy="0"/>
          </a:xfrm>
          <a:custGeom>
            <a:avLst/>
            <a:gdLst/>
            <a:ahLst/>
            <a:cxnLst/>
            <a:rect l="l" t="t" r="r" b="b"/>
            <a:pathLst>
              <a:path w="729511">
                <a:moveTo>
                  <a:pt x="729511" y="0"/>
                </a:moveTo>
                <a:lnTo>
                  <a:pt x="0" y="0"/>
                </a:lnTo>
              </a:path>
            </a:pathLst>
          </a:custGeom>
          <a:ln w="4921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96242" y="1292015"/>
            <a:ext cx="587085" cy="0"/>
          </a:xfrm>
          <a:custGeom>
            <a:avLst/>
            <a:gdLst/>
            <a:ahLst/>
            <a:cxnLst/>
            <a:rect l="l" t="t" r="r" b="b"/>
            <a:pathLst>
              <a:path w="587085">
                <a:moveTo>
                  <a:pt x="0" y="0"/>
                </a:moveTo>
                <a:lnTo>
                  <a:pt x="587085" y="0"/>
                </a:lnTo>
              </a:path>
            </a:pathLst>
          </a:custGeom>
          <a:ln w="4921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96242" y="1292015"/>
            <a:ext cx="587085" cy="0"/>
          </a:xfrm>
          <a:custGeom>
            <a:avLst/>
            <a:gdLst/>
            <a:ahLst/>
            <a:cxnLst/>
            <a:rect l="l" t="t" r="r" b="b"/>
            <a:pathLst>
              <a:path w="587085">
                <a:moveTo>
                  <a:pt x="587085" y="0"/>
                </a:moveTo>
                <a:lnTo>
                  <a:pt x="0" y="0"/>
                </a:lnTo>
              </a:path>
            </a:pathLst>
          </a:custGeom>
          <a:ln w="4921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0038" y="1637570"/>
            <a:ext cx="54676" cy="0"/>
          </a:xfrm>
          <a:custGeom>
            <a:avLst/>
            <a:gdLst/>
            <a:ahLst/>
            <a:cxnLst/>
            <a:rect l="l" t="t" r="r" b="b"/>
            <a:pathLst>
              <a:path w="54676">
                <a:moveTo>
                  <a:pt x="0" y="0"/>
                </a:moveTo>
                <a:lnTo>
                  <a:pt x="54676" y="0"/>
                </a:lnTo>
              </a:path>
            </a:pathLst>
          </a:custGeom>
          <a:ln w="55946">
            <a:solidFill>
              <a:srgbClr val="3333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0038" y="2249319"/>
            <a:ext cx="54676" cy="0"/>
          </a:xfrm>
          <a:custGeom>
            <a:avLst/>
            <a:gdLst/>
            <a:ahLst/>
            <a:cxnLst/>
            <a:rect l="l" t="t" r="r" b="b"/>
            <a:pathLst>
              <a:path w="54676">
                <a:moveTo>
                  <a:pt x="0" y="0"/>
                </a:moveTo>
                <a:lnTo>
                  <a:pt x="54676" y="0"/>
                </a:lnTo>
              </a:path>
            </a:pathLst>
          </a:custGeom>
          <a:ln w="55946">
            <a:solidFill>
              <a:srgbClr val="3333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0038" y="2861068"/>
            <a:ext cx="54676" cy="0"/>
          </a:xfrm>
          <a:custGeom>
            <a:avLst/>
            <a:gdLst/>
            <a:ahLst/>
            <a:cxnLst/>
            <a:rect l="l" t="t" r="r" b="b"/>
            <a:pathLst>
              <a:path w="54676">
                <a:moveTo>
                  <a:pt x="0" y="0"/>
                </a:moveTo>
                <a:lnTo>
                  <a:pt x="54676" y="0"/>
                </a:lnTo>
              </a:path>
            </a:pathLst>
          </a:custGeom>
          <a:ln w="55946">
            <a:solidFill>
              <a:srgbClr val="3333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300" y="471825"/>
            <a:ext cx="198335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Q7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Ap</a:t>
            </a:r>
            <a:r>
              <a:rPr sz="1400" spc="-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r</a:t>
            </a:r>
            <a:r>
              <a:rPr sz="1400" spc="-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ximation</a:t>
            </a:r>
            <a:r>
              <a:rPr sz="1400" spc="68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Rules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577" y="866540"/>
            <a:ext cx="3253140" cy="148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5"/>
              </a:lnSpc>
              <a:spcBef>
                <a:spcPts val="51"/>
              </a:spcBef>
            </a:pPr>
            <a:r>
              <a:rPr sz="950" spc="0" dirty="0" smtClean="0">
                <a:latin typeface="Times New Roman"/>
                <a:cs typeface="Times New Roman"/>
              </a:rPr>
              <a:t>N</a:t>
            </a:r>
            <a:r>
              <a:rPr sz="950" spc="-25" dirty="0" smtClean="0">
                <a:latin typeface="Times New Roman"/>
                <a:cs typeface="Times New Roman"/>
              </a:rPr>
              <a:t>o</a:t>
            </a:r>
            <a:r>
              <a:rPr sz="950" spc="0" dirty="0" smtClean="0">
                <a:latin typeface="Times New Roman"/>
                <a:cs typeface="Times New Roman"/>
              </a:rPr>
              <a:t>w,</a:t>
            </a:r>
            <a:r>
              <a:rPr sz="950" spc="88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the</a:t>
            </a:r>
            <a:r>
              <a:rPr sz="950" spc="199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first</a:t>
            </a:r>
            <a:r>
              <a:rPr sz="950" spc="8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term</a:t>
            </a:r>
            <a:r>
              <a:rPr sz="950" spc="222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(</a:t>
            </a:r>
            <a:r>
              <a:rPr sz="95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red</a:t>
            </a:r>
            <a:r>
              <a:rPr sz="950" spc="182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term</a:t>
            </a:r>
            <a:r>
              <a:rPr sz="950" spc="0" dirty="0" smtClean="0">
                <a:latin typeface="Times New Roman"/>
                <a:cs typeface="Times New Roman"/>
              </a:rPr>
              <a:t>) </a:t>
            </a:r>
            <a:r>
              <a:rPr sz="950" spc="38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is</a:t>
            </a:r>
            <a:r>
              <a:rPr sz="950" spc="50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ap</a:t>
            </a:r>
            <a:r>
              <a:rPr sz="950" spc="-25" dirty="0" smtClean="0">
                <a:latin typeface="Times New Roman"/>
                <a:cs typeface="Times New Roman"/>
              </a:rPr>
              <a:t>p</a:t>
            </a:r>
            <a:r>
              <a:rPr sz="950" spc="0" dirty="0" smtClean="0">
                <a:latin typeface="Times New Roman"/>
                <a:cs typeface="Times New Roman"/>
              </a:rPr>
              <a:t>r</a:t>
            </a:r>
            <a:r>
              <a:rPr sz="950" spc="-25" dirty="0" smtClean="0">
                <a:latin typeface="Times New Roman"/>
                <a:cs typeface="Times New Roman"/>
              </a:rPr>
              <a:t>o</a:t>
            </a:r>
            <a:r>
              <a:rPr sz="950" spc="0" dirty="0" smtClean="0">
                <a:latin typeface="Times New Roman"/>
                <a:cs typeface="Times New Roman"/>
              </a:rPr>
              <a:t>ximated </a:t>
            </a:r>
            <a:r>
              <a:rPr sz="950" spc="78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using</a:t>
            </a:r>
            <a:r>
              <a:rPr sz="950" spc="105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half-rule: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6332" y="1114635"/>
            <a:ext cx="443968" cy="168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5"/>
              </a:lnSpc>
              <a:spcBef>
                <a:spcPts val="59"/>
              </a:spcBef>
            </a:pPr>
            <a:r>
              <a:rPr sz="1425" baseline="-3051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25" spc="-164" baseline="-305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50" spc="0" baseline="248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lang="en-US" sz="1050" baseline="248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0.0</a:t>
            </a:r>
            <a:r>
              <a:rPr sz="1050" spc="0" baseline="248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l4s</a:t>
            </a: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3542" y="1134441"/>
            <a:ext cx="630823" cy="148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5"/>
              </a:lnSpc>
              <a:spcBef>
                <a:spcPts val="51"/>
              </a:spcBef>
            </a:pPr>
            <a:r>
              <a:rPr sz="9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(0.34s</a:t>
            </a:r>
            <a:r>
              <a:rPr sz="950" spc="19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950" spc="-17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2324" y="1217743"/>
            <a:ext cx="1905255" cy="23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1425" spc="0" baseline="33565" dirty="0" smtClean="0">
                <a:latin typeface="Times New Roman"/>
                <a:cs typeface="Times New Roman"/>
              </a:rPr>
              <a:t>g</a:t>
            </a:r>
            <a:r>
              <a:rPr sz="1050" spc="0" baseline="33129" dirty="0" smtClean="0">
                <a:latin typeface="Times New Roman"/>
                <a:cs typeface="Times New Roman"/>
              </a:rPr>
              <a:t>O</a:t>
            </a:r>
            <a:r>
              <a:rPr sz="1050" spc="61" baseline="33129" dirty="0" smtClean="0">
                <a:latin typeface="Times New Roman"/>
                <a:cs typeface="Times New Roman"/>
              </a:rPr>
              <a:t> </a:t>
            </a:r>
            <a:r>
              <a:rPr sz="1425" spc="0" baseline="33565" dirty="0" smtClean="0">
                <a:latin typeface="Times New Roman"/>
                <a:cs typeface="Times New Roman"/>
              </a:rPr>
              <a:t>(s</a:t>
            </a:r>
            <a:r>
              <a:rPr sz="1425" spc="-77" baseline="33565" dirty="0" smtClean="0">
                <a:latin typeface="Times New Roman"/>
                <a:cs typeface="Times New Roman"/>
              </a:rPr>
              <a:t> </a:t>
            </a:r>
            <a:r>
              <a:rPr sz="1425" spc="0" baseline="33565" dirty="0" smtClean="0">
                <a:latin typeface="Times New Roman"/>
                <a:cs typeface="Times New Roman"/>
              </a:rPr>
              <a:t>)</a:t>
            </a:r>
            <a:r>
              <a:rPr sz="1425" spc="91" baseline="33565" dirty="0" smtClean="0">
                <a:latin typeface="Times New Roman"/>
                <a:cs typeface="Times New Roman"/>
              </a:rPr>
              <a:t> </a:t>
            </a:r>
            <a:r>
              <a:rPr sz="1425" spc="0" baseline="33565" dirty="0" smtClean="0">
                <a:latin typeface="Times New Roman"/>
                <a:cs typeface="Times New Roman"/>
              </a:rPr>
              <a:t>≈</a:t>
            </a:r>
            <a:r>
              <a:rPr sz="1425" spc="32" baseline="33565" dirty="0" smtClean="0">
                <a:latin typeface="Times New Roman"/>
                <a:cs typeface="Times New Roman"/>
              </a:rPr>
              <a:t> </a:t>
            </a:r>
            <a:r>
              <a:rPr lang="en-US" sz="1425" spc="32" baseline="33565" dirty="0" smtClean="0">
                <a:latin typeface="Times New Roman"/>
                <a:cs typeface="Times New Roman"/>
              </a:rPr>
              <a:t>  </a:t>
            </a:r>
            <a:r>
              <a:rPr sz="1425" spc="0" baseline="-9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25" spc="30" baseline="-9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25" spc="0" baseline="-9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(l.0l4s</a:t>
            </a:r>
            <a:r>
              <a:rPr sz="1425" spc="-117" baseline="-9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25" spc="0" baseline="-9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425" spc="-22" baseline="-9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25" spc="0" baseline="-9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l)</a:t>
            </a:r>
            <a:r>
              <a:rPr sz="1425" spc="134" baseline="-9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425" spc="134" baseline="-9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sz="1425" spc="0" baseline="33565" dirty="0" smtClean="0">
                <a:latin typeface="Times New Roman"/>
                <a:cs typeface="Times New Roman"/>
              </a:rPr>
              <a:t>x   </a:t>
            </a:r>
            <a:r>
              <a:rPr sz="1425" spc="108" baseline="33565" dirty="0" smtClean="0">
                <a:latin typeface="Times New Roman"/>
                <a:cs typeface="Times New Roman"/>
              </a:rPr>
              <a:t> </a:t>
            </a:r>
            <a:r>
              <a:rPr sz="1425" spc="0" baseline="-9154" dirty="0" smtClean="0">
                <a:solidFill>
                  <a:srgbClr val="0000FF"/>
                </a:solidFill>
                <a:latin typeface="Times New Roman"/>
                <a:cs typeface="Times New Roman"/>
              </a:rPr>
              <a:t>(s</a:t>
            </a:r>
            <a:r>
              <a:rPr sz="1425" spc="137" baseline="-915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25" spc="0" baseline="-9154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425" spc="-176" baseline="-915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25" spc="0" baseline="-9154" dirty="0" smtClean="0">
                <a:solidFill>
                  <a:srgbClr val="0000FF"/>
                </a:solidFill>
                <a:latin typeface="Times New Roman"/>
                <a:cs typeface="Times New Roman"/>
              </a:rPr>
              <a:t>l)</a:t>
            </a: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77" y="1559582"/>
            <a:ext cx="3606809" cy="1677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8110">
              <a:lnSpc>
                <a:spcPts val="1035"/>
              </a:lnSpc>
              <a:spcBef>
                <a:spcPts val="51"/>
              </a:spcBef>
            </a:pPr>
            <a:r>
              <a:rPr sz="950" spc="0" dirty="0" smtClean="0">
                <a:latin typeface="Times New Roman"/>
                <a:cs typeface="Times New Roman"/>
              </a:rPr>
              <a:t>The</a:t>
            </a:r>
            <a:r>
              <a:rPr sz="950" spc="187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second</a:t>
            </a:r>
            <a:r>
              <a:rPr sz="950" spc="149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term</a:t>
            </a:r>
            <a:r>
              <a:rPr sz="950" spc="222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(</a:t>
            </a:r>
            <a:r>
              <a:rPr sz="9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blue</a:t>
            </a:r>
            <a:r>
              <a:rPr sz="950" spc="16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term</a:t>
            </a:r>
            <a:r>
              <a:rPr sz="950" spc="0" dirty="0" smtClean="0">
                <a:latin typeface="Times New Roman"/>
                <a:cs typeface="Times New Roman"/>
              </a:rPr>
              <a:t>) </a:t>
            </a:r>
            <a:r>
              <a:rPr sz="950" spc="43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is</a:t>
            </a:r>
            <a:r>
              <a:rPr sz="950" spc="50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ap</a:t>
            </a:r>
            <a:r>
              <a:rPr sz="950" spc="-25" dirty="0" smtClean="0">
                <a:latin typeface="Times New Roman"/>
                <a:cs typeface="Times New Roman"/>
              </a:rPr>
              <a:t>p</a:t>
            </a:r>
            <a:r>
              <a:rPr sz="950" spc="0" dirty="0" smtClean="0">
                <a:latin typeface="Times New Roman"/>
                <a:cs typeface="Times New Roman"/>
              </a:rPr>
              <a:t>r</a:t>
            </a:r>
            <a:r>
              <a:rPr sz="950" spc="-25" dirty="0" smtClean="0">
                <a:latin typeface="Times New Roman"/>
                <a:cs typeface="Times New Roman"/>
              </a:rPr>
              <a:t>o</a:t>
            </a:r>
            <a:r>
              <a:rPr sz="950" spc="0" dirty="0" smtClean="0">
                <a:latin typeface="Times New Roman"/>
                <a:cs typeface="Times New Roman"/>
              </a:rPr>
              <a:t>ximated </a:t>
            </a:r>
            <a:r>
              <a:rPr sz="950" spc="81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using</a:t>
            </a:r>
            <a:r>
              <a:rPr sz="950" spc="110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the</a:t>
            </a:r>
            <a:r>
              <a:rPr sz="950" spc="20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rule</a:t>
            </a:r>
            <a:endParaRPr sz="950" dirty="0">
              <a:latin typeface="Times New Roman"/>
              <a:cs typeface="Times New Roman"/>
            </a:endParaRPr>
          </a:p>
          <a:p>
            <a:pPr marL="12700" marR="97722" indent="0">
              <a:lnSpc>
                <a:spcPts val="1025"/>
              </a:lnSpc>
              <a:spcAft>
                <a:spcPts val="600"/>
              </a:spcAft>
            </a:pPr>
            <a:r>
              <a:rPr sz="950" spc="0" dirty="0" smtClean="0">
                <a:latin typeface="Times New Roman"/>
                <a:cs typeface="Times New Roman"/>
              </a:rPr>
              <a:t>given</a:t>
            </a:r>
            <a:r>
              <a:rPr sz="950" spc="55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in</a:t>
            </a:r>
            <a:r>
              <a:rPr sz="950" spc="7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Q6’s</a:t>
            </a:r>
            <a:r>
              <a:rPr sz="950" spc="70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slides.</a:t>
            </a:r>
            <a:r>
              <a:rPr sz="950" spc="189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In</a:t>
            </a:r>
            <a:r>
              <a:rPr sz="950" spc="58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the</a:t>
            </a:r>
            <a:r>
              <a:rPr sz="950" spc="20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ap</a:t>
            </a:r>
            <a:r>
              <a:rPr sz="950" spc="-25" dirty="0" smtClean="0">
                <a:latin typeface="Times New Roman"/>
                <a:cs typeface="Times New Roman"/>
              </a:rPr>
              <a:t>p</a:t>
            </a:r>
            <a:r>
              <a:rPr sz="950" spc="0" dirty="0" smtClean="0">
                <a:latin typeface="Times New Roman"/>
                <a:cs typeface="Times New Roman"/>
              </a:rPr>
              <a:t>r</a:t>
            </a:r>
            <a:r>
              <a:rPr sz="950" spc="-25" dirty="0" smtClean="0">
                <a:latin typeface="Times New Roman"/>
                <a:cs typeface="Times New Roman"/>
              </a:rPr>
              <a:t>o</a:t>
            </a:r>
            <a:r>
              <a:rPr sz="950" spc="0" dirty="0" smtClean="0">
                <a:latin typeface="Times New Roman"/>
                <a:cs typeface="Times New Roman"/>
              </a:rPr>
              <a:t>ximation </a:t>
            </a:r>
            <a:r>
              <a:rPr sz="950" spc="43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rule,</a:t>
            </a:r>
            <a:r>
              <a:rPr sz="950" spc="129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the</a:t>
            </a:r>
            <a:r>
              <a:rPr sz="950" spc="20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sym</a:t>
            </a:r>
            <a:r>
              <a:rPr sz="950" spc="25" dirty="0" smtClean="0">
                <a:latin typeface="Times New Roman"/>
                <a:cs typeface="Times New Roman"/>
              </a:rPr>
              <a:t>b</a:t>
            </a:r>
            <a:r>
              <a:rPr sz="950" spc="0" dirty="0" smtClean="0">
                <a:latin typeface="Times New Roman"/>
                <a:cs typeface="Times New Roman"/>
              </a:rPr>
              <a:t>ol</a:t>
            </a:r>
            <a:r>
              <a:rPr sz="950" spc="72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0 re</a:t>
            </a:r>
            <a:r>
              <a:rPr sz="950" spc="-25" dirty="0" smtClean="0">
                <a:latin typeface="Times New Roman"/>
                <a:cs typeface="Times New Roman"/>
              </a:rPr>
              <a:t>p</a:t>
            </a:r>
            <a:r>
              <a:rPr sz="950" spc="0" dirty="0" smtClean="0">
                <a:latin typeface="Times New Roman"/>
                <a:cs typeface="Times New Roman"/>
              </a:rPr>
              <a:t>resents </a:t>
            </a:r>
            <a:r>
              <a:rPr sz="950" spc="22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the</a:t>
            </a:r>
            <a:r>
              <a:rPr sz="950" spc="20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effective</a:t>
            </a:r>
            <a:r>
              <a:rPr sz="950" spc="6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del</a:t>
            </a:r>
            <a:r>
              <a:rPr sz="950" spc="-25" dirty="0" smtClean="0">
                <a:latin typeface="Times New Roman"/>
                <a:cs typeface="Times New Roman"/>
              </a:rPr>
              <a:t>a</a:t>
            </a:r>
            <a:r>
              <a:rPr sz="950" spc="0" dirty="0" smtClean="0">
                <a:latin typeface="Times New Roman"/>
                <a:cs typeface="Times New Roman"/>
              </a:rPr>
              <a:t>y</a:t>
            </a:r>
            <a:r>
              <a:rPr sz="950" spc="9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of</a:t>
            </a:r>
            <a:r>
              <a:rPr sz="950" spc="69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the</a:t>
            </a:r>
            <a:r>
              <a:rPr sz="950" spc="72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entire</a:t>
            </a:r>
            <a:r>
              <a:rPr sz="950" spc="186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g</a:t>
            </a:r>
            <a:r>
              <a:rPr sz="1050" spc="0" baseline="-12423" dirty="0" smtClean="0">
                <a:latin typeface="Times New Roman"/>
                <a:cs typeface="Times New Roman"/>
              </a:rPr>
              <a:t>O</a:t>
            </a:r>
            <a:r>
              <a:rPr sz="1050" spc="61" baseline="-12423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(s</a:t>
            </a:r>
            <a:r>
              <a:rPr sz="950" spc="-77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)</a:t>
            </a:r>
            <a:r>
              <a:rPr sz="950" spc="141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transfer</a:t>
            </a:r>
            <a:r>
              <a:rPr lang="en-US" sz="950" spc="0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function</a:t>
            </a:r>
            <a:r>
              <a:rPr sz="950" spc="206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and</a:t>
            </a:r>
            <a:r>
              <a:rPr sz="950" spc="17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not </a:t>
            </a:r>
            <a:r>
              <a:rPr sz="950" spc="102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just</a:t>
            </a:r>
            <a:r>
              <a:rPr sz="950" spc="79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that </a:t>
            </a:r>
            <a:r>
              <a:rPr sz="950" spc="88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of</a:t>
            </a:r>
            <a:r>
              <a:rPr sz="950" spc="69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the</a:t>
            </a:r>
            <a:r>
              <a:rPr sz="950" spc="20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red</a:t>
            </a:r>
            <a:r>
              <a:rPr sz="950" spc="12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term</a:t>
            </a:r>
            <a:r>
              <a:rPr sz="950" spc="0" dirty="0" smtClean="0">
                <a:latin typeface="Times New Roman"/>
                <a:cs typeface="Times New Roman"/>
              </a:rPr>
              <a:t>.</a:t>
            </a:r>
            <a:endParaRPr sz="950" dirty="0">
              <a:latin typeface="Times New Roman"/>
              <a:cs typeface="Times New Roman"/>
            </a:endParaRPr>
          </a:p>
          <a:p>
            <a:pPr marL="12700" indent="0">
              <a:lnSpc>
                <a:spcPts val="1092"/>
              </a:lnSpc>
              <a:spcAft>
                <a:spcPts val="600"/>
              </a:spcAft>
            </a:pPr>
            <a:r>
              <a:rPr sz="950" spc="0" dirty="0" smtClean="0">
                <a:latin typeface="Times New Roman"/>
                <a:cs typeface="Times New Roman"/>
              </a:rPr>
              <a:t>In</a:t>
            </a:r>
            <a:r>
              <a:rPr sz="950" spc="58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the</a:t>
            </a:r>
            <a:r>
              <a:rPr sz="950" spc="200" dirty="0" smtClean="0">
                <a:latin typeface="Times New Roman"/>
                <a:cs typeface="Times New Roman"/>
              </a:rPr>
              <a:t> </a:t>
            </a:r>
            <a:r>
              <a:rPr sz="950" spc="-25" dirty="0" smtClean="0">
                <a:latin typeface="Times New Roman"/>
                <a:cs typeface="Times New Roman"/>
              </a:rPr>
              <a:t>p</a:t>
            </a:r>
            <a:r>
              <a:rPr sz="950" spc="0" dirty="0" smtClean="0">
                <a:latin typeface="Times New Roman"/>
                <a:cs typeface="Times New Roman"/>
              </a:rPr>
              <a:t>revious</a:t>
            </a:r>
            <a:r>
              <a:rPr sz="950" spc="89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question</a:t>
            </a:r>
            <a:r>
              <a:rPr sz="950" spc="221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(Q6), </a:t>
            </a:r>
            <a:r>
              <a:rPr sz="950" spc="23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the</a:t>
            </a:r>
            <a:r>
              <a:rPr sz="950" spc="20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red</a:t>
            </a:r>
            <a:r>
              <a:rPr sz="950" spc="12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term’s</a:t>
            </a:r>
            <a:r>
              <a:rPr sz="950" spc="172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del</a:t>
            </a:r>
            <a:r>
              <a:rPr sz="950" spc="-25" dirty="0" smtClean="0">
                <a:latin typeface="Times New Roman"/>
                <a:cs typeface="Times New Roman"/>
              </a:rPr>
              <a:t>a</a:t>
            </a:r>
            <a:r>
              <a:rPr sz="950" spc="0" dirty="0" smtClean="0">
                <a:latin typeface="Times New Roman"/>
                <a:cs typeface="Times New Roman"/>
              </a:rPr>
              <a:t>y</a:t>
            </a:r>
            <a:r>
              <a:rPr sz="950" spc="94" dirty="0" smtClean="0">
                <a:latin typeface="Times New Roman"/>
                <a:cs typeface="Times New Roman"/>
              </a:rPr>
              <a:t> </a:t>
            </a:r>
            <a:r>
              <a:rPr sz="950" spc="-25" dirty="0" smtClean="0">
                <a:latin typeface="Times New Roman"/>
                <a:cs typeface="Times New Roman"/>
              </a:rPr>
              <a:t>w</a:t>
            </a:r>
            <a:r>
              <a:rPr sz="950" spc="0" dirty="0" smtClean="0">
                <a:latin typeface="Times New Roman"/>
                <a:cs typeface="Times New Roman"/>
              </a:rPr>
              <a:t>as</a:t>
            </a:r>
            <a:r>
              <a:rPr sz="950" spc="99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l.35. </a:t>
            </a:r>
            <a:r>
              <a:rPr lang="en-US" sz="950" spc="0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And</a:t>
            </a:r>
            <a:r>
              <a:rPr sz="950" spc="76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it</a:t>
            </a:r>
            <a:r>
              <a:rPr sz="950" spc="64" dirty="0" smtClean="0">
                <a:latin typeface="Times New Roman"/>
                <a:cs typeface="Times New Roman"/>
              </a:rPr>
              <a:t> </a:t>
            </a:r>
            <a:r>
              <a:rPr sz="950" spc="-25" dirty="0" smtClean="0">
                <a:latin typeface="Times New Roman"/>
                <a:cs typeface="Times New Roman"/>
              </a:rPr>
              <a:t>w</a:t>
            </a:r>
            <a:r>
              <a:rPr sz="950" spc="0" dirty="0" smtClean="0">
                <a:latin typeface="Times New Roman"/>
                <a:cs typeface="Times New Roman"/>
              </a:rPr>
              <a:t>as</a:t>
            </a:r>
            <a:r>
              <a:rPr sz="950" spc="8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guessed</a:t>
            </a:r>
            <a:r>
              <a:rPr sz="950" spc="131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that</a:t>
            </a:r>
            <a:r>
              <a:rPr sz="950" spc="40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the</a:t>
            </a:r>
            <a:r>
              <a:rPr sz="950" spc="183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total </a:t>
            </a:r>
            <a:r>
              <a:rPr sz="950" spc="25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effective</a:t>
            </a:r>
            <a:r>
              <a:rPr sz="950" spc="43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del</a:t>
            </a:r>
            <a:r>
              <a:rPr sz="950" spc="-25" dirty="0" smtClean="0">
                <a:latin typeface="Times New Roman"/>
                <a:cs typeface="Times New Roman"/>
              </a:rPr>
              <a:t>a</a:t>
            </a:r>
            <a:r>
              <a:rPr sz="950" spc="0" dirty="0" smtClean="0">
                <a:latin typeface="Times New Roman"/>
                <a:cs typeface="Times New Roman"/>
              </a:rPr>
              <a:t>y</a:t>
            </a:r>
            <a:r>
              <a:rPr sz="950" spc="79" dirty="0" smtClean="0">
                <a:latin typeface="Times New Roman"/>
                <a:cs typeface="Times New Roman"/>
              </a:rPr>
              <a:t> </a:t>
            </a:r>
            <a:r>
              <a:rPr sz="950" spc="-25" dirty="0" smtClean="0">
                <a:latin typeface="Times New Roman"/>
                <a:cs typeface="Times New Roman"/>
              </a:rPr>
              <a:t>w</a:t>
            </a:r>
            <a:r>
              <a:rPr sz="950" spc="0" dirty="0" smtClean="0">
                <a:latin typeface="Times New Roman"/>
                <a:cs typeface="Times New Roman"/>
              </a:rPr>
              <a:t>as</a:t>
            </a:r>
            <a:r>
              <a:rPr sz="950" spc="81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0</a:t>
            </a:r>
            <a:r>
              <a:rPr sz="950" spc="36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≈</a:t>
            </a:r>
            <a:r>
              <a:rPr sz="950" spc="-69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l.35. </a:t>
            </a:r>
            <a:r>
              <a:rPr lang="en-US" sz="950" spc="0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This</a:t>
            </a:r>
            <a:r>
              <a:rPr sz="950" spc="152" dirty="0" smtClean="0">
                <a:latin typeface="Times New Roman"/>
                <a:cs typeface="Times New Roman"/>
              </a:rPr>
              <a:t> </a:t>
            </a:r>
            <a:r>
              <a:rPr sz="950" spc="-25" dirty="0" smtClean="0">
                <a:latin typeface="Times New Roman"/>
                <a:cs typeface="Times New Roman"/>
              </a:rPr>
              <a:t>w</a:t>
            </a:r>
            <a:r>
              <a:rPr sz="950" spc="0" dirty="0" smtClean="0">
                <a:latin typeface="Times New Roman"/>
                <a:cs typeface="Times New Roman"/>
              </a:rPr>
              <a:t>as</a:t>
            </a:r>
            <a:r>
              <a:rPr sz="950" spc="96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a</a:t>
            </a:r>
            <a:r>
              <a:rPr sz="950" spc="126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g</a:t>
            </a:r>
            <a:r>
              <a:rPr sz="950" spc="25" dirty="0" smtClean="0">
                <a:latin typeface="Times New Roman"/>
                <a:cs typeface="Times New Roman"/>
              </a:rPr>
              <a:t>oo</a:t>
            </a:r>
            <a:r>
              <a:rPr sz="950" spc="0" dirty="0" smtClean="0">
                <a:latin typeface="Times New Roman"/>
                <a:cs typeface="Times New Roman"/>
              </a:rPr>
              <a:t>d</a:t>
            </a:r>
            <a:r>
              <a:rPr sz="950" spc="137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guess</a:t>
            </a:r>
            <a:r>
              <a:rPr sz="950" spc="121" dirty="0" smtClean="0">
                <a:latin typeface="Times New Roman"/>
                <a:cs typeface="Times New Roman"/>
              </a:rPr>
              <a:t> </a:t>
            </a:r>
            <a:r>
              <a:rPr sz="950" spc="25" dirty="0" smtClean="0">
                <a:latin typeface="Times New Roman"/>
                <a:cs typeface="Times New Roman"/>
              </a:rPr>
              <a:t>b</a:t>
            </a:r>
            <a:r>
              <a:rPr sz="950" spc="0" dirty="0" smtClean="0">
                <a:latin typeface="Times New Roman"/>
                <a:cs typeface="Times New Roman"/>
              </a:rPr>
              <a:t>ecause,</a:t>
            </a:r>
            <a:r>
              <a:rPr sz="950" spc="236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in</a:t>
            </a:r>
            <a:r>
              <a:rPr sz="950" spc="7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the</a:t>
            </a:r>
            <a:r>
              <a:rPr sz="950" spc="20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end,</a:t>
            </a:r>
            <a:r>
              <a:rPr sz="950" spc="166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the</a:t>
            </a:r>
            <a:r>
              <a:rPr sz="950" spc="20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effective</a:t>
            </a:r>
            <a:r>
              <a:rPr sz="950" spc="63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del</a:t>
            </a:r>
            <a:r>
              <a:rPr sz="950" spc="-25" dirty="0" smtClean="0">
                <a:latin typeface="Times New Roman"/>
                <a:cs typeface="Times New Roman"/>
              </a:rPr>
              <a:t>a</a:t>
            </a:r>
            <a:r>
              <a:rPr sz="950" spc="0" dirty="0" smtClean="0">
                <a:latin typeface="Times New Roman"/>
                <a:cs typeface="Times New Roman"/>
              </a:rPr>
              <a:t>y turned </a:t>
            </a:r>
            <a:r>
              <a:rPr sz="950" spc="21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out</a:t>
            </a:r>
            <a:r>
              <a:rPr sz="950" spc="69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to</a:t>
            </a:r>
            <a:r>
              <a:rPr sz="950" spc="180" dirty="0" smtClean="0">
                <a:latin typeface="Times New Roman"/>
                <a:cs typeface="Times New Roman"/>
              </a:rPr>
              <a:t> </a:t>
            </a:r>
            <a:r>
              <a:rPr sz="950" spc="25" dirty="0" smtClean="0">
                <a:latin typeface="Times New Roman"/>
                <a:cs typeface="Times New Roman"/>
              </a:rPr>
              <a:t>b</a:t>
            </a:r>
            <a:r>
              <a:rPr sz="950" spc="0" dirty="0" smtClean="0">
                <a:latin typeface="Times New Roman"/>
                <a:cs typeface="Times New Roman"/>
              </a:rPr>
              <a:t>e</a:t>
            </a:r>
            <a:r>
              <a:rPr sz="950" spc="117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close</a:t>
            </a:r>
            <a:r>
              <a:rPr sz="950" spc="71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to</a:t>
            </a:r>
            <a:r>
              <a:rPr sz="950" spc="5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this</a:t>
            </a:r>
            <a:r>
              <a:rPr sz="950" spc="15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value,</a:t>
            </a:r>
            <a:r>
              <a:rPr sz="950" spc="125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0</a:t>
            </a:r>
            <a:r>
              <a:rPr sz="950" spc="36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=</a:t>
            </a:r>
            <a:r>
              <a:rPr sz="950" spc="-59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l.47.</a:t>
            </a:r>
            <a:endParaRPr sz="950" dirty="0">
              <a:latin typeface="Times New Roman"/>
              <a:cs typeface="Times New Roman"/>
            </a:endParaRPr>
          </a:p>
          <a:p>
            <a:pPr marL="12700" marR="8110">
              <a:lnSpc>
                <a:spcPct val="95825"/>
              </a:lnSpc>
              <a:spcAft>
                <a:spcPts val="600"/>
              </a:spcAft>
            </a:pPr>
            <a:r>
              <a:rPr sz="950" spc="0" dirty="0" smtClean="0">
                <a:latin typeface="Times New Roman"/>
                <a:cs typeface="Times New Roman"/>
              </a:rPr>
              <a:t>H</a:t>
            </a:r>
            <a:r>
              <a:rPr sz="950" spc="-25" dirty="0" smtClean="0">
                <a:latin typeface="Times New Roman"/>
                <a:cs typeface="Times New Roman"/>
              </a:rPr>
              <a:t>ow</a:t>
            </a:r>
            <a:r>
              <a:rPr sz="950" spc="0" dirty="0" smtClean="0">
                <a:latin typeface="Times New Roman"/>
                <a:cs typeface="Times New Roman"/>
              </a:rPr>
              <a:t>ever,</a:t>
            </a:r>
            <a:r>
              <a:rPr sz="950" spc="88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in</a:t>
            </a:r>
            <a:r>
              <a:rPr sz="950" spc="7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this</a:t>
            </a:r>
            <a:r>
              <a:rPr sz="950" spc="15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case,</a:t>
            </a:r>
            <a:r>
              <a:rPr sz="950" spc="176" dirty="0" smtClean="0">
                <a:latin typeface="Times New Roman"/>
                <a:cs typeface="Times New Roman"/>
              </a:rPr>
              <a:t> </a:t>
            </a:r>
            <a:r>
              <a:rPr sz="950" spc="-25" dirty="0" smtClean="0">
                <a:latin typeface="Times New Roman"/>
                <a:cs typeface="Times New Roman"/>
              </a:rPr>
              <a:t>w</a:t>
            </a:r>
            <a:r>
              <a:rPr sz="950" spc="0" dirty="0" smtClean="0">
                <a:latin typeface="Times New Roman"/>
                <a:cs typeface="Times New Roman"/>
              </a:rPr>
              <a:t>e</a:t>
            </a:r>
            <a:r>
              <a:rPr sz="950" spc="65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cannot </a:t>
            </a:r>
            <a:r>
              <a:rPr sz="950" spc="42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ma</a:t>
            </a:r>
            <a:r>
              <a:rPr sz="950" spc="-25" dirty="0" smtClean="0">
                <a:latin typeface="Times New Roman"/>
                <a:cs typeface="Times New Roman"/>
              </a:rPr>
              <a:t>k</a:t>
            </a:r>
            <a:r>
              <a:rPr sz="950" spc="0" dirty="0" smtClean="0">
                <a:latin typeface="Times New Roman"/>
                <a:cs typeface="Times New Roman"/>
              </a:rPr>
              <a:t>e</a:t>
            </a:r>
            <a:r>
              <a:rPr sz="950" spc="158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the</a:t>
            </a:r>
            <a:r>
              <a:rPr sz="950" spc="20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guess</a:t>
            </a:r>
            <a:r>
              <a:rPr sz="950" spc="125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0</a:t>
            </a:r>
            <a:r>
              <a:rPr sz="950" spc="36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≈</a:t>
            </a:r>
            <a:r>
              <a:rPr sz="950" spc="-69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0.0l4,</a:t>
            </a:r>
            <a:r>
              <a:rPr lang="en-US" sz="950" spc="0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as</a:t>
            </a:r>
            <a:r>
              <a:rPr sz="950" spc="126" dirty="0" smtClean="0">
                <a:latin typeface="Times New Roman"/>
                <a:cs typeface="Times New Roman"/>
              </a:rPr>
              <a:t> </a:t>
            </a:r>
            <a:r>
              <a:rPr sz="950" spc="-25" dirty="0" smtClean="0">
                <a:latin typeface="Times New Roman"/>
                <a:cs typeface="Times New Roman"/>
              </a:rPr>
              <a:t>w</a:t>
            </a:r>
            <a:r>
              <a:rPr sz="950" spc="0" dirty="0" smtClean="0">
                <a:latin typeface="Times New Roman"/>
                <a:cs typeface="Times New Roman"/>
              </a:rPr>
              <a:t>e</a:t>
            </a:r>
            <a:r>
              <a:rPr sz="950" spc="65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kn</a:t>
            </a:r>
            <a:r>
              <a:rPr sz="950" spc="-25" dirty="0" smtClean="0">
                <a:latin typeface="Times New Roman"/>
                <a:cs typeface="Times New Roman"/>
              </a:rPr>
              <a:t>o</a:t>
            </a:r>
            <a:r>
              <a:rPr sz="950" spc="0" dirty="0" smtClean="0">
                <a:latin typeface="Times New Roman"/>
                <a:cs typeface="Times New Roman"/>
              </a:rPr>
              <a:t>w</a:t>
            </a:r>
            <a:r>
              <a:rPr sz="950" spc="81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that</a:t>
            </a:r>
            <a:r>
              <a:rPr sz="950" spc="56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the</a:t>
            </a:r>
            <a:r>
              <a:rPr sz="950" spc="20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blue</a:t>
            </a:r>
            <a:r>
              <a:rPr sz="950" spc="10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term</a:t>
            </a:r>
            <a:r>
              <a:rPr sz="950" spc="22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will</a:t>
            </a:r>
            <a:r>
              <a:rPr sz="950" spc="-40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later</a:t>
            </a:r>
            <a:r>
              <a:rPr sz="950" spc="195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contribute </a:t>
            </a:r>
            <a:r>
              <a:rPr sz="950" spc="95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something</a:t>
            </a:r>
            <a:r>
              <a:rPr lang="en-US" sz="950" spc="0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substantial </a:t>
            </a:r>
            <a:r>
              <a:rPr sz="950" spc="106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to</a:t>
            </a:r>
            <a:r>
              <a:rPr sz="950" spc="180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the</a:t>
            </a:r>
            <a:r>
              <a:rPr sz="950" spc="20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effective</a:t>
            </a:r>
            <a:r>
              <a:rPr sz="950" spc="60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del</a:t>
            </a:r>
            <a:r>
              <a:rPr sz="950" spc="-25" dirty="0" smtClean="0">
                <a:latin typeface="Times New Roman"/>
                <a:cs typeface="Times New Roman"/>
              </a:rPr>
              <a:t>a</a:t>
            </a:r>
            <a:r>
              <a:rPr sz="950" spc="-79" dirty="0" smtClean="0">
                <a:latin typeface="Times New Roman"/>
                <a:cs typeface="Times New Roman"/>
              </a:rPr>
              <a:t>y</a:t>
            </a:r>
            <a:r>
              <a:rPr sz="950" spc="0" dirty="0" smtClean="0">
                <a:latin typeface="Times New Roman"/>
                <a:cs typeface="Times New Roman"/>
              </a:rPr>
              <a:t>.</a:t>
            </a:r>
            <a:r>
              <a:rPr sz="950" spc="233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So,</a:t>
            </a:r>
            <a:r>
              <a:rPr sz="950" spc="125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I</a:t>
            </a:r>
            <a:r>
              <a:rPr sz="950" spc="34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ma</a:t>
            </a:r>
            <a:r>
              <a:rPr sz="950" spc="-25" dirty="0" smtClean="0">
                <a:latin typeface="Times New Roman"/>
                <a:cs typeface="Times New Roman"/>
              </a:rPr>
              <a:t>k</a:t>
            </a:r>
            <a:r>
              <a:rPr sz="950" spc="0" dirty="0" smtClean="0">
                <a:latin typeface="Times New Roman"/>
                <a:cs typeface="Times New Roman"/>
              </a:rPr>
              <a:t>e</a:t>
            </a:r>
            <a:r>
              <a:rPr sz="950" spc="158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a</a:t>
            </a:r>
            <a:r>
              <a:rPr sz="950" spc="126" dirty="0" smtClean="0">
                <a:latin typeface="Times New Roman"/>
                <a:cs typeface="Times New Roman"/>
              </a:rPr>
              <a:t> </a:t>
            </a:r>
            <a:r>
              <a:rPr sz="950" spc="25" dirty="0" smtClean="0">
                <a:latin typeface="Times New Roman"/>
                <a:cs typeface="Times New Roman"/>
              </a:rPr>
              <a:t>b</a:t>
            </a:r>
            <a:r>
              <a:rPr sz="950" spc="0" dirty="0" smtClean="0">
                <a:latin typeface="Times New Roman"/>
                <a:cs typeface="Times New Roman"/>
              </a:rPr>
              <a:t>etter </a:t>
            </a:r>
            <a:r>
              <a:rPr sz="950" spc="75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guess:</a:t>
            </a:r>
            <a:r>
              <a:rPr lang="en-US" sz="950" spc="0" dirty="0" smtClean="0">
                <a:latin typeface="Times New Roman"/>
                <a:cs typeface="Times New Roman"/>
              </a:rPr>
              <a:t> </a:t>
            </a: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577" y="3241894"/>
            <a:ext cx="466370" cy="186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5"/>
              </a:lnSpc>
              <a:spcBef>
                <a:spcPts val="51"/>
              </a:spcBef>
            </a:pPr>
            <a:r>
              <a:rPr sz="950" spc="0" dirty="0" smtClean="0">
                <a:latin typeface="Times New Roman"/>
                <a:cs typeface="Times New Roman"/>
              </a:rPr>
              <a:t>0</a:t>
            </a:r>
            <a:r>
              <a:rPr sz="950" spc="36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≈</a:t>
            </a:r>
            <a:r>
              <a:rPr sz="950" spc="-69" dirty="0" smtClean="0">
                <a:latin typeface="Times New Roman"/>
                <a:cs typeface="Times New Roman"/>
              </a:rPr>
              <a:t> </a:t>
            </a:r>
            <a:r>
              <a:rPr sz="950" spc="0" dirty="0" smtClean="0">
                <a:latin typeface="Times New Roman"/>
                <a:cs typeface="Times New Roman"/>
              </a:rPr>
              <a:t>0.3.</a:t>
            </a: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81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310" y="976604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01791" y="1768083"/>
            <a:ext cx="660552" cy="0"/>
          </a:xfrm>
          <a:custGeom>
            <a:avLst/>
            <a:gdLst/>
            <a:ahLst/>
            <a:cxnLst/>
            <a:rect l="l" t="t" r="r" b="b"/>
            <a:pathLst>
              <a:path w="660552">
                <a:moveTo>
                  <a:pt x="0" y="0"/>
                </a:moveTo>
                <a:lnTo>
                  <a:pt x="660552" y="0"/>
                </a:lnTo>
              </a:path>
            </a:pathLst>
          </a:custGeom>
          <a:ln w="553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01791" y="1768083"/>
            <a:ext cx="660552" cy="0"/>
          </a:xfrm>
          <a:custGeom>
            <a:avLst/>
            <a:gdLst/>
            <a:ahLst/>
            <a:cxnLst/>
            <a:rect l="l" t="t" r="r" b="b"/>
            <a:pathLst>
              <a:path w="660552">
                <a:moveTo>
                  <a:pt x="660552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77443" y="1768083"/>
            <a:ext cx="552792" cy="0"/>
          </a:xfrm>
          <a:custGeom>
            <a:avLst/>
            <a:gdLst/>
            <a:ahLst/>
            <a:cxnLst/>
            <a:rect l="l" t="t" r="r" b="b"/>
            <a:pathLst>
              <a:path w="552792">
                <a:moveTo>
                  <a:pt x="0" y="0"/>
                </a:moveTo>
                <a:lnTo>
                  <a:pt x="55279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77443" y="1768083"/>
            <a:ext cx="552792" cy="0"/>
          </a:xfrm>
          <a:custGeom>
            <a:avLst/>
            <a:gdLst/>
            <a:ahLst/>
            <a:cxnLst/>
            <a:rect l="l" t="t" r="r" b="b"/>
            <a:pathLst>
              <a:path w="552792">
                <a:moveTo>
                  <a:pt x="552792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6731" y="2014162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25218" y="2280411"/>
            <a:ext cx="1941779" cy="0"/>
          </a:xfrm>
          <a:custGeom>
            <a:avLst/>
            <a:gdLst/>
            <a:ahLst/>
            <a:cxnLst/>
            <a:rect l="l" t="t" r="r" b="b"/>
            <a:pathLst>
              <a:path w="1941779">
                <a:moveTo>
                  <a:pt x="0" y="0"/>
                </a:moveTo>
                <a:lnTo>
                  <a:pt x="194177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25218" y="2280411"/>
            <a:ext cx="1941779" cy="0"/>
          </a:xfrm>
          <a:custGeom>
            <a:avLst/>
            <a:gdLst/>
            <a:ahLst/>
            <a:cxnLst/>
            <a:rect l="l" t="t" r="r" b="b"/>
            <a:pathLst>
              <a:path w="1941779">
                <a:moveTo>
                  <a:pt x="194177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6310" y="2629928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20340" y="3043897"/>
            <a:ext cx="751522" cy="0"/>
          </a:xfrm>
          <a:custGeom>
            <a:avLst/>
            <a:gdLst/>
            <a:ahLst/>
            <a:cxnLst/>
            <a:rect l="l" t="t" r="r" b="b"/>
            <a:pathLst>
              <a:path w="751522">
                <a:moveTo>
                  <a:pt x="0" y="0"/>
                </a:moveTo>
                <a:lnTo>
                  <a:pt x="7515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20340" y="3043897"/>
            <a:ext cx="751522" cy="0"/>
          </a:xfrm>
          <a:custGeom>
            <a:avLst/>
            <a:gdLst/>
            <a:ahLst/>
            <a:cxnLst/>
            <a:rect l="l" t="t" r="r" b="b"/>
            <a:pathLst>
              <a:path w="751522">
                <a:moveTo>
                  <a:pt x="751522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5300" y="471825"/>
            <a:ext cx="198335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Q7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Ap</a:t>
            </a:r>
            <a:r>
              <a:rPr sz="1400" spc="-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r</a:t>
            </a:r>
            <a:r>
              <a:rPr sz="1400" spc="-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ximation</a:t>
            </a:r>
            <a:r>
              <a:rPr sz="1400" spc="68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Rules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4395" y="921205"/>
            <a:ext cx="3488540" cy="33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then</a:t>
            </a:r>
            <a:r>
              <a:rPr sz="1100" spc="18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</a:t>
            </a:r>
            <a:r>
              <a:rPr sz="1100" spc="1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apply</a:t>
            </a:r>
            <a:r>
              <a:rPr sz="1100" spc="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rule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(in</a:t>
            </a:r>
            <a:r>
              <a:rPr sz="1100" spc="1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Q6’s</a:t>
            </a:r>
            <a:r>
              <a:rPr sz="1100" spc="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slides)</a:t>
            </a:r>
            <a:r>
              <a:rPr sz="1100" spc="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ximating</a:t>
            </a:r>
            <a:endParaRPr sz="1100" dirty="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blue</a:t>
            </a:r>
            <a:r>
              <a:rPr sz="1100" spc="6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term. </a:t>
            </a:r>
            <a:r>
              <a:rPr sz="1100" spc="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</a:t>
            </a:r>
            <a:r>
              <a:rPr sz="1100" spc="1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get: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9091" y="1592381"/>
            <a:ext cx="70658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(0.34s</a:t>
            </a:r>
            <a:r>
              <a:rPr sz="1100" spc="1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100" spc="-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6500" y="1592381"/>
            <a:ext cx="11545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3066" y="1695240"/>
            <a:ext cx="13845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650" spc="0" baseline="2278" dirty="0" smtClean="0">
                <a:latin typeface="Segoe UI"/>
                <a:cs typeface="Segoe UI"/>
              </a:rPr>
              <a:t>∴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03313" y="1728143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25"/>
              </a:lnSpc>
              <a:spcBef>
                <a:spcPts val="41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≈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12242" y="1781154"/>
            <a:ext cx="46028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(s</a:t>
            </a:r>
            <a:r>
              <a:rPr sz="1100" spc="1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100" spc="-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64743" y="1781154"/>
            <a:ext cx="59894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0.66s</a:t>
            </a:r>
            <a:r>
              <a:rPr sz="1100" spc="8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559" y="1962949"/>
            <a:ext cx="94083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So,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</a:t>
            </a:r>
            <a:r>
              <a:rPr sz="1100" spc="1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have: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8775" y="2104709"/>
            <a:ext cx="11545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0205" y="2198435"/>
            <a:ext cx="521018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lang="en-US" sz="1200" baseline="-7246" dirty="0">
                <a:latin typeface="Times New Roman"/>
                <a:cs typeface="Times New Roman"/>
              </a:rPr>
              <a:t>0</a:t>
            </a:r>
            <a:r>
              <a:rPr sz="1200" spc="76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(s</a:t>
            </a:r>
            <a:r>
              <a:rPr sz="1650" spc="-1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)</a:t>
            </a:r>
            <a:r>
              <a:rPr sz="1650" spc="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≈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2518" y="2293469"/>
            <a:ext cx="198781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(s</a:t>
            </a:r>
            <a:r>
              <a:rPr sz="1100" spc="1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l)</a:t>
            </a:r>
            <a:r>
              <a:rPr sz="1100" spc="-17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(0.66s</a:t>
            </a:r>
            <a:r>
              <a:rPr sz="1100" spc="1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l)</a:t>
            </a:r>
            <a:r>
              <a:rPr sz="1100" spc="-17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(0.028s</a:t>
            </a:r>
            <a:r>
              <a:rPr sz="1100" spc="1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20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394" y="2574529"/>
            <a:ext cx="2290255" cy="2288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Applying</a:t>
            </a:r>
            <a:r>
              <a:rPr sz="1100" spc="-9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half</a:t>
            </a:r>
            <a:r>
              <a:rPr sz="1100" spc="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rule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last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time:</a:t>
            </a:r>
            <a:endParaRPr sz="1100" dirty="0" smtClean="0">
              <a:latin typeface="Times New Roman"/>
              <a:cs typeface="Times New Roman"/>
            </a:endParaRPr>
          </a:p>
          <a:p>
            <a:pPr marR="12700" algn="r">
              <a:lnSpc>
                <a:spcPts val="1000"/>
              </a:lnSpc>
              <a:spcBef>
                <a:spcPts val="871"/>
              </a:spcBef>
            </a:pPr>
            <a:r>
              <a:rPr sz="1650" baseline="-21082" dirty="0" smtClean="0">
                <a:latin typeface="Times New Roman"/>
                <a:cs typeface="Times New Roman"/>
              </a:rPr>
              <a:t>e</a:t>
            </a:r>
            <a:r>
              <a:rPr sz="1650" spc="-194" baseline="-21082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-</a:t>
            </a:r>
            <a:r>
              <a:rPr lang="en-US" sz="800" spc="0" dirty="0" smtClean="0">
                <a:latin typeface="Times New Roman"/>
                <a:cs typeface="Times New Roman"/>
              </a:rPr>
              <a:t>0</a:t>
            </a:r>
            <a:r>
              <a:rPr sz="800" spc="0" dirty="0" smtClean="0">
                <a:latin typeface="Times New Roman"/>
                <a:cs typeface="Times New Roman"/>
              </a:rPr>
              <a:t>.358s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5340" y="2961921"/>
            <a:ext cx="521018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lang="en-US" sz="1200" baseline="-7246" dirty="0">
                <a:latin typeface="Times New Roman"/>
                <a:cs typeface="Times New Roman"/>
              </a:rPr>
              <a:t>0</a:t>
            </a:r>
            <a:r>
              <a:rPr sz="1200" spc="76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(s</a:t>
            </a:r>
            <a:r>
              <a:rPr sz="1650" spc="-1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)</a:t>
            </a:r>
            <a:r>
              <a:rPr sz="1650" spc="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≈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7640" y="3056968"/>
            <a:ext cx="79756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(l.33s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20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51" y="1258591"/>
            <a:ext cx="3258510" cy="335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471825"/>
            <a:ext cx="283494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Q8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Empirical</a:t>
            </a:r>
            <a:r>
              <a:rPr sz="1400" spc="-6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M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deling</a:t>
            </a:r>
            <a:r>
              <a:rPr sz="1400" spc="-6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+</a:t>
            </a:r>
            <a:r>
              <a:rPr sz="1400" spc="-1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Half</a:t>
            </a:r>
            <a:r>
              <a:rPr sz="1400" spc="3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Rule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3281081"/>
            <a:ext cx="3160915" cy="175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650" spc="135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1650" spc="31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step</a:t>
            </a:r>
            <a:r>
              <a:rPr sz="1650" spc="29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ed</a:t>
            </a:r>
            <a:r>
              <a:rPr sz="1650" spc="188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from</a:t>
            </a:r>
            <a:r>
              <a:rPr sz="1650" spc="6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82</a:t>
            </a:r>
            <a:r>
              <a:rPr sz="1650" spc="78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1650" spc="166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85.</a:t>
            </a:r>
            <a:r>
              <a:rPr sz="1650" spc="223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200" spc="0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l </a:t>
            </a:r>
            <a:r>
              <a:rPr sz="1200" spc="14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650" spc="145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200" spc="0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1200" spc="142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-29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sz="1650" spc="124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measured.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29" y="1518850"/>
            <a:ext cx="2188358" cy="159967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62" y="775529"/>
            <a:ext cx="2639910" cy="6002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85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56500" y="1218679"/>
            <a:ext cx="159131" cy="0"/>
          </a:xfrm>
          <a:custGeom>
            <a:avLst/>
            <a:gdLst/>
            <a:ahLst/>
            <a:cxnLst/>
            <a:rect l="l" t="t" r="r" b="b"/>
            <a:pathLst>
              <a:path w="159131">
                <a:moveTo>
                  <a:pt x="0" y="0"/>
                </a:moveTo>
                <a:lnTo>
                  <a:pt x="15913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56500" y="1218679"/>
            <a:ext cx="159131" cy="0"/>
          </a:xfrm>
          <a:custGeom>
            <a:avLst/>
            <a:gdLst/>
            <a:ahLst/>
            <a:cxnLst/>
            <a:rect l="l" t="t" r="r" b="b"/>
            <a:pathLst>
              <a:path w="159131">
                <a:moveTo>
                  <a:pt x="159131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30718" y="1218679"/>
            <a:ext cx="427126" cy="0"/>
          </a:xfrm>
          <a:custGeom>
            <a:avLst/>
            <a:gdLst/>
            <a:ahLst/>
            <a:cxnLst/>
            <a:rect l="l" t="t" r="r" b="b"/>
            <a:pathLst>
              <a:path w="427126">
                <a:moveTo>
                  <a:pt x="0" y="0"/>
                </a:moveTo>
                <a:lnTo>
                  <a:pt x="42712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0718" y="1218679"/>
            <a:ext cx="427126" cy="0"/>
          </a:xfrm>
          <a:custGeom>
            <a:avLst/>
            <a:gdLst/>
            <a:ahLst/>
            <a:cxnLst/>
            <a:rect l="l" t="t" r="r" b="b"/>
            <a:pathLst>
              <a:path w="427126">
                <a:moveTo>
                  <a:pt x="427126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50159" y="1218679"/>
            <a:ext cx="159131" cy="0"/>
          </a:xfrm>
          <a:custGeom>
            <a:avLst/>
            <a:gdLst/>
            <a:ahLst/>
            <a:cxnLst/>
            <a:rect l="l" t="t" r="r" b="b"/>
            <a:pathLst>
              <a:path w="159131">
                <a:moveTo>
                  <a:pt x="0" y="0"/>
                </a:moveTo>
                <a:lnTo>
                  <a:pt x="15913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50159" y="1218679"/>
            <a:ext cx="159131" cy="0"/>
          </a:xfrm>
          <a:custGeom>
            <a:avLst/>
            <a:gdLst/>
            <a:ahLst/>
            <a:cxnLst/>
            <a:rect l="l" t="t" r="r" b="b"/>
            <a:pathLst>
              <a:path w="159131">
                <a:moveTo>
                  <a:pt x="159131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24378" y="1218679"/>
            <a:ext cx="427126" cy="0"/>
          </a:xfrm>
          <a:custGeom>
            <a:avLst/>
            <a:gdLst/>
            <a:ahLst/>
            <a:cxnLst/>
            <a:rect l="l" t="t" r="r" b="b"/>
            <a:pathLst>
              <a:path w="427126">
                <a:moveTo>
                  <a:pt x="0" y="0"/>
                </a:moveTo>
                <a:lnTo>
                  <a:pt x="42712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24378" y="1218679"/>
            <a:ext cx="427126" cy="0"/>
          </a:xfrm>
          <a:custGeom>
            <a:avLst/>
            <a:gdLst/>
            <a:ahLst/>
            <a:cxnLst/>
            <a:rect l="l" t="t" r="r" b="b"/>
            <a:pathLst>
              <a:path w="427126">
                <a:moveTo>
                  <a:pt x="427126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6310" y="1722056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3742" y="2095133"/>
            <a:ext cx="446417" cy="0"/>
          </a:xfrm>
          <a:custGeom>
            <a:avLst/>
            <a:gdLst/>
            <a:ahLst/>
            <a:cxnLst/>
            <a:rect l="l" t="t" r="r" b="b"/>
            <a:pathLst>
              <a:path w="446417">
                <a:moveTo>
                  <a:pt x="0" y="0"/>
                </a:moveTo>
                <a:lnTo>
                  <a:pt x="44641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44788" y="2101037"/>
            <a:ext cx="446417" cy="0"/>
          </a:xfrm>
          <a:custGeom>
            <a:avLst/>
            <a:gdLst/>
            <a:ahLst/>
            <a:cxnLst/>
            <a:rect l="l" t="t" r="r" b="b"/>
            <a:pathLst>
              <a:path w="446417">
                <a:moveTo>
                  <a:pt x="446417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310" y="2436469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5300" y="471825"/>
            <a:ext cx="207414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Q8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First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transfer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function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294" y="919173"/>
            <a:ext cx="52593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Assume,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3800" y="1042977"/>
            <a:ext cx="200693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baseline="5270" dirty="0" smtClean="0">
                <a:latin typeface="Times New Roman"/>
                <a:cs typeface="Times New Roman"/>
              </a:rPr>
              <a:t>T</a:t>
            </a:r>
            <a:r>
              <a:rPr sz="1200" baseline="-7246" dirty="0" smtClean="0">
                <a:latin typeface="Times New Roman"/>
                <a:cs typeface="Times New Roman"/>
              </a:rPr>
              <a:t>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48345" y="1042977"/>
            <a:ext cx="208047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baseline="5270" dirty="0" smtClean="0">
                <a:latin typeface="Times New Roman"/>
                <a:cs typeface="Times New Roman"/>
              </a:rPr>
              <a:t>K</a:t>
            </a:r>
            <a:r>
              <a:rPr sz="1200" baseline="-7246" dirty="0" smtClean="0">
                <a:latin typeface="Times New Roman"/>
                <a:cs typeface="Times New Roman"/>
              </a:rPr>
              <a:t>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7459" y="1042977"/>
            <a:ext cx="200693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baseline="5270" dirty="0" smtClean="0">
                <a:latin typeface="Times New Roman"/>
                <a:cs typeface="Times New Roman"/>
              </a:rPr>
              <a:t>T</a:t>
            </a:r>
            <a:r>
              <a:rPr sz="1200" baseline="-7246" dirty="0" smtClean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42005" y="1042977"/>
            <a:ext cx="208047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K</a:t>
            </a:r>
            <a:r>
              <a:rPr sz="1200" spc="0" baseline="-7246" dirty="0" smtClean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6588" y="1136703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7422" y="1136703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&amp;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0248" y="1136703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/>
              <p:nvPr/>
            </p:nvSpPr>
            <p:spPr>
              <a:xfrm>
                <a:off x="1163789" y="1231737"/>
                <a:ext cx="829234" cy="17539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1240"/>
                  </a:lnSpc>
                  <a:spcBef>
                    <a:spcPts val="62"/>
                  </a:spcBef>
                </a:pPr>
                <a:r>
                  <a:rPr sz="1650" spc="0" baseline="5270" dirty="0" smtClean="0">
                    <a:latin typeface="Times New Roman"/>
                    <a:cs typeface="Times New Roman"/>
                  </a:rPr>
                  <a:t>Q      </a:t>
                </a:r>
                <a:r>
                  <a:rPr sz="1650" spc="69" baseline="5270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650" spc="69" baseline="5270" dirty="0" smtClean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baseline="3623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b="0" i="1" baseline="3623" smtClean="0">
                            <a:latin typeface="Cambria Math" panose="02040503050406030204" pitchFamily="18" charset="0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US" sz="1600" b="0" i="1" baseline="3623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</m:oMath>
                </a14:m>
                <a:r>
                  <a:rPr sz="1650" spc="0" baseline="5270" dirty="0" smtClean="0">
                    <a:latin typeface="Times New Roman"/>
                    <a:cs typeface="Times New Roman"/>
                  </a:rPr>
                  <a:t>s</a:t>
                </a:r>
                <a:r>
                  <a:rPr sz="1650" spc="54" baseline="5270" dirty="0" smtClean="0">
                    <a:latin typeface="Times New Roman"/>
                    <a:cs typeface="Times New Roman"/>
                  </a:rPr>
                  <a:t> </a:t>
                </a:r>
                <a:r>
                  <a:rPr sz="1650" spc="0" baseline="5270" dirty="0" smtClean="0">
                    <a:latin typeface="Times New Roman"/>
                    <a:cs typeface="Times New Roman"/>
                  </a:rPr>
                  <a:t>+</a:t>
                </a:r>
                <a:r>
                  <a:rPr sz="1650" spc="-128" baseline="5270" dirty="0" smtClean="0">
                    <a:latin typeface="Times New Roman"/>
                    <a:cs typeface="Times New Roman"/>
                  </a:rPr>
                  <a:t> </a:t>
                </a:r>
                <a:r>
                  <a:rPr sz="1650" spc="0" baseline="5270" dirty="0" smtClean="0">
                    <a:latin typeface="Times New Roman"/>
                    <a:cs typeface="Times New Roman"/>
                  </a:rPr>
                  <a:t>l</a:t>
                </a:r>
                <a:endParaRPr sz="11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89" y="1231737"/>
                <a:ext cx="829234" cy="175391"/>
              </a:xfrm>
              <a:prstGeom prst="rect">
                <a:avLst/>
              </a:prstGeom>
              <a:blipFill rotWithShape="0">
                <a:blip r:embed="rId3"/>
                <a:stretch>
                  <a:fillRect l="-9559" t="-41379" r="-2206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2637459" y="1231737"/>
                <a:ext cx="849223" cy="17539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1240"/>
                  </a:lnSpc>
                  <a:spcBef>
                    <a:spcPts val="62"/>
                  </a:spcBef>
                </a:pPr>
                <a:r>
                  <a:rPr lang="en-US" sz="1650" baseline="5270" dirty="0" smtClean="0">
                    <a:latin typeface="Times New Roman"/>
                    <a:cs typeface="Times New Roman"/>
                  </a:rPr>
                  <a:t>T</a:t>
                </a:r>
                <a:r>
                  <a:rPr lang="en-US" sz="1200" baseline="-7246" dirty="0" smtClean="0">
                    <a:latin typeface="Times New Roman"/>
                    <a:cs typeface="Times New Roman"/>
                  </a:rPr>
                  <a:t>l          </a:t>
                </a:r>
                <a:r>
                  <a:rPr lang="en-US" sz="1200" spc="-54" baseline="-7246" dirty="0" smtClean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b="0" i="1" baseline="3623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1600" b="0" i="1" baseline="3623" smtClean="0">
                            <a:latin typeface="Cambria Math" panose="02040503050406030204" pitchFamily="18" charset="0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ar-AE" sz="1600" b="0" i="1" baseline="3623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50" spc="0" baseline="5270" dirty="0" smtClean="0">
                    <a:latin typeface="Times New Roman"/>
                    <a:cs typeface="Times New Roman"/>
                  </a:rPr>
                  <a:t>s</a:t>
                </a:r>
                <a:r>
                  <a:rPr lang="en-US" sz="1650" spc="54" baseline="5270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650" spc="0" baseline="5270" dirty="0" smtClean="0">
                    <a:latin typeface="Times New Roman"/>
                    <a:cs typeface="Times New Roman"/>
                  </a:rPr>
                  <a:t>+</a:t>
                </a:r>
                <a:r>
                  <a:rPr lang="en-US" sz="1650" spc="-128" baseline="5270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650" spc="0" baseline="5270" dirty="0" smtClean="0">
                    <a:latin typeface="Times New Roman"/>
                    <a:cs typeface="Times New Roman"/>
                  </a:rPr>
                  <a:t>l</a:t>
                </a:r>
                <a:endParaRPr sz="11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459" y="1231737"/>
                <a:ext cx="849223" cy="175391"/>
              </a:xfrm>
              <a:prstGeom prst="rect">
                <a:avLst/>
              </a:prstGeom>
              <a:blipFill rotWithShape="0">
                <a:blip r:embed="rId4"/>
                <a:stretch>
                  <a:fillRect l="-9353" t="-41379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 txBox="1"/>
          <p:nvPr/>
        </p:nvSpPr>
        <p:spPr>
          <a:xfrm>
            <a:off x="347294" y="1456624"/>
            <a:ext cx="253908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129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ant</a:t>
            </a:r>
            <a:r>
              <a:rPr sz="1100" spc="16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find</a:t>
            </a:r>
            <a:r>
              <a:rPr sz="1100" spc="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these</a:t>
            </a:r>
            <a:r>
              <a:rPr sz="1100" spc="1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transfer</a:t>
            </a:r>
            <a:r>
              <a:rPr sz="1100" spc="17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functions!)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395" y="1666657"/>
            <a:ext cx="1979512" cy="464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-29" dirty="0" smtClean="0">
                <a:latin typeface="Times New Roman"/>
                <a:cs typeface="Times New Roman"/>
              </a:rPr>
              <a:t>Fo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first</a:t>
            </a:r>
            <a:r>
              <a:rPr sz="1100" spc="8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transfer</a:t>
            </a:r>
            <a:r>
              <a:rPr sz="1100" spc="18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function,</a:t>
            </a:r>
            <a:endParaRPr sz="1100" dirty="0" smtClean="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71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l8</a:t>
            </a:r>
            <a:r>
              <a:rPr sz="1100" spc="-10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-</a:t>
            </a:r>
            <a:r>
              <a:rPr sz="1100" spc="-39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l0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5706" y="2019060"/>
            <a:ext cx="360501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baseline="5270" dirty="0" smtClean="0">
                <a:latin typeface="Times New Roman"/>
                <a:cs typeface="Times New Roman"/>
              </a:rPr>
              <a:t>K</a:t>
            </a:r>
            <a:r>
              <a:rPr sz="1200" baseline="-7246" dirty="0" smtClean="0">
                <a:latin typeface="Times New Roman"/>
                <a:cs typeface="Times New Roman"/>
              </a:rPr>
              <a:t>l </a:t>
            </a:r>
            <a:r>
              <a:rPr sz="1200" spc="-44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8527" y="2019060"/>
            <a:ext cx="50800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2.667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1390" y="2114597"/>
            <a:ext cx="498904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85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-</a:t>
            </a:r>
            <a:r>
              <a:rPr sz="1100" spc="-39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82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2381070"/>
            <a:ext cx="1780119" cy="164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63.2%</a:t>
            </a:r>
            <a:r>
              <a:rPr sz="1100" spc="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steady</a:t>
            </a:r>
            <a:r>
              <a:rPr sz="1100" spc="1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state </a:t>
            </a:r>
            <a:r>
              <a:rPr sz="1100" spc="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value</a:t>
            </a:r>
            <a:r>
              <a:rPr sz="1100" spc="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471574" y="2692630"/>
                <a:ext cx="1955482" cy="49405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ts val="1155"/>
                  </a:lnSpc>
                  <a:spcBef>
                    <a:spcPts val="57"/>
                  </a:spcBef>
                </a:pPr>
                <a:r>
                  <a:rPr lang="en-US" sz="1100" spc="0" dirty="0" smtClean="0">
                    <a:latin typeface="Times New Roman"/>
                    <a:cs typeface="Times New Roman"/>
                  </a:rPr>
                  <a:t>l0</a:t>
                </a:r>
                <a:r>
                  <a:rPr lang="en-US" sz="1100" spc="-154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+</a:t>
                </a:r>
                <a:r>
                  <a:rPr lang="en-US" sz="1100" spc="-84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0.632</a:t>
                </a:r>
                <a:r>
                  <a:rPr lang="en-US" sz="1100" spc="-32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x</a:t>
                </a:r>
                <a:r>
                  <a:rPr lang="en-US" sz="1100" spc="-178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(l8</a:t>
                </a:r>
                <a:r>
                  <a:rPr lang="en-US" sz="1100" spc="262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-</a:t>
                </a:r>
                <a:r>
                  <a:rPr lang="en-US" sz="1100" spc="-390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l0) </a:t>
                </a:r>
                <a:r>
                  <a:rPr lang="en-US" sz="1100" spc="47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=</a:t>
                </a:r>
                <a:r>
                  <a:rPr lang="en-US" sz="1100" spc="-68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l5.056</a:t>
                </a:r>
                <a:endParaRPr lang="en-US" sz="1100" dirty="0">
                  <a:latin typeface="Times New Roman"/>
                  <a:cs typeface="Times New Roman"/>
                </a:endParaRPr>
              </a:p>
              <a:p>
                <a:pPr marL="500258" marR="513753" algn="ctr">
                  <a:lnSpc>
                    <a:spcPts val="1384"/>
                  </a:lnSpc>
                  <a:spcBef>
                    <a:spcPts val="115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baseline="3623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b="0" i="1" baseline="3623" smtClean="0">
                            <a:latin typeface="Cambria Math" panose="02040503050406030204" pitchFamily="18" charset="0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US" sz="1200" b="0" i="1" baseline="3623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baseline="3623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200" spc="-44" baseline="3623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650" spc="0" baseline="10541" dirty="0" smtClean="0">
                    <a:latin typeface="Times New Roman"/>
                    <a:cs typeface="Times New Roman"/>
                  </a:rPr>
                  <a:t>=</a:t>
                </a:r>
                <a:r>
                  <a:rPr lang="en-US" sz="1650" spc="-68" baseline="10541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650" spc="0" baseline="10541" dirty="0" smtClean="0">
                    <a:latin typeface="Times New Roman"/>
                    <a:cs typeface="Times New Roman"/>
                  </a:rPr>
                  <a:t>t</a:t>
                </a:r>
                <a:r>
                  <a:rPr lang="en-US" sz="800" spc="0" dirty="0" smtClean="0">
                    <a:latin typeface="Times New Roman"/>
                    <a:cs typeface="Times New Roman"/>
                  </a:rPr>
                  <a:t>63.2% </a:t>
                </a:r>
                <a:r>
                  <a:rPr lang="en-US" sz="800" spc="137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650" spc="0" baseline="10541" dirty="0" smtClean="0">
                    <a:latin typeface="Times New Roman"/>
                    <a:cs typeface="Times New Roman"/>
                  </a:rPr>
                  <a:t>=</a:t>
                </a:r>
                <a:r>
                  <a:rPr lang="en-US" sz="1650" spc="-68" baseline="10541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650" spc="0" baseline="10541" dirty="0" smtClean="0">
                    <a:latin typeface="Times New Roman"/>
                    <a:cs typeface="Times New Roman"/>
                  </a:rPr>
                  <a:t>3</a:t>
                </a:r>
                <a:endParaRPr sz="11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574" y="2692630"/>
                <a:ext cx="1955482" cy="494059"/>
              </a:xfrm>
              <a:prstGeom prst="rect">
                <a:avLst/>
              </a:prstGeom>
              <a:blipFill rotWithShape="0">
                <a:blip r:embed="rId5"/>
                <a:stretch>
                  <a:fillRect t="-12346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76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867" y="1068120"/>
            <a:ext cx="3980268" cy="187172"/>
          </a:xfrm>
          <a:custGeom>
            <a:avLst/>
            <a:gdLst/>
            <a:ahLst/>
            <a:cxnLst/>
            <a:rect l="l" t="t" r="r" b="b"/>
            <a:pathLst>
              <a:path w="3980268" h="187172">
                <a:moveTo>
                  <a:pt x="0" y="187172"/>
                </a:moveTo>
                <a:lnTo>
                  <a:pt x="3980268" y="187172"/>
                </a:lnTo>
                <a:lnTo>
                  <a:pt x="3980268" y="0"/>
                </a:lnTo>
                <a:lnTo>
                  <a:pt x="0" y="0"/>
                </a:lnTo>
                <a:lnTo>
                  <a:pt x="0" y="187172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3867" y="1428750"/>
            <a:ext cx="3691753" cy="1602892"/>
          </a:xfrm>
          <a:custGeom>
            <a:avLst/>
            <a:gdLst/>
            <a:ahLst/>
            <a:cxnLst/>
            <a:rect l="l" t="t" r="r" b="b"/>
            <a:pathLst>
              <a:path w="3980268" h="1776323">
                <a:moveTo>
                  <a:pt x="0" y="1776323"/>
                </a:moveTo>
                <a:lnTo>
                  <a:pt x="3980268" y="1776323"/>
                </a:lnTo>
                <a:lnTo>
                  <a:pt x="3980268" y="0"/>
                </a:lnTo>
                <a:lnTo>
                  <a:pt x="0" y="0"/>
                </a:lnTo>
                <a:lnTo>
                  <a:pt x="0" y="1776323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300" y="471825"/>
            <a:ext cx="225956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Q8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Overall</a:t>
            </a:r>
            <a:r>
              <a:rPr sz="1400" spc="18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transfer</a:t>
            </a:r>
            <a:r>
              <a:rPr sz="1400" spc="27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function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3867" y="1068120"/>
            <a:ext cx="3980268" cy="184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139">
              <a:lnSpc>
                <a:spcPct val="95825"/>
              </a:lnSpc>
              <a:spcBef>
                <a:spcPts val="80"/>
              </a:spcBef>
            </a:pPr>
            <a:r>
              <a:rPr sz="1100" spc="-2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act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3867" y="1252131"/>
            <a:ext cx="3980268" cy="1773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39"/>
              </a:spcBef>
            </a:pPr>
            <a:endParaRPr sz="1100" dirty="0" smtClean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3" y="1379419"/>
            <a:ext cx="3524209" cy="63612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709" y="2050616"/>
            <a:ext cx="742584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6310" y="928738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6310" y="1627212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6310" y="2809125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5300" y="471825"/>
            <a:ext cx="226725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Q8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Second</a:t>
            </a:r>
            <a:r>
              <a:rPr sz="1400" spc="14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transfer</a:t>
            </a:r>
            <a:r>
              <a:rPr sz="1400" spc="27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function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4395" y="873338"/>
            <a:ext cx="181852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-29" dirty="0" smtClean="0">
                <a:latin typeface="Times New Roman"/>
                <a:cs typeface="Times New Roman"/>
              </a:rPr>
              <a:t>Fo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total</a:t>
            </a:r>
            <a:r>
              <a:rPr sz="1100" spc="2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transfer</a:t>
            </a:r>
            <a:r>
              <a:rPr sz="1100" spc="17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function,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95" y="1571813"/>
            <a:ext cx="1780119" cy="164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63.2%</a:t>
            </a:r>
            <a:r>
              <a:rPr sz="1100" spc="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steady</a:t>
            </a:r>
            <a:r>
              <a:rPr sz="1100" spc="1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state </a:t>
            </a:r>
            <a:r>
              <a:rPr sz="1100" spc="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value</a:t>
            </a:r>
            <a:r>
              <a:rPr sz="1100" spc="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95" y="1867600"/>
            <a:ext cx="2850843" cy="459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5246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20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0.632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x</a:t>
            </a:r>
            <a:r>
              <a:rPr sz="1100" spc="-17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(26</a:t>
            </a:r>
            <a:r>
              <a:rPr sz="1100" spc="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-</a:t>
            </a:r>
            <a:r>
              <a:rPr sz="1100" spc="-39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20)</a:t>
            </a:r>
            <a:r>
              <a:rPr sz="1100" spc="7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23.7920</a:t>
            </a:r>
            <a:endParaRPr sz="1100">
              <a:latin typeface="Times New Roman"/>
              <a:cs typeface="Times New Roman"/>
            </a:endParaRPr>
          </a:p>
          <a:p>
            <a:pPr marL="12700" marR="27085">
              <a:lnSpc>
                <a:spcPct val="95825"/>
              </a:lnSpc>
              <a:spcBef>
                <a:spcPts val="1003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(This</a:t>
            </a:r>
            <a:r>
              <a:rPr sz="1100" spc="1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needs</a:t>
            </a:r>
            <a:r>
              <a:rPr sz="1100" spc="8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olation)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395" y="2753726"/>
            <a:ext cx="45260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Finall</a:t>
            </a:r>
            <a:r>
              <a:rPr sz="1100" spc="-89" dirty="0" smtClean="0"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26" y="1065647"/>
            <a:ext cx="1084683" cy="39118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518" y="1060541"/>
            <a:ext cx="1817086" cy="42293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295" y="2404190"/>
            <a:ext cx="1700024" cy="23966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48" y="2967896"/>
            <a:ext cx="3466790" cy="3494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6310" y="1260589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310" y="2161476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300" y="471825"/>
            <a:ext cx="205826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Q1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Analog</a:t>
            </a:r>
            <a:r>
              <a:rPr sz="1400" spc="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PD</a:t>
            </a:r>
            <a:r>
              <a:rPr sz="1400" spc="22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Controller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95" y="1205189"/>
            <a:ext cx="1715988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Analog PD</a:t>
            </a:r>
            <a:r>
              <a:rPr sz="1100" spc="16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controller</a:t>
            </a:r>
            <a:r>
              <a:rPr sz="1100" spc="8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2106077"/>
            <a:ext cx="1897296" cy="164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ideal</a:t>
            </a:r>
            <a:r>
              <a:rPr sz="1100" spc="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version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when</a:t>
            </a:r>
            <a:r>
              <a:rPr sz="1100" spc="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α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376" y="1448799"/>
            <a:ext cx="1798276" cy="51768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720" y="2493018"/>
            <a:ext cx="1796871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300" y="14421"/>
            <a:ext cx="113404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undamentals</a:t>
            </a:r>
            <a:r>
              <a:rPr sz="600" spc="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00" y="471825"/>
            <a:ext cx="233703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Q1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Ideal</a:t>
            </a:r>
            <a:r>
              <a:rPr sz="1400" spc="4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PD</a:t>
            </a:r>
            <a:r>
              <a:rPr sz="1400" spc="218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Ramp</a:t>
            </a:r>
            <a:r>
              <a:rPr sz="1400" spc="17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Res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onse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587" y="971550"/>
            <a:ext cx="186991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ideal-PD</a:t>
            </a:r>
            <a:r>
              <a:rPr sz="1100" spc="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ramp</a:t>
            </a:r>
            <a:r>
              <a:rPr sz="1100" spc="1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onse</a:t>
            </a:r>
            <a:r>
              <a:rPr sz="1100" spc="6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3" y="1141845"/>
            <a:ext cx="3039873" cy="6820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08" y="1950810"/>
            <a:ext cx="4054781" cy="4437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92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14421"/>
            <a:ext cx="113404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undamentals</a:t>
            </a:r>
            <a:r>
              <a:rPr sz="600" spc="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300" y="471825"/>
            <a:ext cx="250517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Q1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Analog</a:t>
            </a:r>
            <a:r>
              <a:rPr sz="1400" spc="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PD</a:t>
            </a:r>
            <a:r>
              <a:rPr sz="1400" spc="22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Ramp</a:t>
            </a:r>
            <a:r>
              <a:rPr sz="1400" spc="17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Res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onse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294" y="1153856"/>
            <a:ext cx="198051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analog-PD</a:t>
            </a:r>
            <a:r>
              <a:rPr sz="1100" spc="17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ramp</a:t>
            </a:r>
            <a:r>
              <a:rPr sz="1100" spc="1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onse</a:t>
            </a:r>
            <a:r>
              <a:rPr sz="1100" spc="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349552"/>
            <a:ext cx="3355985" cy="524051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22" y="1926395"/>
            <a:ext cx="3331251" cy="555482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1" y="2648906"/>
            <a:ext cx="4553474" cy="4342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300" y="471825"/>
            <a:ext cx="2556732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Q1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Comp</a:t>
            </a:r>
            <a:r>
              <a:rPr sz="1400" spc="-39" dirty="0" smtClean="0">
                <a:latin typeface="Times New Roman"/>
                <a:cs typeface="Times New Roman"/>
              </a:rPr>
              <a:t>a</a:t>
            </a:r>
            <a:r>
              <a:rPr sz="1400" spc="0" dirty="0" smtClean="0">
                <a:latin typeface="Times New Roman"/>
                <a:cs typeface="Times New Roman"/>
              </a:rPr>
              <a:t>ring</a:t>
            </a:r>
            <a:r>
              <a:rPr sz="1400" spc="12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Ramp</a:t>
            </a:r>
            <a:r>
              <a:rPr sz="1400" spc="17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Res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onses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1152942"/>
            <a:ext cx="1635438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ideal</a:t>
            </a:r>
            <a:r>
              <a:rPr sz="1100" spc="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ramp</a:t>
            </a:r>
            <a:r>
              <a:rPr sz="1100" spc="1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onse</a:t>
            </a:r>
            <a:r>
              <a:rPr sz="1100" spc="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775445"/>
            <a:ext cx="198047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analog</a:t>
            </a:r>
            <a:r>
              <a:rPr sz="1100" spc="10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PD</a:t>
            </a:r>
            <a:r>
              <a:rPr sz="1100" spc="1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ramp</a:t>
            </a:r>
            <a:r>
              <a:rPr sz="1100" spc="1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onse</a:t>
            </a:r>
            <a:r>
              <a:rPr sz="1100" spc="6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2741405"/>
            <a:ext cx="3103082" cy="164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2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they </a:t>
            </a:r>
            <a:r>
              <a:rPr sz="1100" spc="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equivalent</a:t>
            </a:r>
            <a:r>
              <a:rPr sz="1100" spc="9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when </a:t>
            </a:r>
            <a:r>
              <a:rPr sz="1100" spc="56" dirty="0" smtClean="0">
                <a:latin typeface="Times New Roman"/>
                <a:cs typeface="Times New Roman"/>
              </a:rPr>
              <a:t> </a:t>
            </a:r>
            <a:r>
              <a:rPr lang="el-GR" sz="1100" spc="0" dirty="0" smtClean="0">
                <a:latin typeface="Times New Roman"/>
                <a:cs typeface="Times New Roman"/>
              </a:rPr>
              <a:t>α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0?? </a:t>
            </a:r>
            <a:r>
              <a:rPr sz="1100" spc="1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Ans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er: </a:t>
            </a:r>
            <a:r>
              <a:rPr sz="1100" spc="219" dirty="0" smtClean="0">
                <a:latin typeface="Times New Roman"/>
                <a:cs typeface="Times New Roman"/>
              </a:rPr>
              <a:t> </a:t>
            </a:r>
            <a:r>
              <a:rPr sz="1100" spc="-100" dirty="0" smtClean="0"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es.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32" y="1367203"/>
            <a:ext cx="2513175" cy="30327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74081"/>
            <a:ext cx="4608004" cy="4166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5300" y="14421"/>
            <a:ext cx="113404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undamentals</a:t>
            </a:r>
            <a:r>
              <a:rPr sz="600" spc="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5300" y="471825"/>
            <a:ext cx="160003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Q1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Step</a:t>
            </a:r>
            <a:r>
              <a:rPr sz="1400" spc="10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Res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onses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5093" y="807326"/>
            <a:ext cx="1596557" cy="162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00"/>
              </a:lnSpc>
              <a:spcBef>
                <a:spcPts val="45"/>
              </a:spcBef>
            </a:pPr>
            <a:r>
              <a:rPr sz="800" spc="0" dirty="0" smtClean="0">
                <a:latin typeface="Times New Roman"/>
                <a:cs typeface="Times New Roman"/>
              </a:rPr>
              <a:t>The</a:t>
            </a:r>
            <a:r>
              <a:rPr sz="800" spc="185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ideal-PD </a:t>
            </a:r>
            <a:r>
              <a:rPr sz="800" spc="23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step </a:t>
            </a:r>
            <a:r>
              <a:rPr sz="800" spc="5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res</a:t>
            </a:r>
            <a:r>
              <a:rPr sz="800" spc="25" dirty="0" smtClean="0">
                <a:latin typeface="Times New Roman"/>
                <a:cs typeface="Times New Roman"/>
              </a:rPr>
              <a:t>p</a:t>
            </a:r>
            <a:r>
              <a:rPr sz="800" spc="0" dirty="0" smtClean="0">
                <a:latin typeface="Times New Roman"/>
                <a:cs typeface="Times New Roman"/>
              </a:rPr>
              <a:t>onse</a:t>
            </a:r>
            <a:r>
              <a:rPr sz="800" spc="198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is,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093" y="3105150"/>
            <a:ext cx="2668008" cy="131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05"/>
              </a:lnSpc>
              <a:spcBef>
                <a:spcPts val="45"/>
              </a:spcBef>
            </a:pPr>
            <a:r>
              <a:rPr sz="800" spc="0" dirty="0" smtClean="0">
                <a:latin typeface="Times New Roman"/>
                <a:cs typeface="Times New Roman"/>
              </a:rPr>
              <a:t>Are </a:t>
            </a:r>
            <a:r>
              <a:rPr sz="800" spc="48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they</a:t>
            </a:r>
            <a:r>
              <a:rPr sz="800" spc="98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equivalent</a:t>
            </a:r>
            <a:r>
              <a:rPr sz="800" spc="29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when </a:t>
            </a:r>
            <a:r>
              <a:rPr sz="800" spc="142" dirty="0" smtClean="0">
                <a:latin typeface="Times New Roman"/>
                <a:cs typeface="Times New Roman"/>
              </a:rPr>
              <a:t> </a:t>
            </a:r>
            <a:r>
              <a:rPr lang="el-GR" sz="800" spc="0" dirty="0" smtClean="0">
                <a:latin typeface="Times New Roman"/>
                <a:cs typeface="Times New Roman"/>
              </a:rPr>
              <a:t>α</a:t>
            </a:r>
            <a:r>
              <a:rPr sz="800" spc="90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=</a:t>
            </a:r>
            <a:r>
              <a:rPr sz="800" spc="80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0??.</a:t>
            </a:r>
            <a:r>
              <a:rPr sz="800" spc="89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Ans</a:t>
            </a:r>
            <a:r>
              <a:rPr sz="800" spc="-30" dirty="0" smtClean="0">
                <a:latin typeface="Times New Roman"/>
                <a:cs typeface="Times New Roman"/>
              </a:rPr>
              <a:t>w</a:t>
            </a:r>
            <a:r>
              <a:rPr sz="800" spc="0" dirty="0" smtClean="0">
                <a:latin typeface="Times New Roman"/>
                <a:cs typeface="Times New Roman"/>
              </a:rPr>
              <a:t>er:</a:t>
            </a:r>
            <a:r>
              <a:rPr sz="800" spc="-117" dirty="0" smtClean="0">
                <a:latin typeface="Times New Roman"/>
                <a:cs typeface="Times New Roman"/>
              </a:rPr>
              <a:t> </a:t>
            </a:r>
            <a:r>
              <a:rPr sz="800" spc="-91" dirty="0" smtClean="0">
                <a:latin typeface="Times New Roman"/>
                <a:cs typeface="Times New Roman"/>
              </a:rPr>
              <a:t>Y</a:t>
            </a:r>
            <a:r>
              <a:rPr sz="800" spc="0" dirty="0" smtClean="0">
                <a:latin typeface="Times New Roman"/>
                <a:cs typeface="Times New Roman"/>
              </a:rPr>
              <a:t>es.</a:t>
            </a:r>
            <a:r>
              <a:rPr sz="800" spc="47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Use,</a:t>
            </a:r>
            <a:endParaRPr sz="800" dirty="0">
              <a:latin typeface="Times New Roman"/>
              <a:cs typeface="Times New Roman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9" y="972327"/>
            <a:ext cx="2286000" cy="356792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43" y="1325600"/>
            <a:ext cx="3085517" cy="343004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21" y="1987324"/>
            <a:ext cx="4237159" cy="400481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093" y="2390630"/>
            <a:ext cx="4114800" cy="63179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1604" y="3015127"/>
            <a:ext cx="1676400" cy="443732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39" y="1739885"/>
            <a:ext cx="1979116" cy="1980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76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6310" y="2969450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6310" y="3179483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300" y="14421"/>
            <a:ext cx="113404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undamentals</a:t>
            </a:r>
            <a:r>
              <a:rPr sz="600" spc="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PID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300" y="471825"/>
            <a:ext cx="304010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Q2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implementation</a:t>
            </a:r>
            <a:r>
              <a:rPr sz="1400" spc="29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f</a:t>
            </a:r>
            <a:r>
              <a:rPr sz="1400" spc="-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rm</a:t>
            </a:r>
            <a:r>
              <a:rPr sz="1400" spc="9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of</a:t>
            </a:r>
            <a:r>
              <a:rPr sz="1400" spc="7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analog</a:t>
            </a:r>
            <a:r>
              <a:rPr sz="1400" spc="16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PD</a:t>
            </a:r>
            <a:endParaRPr sz="14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624395" y="2914051"/>
                <a:ext cx="3381225" cy="387472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 marR="22806">
                  <a:lnSpc>
                    <a:spcPts val="1160"/>
                  </a:lnSpc>
                  <a:spcBef>
                    <a:spcPts val="57"/>
                  </a:spcBef>
                </a:pPr>
                <a:r>
                  <a:rPr lang="en-US" sz="1100" spc="0" dirty="0" smtClean="0">
                    <a:latin typeface="Times New Roman"/>
                    <a:cs typeface="Times New Roman"/>
                  </a:rPr>
                  <a:t>Sh</a:t>
                </a:r>
                <a:r>
                  <a:rPr lang="en-US" sz="1100" spc="-29" dirty="0" smtClean="0">
                    <a:latin typeface="Times New Roman"/>
                    <a:cs typeface="Times New Roman"/>
                  </a:rPr>
                  <a:t>o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w</a:t>
                </a:r>
                <a:r>
                  <a:rPr lang="en-US" sz="1100" spc="22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that</a:t>
                </a:r>
                <a:r>
                  <a:rPr lang="en-US" sz="1100" spc="62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29" dirty="0" smtClean="0">
                    <a:latin typeface="Times New Roman"/>
                    <a:cs typeface="Times New Roman"/>
                  </a:rPr>
                  <a:t>b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oth</a:t>
                </a:r>
                <a:r>
                  <a:rPr lang="en-US" sz="1100" spc="185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-29" dirty="0" smtClean="0">
                    <a:latin typeface="Times New Roman"/>
                    <a:cs typeface="Times New Roman"/>
                  </a:rPr>
                  <a:t>a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re</a:t>
                </a:r>
                <a:r>
                  <a:rPr lang="en-US" sz="1100" spc="122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equivalent</a:t>
                </a:r>
                <a:r>
                  <a:rPr lang="en-US" sz="1100" spc="89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in</a:t>
                </a:r>
                <a:r>
                  <a:rPr lang="en-US" sz="1100" spc="55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structure.</a:t>
                </a:r>
                <a:endParaRPr lang="en-US" sz="1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ts val="1184"/>
                  </a:lnSpc>
                  <a:spcBef>
                    <a:spcPts val="327"/>
                  </a:spcBef>
                </a:pPr>
                <a:r>
                  <a:rPr lang="en-US" sz="1100" spc="0" dirty="0" smtClean="0">
                    <a:latin typeface="Times New Roman"/>
                    <a:cs typeface="Times New Roman"/>
                  </a:rPr>
                  <a:t>Find</a:t>
                </a:r>
                <a:r>
                  <a:rPr lang="en-US" sz="1100" spc="75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K</a:t>
                </a:r>
                <a:r>
                  <a:rPr lang="en-US" sz="1200" spc="50" baseline="-10870" dirty="0" smtClean="0">
                    <a:latin typeface="Times New Roman"/>
                    <a:cs typeface="Times New Roman"/>
                  </a:rPr>
                  <a:t>l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,</a:t>
                </a:r>
                <a:r>
                  <a:rPr lang="en-US" sz="1100" spc="89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K</a:t>
                </a:r>
                <a:r>
                  <a:rPr lang="en-US" sz="1200" spc="0" baseline="-10870" dirty="0" smtClean="0">
                    <a:latin typeface="Times New Roman"/>
                    <a:cs typeface="Times New Roman"/>
                  </a:rPr>
                  <a:t>2 </a:t>
                </a:r>
                <a:r>
                  <a:rPr lang="en-US" sz="1200" spc="74" baseline="-10870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and</a:t>
                </a:r>
                <a:r>
                  <a:rPr lang="en-US" sz="1100" spc="145" dirty="0" smtClean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US" sz="12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spc="0" baseline="-10870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200" spc="14" baseline="-10870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f</a:t>
                </a:r>
                <a:r>
                  <a:rPr lang="en-US" sz="1100" spc="-29" dirty="0" smtClean="0">
                    <a:latin typeface="Times New Roman"/>
                    <a:cs typeface="Times New Roman"/>
                  </a:rPr>
                  <a:t>o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1100" spc="51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a</a:t>
                </a:r>
                <a:r>
                  <a:rPr lang="en-US" sz="1100" spc="124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given</a:t>
                </a:r>
                <a:r>
                  <a:rPr lang="en-US" sz="1100" spc="-8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K</a:t>
                </a:r>
                <a:r>
                  <a:rPr lang="en-US" sz="1200" spc="0" baseline="-10870" dirty="0" smtClean="0">
                    <a:latin typeface="Times New Roman"/>
                    <a:cs typeface="Times New Roman"/>
                  </a:rPr>
                  <a:t>C</a:t>
                </a:r>
                <a:r>
                  <a:rPr lang="en-US" sz="1200" spc="-16" baseline="-10870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100" spc="0" dirty="0" smtClean="0">
                    <a:latin typeface="Times New Roman"/>
                    <a:cs typeface="Times New Roman"/>
                  </a:rPr>
                  <a:t>,</a:t>
                </a:r>
                <a:r>
                  <a:rPr lang="en-US" sz="1100" spc="114" dirty="0" smtClean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1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US" sz="11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100" spc="0" dirty="0" smtClean="0">
                    <a:latin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b="0" i="1" spc="0" smtClean="0">
                        <a:latin typeface="Cambria Math" panose="02040503050406030204" pitchFamily="18" charset="0"/>
                        <a:cs typeface="Times New Roman"/>
                      </a:rPr>
                      <m:t>𝛼</m:t>
                    </m:r>
                  </m:oMath>
                </a14:m>
                <a:r>
                  <a:rPr lang="en-US" sz="1100" spc="0" dirty="0" smtClean="0">
                    <a:latin typeface="Times New Roman"/>
                    <a:cs typeface="Times New Roman"/>
                  </a:rPr>
                  <a:t>.</a:t>
                </a:r>
                <a:endParaRPr sz="11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" y="2914051"/>
                <a:ext cx="3381225" cy="387472"/>
              </a:xfrm>
              <a:prstGeom prst="rect">
                <a:avLst/>
              </a:prstGeom>
              <a:blipFill rotWithShape="0">
                <a:blip r:embed="rId3"/>
                <a:stretch>
                  <a:fillRect l="-2162" t="-1406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35" y="2161925"/>
            <a:ext cx="3256276" cy="534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373" y="896653"/>
            <a:ext cx="1843257" cy="10854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ject 83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5300" y="14421"/>
            <a:ext cx="113404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undamentals</a:t>
            </a:r>
            <a:r>
              <a:rPr sz="600" spc="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300" y="471825"/>
            <a:ext cx="74159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Q3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PID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294" y="1132736"/>
            <a:ext cx="162348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Ideal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PID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controller</a:t>
            </a:r>
            <a:r>
              <a:rPr sz="1100" spc="8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43252" y="1382983"/>
            <a:ext cx="14815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5"/>
              </a:lnSpc>
            </a:pPr>
            <a:r>
              <a:rPr sz="165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306" y="1901746"/>
            <a:ext cx="31133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anolog</a:t>
            </a:r>
            <a:r>
              <a:rPr sz="1100" spc="6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PID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(series</a:t>
            </a:r>
            <a:r>
              <a:rPr sz="1100" spc="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rm)</a:t>
            </a:r>
            <a:r>
              <a:rPr sz="1100" spc="1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6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implemented</a:t>
            </a:r>
            <a:r>
              <a:rPr sz="1100" spc="1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347306" y="2771733"/>
                <a:ext cx="3165888" cy="16495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1165"/>
                  </a:lnSpc>
                  <a:spcBef>
                    <a:spcPts val="58"/>
                  </a:spcBef>
                </a:pPr>
                <a:r>
                  <a:rPr sz="1100" spc="0" dirty="0" smtClean="0">
                    <a:latin typeface="Times New Roman"/>
                    <a:cs typeface="Times New Roman"/>
                  </a:rPr>
                  <a:t>Objective:</a:t>
                </a:r>
                <a:r>
                  <a:rPr sz="1100" spc="251" dirty="0" smtClean="0">
                    <a:latin typeface="Times New Roman"/>
                    <a:cs typeface="Times New Roman"/>
                  </a:rPr>
                  <a:t> </a:t>
                </a:r>
                <a:r>
                  <a:rPr sz="1100" spc="0" dirty="0" smtClean="0">
                    <a:latin typeface="Times New Roman"/>
                    <a:cs typeface="Times New Roman"/>
                  </a:rPr>
                  <a:t>Establish</a:t>
                </a:r>
                <a:r>
                  <a:rPr sz="1100" spc="101" dirty="0" smtClean="0">
                    <a:latin typeface="Times New Roman"/>
                    <a:cs typeface="Times New Roman"/>
                  </a:rPr>
                  <a:t> </a:t>
                </a:r>
                <a:r>
                  <a:rPr sz="1100" spc="0" dirty="0" smtClean="0">
                    <a:latin typeface="Times New Roman"/>
                    <a:cs typeface="Times New Roman"/>
                  </a:rPr>
                  <a:t>their </a:t>
                </a:r>
                <a:r>
                  <a:rPr sz="1100" spc="117" dirty="0" smtClean="0">
                    <a:latin typeface="Times New Roman"/>
                    <a:cs typeface="Times New Roman"/>
                  </a:rPr>
                  <a:t> </a:t>
                </a:r>
                <a:r>
                  <a:rPr sz="1100" spc="0" dirty="0" smtClean="0">
                    <a:latin typeface="Times New Roman"/>
                    <a:cs typeface="Times New Roman"/>
                  </a:rPr>
                  <a:t>equivalent</a:t>
                </a:r>
                <a:r>
                  <a:rPr sz="1100" spc="101" dirty="0" smtClean="0">
                    <a:latin typeface="Times New Roman"/>
                    <a:cs typeface="Times New Roman"/>
                  </a:rPr>
                  <a:t> </a:t>
                </a:r>
                <a:r>
                  <a:rPr sz="1100" spc="0" dirty="0" smtClean="0">
                    <a:latin typeface="Times New Roman"/>
                    <a:cs typeface="Times New Roman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100" b="0" i="1" spc="0" smtClean="0">
                        <a:latin typeface="Cambria Math" panose="02040503050406030204" pitchFamily="18" charset="0"/>
                        <a:cs typeface="Times New Roman"/>
                      </a:rPr>
                      <m:t>𝛼</m:t>
                    </m:r>
                  </m:oMath>
                </a14:m>
                <a:r>
                  <a:rPr sz="1100" spc="107" dirty="0" smtClean="0">
                    <a:latin typeface="Times New Roman"/>
                    <a:cs typeface="Times New Roman"/>
                  </a:rPr>
                  <a:t> </a:t>
                </a:r>
                <a:r>
                  <a:rPr sz="1100" spc="0" dirty="0" smtClean="0">
                    <a:latin typeface="Times New Roman"/>
                    <a:cs typeface="Times New Roman"/>
                  </a:rPr>
                  <a:t>=</a:t>
                </a:r>
                <a:r>
                  <a:rPr sz="1100" spc="91" dirty="0" smtClean="0">
                    <a:latin typeface="Times New Roman"/>
                    <a:cs typeface="Times New Roman"/>
                  </a:rPr>
                  <a:t> </a:t>
                </a:r>
                <a:r>
                  <a:rPr sz="1100" spc="0" dirty="0" smtClean="0">
                    <a:latin typeface="Times New Roman"/>
                    <a:cs typeface="Times New Roman"/>
                  </a:rPr>
                  <a:t>0.</a:t>
                </a:r>
                <a:endParaRPr sz="11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06" y="2771733"/>
                <a:ext cx="3165888" cy="164954"/>
              </a:xfrm>
              <a:prstGeom prst="rect">
                <a:avLst/>
              </a:prstGeom>
              <a:blipFill rotWithShape="0">
                <a:blip r:embed="rId3"/>
                <a:stretch>
                  <a:fillRect l="-2505" t="-37037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055" y="1286936"/>
            <a:ext cx="2505697" cy="53193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429" y="2112361"/>
            <a:ext cx="2850740" cy="593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4379</TotalTime>
  <Words>1392</Words>
  <Application>Microsoft Office PowerPoint</Application>
  <PresentationFormat>Custom</PresentationFormat>
  <Paragraphs>235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SAGER</dc:creator>
  <cp:lastModifiedBy>Muhammad Hafiz</cp:lastModifiedBy>
  <cp:revision>17</cp:revision>
  <cp:lastPrinted>2015-09-23T17:09:38Z</cp:lastPrinted>
  <dcterms:modified xsi:type="dcterms:W3CDTF">2015-09-23T17:14:49Z</dcterms:modified>
</cp:coreProperties>
</file>