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4610100" cy="3467100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>
      <p:cViewPr varScale="1">
        <p:scale>
          <a:sx n="143" d="100"/>
          <a:sy n="143" d="100"/>
        </p:scale>
        <p:origin x="61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6792" cy="339262"/>
          </a:xfrm>
          <a:prstGeom prst="rect">
            <a:avLst/>
          </a:prstGeom>
        </p:spPr>
        <p:txBody>
          <a:bodyPr vert="horz" lIns="188714" tIns="94357" rIns="188714" bIns="94357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472" y="0"/>
            <a:ext cx="4276792" cy="339262"/>
          </a:xfrm>
          <a:prstGeom prst="rect">
            <a:avLst/>
          </a:prstGeom>
        </p:spPr>
        <p:txBody>
          <a:bodyPr vert="horz" lIns="188714" tIns="94357" rIns="188714" bIns="94357" rtlCol="0"/>
          <a:lstStyle>
            <a:lvl1pPr algn="r">
              <a:defRPr sz="2500"/>
            </a:lvl1pPr>
          </a:lstStyle>
          <a:p>
            <a:fld id="{6C88966C-F8FC-4773-9A37-440CA0883865}" type="datetimeFigureOut">
              <a:rPr lang="en-SG" smtClean="0"/>
              <a:t>13/9/2015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6458418"/>
            <a:ext cx="4276792" cy="339260"/>
          </a:xfrm>
          <a:prstGeom prst="rect">
            <a:avLst/>
          </a:prstGeom>
        </p:spPr>
        <p:txBody>
          <a:bodyPr vert="horz" lIns="188714" tIns="94357" rIns="188714" bIns="94357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472" y="6458418"/>
            <a:ext cx="4276792" cy="339260"/>
          </a:xfrm>
          <a:prstGeom prst="rect">
            <a:avLst/>
          </a:prstGeom>
        </p:spPr>
        <p:txBody>
          <a:bodyPr vert="horz" lIns="188714" tIns="94357" rIns="188714" bIns="94357" rtlCol="0" anchor="b"/>
          <a:lstStyle>
            <a:lvl1pPr algn="r">
              <a:defRPr sz="2500"/>
            </a:lvl1pPr>
          </a:lstStyle>
          <a:p>
            <a:fld id="{267582BB-AFCF-4F5F-B98F-54EBCD002A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7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794" cy="339262"/>
          </a:xfrm>
          <a:prstGeom prst="rect">
            <a:avLst/>
          </a:prstGeom>
        </p:spPr>
        <p:txBody>
          <a:bodyPr vert="horz" lIns="188714" tIns="94357" rIns="188714" bIns="94357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471" y="0"/>
            <a:ext cx="4276794" cy="339262"/>
          </a:xfrm>
          <a:prstGeom prst="rect">
            <a:avLst/>
          </a:prstGeom>
        </p:spPr>
        <p:txBody>
          <a:bodyPr vert="horz" lIns="188714" tIns="94357" rIns="188714" bIns="94357" rtlCol="0"/>
          <a:lstStyle>
            <a:lvl1pPr algn="r">
              <a:defRPr sz="2500"/>
            </a:lvl1pPr>
          </a:lstStyle>
          <a:p>
            <a:fld id="{752B454A-0CBC-4F8A-9464-EAA0490B04B7}" type="datetimeFigureOut">
              <a:rPr lang="en-SG" smtClean="0"/>
              <a:t>13/9/2015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1538" y="849313"/>
            <a:ext cx="30495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8714" tIns="94357" rIns="188714" bIns="94357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907" y="3271227"/>
            <a:ext cx="7900850" cy="2676740"/>
          </a:xfrm>
          <a:prstGeom prst="rect">
            <a:avLst/>
          </a:prstGeom>
        </p:spPr>
        <p:txBody>
          <a:bodyPr vert="horz" lIns="188714" tIns="94357" rIns="188714" bIns="943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8416"/>
            <a:ext cx="4276794" cy="339260"/>
          </a:xfrm>
          <a:prstGeom prst="rect">
            <a:avLst/>
          </a:prstGeom>
        </p:spPr>
        <p:txBody>
          <a:bodyPr vert="horz" lIns="188714" tIns="94357" rIns="188714" bIns="94357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471" y="6458416"/>
            <a:ext cx="4276794" cy="339260"/>
          </a:xfrm>
          <a:prstGeom prst="rect">
            <a:avLst/>
          </a:prstGeom>
        </p:spPr>
        <p:txBody>
          <a:bodyPr vert="horz" lIns="188714" tIns="94357" rIns="188714" bIns="94357" rtlCol="0" anchor="b"/>
          <a:lstStyle>
            <a:lvl1pPr algn="r">
              <a:defRPr sz="2500"/>
            </a:lvl1pPr>
          </a:lstStyle>
          <a:p>
            <a:fld id="{F09D7871-30B5-463E-85E9-6A1C9A88FC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93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25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475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83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505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19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74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67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74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646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48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89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04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60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97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47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0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762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632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8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79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2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1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37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65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71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9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D7871-30B5-463E-85E9-6A1C9A88FC1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4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-12"/>
            <a:ext cx="4608004" cy="122186"/>
          </a:xfrm>
          <a:custGeom>
            <a:avLst/>
            <a:gdLst/>
            <a:ahLst/>
            <a:cxnLst/>
            <a:rect l="l" t="t" r="r" b="b"/>
            <a:pathLst>
              <a:path w="4608004" h="122186">
                <a:moveTo>
                  <a:pt x="4608004" y="12"/>
                </a:moveTo>
                <a:lnTo>
                  <a:pt x="0" y="12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1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06" y="1198905"/>
            <a:ext cx="3888003" cy="543826"/>
          </a:xfrm>
          <a:custGeom>
            <a:avLst/>
            <a:gdLst/>
            <a:ahLst/>
            <a:cxnLst/>
            <a:rect l="l" t="t" r="r" b="b"/>
            <a:pathLst>
              <a:path w="3888003" h="543826">
                <a:moveTo>
                  <a:pt x="0" y="543826"/>
                </a:moveTo>
                <a:lnTo>
                  <a:pt x="3888003" y="543826"/>
                </a:lnTo>
                <a:lnTo>
                  <a:pt x="3888003" y="0"/>
                </a:lnTo>
                <a:lnTo>
                  <a:pt x="0" y="0"/>
                </a:lnTo>
                <a:lnTo>
                  <a:pt x="0" y="5438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4421"/>
            <a:ext cx="106767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2: </a:t>
            </a:r>
            <a:r>
              <a:rPr sz="600" spc="4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Empirical </a:t>
            </a:r>
            <a:r>
              <a:rPr sz="600" spc="3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M</a:t>
            </a:r>
            <a:r>
              <a:rPr sz="600" spc="19" dirty="0" smtClean="0">
                <a:latin typeface="Times New Roman"/>
                <a:cs typeface="Times New Roman"/>
              </a:rPr>
              <a:t>o</a:t>
            </a:r>
            <a:r>
              <a:rPr sz="600" spc="0" dirty="0" smtClean="0">
                <a:latin typeface="Times New Roman"/>
                <a:cs typeface="Times New Roman"/>
              </a:rPr>
              <a:t>deling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0006" y="1198905"/>
            <a:ext cx="3888003" cy="54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769810" marR="769875" algn="ctr">
              <a:lnSpc>
                <a:spcPct val="95825"/>
              </a:lnSpc>
              <a:spcBef>
                <a:spcPts val="470"/>
              </a:spcBef>
            </a:pPr>
            <a:r>
              <a:rPr sz="14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Chapter</a:t>
            </a:r>
            <a:r>
              <a:rPr sz="1400" spc="289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2:</a:t>
            </a:r>
            <a:r>
              <a:rPr sz="1400" spc="27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Empirical</a:t>
            </a:r>
            <a:r>
              <a:rPr sz="1400" spc="14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1400" spc="39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deling</a:t>
            </a:r>
            <a:endParaRPr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65082" marR="1165095" algn="ctr">
              <a:lnSpc>
                <a:spcPct val="95825"/>
              </a:lnSpc>
              <a:spcBef>
                <a:spcPts val="375"/>
              </a:spcBef>
            </a:pP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EE4265</a:t>
            </a:r>
            <a:r>
              <a:rPr sz="1100" spc="19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ut</a:t>
            </a:r>
            <a:r>
              <a:rPr sz="1100" spc="-29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rial</a:t>
            </a:r>
            <a:r>
              <a:rPr sz="1100" spc="187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Solutions</a:t>
            </a:r>
            <a:endParaRPr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867" y="1333919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867" y="1514767"/>
            <a:ext cx="3980268" cy="1111834"/>
          </a:xfrm>
          <a:custGeom>
            <a:avLst/>
            <a:gdLst/>
            <a:ahLst/>
            <a:cxnLst/>
            <a:rect l="l" t="t" r="r" b="b"/>
            <a:pathLst>
              <a:path w="3980268" h="1111834">
                <a:moveTo>
                  <a:pt x="0" y="1111834"/>
                </a:moveTo>
                <a:lnTo>
                  <a:pt x="3980268" y="1111834"/>
                </a:lnTo>
                <a:lnTo>
                  <a:pt x="3980268" y="0"/>
                </a:lnTo>
                <a:lnTo>
                  <a:pt x="0" y="0"/>
                </a:lnTo>
                <a:lnTo>
                  <a:pt x="0" y="1111834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777" y="1854733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0" y="0"/>
                </a:moveTo>
                <a:lnTo>
                  <a:pt x="11545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1777" y="1854733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11545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320" y="1854733"/>
            <a:ext cx="354063" cy="0"/>
          </a:xfrm>
          <a:custGeom>
            <a:avLst/>
            <a:gdLst/>
            <a:ahLst/>
            <a:cxnLst/>
            <a:rect l="l" t="t" r="r" b="b"/>
            <a:pathLst>
              <a:path w="354063">
                <a:moveTo>
                  <a:pt x="0" y="0"/>
                </a:moveTo>
                <a:lnTo>
                  <a:pt x="35406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2320" y="1854733"/>
            <a:ext cx="354063" cy="0"/>
          </a:xfrm>
          <a:custGeom>
            <a:avLst/>
            <a:gdLst/>
            <a:ahLst/>
            <a:cxnLst/>
            <a:rect l="l" t="t" r="r" b="b"/>
            <a:pathLst>
              <a:path w="354063">
                <a:moveTo>
                  <a:pt x="35406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2348" y="1854733"/>
            <a:ext cx="755091" cy="0"/>
          </a:xfrm>
          <a:custGeom>
            <a:avLst/>
            <a:gdLst/>
            <a:ahLst/>
            <a:cxnLst/>
            <a:rect l="l" t="t" r="r" b="b"/>
            <a:pathLst>
              <a:path w="755091">
                <a:moveTo>
                  <a:pt x="0" y="0"/>
                </a:moveTo>
                <a:lnTo>
                  <a:pt x="75509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2348" y="1854733"/>
            <a:ext cx="755091" cy="0"/>
          </a:xfrm>
          <a:custGeom>
            <a:avLst/>
            <a:gdLst/>
            <a:ahLst/>
            <a:cxnLst/>
            <a:rect l="l" t="t" r="r" b="b"/>
            <a:pathLst>
              <a:path w="755091">
                <a:moveTo>
                  <a:pt x="75509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21420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7354" y="1743550"/>
            <a:ext cx="717648" cy="23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6</a:t>
            </a:r>
            <a:r>
              <a:rPr sz="1650" spc="-4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×</a:t>
            </a:r>
            <a:r>
              <a:rPr sz="1650" spc="-102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10</a:t>
            </a:r>
            <a:r>
              <a:rPr sz="1200" spc="0" baseline="28987" dirty="0" smtClean="0">
                <a:latin typeface="Times New Roman"/>
                <a:cs typeface="Times New Roman"/>
              </a:rPr>
              <a:t>−3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675" y="1772757"/>
            <a:ext cx="64936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   </a:t>
            </a:r>
            <a:r>
              <a:rPr sz="1100" spc="2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648" y="1855767"/>
            <a:ext cx="798880" cy="218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dirty="0" smtClean="0">
                <a:latin typeface="Times New Roman"/>
                <a:cs typeface="Times New Roman"/>
              </a:rPr>
              <a:t>m</a:t>
            </a:r>
            <a:r>
              <a:rPr sz="1100" spc="-189" dirty="0" smtClean="0">
                <a:latin typeface="Times New Roman"/>
                <a:cs typeface="Times New Roman"/>
              </a:rPr>
              <a:t> </a:t>
            </a:r>
            <a:r>
              <a:rPr sz="1200" spc="0" baseline="21740" dirty="0" smtClean="0">
                <a:latin typeface="Times New Roman"/>
                <a:cs typeface="Times New Roman"/>
              </a:rPr>
              <a:t>3</a:t>
            </a:r>
            <a:r>
              <a:rPr sz="1200" spc="109" baseline="217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%o</a:t>
            </a:r>
            <a:r>
              <a:rPr sz="1100" spc="-5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398" y="1867803"/>
            <a:ext cx="67813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δ      </a:t>
            </a:r>
            <a:r>
              <a:rPr sz="1100" spc="2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0.2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1333919"/>
            <a:ext cx="3980268" cy="1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3867" y="1517929"/>
            <a:ext cx="3980268" cy="1108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 dirty="0"/>
          </a:p>
          <a:p>
            <a:pPr marL="1031667" marR="965823" algn="ctr">
              <a:lnSpc>
                <a:spcPct val="104747"/>
              </a:lnSpc>
            </a:pPr>
            <a:r>
              <a:rPr sz="1100" spc="0" dirty="0" smtClean="0">
                <a:latin typeface="Times New Roman"/>
                <a:cs typeface="Times New Roman"/>
              </a:rPr>
              <a:t>∆   </a:t>
            </a:r>
            <a:r>
              <a:rPr sz="1100" spc="2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0.12                          </a:t>
            </a:r>
            <a:r>
              <a:rPr sz="1100" spc="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mols</a:t>
            </a:r>
            <a:endParaRPr sz="1100" dirty="0">
              <a:latin typeface="Times New Roman"/>
              <a:cs typeface="Times New Roman"/>
            </a:endParaRPr>
          </a:p>
          <a:p>
            <a:pPr marL="933044" marR="943631" algn="ctr">
              <a:lnSpc>
                <a:spcPts val="1387"/>
              </a:lnSpc>
              <a:spcBef>
                <a:spcPts val="179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200" spc="0" baseline="-14493" dirty="0" smtClean="0">
                <a:latin typeface="Times New Roman"/>
                <a:cs typeface="Times New Roman"/>
              </a:rPr>
              <a:t>63% </a:t>
            </a:r>
            <a:r>
              <a:rPr sz="1200" spc="78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28%</a:t>
            </a:r>
            <a:r>
              <a:rPr sz="1200" spc="-21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16.5min</a:t>
            </a:r>
            <a:endParaRPr sz="1100" dirty="0">
              <a:latin typeface="Times New Roman"/>
              <a:cs typeface="Times New Roman"/>
            </a:endParaRPr>
          </a:p>
          <a:p>
            <a:pPr marL="1243084" marR="1253642" algn="ctr">
              <a:lnSpc>
                <a:spcPts val="1387"/>
              </a:lnSpc>
              <a:spcBef>
                <a:spcPts val="6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63% </a:t>
            </a:r>
            <a:r>
              <a:rPr sz="1200" spc="23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13.5min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310" y="159391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733" y="1842446"/>
            <a:ext cx="56172" cy="0"/>
          </a:xfrm>
          <a:custGeom>
            <a:avLst/>
            <a:gdLst/>
            <a:ahLst/>
            <a:cxnLst/>
            <a:rect l="l" t="t" r="r" b="b"/>
            <a:pathLst>
              <a:path w="56172">
                <a:moveTo>
                  <a:pt x="0" y="0"/>
                </a:moveTo>
                <a:lnTo>
                  <a:pt x="56172" y="0"/>
                </a:lnTo>
              </a:path>
            </a:pathLst>
          </a:custGeom>
          <a:ln w="57442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310" y="204434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733" y="2292877"/>
            <a:ext cx="56172" cy="0"/>
          </a:xfrm>
          <a:custGeom>
            <a:avLst/>
            <a:gdLst/>
            <a:ahLst/>
            <a:cxnLst/>
            <a:rect l="l" t="t" r="r" b="b"/>
            <a:pathLst>
              <a:path w="56172">
                <a:moveTo>
                  <a:pt x="0" y="0"/>
                </a:moveTo>
                <a:lnTo>
                  <a:pt x="56172" y="0"/>
                </a:lnTo>
              </a:path>
            </a:pathLst>
          </a:custGeom>
          <a:ln w="57442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300" y="471825"/>
            <a:ext cx="242029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79" dirty="0" smtClean="0">
                <a:latin typeface="Times New Roman"/>
                <a:cs typeface="Times New Roman"/>
              </a:rPr>
              <a:t>c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6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(d</a:t>
            </a:r>
            <a:r>
              <a:rPr sz="1400" spc="-11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538514"/>
            <a:ext cx="2184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Why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tw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estimates</a:t>
            </a:r>
            <a:r>
              <a:rPr sz="1100" spc="2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different?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484" y="1762656"/>
            <a:ext cx="2656930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dirty="0" smtClean="0">
                <a:latin typeface="Times New Roman"/>
                <a:cs typeface="Times New Roman"/>
              </a:rPr>
              <a:t>Indicates</a:t>
            </a:r>
            <a:r>
              <a:rPr sz="1000" spc="7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 </a:t>
            </a:r>
            <a:r>
              <a:rPr sz="1000" spc="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1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1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Non-Line</a:t>
            </a:r>
            <a:r>
              <a:rPr sz="1000" spc="-25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988945"/>
            <a:ext cx="331520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verify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dels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obtained</a:t>
            </a:r>
            <a:r>
              <a:rPr sz="1100" spc="18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valid?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484" y="2213087"/>
            <a:ext cx="2018852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Bring</a:t>
            </a:r>
            <a:r>
              <a:rPr sz="1000" spc="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6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1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</a:t>
            </a:r>
            <a:r>
              <a:rPr sz="1000" spc="10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157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riginal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310" y="153832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310" y="174835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310" y="213046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310" y="234049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47291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(a</a:t>
            </a:r>
            <a:r>
              <a:rPr sz="1400" spc="-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critique</a:t>
            </a:r>
            <a:r>
              <a:rPr sz="1400" spc="16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ex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eriment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82926"/>
            <a:ext cx="3542151" cy="966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1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input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signal</a:t>
            </a:r>
            <a:r>
              <a:rPr sz="1100" spc="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rly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erfect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step?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assumptions</a:t>
            </a:r>
            <a:r>
              <a:rPr sz="1100" spc="1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31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output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ehaviour</a:t>
            </a:r>
            <a:r>
              <a:rPr sz="1100" spc="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valid?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 usually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oth,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S-sha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curve)</a:t>
            </a:r>
            <a:endParaRPr sz="1100">
              <a:latin typeface="Times New Roman"/>
              <a:cs typeface="Times New Roman"/>
            </a:endParaRPr>
          </a:p>
          <a:p>
            <a:pPr marL="12700" marR="1283998">
              <a:lnSpc>
                <a:spcPts val="1650"/>
              </a:lnSpc>
              <a:spcBef>
                <a:spcPts val="18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Did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egin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2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state? Is</a:t>
            </a:r>
            <a:r>
              <a:rPr sz="1100" spc="1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SNR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rge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enough?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5817" y="1343736"/>
            <a:ext cx="290258" cy="0"/>
          </a:xfrm>
          <a:custGeom>
            <a:avLst/>
            <a:gdLst/>
            <a:ahLst/>
            <a:cxnLst/>
            <a:rect l="l" t="t" r="r" b="b"/>
            <a:pathLst>
              <a:path w="290258">
                <a:moveTo>
                  <a:pt x="0" y="0"/>
                </a:moveTo>
                <a:lnTo>
                  <a:pt x="2902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5817" y="1343736"/>
            <a:ext cx="290258" cy="0"/>
          </a:xfrm>
          <a:custGeom>
            <a:avLst/>
            <a:gdLst/>
            <a:ahLst/>
            <a:cxnLst/>
            <a:rect l="l" t="t" r="r" b="b"/>
            <a:pathLst>
              <a:path w="290258">
                <a:moveTo>
                  <a:pt x="29025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1581" y="1343736"/>
            <a:ext cx="290258" cy="0"/>
          </a:xfrm>
          <a:custGeom>
            <a:avLst/>
            <a:gdLst/>
            <a:ahLst/>
            <a:cxnLst/>
            <a:rect l="l" t="t" r="r" b="b"/>
            <a:pathLst>
              <a:path w="290258">
                <a:moveTo>
                  <a:pt x="0" y="0"/>
                </a:moveTo>
                <a:lnTo>
                  <a:pt x="2902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1581" y="1343736"/>
            <a:ext cx="290258" cy="0"/>
          </a:xfrm>
          <a:custGeom>
            <a:avLst/>
            <a:gdLst/>
            <a:ahLst/>
            <a:cxnLst/>
            <a:rect l="l" t="t" r="r" b="b"/>
            <a:pathLst>
              <a:path w="290258">
                <a:moveTo>
                  <a:pt x="29025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867" y="2070468"/>
            <a:ext cx="3980268" cy="614705"/>
          </a:xfrm>
          <a:custGeom>
            <a:avLst/>
            <a:gdLst/>
            <a:ahLst/>
            <a:cxnLst/>
            <a:rect l="l" t="t" r="r" b="b"/>
            <a:pathLst>
              <a:path w="3980268" h="614705">
                <a:moveTo>
                  <a:pt x="0" y="614705"/>
                </a:moveTo>
                <a:lnTo>
                  <a:pt x="3980268" y="614705"/>
                </a:lnTo>
                <a:lnTo>
                  <a:pt x="3980268" y="0"/>
                </a:lnTo>
                <a:lnTo>
                  <a:pt x="0" y="0"/>
                </a:lnTo>
                <a:lnTo>
                  <a:pt x="0" y="614705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225694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310" y="246697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471825"/>
            <a:ext cx="273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231" y="1233010"/>
            <a:ext cx="171401" cy="134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0"/>
              </a:lnSpc>
              <a:spcBef>
                <a:spcPts val="46"/>
              </a:spcBef>
            </a:pPr>
            <a:r>
              <a:rPr sz="1200" baseline="3623" dirty="0" smtClean="0">
                <a:latin typeface="Times New Roman"/>
                <a:cs typeface="Times New Roman"/>
              </a:rPr>
              <a:t>K</a:t>
            </a:r>
            <a:r>
              <a:rPr sz="900" baseline="-4831" dirty="0" smtClean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6008" y="1233010"/>
            <a:ext cx="171388" cy="134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0"/>
              </a:lnSpc>
              <a:spcBef>
                <a:spcPts val="46"/>
              </a:spcBef>
            </a:pPr>
            <a:r>
              <a:rPr sz="1200" baseline="3623" dirty="0" smtClean="0">
                <a:latin typeface="Times New Roman"/>
                <a:cs typeface="Times New Roman"/>
              </a:rPr>
              <a:t>K</a:t>
            </a:r>
            <a:r>
              <a:rPr sz="900" baseline="-4831" dirty="0" smtClean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261759"/>
            <a:ext cx="559972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9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552" y="1261450"/>
            <a:ext cx="644537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r>
              <a:rPr sz="1200" spc="9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(s</a:t>
            </a:r>
            <a:r>
              <a:rPr sz="1650" spc="-1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)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328" y="1261450"/>
            <a:ext cx="966276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1 </a:t>
            </a:r>
            <a:r>
              <a:rPr sz="1200" spc="1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5,</a:t>
            </a:r>
            <a:r>
              <a:rPr sz="1650" spc="10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1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117" y="1337531"/>
            <a:ext cx="331917" cy="134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0"/>
              </a:lnSpc>
              <a:spcBef>
                <a:spcPts val="46"/>
              </a:spcBef>
            </a:pPr>
            <a:r>
              <a:rPr sz="1200" spc="0" baseline="3623" dirty="0" smtClean="0">
                <a:latin typeface="Times New Roman"/>
                <a:cs typeface="Times New Roman"/>
              </a:rPr>
              <a:t>τ</a:t>
            </a:r>
            <a:r>
              <a:rPr sz="900" spc="0" baseline="-4831" dirty="0" smtClean="0">
                <a:latin typeface="Times New Roman"/>
                <a:cs typeface="Times New Roman"/>
              </a:rPr>
              <a:t>1</a:t>
            </a:r>
            <a:r>
              <a:rPr sz="900" spc="17" baseline="-4831" dirty="0" smtClean="0">
                <a:latin typeface="Times New Roman"/>
                <a:cs typeface="Times New Roman"/>
              </a:rPr>
              <a:t> </a:t>
            </a:r>
            <a:r>
              <a:rPr sz="1200" spc="0" baseline="3623" dirty="0" smtClean="0">
                <a:latin typeface="Times New Roman"/>
                <a:cs typeface="Times New Roman"/>
              </a:rPr>
              <a:t>s</a:t>
            </a:r>
            <a:r>
              <a:rPr sz="1200" spc="-134" baseline="3623" dirty="0" smtClean="0">
                <a:latin typeface="Times New Roman"/>
                <a:cs typeface="Times New Roman"/>
              </a:rPr>
              <a:t> </a:t>
            </a:r>
            <a:r>
              <a:rPr sz="1200" spc="0" baseline="3623" dirty="0" smtClean="0">
                <a:latin typeface="Times New Roman"/>
                <a:cs typeface="Times New Roman"/>
              </a:rPr>
              <a:t>+1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881" y="1337531"/>
            <a:ext cx="331930" cy="134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0"/>
              </a:lnSpc>
              <a:spcBef>
                <a:spcPts val="46"/>
              </a:spcBef>
            </a:pPr>
            <a:r>
              <a:rPr sz="1200" spc="0" baseline="3623" dirty="0" smtClean="0">
                <a:latin typeface="Times New Roman"/>
                <a:cs typeface="Times New Roman"/>
              </a:rPr>
              <a:t>τ</a:t>
            </a:r>
            <a:r>
              <a:rPr sz="900" spc="0" baseline="-4831" dirty="0" smtClean="0">
                <a:latin typeface="Times New Roman"/>
                <a:cs typeface="Times New Roman"/>
              </a:rPr>
              <a:t>2</a:t>
            </a:r>
            <a:r>
              <a:rPr sz="900" spc="17" baseline="-4831" dirty="0" smtClean="0">
                <a:latin typeface="Times New Roman"/>
                <a:cs typeface="Times New Roman"/>
              </a:rPr>
              <a:t> </a:t>
            </a:r>
            <a:r>
              <a:rPr sz="1200" spc="0" baseline="3623" dirty="0" smtClean="0">
                <a:latin typeface="Times New Roman"/>
                <a:cs typeface="Times New Roman"/>
              </a:rPr>
              <a:t>s</a:t>
            </a:r>
            <a:r>
              <a:rPr sz="1200" spc="-134" baseline="3623" dirty="0" smtClean="0">
                <a:latin typeface="Times New Roman"/>
                <a:cs typeface="Times New Roman"/>
              </a:rPr>
              <a:t> </a:t>
            </a:r>
            <a:r>
              <a:rPr sz="1200" spc="0" baseline="3623" dirty="0" smtClean="0">
                <a:latin typeface="Times New Roman"/>
                <a:cs typeface="Times New Roman"/>
              </a:rPr>
              <a:t>+1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195" y="1573024"/>
            <a:ext cx="679788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650" spc="172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1984527"/>
            <a:ext cx="3980268" cy="89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"/>
              </a:spcBef>
            </a:pPr>
            <a:endParaRPr sz="700"/>
          </a:p>
        </p:txBody>
      </p:sp>
      <p:sp>
        <p:nvSpPr>
          <p:cNvPr id="2" name="object 2"/>
          <p:cNvSpPr txBox="1"/>
          <p:nvPr/>
        </p:nvSpPr>
        <p:spPr>
          <a:xfrm>
            <a:off x="313867" y="2073630"/>
            <a:ext cx="3980268" cy="611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0"/>
              </a:spcBef>
            </a:pPr>
            <a:endParaRPr sz="900"/>
          </a:p>
          <a:p>
            <a:pPr marL="323227">
              <a:lnSpc>
                <a:spcPts val="1184"/>
              </a:lnSpc>
            </a:pPr>
            <a:r>
              <a:rPr sz="1100" spc="0" dirty="0" smtClean="0">
                <a:latin typeface="Times New Roman"/>
                <a:cs typeface="Times New Roman"/>
              </a:rPr>
              <a:t>(a</a:t>
            </a:r>
            <a:r>
              <a:rPr sz="1100" spc="-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Overall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50" baseline="-10870" dirty="0" smtClean="0">
                <a:latin typeface="Times New Roman"/>
                <a:cs typeface="Times New Roman"/>
              </a:rPr>
              <a:t>1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7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  <a:p>
            <a:pPr marL="323227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59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2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cannot</a:t>
            </a:r>
            <a:r>
              <a:rPr sz="1100" spc="2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have</a:t>
            </a:r>
            <a:r>
              <a:rPr sz="1100" spc="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oscillations.</a:t>
            </a:r>
            <a:r>
              <a:rPr sz="1100" spc="1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Why?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283038" y="1624943"/>
            <a:ext cx="3980268" cy="1812937"/>
          </a:xfrm>
          <a:custGeom>
            <a:avLst/>
            <a:gdLst/>
            <a:ahLst/>
            <a:cxnLst/>
            <a:rect l="l" t="t" r="r" b="b"/>
            <a:pathLst>
              <a:path w="3980268" h="1812937">
                <a:moveTo>
                  <a:pt x="3980268" y="0"/>
                </a:moveTo>
                <a:lnTo>
                  <a:pt x="0" y="0"/>
                </a:lnTo>
                <a:lnTo>
                  <a:pt x="0" y="1805381"/>
                </a:lnTo>
                <a:lnTo>
                  <a:pt x="3980268" y="1805381"/>
                </a:lnTo>
                <a:lnTo>
                  <a:pt x="3980268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3867" y="1469770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92902" y="2295342"/>
            <a:ext cx="264782" cy="0"/>
          </a:xfrm>
          <a:custGeom>
            <a:avLst/>
            <a:gdLst/>
            <a:ahLst/>
            <a:cxnLst/>
            <a:rect l="l" t="t" r="r" b="b"/>
            <a:pathLst>
              <a:path w="264782">
                <a:moveTo>
                  <a:pt x="264782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4545" y="2931960"/>
            <a:ext cx="864590" cy="0"/>
          </a:xfrm>
          <a:custGeom>
            <a:avLst/>
            <a:gdLst/>
            <a:ahLst/>
            <a:cxnLst/>
            <a:rect l="l" t="t" r="r" b="b"/>
            <a:pathLst>
              <a:path w="864590">
                <a:moveTo>
                  <a:pt x="0" y="0"/>
                </a:moveTo>
                <a:lnTo>
                  <a:pt x="86459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4545" y="2931960"/>
            <a:ext cx="864590" cy="0"/>
          </a:xfrm>
          <a:custGeom>
            <a:avLst/>
            <a:gdLst/>
            <a:ahLst/>
            <a:cxnLst/>
            <a:rect l="l" t="t" r="r" b="b"/>
            <a:pathLst>
              <a:path w="864590">
                <a:moveTo>
                  <a:pt x="86459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84223" y="2931960"/>
            <a:ext cx="1177899" cy="0"/>
          </a:xfrm>
          <a:custGeom>
            <a:avLst/>
            <a:gdLst/>
            <a:ahLst/>
            <a:cxnLst/>
            <a:rect l="l" t="t" r="r" b="b"/>
            <a:pathLst>
              <a:path w="1177899">
                <a:moveTo>
                  <a:pt x="0" y="0"/>
                </a:moveTo>
                <a:lnTo>
                  <a:pt x="11778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84223" y="2931960"/>
            <a:ext cx="1177899" cy="0"/>
          </a:xfrm>
          <a:custGeom>
            <a:avLst/>
            <a:gdLst/>
            <a:ahLst/>
            <a:cxnLst/>
            <a:rect l="l" t="t" r="r" b="b"/>
            <a:pathLst>
              <a:path w="1177899">
                <a:moveTo>
                  <a:pt x="117789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73832" y="3008261"/>
            <a:ext cx="264782" cy="0"/>
          </a:xfrm>
          <a:custGeom>
            <a:avLst/>
            <a:gdLst/>
            <a:ahLst/>
            <a:cxnLst/>
            <a:rect l="l" t="t" r="r" b="b"/>
            <a:pathLst>
              <a:path w="264782">
                <a:moveTo>
                  <a:pt x="0" y="0"/>
                </a:moveTo>
                <a:lnTo>
                  <a:pt x="26478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73832" y="3008261"/>
            <a:ext cx="264782" cy="0"/>
          </a:xfrm>
          <a:custGeom>
            <a:avLst/>
            <a:gdLst/>
            <a:ahLst/>
            <a:cxnLst/>
            <a:rect l="l" t="t" r="r" b="b"/>
            <a:pathLst>
              <a:path w="264782">
                <a:moveTo>
                  <a:pt x="264782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0035" y="1178940"/>
            <a:ext cx="1092860" cy="0"/>
          </a:xfrm>
          <a:custGeom>
            <a:avLst/>
            <a:gdLst/>
            <a:ahLst/>
            <a:cxnLst/>
            <a:rect l="l" t="t" r="r" b="b"/>
            <a:pathLst>
              <a:path w="1092860">
                <a:moveTo>
                  <a:pt x="0" y="0"/>
                </a:moveTo>
                <a:lnTo>
                  <a:pt x="10928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0035" y="1178940"/>
            <a:ext cx="1092860" cy="0"/>
          </a:xfrm>
          <a:custGeom>
            <a:avLst/>
            <a:gdLst/>
            <a:ahLst/>
            <a:cxnLst/>
            <a:rect l="l" t="t" r="r" b="b"/>
            <a:pathLst>
              <a:path w="1092860">
                <a:moveTo>
                  <a:pt x="109286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7995" y="1178940"/>
            <a:ext cx="847953" cy="0"/>
          </a:xfrm>
          <a:custGeom>
            <a:avLst/>
            <a:gdLst/>
            <a:ahLst/>
            <a:cxnLst/>
            <a:rect l="l" t="t" r="r" b="b"/>
            <a:pathLst>
              <a:path w="847953">
                <a:moveTo>
                  <a:pt x="0" y="0"/>
                </a:moveTo>
                <a:lnTo>
                  <a:pt x="8479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7995" y="1178940"/>
            <a:ext cx="847953" cy="0"/>
          </a:xfrm>
          <a:custGeom>
            <a:avLst/>
            <a:gdLst/>
            <a:ahLst/>
            <a:cxnLst/>
            <a:rect l="l" t="t" r="r" b="b"/>
            <a:pathLst>
              <a:path w="847953">
                <a:moveTo>
                  <a:pt x="84795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300" y="471825"/>
            <a:ext cx="56452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306" y="805925"/>
            <a:ext cx="148145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Intent</a:t>
            </a:r>
            <a:r>
              <a:rPr sz="1100" spc="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spc="1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7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question: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0531" y="1003238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6026" y="1003238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318" y="1096964"/>
            <a:ext cx="788148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Is   </a:t>
            </a:r>
            <a:r>
              <a:rPr sz="1650" spc="14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9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5346" y="1097391"/>
            <a:ext cx="2338673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171090">
              <a:lnSpc>
                <a:spcPts val="1264"/>
              </a:lnSpc>
              <a:spcBef>
                <a:spcPts val="3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? 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</a:pPr>
            <a:r>
              <a:rPr sz="1100" spc="0" dirty="0" smtClean="0">
                <a:latin typeface="Times New Roman"/>
                <a:cs typeface="Times New Roman"/>
              </a:rPr>
              <a:t>(τ 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(τ 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1)     </a:t>
            </a:r>
            <a:r>
              <a:rPr sz="1100" spc="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(τ </a:t>
            </a:r>
            <a:r>
              <a:rPr sz="1100" spc="2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2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3878" y="1138987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"/>
              </a:lnSpc>
              <a:spcBef>
                <a:spcPts val="37"/>
              </a:spcBef>
            </a:pPr>
            <a:r>
              <a:rPr sz="1100" spc="0" dirty="0" smtClean="0">
                <a:latin typeface="Batang"/>
                <a:cs typeface="Batang"/>
              </a:rPr>
              <a:t>≈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3597" y="1335993"/>
            <a:ext cx="943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5734" y="1340367"/>
            <a:ext cx="943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1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5000" y="1352888"/>
            <a:ext cx="38429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1        </a:t>
            </a:r>
            <a:r>
              <a:rPr sz="800" spc="7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1705773"/>
            <a:ext cx="3866137" cy="347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2">
              <a:lnSpc>
                <a:spcPts val="1245"/>
              </a:lnSpc>
              <a:spcBef>
                <a:spcPts val="62"/>
              </a:spcBef>
            </a:pPr>
            <a:r>
              <a:rPr sz="1650" spc="-29" baseline="2635" dirty="0" smtClean="0">
                <a:latin typeface="Times New Roman"/>
                <a:cs typeface="Times New Roman"/>
              </a:rPr>
              <a:t>Fo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9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F</a:t>
            </a:r>
            <a:r>
              <a:rPr sz="1650" spc="0" baseline="2635" dirty="0" smtClean="0">
                <a:latin typeface="Times New Roman"/>
                <a:cs typeface="Times New Roman"/>
              </a:rPr>
              <a:t>OPTD</a:t>
            </a:r>
            <a:r>
              <a:rPr sz="1650" spc="23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system</a:t>
            </a:r>
            <a:r>
              <a:rPr sz="1650" spc="10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with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gain</a:t>
            </a:r>
            <a:r>
              <a:rPr sz="1650" spc="8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 </a:t>
            </a:r>
            <a:r>
              <a:rPr sz="1650" spc="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time</a:t>
            </a:r>
            <a:r>
              <a:rPr sz="1650" spc="13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constant</a:t>
            </a:r>
            <a:r>
              <a:rPr sz="1650" spc="10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14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6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ts val="1184"/>
              </a:lnSpc>
            </a:pP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reaches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63.2%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 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2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200" spc="0" baseline="-10870" dirty="0" smtClean="0">
                <a:latin typeface="Times New Roman"/>
                <a:cs typeface="Times New Roman"/>
              </a:rPr>
              <a:t>1</a:t>
            </a:r>
            <a:r>
              <a:rPr sz="1200" spc="14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4612" y="2143027"/>
            <a:ext cx="1273385" cy="284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4"/>
              </a:lnSpc>
              <a:spcBef>
                <a:spcPts val="1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KM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650" spc="0" baseline="63246" dirty="0" smtClean="0">
                <a:latin typeface="Times New Roman"/>
                <a:cs typeface="Times New Roman"/>
              </a:rPr>
              <a:t> </a:t>
            </a:r>
            <a:r>
              <a:rPr sz="1650" spc="205" baseline="632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43481" dirty="0" smtClean="0">
                <a:latin typeface="Times New Roman"/>
                <a:cs typeface="Times New Roman"/>
              </a:rPr>
              <a:t>−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1853" y="2070728"/>
            <a:ext cx="422384" cy="2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7976">
              <a:lnSpc>
                <a:spcPts val="650"/>
              </a:lnSpc>
              <a:spcBef>
                <a:spcPts val="31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600" dirty="0" smtClean="0">
                <a:latin typeface="Times New Roman"/>
                <a:cs typeface="Times New Roman"/>
              </a:rPr>
              <a:t>τ</a:t>
            </a:r>
            <a:r>
              <a:rPr sz="900" baseline="-19325" dirty="0" smtClean="0">
                <a:latin typeface="Times New Roman"/>
                <a:cs typeface="Times New Roman"/>
              </a:rPr>
              <a:t>1</a:t>
            </a:r>
            <a:r>
              <a:rPr sz="900" spc="-100" baseline="-1932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+τ</a:t>
            </a:r>
            <a:r>
              <a:rPr sz="900" spc="0" baseline="-19325" dirty="0" smtClean="0">
                <a:latin typeface="Times New Roman"/>
                <a:cs typeface="Times New Roman"/>
              </a:rPr>
              <a:t>2</a:t>
            </a:r>
            <a:r>
              <a:rPr sz="900" spc="69" baseline="-19325" dirty="0" smtClean="0">
                <a:latin typeface="Times New Roman"/>
                <a:cs typeface="Times New Roman"/>
              </a:rPr>
              <a:t> </a:t>
            </a:r>
            <a:r>
              <a:rPr sz="1650" spc="0" baseline="47434" dirty="0" smtClean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1610" y="2207446"/>
            <a:ext cx="555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t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7735" y="2544246"/>
            <a:ext cx="14815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5"/>
              </a:lnSpc>
            </a:pPr>
            <a:r>
              <a:rPr sz="1650" baseline="5270" dirty="0" smtClean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629" y="2536888"/>
            <a:ext cx="4344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spc="0" baseline="26352" dirty="0" smtClean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2640" y="2681639"/>
            <a:ext cx="725165" cy="224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lang="en-US"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43481" dirty="0" smtClean="0">
                <a:latin typeface="Times New Roman"/>
                <a:cs typeface="Times New Roman"/>
              </a:rPr>
              <a:t>−</a:t>
            </a:r>
            <a:r>
              <a:rPr lang="en-US" sz="1200" spc="0" baseline="43481" dirty="0" smtClean="0">
                <a:latin typeface="Times New Roman"/>
                <a:cs typeface="Times New Roman"/>
              </a:rPr>
              <a:t>1</a:t>
            </a:r>
            <a:r>
              <a:rPr sz="1200" spc="-171" baseline="43481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) </a:t>
            </a:r>
            <a:r>
              <a:rPr lang="en-US" sz="1200" spc="-171" baseline="43481" dirty="0" smtClean="0">
                <a:latin typeface="Times New Roman"/>
                <a:cs typeface="Times New Roman"/>
              </a:rPr>
              <a:t>	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0410" y="2700833"/>
            <a:ext cx="27670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KM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45" y="2756270"/>
            <a:ext cx="912358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y</a:t>
            </a:r>
            <a:r>
              <a:rPr sz="1650" spc="-1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(t</a:t>
            </a:r>
            <a:r>
              <a:rPr sz="1650" spc="239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14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τ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3092" y="2820776"/>
            <a:ext cx="1159719" cy="235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</a:t>
            </a:r>
            <a:r>
              <a:rPr sz="1650" spc="-4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-102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−1</a:t>
            </a:r>
            <a:r>
              <a:rPr sz="1200" spc="109" baseline="28987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2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0.632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0093" y="2849996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763" y="2915543"/>
            <a:ext cx="1476556" cy="287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dirty="0" smtClean="0">
                <a:latin typeface="Times New Roman"/>
                <a:cs typeface="Times New Roman"/>
              </a:rPr>
              <a:t>KM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lang="en-US" sz="1100" spc="84" dirty="0" smtClean="0">
                <a:latin typeface="Times New Roman"/>
                <a:cs typeface="Times New Roman"/>
              </a:rPr>
              <a:t>  (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25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43481" dirty="0" smtClean="0">
                <a:latin typeface="Times New Roman"/>
                <a:cs typeface="Times New Roman"/>
              </a:rPr>
              <a:t>−</a:t>
            </a:r>
            <a:r>
              <a:rPr sz="1200" spc="-79" baseline="43481" dirty="0" smtClean="0">
                <a:latin typeface="Times New Roman"/>
                <a:cs typeface="Times New Roman"/>
              </a:rPr>
              <a:t> </a:t>
            </a:r>
            <a:r>
              <a:rPr lang="en-US" sz="1200" spc="-79" baseline="43481" dirty="0" smtClean="0">
                <a:latin typeface="Times New Roman"/>
                <a:cs typeface="Times New Roman"/>
              </a:rPr>
              <a:t>    </a:t>
            </a:r>
            <a:r>
              <a:rPr sz="900" spc="0" baseline="28987" dirty="0" smtClean="0">
                <a:latin typeface="Times New Roman"/>
                <a:cs typeface="Times New Roman"/>
              </a:rPr>
              <a:t>τ</a:t>
            </a:r>
            <a:r>
              <a:rPr sz="900" spc="0" baseline="9662" dirty="0" smtClean="0">
                <a:latin typeface="Times New Roman"/>
                <a:cs typeface="Times New Roman"/>
              </a:rPr>
              <a:t>1</a:t>
            </a:r>
            <a:r>
              <a:rPr sz="900" spc="-100" baseline="9662" dirty="0" smtClean="0">
                <a:latin typeface="Times New Roman"/>
                <a:cs typeface="Times New Roman"/>
              </a:rPr>
              <a:t> </a:t>
            </a:r>
            <a:r>
              <a:rPr sz="900" spc="0" baseline="28987" dirty="0" smtClean="0">
                <a:latin typeface="Times New Roman"/>
                <a:cs typeface="Times New Roman"/>
              </a:rPr>
              <a:t>+τ</a:t>
            </a:r>
            <a:r>
              <a:rPr sz="900" spc="0" baseline="9662" dirty="0" smtClean="0">
                <a:latin typeface="Times New Roman"/>
                <a:cs typeface="Times New Roman"/>
              </a:rPr>
              <a:t>2</a:t>
            </a:r>
            <a:r>
              <a:rPr sz="900" spc="69" baseline="9662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875" y="2945030"/>
            <a:ext cx="64488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2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∞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7137" y="2945071"/>
            <a:ext cx="11816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"/>
              </a:lnSpc>
              <a:spcBef>
                <a:spcPts val="25"/>
              </a:spcBef>
            </a:pPr>
            <a:r>
              <a:rPr sz="900" spc="0" baseline="4831" dirty="0" smtClean="0">
                <a:latin typeface="Times New Roman"/>
                <a:cs typeface="Times New Roman"/>
              </a:rPr>
              <a:t>∞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273626"/>
            <a:ext cx="1908191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step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magnitude.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3652" y="3396532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13867" y="1469770"/>
            <a:ext cx="3980268" cy="187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5326" y="1486293"/>
            <a:ext cx="96901" cy="0"/>
          </a:xfrm>
          <a:custGeom>
            <a:avLst/>
            <a:gdLst/>
            <a:ahLst/>
            <a:cxnLst/>
            <a:rect l="l" t="t" r="r" b="b"/>
            <a:pathLst>
              <a:path w="96900">
                <a:moveTo>
                  <a:pt x="0" y="0"/>
                </a:moveTo>
                <a:lnTo>
                  <a:pt x="9690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85326" y="1486293"/>
            <a:ext cx="96901" cy="0"/>
          </a:xfrm>
          <a:custGeom>
            <a:avLst/>
            <a:gdLst/>
            <a:ahLst/>
            <a:cxnLst/>
            <a:rect l="l" t="t" r="r" b="b"/>
            <a:pathLst>
              <a:path w="96900">
                <a:moveTo>
                  <a:pt x="96901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6516" y="1486293"/>
            <a:ext cx="96901" cy="0"/>
          </a:xfrm>
          <a:custGeom>
            <a:avLst/>
            <a:gdLst/>
            <a:ahLst/>
            <a:cxnLst/>
            <a:rect l="l" t="t" r="r" b="b"/>
            <a:pathLst>
              <a:path w="96900">
                <a:moveTo>
                  <a:pt x="0" y="0"/>
                </a:moveTo>
                <a:lnTo>
                  <a:pt x="9690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6516" y="1486293"/>
            <a:ext cx="96901" cy="0"/>
          </a:xfrm>
          <a:custGeom>
            <a:avLst/>
            <a:gdLst/>
            <a:ahLst/>
            <a:cxnLst/>
            <a:rect l="l" t="t" r="r" b="b"/>
            <a:pathLst>
              <a:path w="96900">
                <a:moveTo>
                  <a:pt x="96901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1867" y="1647812"/>
            <a:ext cx="993051" cy="0"/>
          </a:xfrm>
          <a:custGeom>
            <a:avLst/>
            <a:gdLst/>
            <a:ahLst/>
            <a:cxnLst/>
            <a:rect l="l" t="t" r="r" b="b"/>
            <a:pathLst>
              <a:path w="993051">
                <a:moveTo>
                  <a:pt x="0" y="0"/>
                </a:moveTo>
                <a:lnTo>
                  <a:pt x="9930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91867" y="1647812"/>
            <a:ext cx="993051" cy="0"/>
          </a:xfrm>
          <a:custGeom>
            <a:avLst/>
            <a:gdLst/>
            <a:ahLst/>
            <a:cxnLst/>
            <a:rect l="l" t="t" r="r" b="b"/>
            <a:pathLst>
              <a:path w="993051">
                <a:moveTo>
                  <a:pt x="99305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5939" y="2484805"/>
            <a:ext cx="592518" cy="0"/>
          </a:xfrm>
          <a:custGeom>
            <a:avLst/>
            <a:gdLst/>
            <a:ahLst/>
            <a:cxnLst/>
            <a:rect l="l" t="t" r="r" b="b"/>
            <a:pathLst>
              <a:path w="592518">
                <a:moveTo>
                  <a:pt x="0" y="0"/>
                </a:moveTo>
                <a:lnTo>
                  <a:pt x="59251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5939" y="2484805"/>
            <a:ext cx="592518" cy="0"/>
          </a:xfrm>
          <a:custGeom>
            <a:avLst/>
            <a:gdLst/>
            <a:ahLst/>
            <a:cxnLst/>
            <a:rect l="l" t="t" r="r" b="b"/>
            <a:pathLst>
              <a:path w="592518">
                <a:moveTo>
                  <a:pt x="59251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4252" y="2345804"/>
            <a:ext cx="46380" cy="0"/>
          </a:xfrm>
          <a:custGeom>
            <a:avLst/>
            <a:gdLst/>
            <a:ahLst/>
            <a:cxnLst/>
            <a:rect l="l" t="t" r="r" b="b"/>
            <a:pathLst>
              <a:path w="46380">
                <a:moveTo>
                  <a:pt x="0" y="0"/>
                </a:moveTo>
                <a:lnTo>
                  <a:pt x="4638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74252" y="2345804"/>
            <a:ext cx="46380" cy="0"/>
          </a:xfrm>
          <a:custGeom>
            <a:avLst/>
            <a:gdLst/>
            <a:ahLst/>
            <a:cxnLst/>
            <a:rect l="l" t="t" r="r" b="b"/>
            <a:pathLst>
              <a:path w="46380">
                <a:moveTo>
                  <a:pt x="46380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3563" y="2345804"/>
            <a:ext cx="46380" cy="0"/>
          </a:xfrm>
          <a:custGeom>
            <a:avLst/>
            <a:gdLst/>
            <a:ahLst/>
            <a:cxnLst/>
            <a:rect l="l" t="t" r="r" b="b"/>
            <a:pathLst>
              <a:path w="46380">
                <a:moveTo>
                  <a:pt x="0" y="0"/>
                </a:moveTo>
                <a:lnTo>
                  <a:pt x="4638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3563" y="2345804"/>
            <a:ext cx="46380" cy="0"/>
          </a:xfrm>
          <a:custGeom>
            <a:avLst/>
            <a:gdLst/>
            <a:ahLst/>
            <a:cxnLst/>
            <a:rect l="l" t="t" r="r" b="b"/>
            <a:pathLst>
              <a:path w="46380">
                <a:moveTo>
                  <a:pt x="46380" y="0"/>
                </a:moveTo>
                <a:lnTo>
                  <a:pt x="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2165" y="2484805"/>
            <a:ext cx="789292" cy="0"/>
          </a:xfrm>
          <a:custGeom>
            <a:avLst/>
            <a:gdLst/>
            <a:ahLst/>
            <a:cxnLst/>
            <a:rect l="l" t="t" r="r" b="b"/>
            <a:pathLst>
              <a:path w="789292">
                <a:moveTo>
                  <a:pt x="0" y="0"/>
                </a:moveTo>
                <a:lnTo>
                  <a:pt x="7892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2165" y="2484805"/>
            <a:ext cx="789292" cy="0"/>
          </a:xfrm>
          <a:custGeom>
            <a:avLst/>
            <a:gdLst/>
            <a:ahLst/>
            <a:cxnLst/>
            <a:rect l="l" t="t" r="r" b="b"/>
            <a:pathLst>
              <a:path w="789292">
                <a:moveTo>
                  <a:pt x="78929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56452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306" y="1128393"/>
            <a:ext cx="3448163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5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actual</a:t>
            </a:r>
            <a:r>
              <a:rPr sz="1650" spc="19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res</a:t>
            </a:r>
            <a:r>
              <a:rPr sz="1650" spc="29" baseline="2635" dirty="0" smtClean="0">
                <a:latin typeface="Times New Roman"/>
                <a:cs typeface="Times New Roman"/>
              </a:rPr>
              <a:t>p</a:t>
            </a:r>
            <a:r>
              <a:rPr sz="1650" spc="0" baseline="2635" dirty="0" smtClean="0">
                <a:latin typeface="Times New Roman"/>
                <a:cs typeface="Times New Roman"/>
              </a:rPr>
              <a:t>onse</a:t>
            </a:r>
            <a:r>
              <a:rPr sz="1650" spc="6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of</a:t>
            </a:r>
            <a:r>
              <a:rPr sz="1650" spc="4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system</a:t>
            </a:r>
            <a:r>
              <a:rPr sz="1650" spc="9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650" spc="17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15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to</a:t>
            </a:r>
            <a:r>
              <a:rPr sz="1650" spc="16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step</a:t>
            </a:r>
            <a:r>
              <a:rPr sz="1650" spc="17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6235" y="1128393"/>
            <a:ext cx="17058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5706" y="1404167"/>
            <a:ext cx="1557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5"/>
              </a:lnSpc>
            </a:pPr>
            <a:r>
              <a:rPr sz="1650" baseline="5270" dirty="0" smtClean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9167" y="1404167"/>
            <a:ext cx="1180506" cy="273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5"/>
              </a:lnSpc>
              <a:spcBef>
                <a:spcPts val="88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τ</a:t>
            </a:r>
            <a:r>
              <a:rPr sz="1200" spc="50" baseline="-14493" dirty="0" smtClean="0">
                <a:latin typeface="Times New Roman"/>
                <a:cs typeface="Times New Roman"/>
              </a:rPr>
              <a:t>1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43481" dirty="0" smtClean="0">
                <a:latin typeface="Times New Roman"/>
                <a:cs typeface="Times New Roman"/>
              </a:rPr>
              <a:t>−</a:t>
            </a:r>
            <a:r>
              <a:rPr sz="1200" spc="-119" baseline="43481" dirty="0" smtClean="0">
                <a:latin typeface="Times New Roman"/>
                <a:cs typeface="Times New Roman"/>
              </a:rPr>
              <a:t> </a:t>
            </a:r>
            <a:r>
              <a:rPr lang="en-US" sz="1200" spc="-119" baseline="43481" dirty="0" smtClean="0">
                <a:latin typeface="Times New Roman"/>
                <a:cs typeface="Times New Roman"/>
              </a:rPr>
              <a:t>  </a:t>
            </a:r>
            <a:r>
              <a:rPr sz="900" spc="0" baseline="24156" dirty="0" smtClean="0">
                <a:latin typeface="Times New Roman"/>
                <a:cs typeface="Times New Roman"/>
              </a:rPr>
              <a:t>τ</a:t>
            </a:r>
            <a:r>
              <a:rPr sz="900" spc="0" baseline="9662" dirty="0" smtClean="0">
                <a:latin typeface="Times New Roman"/>
                <a:cs typeface="Times New Roman"/>
              </a:rPr>
              <a:t>1 </a:t>
            </a:r>
            <a:r>
              <a:rPr sz="900" spc="9" baseline="9662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-102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τ</a:t>
            </a:r>
            <a:r>
              <a:rPr sz="1200" spc="50" baseline="-14493" dirty="0" smtClean="0">
                <a:latin typeface="Times New Roman"/>
                <a:cs typeface="Times New Roman"/>
              </a:rPr>
              <a:t>2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43481" dirty="0" smtClean="0">
                <a:latin typeface="Times New Roman"/>
                <a:cs typeface="Times New Roman"/>
              </a:rPr>
              <a:t>−</a:t>
            </a:r>
            <a:r>
              <a:rPr sz="1200" spc="-119" baseline="43481" dirty="0" smtClean="0">
                <a:latin typeface="Times New Roman"/>
                <a:cs typeface="Times New Roman"/>
              </a:rPr>
              <a:t> </a:t>
            </a:r>
            <a:r>
              <a:rPr lang="en-US" sz="1200" spc="-119" baseline="43481" dirty="0" smtClean="0">
                <a:latin typeface="Times New Roman"/>
                <a:cs typeface="Times New Roman"/>
              </a:rPr>
              <a:t>    </a:t>
            </a:r>
            <a:r>
              <a:rPr sz="900" spc="0" baseline="24156" dirty="0" smtClean="0">
                <a:latin typeface="Times New Roman"/>
                <a:cs typeface="Times New Roman"/>
              </a:rPr>
              <a:t>τ</a:t>
            </a:r>
            <a:r>
              <a:rPr sz="900" spc="0" baseline="9662" dirty="0" smtClean="0">
                <a:latin typeface="Times New Roman"/>
                <a:cs typeface="Times New Roman"/>
              </a:rPr>
              <a:t>2</a:t>
            </a:r>
            <a:r>
              <a:rPr sz="900" spc="96" baseline="9662" dirty="0" smtClean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2509" y="1400578"/>
            <a:ext cx="555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3699" y="1400578"/>
            <a:ext cx="555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5519" y="1565836"/>
            <a:ext cx="73068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5383" y="1565836"/>
            <a:ext cx="26019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0391" y="1660870"/>
            <a:ext cx="40299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 </a:t>
            </a:r>
            <a:r>
              <a:rPr sz="1100" spc="2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957" y="1709641"/>
            <a:ext cx="38429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1        </a:t>
            </a:r>
            <a:r>
              <a:rPr sz="800" spc="7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985439"/>
            <a:ext cx="2998427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-29" baseline="2635" dirty="0" smtClean="0">
                <a:latin typeface="Times New Roman"/>
                <a:cs typeface="Times New Roman"/>
              </a:rPr>
              <a:t>P</a:t>
            </a:r>
            <a:r>
              <a:rPr sz="1650" spc="0" baseline="2635" dirty="0" smtClean="0">
                <a:latin typeface="Times New Roman"/>
                <a:cs typeface="Times New Roman"/>
              </a:rPr>
              <a:t>ercentage </a:t>
            </a:r>
            <a:r>
              <a:rPr sz="1650" spc="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of</a:t>
            </a:r>
            <a:r>
              <a:rPr sz="1650" spc="4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SS</a:t>
            </a:r>
            <a:r>
              <a:rPr sz="1650" spc="6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reached</a:t>
            </a:r>
            <a:r>
              <a:rPr sz="1650" spc="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when</a:t>
            </a:r>
            <a:r>
              <a:rPr sz="1650" spc="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</a:t>
            </a:r>
            <a:r>
              <a:rPr sz="1650" spc="1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14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1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8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1552" y="2260089"/>
            <a:ext cx="7178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0863" y="2260089"/>
            <a:ext cx="7178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884" y="2309103"/>
            <a:ext cx="56933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2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9465" y="2309103"/>
            <a:ext cx="820267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5e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−</a:t>
            </a:r>
            <a:r>
              <a:rPr lang="en-US" sz="1200" spc="0" baseline="32611" dirty="0" smtClean="0">
                <a:latin typeface="Times New Roman"/>
                <a:cs typeface="Times New Roman"/>
              </a:rPr>
              <a:t> </a:t>
            </a:r>
            <a:r>
              <a:rPr sz="1200" spc="-171" baseline="32611" dirty="0" smtClean="0">
                <a:latin typeface="Times New Roman"/>
                <a:cs typeface="Times New Roman"/>
              </a:rPr>
              <a:t> </a:t>
            </a:r>
            <a:r>
              <a:rPr sz="900" spc="0" baseline="9662" dirty="0" smtClean="0">
                <a:latin typeface="Times New Roman"/>
                <a:cs typeface="Times New Roman"/>
              </a:rPr>
              <a:t>5  </a:t>
            </a:r>
            <a:r>
              <a:rPr sz="900" spc="23" baseline="96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3e</a:t>
            </a:r>
            <a:r>
              <a:rPr sz="1100" spc="-194" dirty="0" smtClean="0">
                <a:latin typeface="Times New Roman"/>
                <a:cs typeface="Times New Roman"/>
              </a:rPr>
              <a:t> </a:t>
            </a:r>
            <a:r>
              <a:rPr sz="1200" spc="0" baseline="32611" dirty="0" smtClean="0">
                <a:latin typeface="Times New Roman"/>
                <a:cs typeface="Times New Roman"/>
              </a:rPr>
              <a:t>−</a:t>
            </a:r>
            <a:r>
              <a:rPr sz="1200" spc="-87" baseline="32611" dirty="0" smtClean="0">
                <a:latin typeface="Times New Roman"/>
                <a:cs typeface="Times New Roman"/>
              </a:rPr>
              <a:t> </a:t>
            </a:r>
            <a:r>
              <a:rPr lang="en-US" sz="1200" spc="-87" baseline="32611" dirty="0" smtClean="0">
                <a:latin typeface="Times New Roman"/>
                <a:cs typeface="Times New Roman"/>
              </a:rPr>
              <a:t> </a:t>
            </a:r>
            <a:r>
              <a:rPr sz="900" spc="0" baseline="9662" dirty="0" smtClean="0">
                <a:latin typeface="Times New Roman"/>
                <a:cs typeface="Times New Roman"/>
              </a:rPr>
              <a:t>3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9428" y="2402842"/>
            <a:ext cx="40643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2427" y="2402842"/>
            <a:ext cx="100829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0.599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0.632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39" y="2497876"/>
            <a:ext cx="644886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100" spc="2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∞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472" y="2497876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778935"/>
            <a:ext cx="2795861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So,</a:t>
            </a:r>
            <a:r>
              <a:rPr sz="1650" spc="9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200" spc="145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200" spc="7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650" spc="31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650" spc="177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1650" spc="8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1650" spc="132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constant.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19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24545" y="888898"/>
            <a:ext cx="191401" cy="0"/>
          </a:xfrm>
          <a:custGeom>
            <a:avLst/>
            <a:gdLst/>
            <a:ahLst/>
            <a:cxnLst/>
            <a:rect l="l" t="t" r="r" b="b"/>
            <a:pathLst>
              <a:path w="191401">
                <a:moveTo>
                  <a:pt x="0" y="0"/>
                </a:moveTo>
                <a:lnTo>
                  <a:pt x="19140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24545" y="888898"/>
            <a:ext cx="191401" cy="0"/>
          </a:xfrm>
          <a:custGeom>
            <a:avLst/>
            <a:gdLst/>
            <a:ahLst/>
            <a:cxnLst/>
            <a:rect l="l" t="t" r="r" b="b"/>
            <a:pathLst>
              <a:path w="191401">
                <a:moveTo>
                  <a:pt x="19140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8667" y="121931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8667" y="121931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667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8667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87297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87297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80703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80703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99345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99345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39336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39336" y="122184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8667" y="1396453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8667" y="1396453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667" y="1421752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8667" y="1421752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8667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8667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7297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87297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80703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80703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99345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99345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39336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39336" y="142429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8667" y="1598891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8667" y="1598891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8667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8667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87297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7297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80703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80703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99345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99345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9336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39336" y="16014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8667" y="1776031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8667" y="1776031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8667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8667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87297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87297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80703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80703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99345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99345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39336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39336" y="177855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8667" y="1953158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8667" y="1953158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8667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8667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87297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87297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80703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0703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99345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99345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39336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39336" y="1955698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8667" y="2130297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8667" y="2130297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8667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8667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87297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87297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80703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80703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99345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99345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39336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39336" y="21328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8667" y="2307437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8667" y="2307437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8667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8667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87297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87297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80703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80703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99345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99345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39336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39336" y="230996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8667" y="248456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8667" y="248456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8667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68667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87297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87297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80703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80703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99345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99345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39336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39336" y="248710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8667" y="266170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0" y="0"/>
                </a:moveTo>
                <a:lnTo>
                  <a:pt x="3270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8667" y="2661704"/>
            <a:ext cx="3270669" cy="0"/>
          </a:xfrm>
          <a:custGeom>
            <a:avLst/>
            <a:gdLst/>
            <a:ahLst/>
            <a:cxnLst/>
            <a:rect l="l" t="t" r="r" b="b"/>
            <a:pathLst>
              <a:path w="3270669">
                <a:moveTo>
                  <a:pt x="32706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3939" y="3168307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3939" y="3168307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471825"/>
            <a:ext cx="12868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Given</a:t>
            </a:r>
            <a:r>
              <a:rPr sz="1400" spc="-7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Data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755596"/>
            <a:ext cx="3905359" cy="21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4"/>
              </a:lnSpc>
              <a:spcBef>
                <a:spcPts val="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Initial</a:t>
            </a:r>
            <a:r>
              <a:rPr sz="1100" spc="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</a:t>
            </a:r>
            <a:r>
              <a:rPr sz="1100" spc="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30.4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200" spc="0" baseline="36234" dirty="0" smtClean="0">
                <a:latin typeface="Times New Roman"/>
                <a:cs typeface="Times New Roman"/>
              </a:rPr>
              <a:t>ft</a:t>
            </a:r>
            <a:r>
              <a:rPr sz="1200" spc="-71" baseline="36234" dirty="0" smtClean="0">
                <a:latin typeface="Times New Roman"/>
                <a:cs typeface="Times New Roman"/>
              </a:rPr>
              <a:t> </a:t>
            </a:r>
            <a:r>
              <a:rPr sz="900" spc="0" baseline="72469" dirty="0" smtClean="0">
                <a:latin typeface="Times New Roman"/>
                <a:cs typeface="Times New Roman"/>
              </a:rPr>
              <a:t>3  </a:t>
            </a:r>
            <a:r>
              <a:rPr sz="900" spc="18" baseline="724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increased</a:t>
            </a:r>
            <a:r>
              <a:rPr sz="1100" spc="6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10%.</a:t>
            </a:r>
            <a:r>
              <a:rPr sz="1100" spc="2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output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rded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1845" y="882693"/>
            <a:ext cx="223670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min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306" y="978698"/>
            <a:ext cx="12100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different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times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7306" y="2763391"/>
            <a:ext cx="140137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79357" y="2992604"/>
            <a:ext cx="1525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3448" y="3086330"/>
            <a:ext cx="51022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51239" y="3181364"/>
            <a:ext cx="4288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8667" y="1219314"/>
            <a:ext cx="818629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7297" y="1219314"/>
            <a:ext cx="1193406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9524" marR="429511" algn="ctr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0703" y="1219314"/>
            <a:ext cx="81864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99345" y="1219314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667" y="1409103"/>
            <a:ext cx="818629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1584" marR="351590" algn="ctr">
              <a:lnSpc>
                <a:spcPct val="95825"/>
              </a:lnSpc>
              <a:spcBef>
                <a:spcPts val="4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7297" y="1409103"/>
            <a:ext cx="1193406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5.50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703" y="1409103"/>
            <a:ext cx="81864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99345" y="1409103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6.37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667" y="1598891"/>
            <a:ext cx="8186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7297" y="1598891"/>
            <a:ext cx="119340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5.75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0703" y="1598891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9345" y="1598891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667" y="1776031"/>
            <a:ext cx="818629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7297" y="1776031"/>
            <a:ext cx="1193406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5.93</a:t>
            </a:r>
            <a:r>
              <a:rPr sz="1100" spc="9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-3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100" spc="3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100" spc="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QP)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0703" y="1776031"/>
            <a:ext cx="81864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9345" y="1776031"/>
            <a:ext cx="43999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667" y="1953158"/>
            <a:ext cx="8186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7297" y="1953158"/>
            <a:ext cx="119340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6.07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0703" y="1953158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2.0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9345" y="1953158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667" y="2130297"/>
            <a:ext cx="8186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7297" y="2130297"/>
            <a:ext cx="119340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703" y="2130297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3.0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9345" y="2130297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667" y="2307437"/>
            <a:ext cx="818629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297" y="2307437"/>
            <a:ext cx="1193406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6.26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703" y="2307437"/>
            <a:ext cx="81864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4.0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9345" y="2307437"/>
            <a:ext cx="43999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667" y="2484564"/>
            <a:ext cx="8186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7297" y="2484564"/>
            <a:ext cx="119340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50539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6.32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703" y="2484564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61" marR="297803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5.0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99345" y="2484564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19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5362" y="98211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5362" y="98211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5362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5362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64004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64004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03995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03995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22637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22637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5362" y="1159255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45362" y="1159255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5362" y="118455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5362" y="118455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5362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45362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64004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64004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03995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03995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22637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22637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45362" y="1361693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45362" y="1361693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45362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5362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64004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64004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03995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03995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22637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2637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45362" y="1538833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45362" y="1538833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45362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5362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64004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64004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03995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03995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22637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22637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45362" y="1715960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45362" y="1715960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5362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45362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64004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64004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03995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03995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22637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22637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45362" y="1893100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45362" y="1893100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5362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45362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64004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64004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03995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03995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22637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22637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5362" y="207023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5362" y="207023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45362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45362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64004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64004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03995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03995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22637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22637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45362" y="224736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45362" y="224736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5362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5362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64004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64004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03995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03995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22637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22637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45362" y="242450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45362" y="2424506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2642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2642" y="9846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2642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2642" y="118709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2642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2642" y="136422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2642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2642" y="15413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62642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62642" y="171850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62642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62642" y="1895627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62642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62642" y="207276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62642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62642" y="224990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3499" y="3014205"/>
            <a:ext cx="1008303" cy="0"/>
          </a:xfrm>
          <a:custGeom>
            <a:avLst/>
            <a:gdLst/>
            <a:ahLst/>
            <a:cxnLst/>
            <a:rect l="l" t="t" r="r" b="b"/>
            <a:pathLst>
              <a:path w="1008303">
                <a:moveTo>
                  <a:pt x="0" y="0"/>
                </a:moveTo>
                <a:lnTo>
                  <a:pt x="10083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3499" y="3014205"/>
            <a:ext cx="1008303" cy="0"/>
          </a:xfrm>
          <a:custGeom>
            <a:avLst/>
            <a:gdLst/>
            <a:ahLst/>
            <a:cxnLst/>
            <a:rect l="l" t="t" r="r" b="b"/>
            <a:pathLst>
              <a:path w="1008303">
                <a:moveTo>
                  <a:pt x="100830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41738" y="3014205"/>
            <a:ext cx="243979" cy="0"/>
          </a:xfrm>
          <a:custGeom>
            <a:avLst/>
            <a:gdLst/>
            <a:ahLst/>
            <a:cxnLst/>
            <a:rect l="l" t="t" r="r" b="b"/>
            <a:pathLst>
              <a:path w="243979">
                <a:moveTo>
                  <a:pt x="0" y="0"/>
                </a:moveTo>
                <a:lnTo>
                  <a:pt x="2439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41738" y="3014205"/>
            <a:ext cx="243979" cy="0"/>
          </a:xfrm>
          <a:custGeom>
            <a:avLst/>
            <a:gdLst/>
            <a:ahLst/>
            <a:cxnLst/>
            <a:rect l="l" t="t" r="r" b="b"/>
            <a:pathLst>
              <a:path w="243979">
                <a:moveTo>
                  <a:pt x="24397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471825"/>
            <a:ext cx="273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306" y="2569500"/>
            <a:ext cx="94082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3989" y="2838503"/>
            <a:ext cx="714423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6.53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29038" y="2838503"/>
            <a:ext cx="27960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4396" y="2932229"/>
            <a:ext cx="3188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82773" y="2932229"/>
            <a:ext cx="5772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0.3388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0288" y="3015239"/>
            <a:ext cx="203142" cy="175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dirty="0" smtClean="0">
                <a:latin typeface="Times New Roman"/>
                <a:cs typeface="Times New Roman"/>
              </a:rPr>
              <a:t>ft</a:t>
            </a:r>
            <a:r>
              <a:rPr sz="1100" spc="-169" dirty="0" smtClean="0">
                <a:latin typeface="Times New Roman"/>
                <a:cs typeface="Times New Roman"/>
              </a:rPr>
              <a:t> </a:t>
            </a:r>
            <a:r>
              <a:rPr sz="1200" spc="0" baseline="21740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0799" y="3027263"/>
            <a:ext cx="1060783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30.4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1.1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30.4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5362" y="982116"/>
            <a:ext cx="81864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64004" y="982116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3995" y="982116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2637" y="982116"/>
            <a:ext cx="440004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5362" y="1171905"/>
            <a:ext cx="81864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1597" marR="351590" algn="ctr">
              <a:lnSpc>
                <a:spcPct val="95825"/>
              </a:lnSpc>
              <a:spcBef>
                <a:spcPts val="4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64004" y="1171905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3995" y="1171905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2637" y="1171905"/>
            <a:ext cx="440004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6.37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5362" y="1361693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4004" y="1361693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5.75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3995" y="1361693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2637" y="1361693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5362" y="1538833"/>
            <a:ext cx="81864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4004" y="1538833"/>
            <a:ext cx="43999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5.93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3995" y="1538833"/>
            <a:ext cx="818642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2637" y="1538833"/>
            <a:ext cx="440004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5362" y="1715960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4004" y="1715960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6.07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3995" y="1715960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2.0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2637" y="1715960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5362" y="1893100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004" y="1893100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995" y="1893100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3.0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2637" y="1893100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362" y="2070239"/>
            <a:ext cx="81864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004" y="2070239"/>
            <a:ext cx="43999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6.26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995" y="2070239"/>
            <a:ext cx="818642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4.0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2637" y="2070239"/>
            <a:ext cx="440004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362" y="2247366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004" y="2247366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6.32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2247366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2637" y="2247366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6.53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114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5362" y="113948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5362" y="113948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5362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5362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64004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4004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2637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2637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5362" y="1316621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5362" y="1316621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5362" y="134193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5362" y="134193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5362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5362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64004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4004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2637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22637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5362" y="151905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5362" y="151905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5362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5362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64004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4004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3995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3995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2637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22637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5362" y="169619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5362" y="1696199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2642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2642" y="11420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2642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2642" y="1344460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2642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2642" y="152159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1040023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from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1933" y="472187"/>
            <a:ext cx="444977" cy="225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2100" baseline="6211" dirty="0" smtClean="0">
                <a:latin typeface="Times New Roman"/>
                <a:cs typeface="Times New Roman"/>
              </a:rPr>
              <a:t>t</a:t>
            </a:r>
            <a:r>
              <a:rPr sz="1500" baseline="-5797" dirty="0" smtClean="0">
                <a:latin typeface="Times New Roman"/>
                <a:cs typeface="Times New Roman"/>
              </a:rPr>
              <a:t>63.2%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306" y="1850197"/>
            <a:ext cx="1170651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Height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63.2%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4034" y="2161770"/>
            <a:ext cx="285396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h</a:t>
            </a:r>
            <a:r>
              <a:rPr sz="1200" spc="0" baseline="-7246" dirty="0" smtClean="0">
                <a:latin typeface="Times New Roman"/>
                <a:cs typeface="Times New Roman"/>
              </a:rPr>
              <a:t>63.2% </a:t>
            </a:r>
            <a:r>
              <a:rPr sz="1200" spc="87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0.632</a:t>
            </a:r>
            <a:r>
              <a:rPr sz="1650" spc="-32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×</a:t>
            </a:r>
            <a:r>
              <a:rPr sz="1650" spc="-102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(6.53</a:t>
            </a:r>
            <a:r>
              <a:rPr sz="1650" spc="2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-102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5.50)</a:t>
            </a:r>
            <a:r>
              <a:rPr sz="1650" spc="33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5.50</a:t>
            </a:r>
            <a:r>
              <a:rPr sz="1650" spc="3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6.145ft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306" y="2473022"/>
            <a:ext cx="10672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038" y="2472713"/>
            <a:ext cx="566732" cy="183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sz="1650" spc="0" baseline="7905" dirty="0" smtClean="0">
                <a:latin typeface="Times New Roman"/>
                <a:cs typeface="Times New Roman"/>
              </a:rPr>
              <a:t>=</a:t>
            </a:r>
            <a:r>
              <a:rPr sz="1650" spc="-68" baseline="7905" dirty="0" smtClean="0">
                <a:latin typeface="Times New Roman"/>
                <a:cs typeface="Times New Roman"/>
              </a:rPr>
              <a:t> </a:t>
            </a:r>
            <a:r>
              <a:rPr sz="1650" spc="0" baseline="7905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63.2%</a:t>
            </a:r>
            <a:r>
              <a:rPr sz="1200" spc="32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7905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200" y="2472713"/>
            <a:ext cx="1992315" cy="49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611">
              <a:lnSpc>
                <a:spcPts val="1295"/>
              </a:lnSpc>
              <a:spcBef>
                <a:spcPts val="64"/>
              </a:spcBef>
            </a:pPr>
            <a:r>
              <a:rPr sz="1650" spc="-29" baseline="5270" dirty="0" smtClean="0">
                <a:latin typeface="Times New Roman"/>
                <a:cs typeface="Times New Roman"/>
              </a:rPr>
              <a:t>W</a:t>
            </a:r>
            <a:r>
              <a:rPr sz="1650" spc="0" baseline="5270" dirty="0" smtClean="0">
                <a:latin typeface="Times New Roman"/>
                <a:cs typeface="Times New Roman"/>
              </a:rPr>
              <a:t>e</a:t>
            </a:r>
            <a:r>
              <a:rPr sz="1650" spc="7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inter</a:t>
            </a:r>
            <a:r>
              <a:rPr sz="1650" spc="29" baseline="5270" dirty="0" smtClean="0">
                <a:latin typeface="Times New Roman"/>
                <a:cs typeface="Times New Roman"/>
              </a:rPr>
              <a:t>p</a:t>
            </a:r>
            <a:r>
              <a:rPr sz="1650" spc="0" baseline="5270" dirty="0" smtClean="0">
                <a:latin typeface="Times New Roman"/>
                <a:cs typeface="Times New Roman"/>
              </a:rPr>
              <a:t>olate</a:t>
            </a:r>
            <a:r>
              <a:rPr sz="1650" spc="21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to</a:t>
            </a:r>
            <a:r>
              <a:rPr sz="1650" spc="166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find</a:t>
            </a:r>
            <a:r>
              <a:rPr sz="1650" spc="1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63.2%</a:t>
            </a:r>
            <a:r>
              <a:rPr sz="1200" spc="32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559012">
              <a:lnSpc>
                <a:spcPts val="1184"/>
              </a:lnSpc>
              <a:spcBef>
                <a:spcPts val="98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63.2% </a:t>
            </a:r>
            <a:r>
              <a:rPr sz="1200" spc="137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</a:t>
            </a:r>
            <a:r>
              <a:rPr lang="en-US" sz="1100" spc="0" dirty="0" smtClean="0">
                <a:latin typeface="Times New Roman"/>
                <a:cs typeface="Times New Roman"/>
              </a:rPr>
              <a:t>7</a:t>
            </a:r>
            <a:r>
              <a:rPr sz="1100" spc="0" dirty="0" smtClean="0">
                <a:latin typeface="Times New Roman"/>
                <a:cs typeface="Times New Roman"/>
              </a:rPr>
              <a:t>364min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5362" y="1139482"/>
            <a:ext cx="818641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004" y="1139482"/>
            <a:ext cx="439991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995" y="1139482"/>
            <a:ext cx="818642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2637" y="1139482"/>
            <a:ext cx="440004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362" y="1329277"/>
            <a:ext cx="818641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004" y="1329277"/>
            <a:ext cx="439991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6.07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995" y="1329277"/>
            <a:ext cx="818642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2.0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2637" y="1329277"/>
            <a:ext cx="440004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6.45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362" y="1519059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004" y="1519059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6.18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1519059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3.0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2637" y="1519059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6.50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5362" y="105280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45362" y="105280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45362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5362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4004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004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3995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995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2637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22637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5362" y="122994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5362" y="1229944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5362" y="1255255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5362" y="1255255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5362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5362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64004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64004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03995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03995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22637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2637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5362" y="143238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5362" y="1432382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5362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5362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64004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64004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03995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03995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22637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22637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5362" y="1609521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0" y="0"/>
                </a:moveTo>
                <a:lnTo>
                  <a:pt x="25172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5362" y="1609521"/>
            <a:ext cx="2517267" cy="0"/>
          </a:xfrm>
          <a:custGeom>
            <a:avLst/>
            <a:gdLst/>
            <a:ahLst/>
            <a:cxnLst/>
            <a:rect l="l" t="t" r="r" b="b"/>
            <a:pathLst>
              <a:path w="2517266">
                <a:moveTo>
                  <a:pt x="251726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62642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2642" y="1055344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2642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2642" y="12577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62642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62642" y="143492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4571" y="2205380"/>
            <a:ext cx="661936" cy="0"/>
          </a:xfrm>
          <a:custGeom>
            <a:avLst/>
            <a:gdLst/>
            <a:ahLst/>
            <a:cxnLst/>
            <a:rect l="l" t="t" r="r" b="b"/>
            <a:pathLst>
              <a:path w="661936">
                <a:moveTo>
                  <a:pt x="0" y="0"/>
                </a:moveTo>
                <a:lnTo>
                  <a:pt x="6619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4571" y="2205380"/>
            <a:ext cx="661936" cy="0"/>
          </a:xfrm>
          <a:custGeom>
            <a:avLst/>
            <a:gdLst/>
            <a:ahLst/>
            <a:cxnLst/>
            <a:rect l="l" t="t" r="r" b="b"/>
            <a:pathLst>
              <a:path w="661936">
                <a:moveTo>
                  <a:pt x="66193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97898" y="2205380"/>
            <a:ext cx="243979" cy="0"/>
          </a:xfrm>
          <a:custGeom>
            <a:avLst/>
            <a:gdLst/>
            <a:ahLst/>
            <a:cxnLst/>
            <a:rect l="l" t="t" r="r" b="b"/>
            <a:pathLst>
              <a:path w="243979">
                <a:moveTo>
                  <a:pt x="0" y="0"/>
                </a:moveTo>
                <a:lnTo>
                  <a:pt x="2439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7898" y="2205380"/>
            <a:ext cx="243979" cy="0"/>
          </a:xfrm>
          <a:custGeom>
            <a:avLst/>
            <a:gdLst/>
            <a:ahLst/>
            <a:cxnLst/>
            <a:rect l="l" t="t" r="r" b="b"/>
            <a:pathLst>
              <a:path w="243979">
                <a:moveTo>
                  <a:pt x="24397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6304" y="2935046"/>
            <a:ext cx="253123" cy="0"/>
          </a:xfrm>
          <a:custGeom>
            <a:avLst/>
            <a:gdLst/>
            <a:ahLst/>
            <a:cxnLst/>
            <a:rect l="l" t="t" r="r" b="b"/>
            <a:pathLst>
              <a:path w="253123">
                <a:moveTo>
                  <a:pt x="0" y="0"/>
                </a:moveTo>
                <a:lnTo>
                  <a:pt x="25312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6304" y="2935046"/>
            <a:ext cx="253123" cy="0"/>
          </a:xfrm>
          <a:custGeom>
            <a:avLst/>
            <a:gdLst/>
            <a:ahLst/>
            <a:cxnLst/>
            <a:rect l="l" t="t" r="r" b="b"/>
            <a:pathLst>
              <a:path w="253123">
                <a:moveTo>
                  <a:pt x="25312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4515" y="2935046"/>
            <a:ext cx="1254607" cy="0"/>
          </a:xfrm>
          <a:custGeom>
            <a:avLst/>
            <a:gdLst/>
            <a:ahLst/>
            <a:cxnLst/>
            <a:rect l="l" t="t" r="r" b="b"/>
            <a:pathLst>
              <a:path w="1254607">
                <a:moveTo>
                  <a:pt x="0" y="0"/>
                </a:moveTo>
                <a:lnTo>
                  <a:pt x="125460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4515" y="2935046"/>
            <a:ext cx="1254607" cy="0"/>
          </a:xfrm>
          <a:custGeom>
            <a:avLst/>
            <a:gdLst/>
            <a:ahLst/>
            <a:cxnLst/>
            <a:rect l="l" t="t" r="r" b="b"/>
            <a:pathLst>
              <a:path w="1254607">
                <a:moveTo>
                  <a:pt x="125460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300" y="471825"/>
            <a:ext cx="193089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Q4(b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from</a:t>
            </a:r>
            <a:r>
              <a:rPr sz="1400" spc="10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initial</a:t>
            </a:r>
            <a:r>
              <a:rPr sz="1400" spc="6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slo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306" y="1754515"/>
            <a:ext cx="898446" cy="16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slo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1871" y="2029690"/>
            <a:ext cx="714423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5.75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6483" y="2029690"/>
            <a:ext cx="1345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ft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38236" y="2123416"/>
            <a:ext cx="31603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7477" y="2123416"/>
            <a:ext cx="438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1.25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5022" y="2218450"/>
            <a:ext cx="468112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0.2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5198" y="2218450"/>
            <a:ext cx="27960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306" y="2476421"/>
            <a:ext cx="3939300" cy="488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equation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tangent 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mt</a:t>
            </a:r>
            <a:r>
              <a:rPr sz="1100" spc="-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18997" marR="27131">
              <a:lnSpc>
                <a:spcPct val="104747"/>
              </a:lnSpc>
              <a:spcBef>
                <a:spcPts val="70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KM     </a:t>
            </a:r>
            <a:r>
              <a:rPr sz="1100" spc="2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0.3388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(30.4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7443" y="2853069"/>
            <a:ext cx="26857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0398" y="2853069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093" y="2853069"/>
            <a:ext cx="81065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0.8240min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8311" y="2948104"/>
            <a:ext cx="1593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967" y="2948104"/>
            <a:ext cx="29248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1.25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5362" y="1052804"/>
            <a:ext cx="818641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004" y="1052804"/>
            <a:ext cx="439991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995" y="1052804"/>
            <a:ext cx="818642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2637" y="1052804"/>
            <a:ext cx="440004" cy="189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5362" y="1242599"/>
            <a:ext cx="818641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1597" marR="351590" algn="ctr">
              <a:lnSpc>
                <a:spcPct val="95825"/>
              </a:lnSpc>
              <a:spcBef>
                <a:spcPts val="4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004" y="1242599"/>
            <a:ext cx="439991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995" y="1242599"/>
            <a:ext cx="818642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1.4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2637" y="1242599"/>
            <a:ext cx="440004" cy="189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6.37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362" y="1432382"/>
            <a:ext cx="81864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004" y="1432382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5.75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1432382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1.6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2637" y="1432382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867" y="1046924"/>
            <a:ext cx="3980268" cy="2239810"/>
          </a:xfrm>
          <a:custGeom>
            <a:avLst/>
            <a:gdLst/>
            <a:ahLst/>
            <a:cxnLst/>
            <a:rect l="l" t="t" r="r" b="b"/>
            <a:pathLst>
              <a:path w="3980268" h="2239810">
                <a:moveTo>
                  <a:pt x="0" y="2239810"/>
                </a:moveTo>
                <a:lnTo>
                  <a:pt x="3980268" y="2239810"/>
                </a:lnTo>
                <a:lnTo>
                  <a:pt x="3980268" y="0"/>
                </a:lnTo>
                <a:lnTo>
                  <a:pt x="0" y="0"/>
                </a:lnTo>
                <a:lnTo>
                  <a:pt x="0" y="223981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310" y="123339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9849" y="1260284"/>
            <a:ext cx="191401" cy="0"/>
          </a:xfrm>
          <a:custGeom>
            <a:avLst/>
            <a:gdLst/>
            <a:ahLst/>
            <a:cxnLst/>
            <a:rect l="l" t="t" r="r" b="b"/>
            <a:pathLst>
              <a:path w="191401">
                <a:moveTo>
                  <a:pt x="0" y="0"/>
                </a:moveTo>
                <a:lnTo>
                  <a:pt x="19140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9849" y="1260284"/>
            <a:ext cx="191401" cy="0"/>
          </a:xfrm>
          <a:custGeom>
            <a:avLst/>
            <a:gdLst/>
            <a:ahLst/>
            <a:cxnLst/>
            <a:rect l="l" t="t" r="r" b="b"/>
            <a:pathLst>
              <a:path w="191401">
                <a:moveTo>
                  <a:pt x="19140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733" y="1507636"/>
            <a:ext cx="56172" cy="0"/>
          </a:xfrm>
          <a:custGeom>
            <a:avLst/>
            <a:gdLst/>
            <a:ahLst/>
            <a:cxnLst/>
            <a:rect l="l" t="t" r="r" b="b"/>
            <a:pathLst>
              <a:path w="56172">
                <a:moveTo>
                  <a:pt x="0" y="0"/>
                </a:moveTo>
                <a:lnTo>
                  <a:pt x="56172" y="0"/>
                </a:lnTo>
              </a:path>
            </a:pathLst>
          </a:custGeom>
          <a:ln w="57442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3419" y="1504086"/>
            <a:ext cx="183337" cy="0"/>
          </a:xfrm>
          <a:custGeom>
            <a:avLst/>
            <a:gdLst/>
            <a:ahLst/>
            <a:cxnLst/>
            <a:rect l="l" t="t" r="r" b="b"/>
            <a:pathLst>
              <a:path w="183337">
                <a:moveTo>
                  <a:pt x="0" y="0"/>
                </a:moveTo>
                <a:lnTo>
                  <a:pt x="1833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3419" y="1504086"/>
            <a:ext cx="183337" cy="0"/>
          </a:xfrm>
          <a:custGeom>
            <a:avLst/>
            <a:gdLst/>
            <a:ahLst/>
            <a:cxnLst/>
            <a:rect l="l" t="t" r="r" b="b"/>
            <a:pathLst>
              <a:path w="183337">
                <a:moveTo>
                  <a:pt x="183337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10" y="170954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733" y="1958066"/>
            <a:ext cx="56172" cy="0"/>
          </a:xfrm>
          <a:custGeom>
            <a:avLst/>
            <a:gdLst/>
            <a:ahLst/>
            <a:cxnLst/>
            <a:rect l="l" t="t" r="r" b="b"/>
            <a:pathLst>
              <a:path w="56172">
                <a:moveTo>
                  <a:pt x="0" y="0"/>
                </a:moveTo>
                <a:lnTo>
                  <a:pt x="56172" y="0"/>
                </a:lnTo>
              </a:path>
            </a:pathLst>
          </a:custGeom>
          <a:ln w="57442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733" y="2109895"/>
            <a:ext cx="56172" cy="0"/>
          </a:xfrm>
          <a:custGeom>
            <a:avLst/>
            <a:gdLst/>
            <a:ahLst/>
            <a:cxnLst/>
            <a:rect l="l" t="t" r="r" b="b"/>
            <a:pathLst>
              <a:path w="56172">
                <a:moveTo>
                  <a:pt x="0" y="0"/>
                </a:moveTo>
                <a:lnTo>
                  <a:pt x="56172" y="0"/>
                </a:lnTo>
              </a:path>
            </a:pathLst>
          </a:custGeom>
          <a:ln w="57442">
            <a:solidFill>
              <a:srgbClr val="3333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310" y="2311806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3727" y="2993301"/>
            <a:ext cx="358305" cy="0"/>
          </a:xfrm>
          <a:custGeom>
            <a:avLst/>
            <a:gdLst/>
            <a:ahLst/>
            <a:cxnLst/>
            <a:rect l="l" t="t" r="r" b="b"/>
            <a:pathLst>
              <a:path w="358305">
                <a:moveTo>
                  <a:pt x="0" y="0"/>
                </a:moveTo>
                <a:lnTo>
                  <a:pt x="3583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3727" y="2993301"/>
            <a:ext cx="358305" cy="0"/>
          </a:xfrm>
          <a:custGeom>
            <a:avLst/>
            <a:gdLst/>
            <a:ahLst/>
            <a:cxnLst/>
            <a:rect l="l" t="t" r="r" b="b"/>
            <a:pathLst>
              <a:path w="358305">
                <a:moveTo>
                  <a:pt x="35830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7120" y="2993301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7120" y="2993301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14421"/>
            <a:ext cx="106767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Empirical </a:t>
            </a:r>
            <a:r>
              <a:rPr sz="6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273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149" y="1254079"/>
            <a:ext cx="223670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min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0719" y="1500233"/>
            <a:ext cx="214367" cy="11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75"/>
              </a:lnSpc>
              <a:spcBef>
                <a:spcPts val="38"/>
              </a:spcBef>
            </a:pPr>
            <a:r>
              <a:rPr sz="700" dirty="0" smtClean="0">
                <a:latin typeface="Times New Roman"/>
                <a:cs typeface="Times New Roman"/>
              </a:rPr>
              <a:t>min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2349" y="2882117"/>
            <a:ext cx="320511" cy="193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−Ls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3003" y="2911337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960983"/>
            <a:ext cx="3980268" cy="89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"/>
              </a:spcBef>
            </a:pPr>
            <a:endParaRPr sz="700"/>
          </a:p>
        </p:txBody>
      </p:sp>
      <p:sp>
        <p:nvSpPr>
          <p:cNvPr id="2" name="object 2"/>
          <p:cNvSpPr txBox="1"/>
          <p:nvPr/>
        </p:nvSpPr>
        <p:spPr>
          <a:xfrm>
            <a:off x="313867" y="1050086"/>
            <a:ext cx="3980268" cy="2236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0"/>
              </a:spcBef>
            </a:pPr>
            <a:endParaRPr sz="650" dirty="0"/>
          </a:p>
          <a:p>
            <a:pPr marL="323227">
              <a:lnSpc>
                <a:spcPts val="1500"/>
              </a:lnSpc>
            </a:pPr>
            <a:r>
              <a:rPr sz="1100" dirty="0" smtClean="0">
                <a:latin typeface="Times New Roman"/>
                <a:cs typeface="Times New Roman"/>
              </a:rPr>
              <a:t>Input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wrate</a:t>
            </a:r>
            <a:r>
              <a:rPr sz="1100" spc="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195" dirty="0" smtClean="0">
                <a:latin typeface="Times New Roman"/>
                <a:cs typeface="Times New Roman"/>
              </a:rPr>
              <a:t> </a:t>
            </a:r>
            <a:r>
              <a:rPr sz="1200" spc="0" baseline="36234" dirty="0" smtClean="0">
                <a:latin typeface="Times New Roman"/>
                <a:cs typeface="Times New Roman"/>
              </a:rPr>
              <a:t>gals  </a:t>
            </a:r>
            <a:r>
              <a:rPr sz="1200" spc="74" baseline="36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1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endParaRPr sz="1100" dirty="0">
              <a:latin typeface="Times New Roman"/>
              <a:cs typeface="Times New Roman"/>
            </a:endParaRPr>
          </a:p>
          <a:p>
            <a:pPr marL="600316">
              <a:lnSpc>
                <a:spcPts val="1335"/>
              </a:lnSpc>
              <a:spcBef>
                <a:spcPts val="5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increased</a:t>
            </a:r>
            <a:r>
              <a:rPr sz="1000" spc="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500</a:t>
            </a:r>
            <a:r>
              <a:rPr sz="1000" spc="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1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540</a:t>
            </a:r>
            <a:r>
              <a:rPr sz="1000" spc="34" dirty="0" smtClean="0">
                <a:latin typeface="Times New Roman"/>
                <a:cs typeface="Times New Roman"/>
              </a:rPr>
              <a:t> </a:t>
            </a:r>
            <a:r>
              <a:rPr sz="1050" spc="0" baseline="37270" dirty="0" smtClean="0">
                <a:latin typeface="Times New Roman"/>
                <a:cs typeface="Times New Roman"/>
              </a:rPr>
              <a:t>gal  </a:t>
            </a:r>
            <a:r>
              <a:rPr sz="1050" spc="113" baseline="372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3.05am.</a:t>
            </a:r>
            <a:endParaRPr sz="1000" dirty="0">
              <a:latin typeface="Times New Roman"/>
              <a:cs typeface="Times New Roman"/>
            </a:endParaRPr>
          </a:p>
          <a:p>
            <a:pPr marL="323227">
              <a:lnSpc>
                <a:spcPts val="1400"/>
              </a:lnSpc>
              <a:spcBef>
                <a:spcPts val="4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Output 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tem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erature 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200" spc="62" baseline="28987" dirty="0" smtClean="0">
                <a:latin typeface="Times New Roman"/>
                <a:cs typeface="Times New Roman"/>
              </a:rPr>
              <a:t>◦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endParaRPr sz="1100" dirty="0">
              <a:latin typeface="Times New Roman"/>
              <a:cs typeface="Times New Roman"/>
            </a:endParaRPr>
          </a:p>
          <a:p>
            <a:pPr marL="600316">
              <a:lnSpc>
                <a:spcPts val="1235"/>
              </a:lnSpc>
              <a:spcBef>
                <a:spcPts val="45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increases</a:t>
            </a:r>
            <a:r>
              <a:rPr sz="1000" spc="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120</a:t>
            </a:r>
            <a:r>
              <a:rPr sz="1050" spc="0" baseline="28987" dirty="0" smtClean="0">
                <a:latin typeface="Times New Roman"/>
                <a:cs typeface="Times New Roman"/>
              </a:rPr>
              <a:t>◦</a:t>
            </a:r>
            <a:r>
              <a:rPr sz="1050" spc="-125" baseline="2898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 </a:t>
            </a:r>
            <a:r>
              <a:rPr sz="1000" spc="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1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124.7</a:t>
            </a:r>
            <a:r>
              <a:rPr sz="1050" spc="0" baseline="28987" dirty="0" smtClean="0">
                <a:latin typeface="Times New Roman"/>
                <a:cs typeface="Times New Roman"/>
              </a:rPr>
              <a:t>◦</a:t>
            </a:r>
            <a:r>
              <a:rPr sz="1050" spc="-125" baseline="2898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60031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first</a:t>
            </a:r>
            <a:r>
              <a:rPr sz="1000" spc="7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1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3.09am. 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1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1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3.34am.</a:t>
            </a:r>
            <a:endParaRPr sz="1000" dirty="0">
              <a:latin typeface="Times New Roman"/>
              <a:cs typeface="Times New Roman"/>
            </a:endParaRPr>
          </a:p>
          <a:p>
            <a:pPr marL="323227" marR="152472">
              <a:lnSpc>
                <a:spcPts val="1264"/>
              </a:lnSpc>
              <a:spcBef>
                <a:spcPts val="6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description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(given)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step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implies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 can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OPTD</a:t>
            </a:r>
            <a:endParaRPr sz="1100" dirty="0">
              <a:latin typeface="Times New Roman"/>
              <a:cs typeface="Times New Roman"/>
            </a:endParaRPr>
          </a:p>
          <a:p>
            <a:pPr marL="1346369" marR="1778154" algn="ctr">
              <a:lnSpc>
                <a:spcPts val="1524"/>
              </a:lnSpc>
              <a:spcBef>
                <a:spcPts val="156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900" spc="0" baseline="67638" dirty="0" smtClean="0">
                <a:latin typeface="Times New Roman"/>
                <a:cs typeface="Times New Roman"/>
              </a:rPr>
              <a:t>0 </a:t>
            </a:r>
            <a:r>
              <a:rPr sz="900" spc="64" baseline="676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         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 dirty="0">
              <a:latin typeface="Times New Roman"/>
              <a:cs typeface="Times New Roman"/>
            </a:endParaRPr>
          </a:p>
          <a:p>
            <a:pPr marL="1346713" marR="1631149" algn="ctr">
              <a:lnSpc>
                <a:spcPts val="1374"/>
              </a:lnSpc>
              <a:spcBef>
                <a:spcPts val="145"/>
              </a:spcBef>
            </a:pPr>
            <a:r>
              <a:rPr sz="1100" dirty="0" smtClean="0">
                <a:latin typeface="Times New Roman"/>
                <a:cs typeface="Times New Roman"/>
              </a:rPr>
              <a:t>Q</a:t>
            </a:r>
            <a:r>
              <a:rPr sz="1100" spc="-169" dirty="0" smtClean="0">
                <a:latin typeface="Times New Roman"/>
                <a:cs typeface="Times New Roman"/>
              </a:rPr>
              <a:t> </a:t>
            </a:r>
            <a:r>
              <a:rPr sz="900" spc="0" baseline="53144" dirty="0" smtClean="0">
                <a:latin typeface="Times New Roman"/>
                <a:cs typeface="Times New Roman"/>
              </a:rPr>
              <a:t>0 </a:t>
            </a:r>
            <a:r>
              <a:rPr sz="900" spc="64" baseline="53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     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16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19058" y="1357464"/>
            <a:ext cx="801497" cy="0"/>
          </a:xfrm>
          <a:custGeom>
            <a:avLst/>
            <a:gdLst/>
            <a:ahLst/>
            <a:cxnLst/>
            <a:rect l="l" t="t" r="r" b="b"/>
            <a:pathLst>
              <a:path w="801496">
                <a:moveTo>
                  <a:pt x="0" y="0"/>
                </a:moveTo>
                <a:lnTo>
                  <a:pt x="80149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05736" y="1357464"/>
            <a:ext cx="801497" cy="0"/>
          </a:xfrm>
          <a:custGeom>
            <a:avLst/>
            <a:gdLst/>
            <a:ahLst/>
            <a:cxnLst/>
            <a:rect l="l" t="t" r="r" b="b"/>
            <a:pathLst>
              <a:path w="801496">
                <a:moveTo>
                  <a:pt x="80149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205" y="1690738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205" y="1690738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205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205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9847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847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9838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59838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995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3995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22637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22637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62642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62642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6799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6799" y="169326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205" y="1867877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1205" y="1867877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1205" y="1893176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205" y="1893176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205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205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19847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19847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59838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59838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03995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03995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22637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22637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62642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2642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6799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06799" y="189571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205" y="2070315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1205" y="2070315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1205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1205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19847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19847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59838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59838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03995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03995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22637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22637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62642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62642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06799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06799" y="2072843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1205" y="2247455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1205" y="2247455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1205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1205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9847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9847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59838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59838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03995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03995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22637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22637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62642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62642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06799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06799" y="224998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1205" y="2424582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0" y="0"/>
                </a:moveTo>
                <a:lnTo>
                  <a:pt x="34055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1205" y="2424582"/>
            <a:ext cx="3405593" cy="0"/>
          </a:xfrm>
          <a:custGeom>
            <a:avLst/>
            <a:gdLst/>
            <a:ahLst/>
            <a:cxnLst/>
            <a:rect l="l" t="t" r="r" b="b"/>
            <a:pathLst>
              <a:path w="3405593">
                <a:moveTo>
                  <a:pt x="3405593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96796" y="2889034"/>
            <a:ext cx="1123759" cy="0"/>
          </a:xfrm>
          <a:custGeom>
            <a:avLst/>
            <a:gdLst/>
            <a:ahLst/>
            <a:cxnLst/>
            <a:rect l="l" t="t" r="r" b="b"/>
            <a:pathLst>
              <a:path w="1123759">
                <a:moveTo>
                  <a:pt x="0" y="0"/>
                </a:moveTo>
                <a:lnTo>
                  <a:pt x="11237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96796" y="2889034"/>
            <a:ext cx="1123759" cy="0"/>
          </a:xfrm>
          <a:custGeom>
            <a:avLst/>
            <a:gdLst/>
            <a:ahLst/>
            <a:cxnLst/>
            <a:rect l="l" t="t" r="r" b="b"/>
            <a:pathLst>
              <a:path w="1123759">
                <a:moveTo>
                  <a:pt x="112375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3402" y="2889034"/>
            <a:ext cx="76250" cy="0"/>
          </a:xfrm>
          <a:custGeom>
            <a:avLst/>
            <a:gdLst/>
            <a:ahLst/>
            <a:cxnLst/>
            <a:rect l="l" t="t" r="r" b="b"/>
            <a:pathLst>
              <a:path w="76250">
                <a:moveTo>
                  <a:pt x="0" y="0"/>
                </a:moveTo>
                <a:lnTo>
                  <a:pt x="7625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3402" y="2889034"/>
            <a:ext cx="76250" cy="0"/>
          </a:xfrm>
          <a:custGeom>
            <a:avLst/>
            <a:gdLst/>
            <a:ahLst/>
            <a:cxnLst/>
            <a:rect l="l" t="t" r="r" b="b"/>
            <a:pathLst>
              <a:path w="76250">
                <a:moveTo>
                  <a:pt x="7625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300" y="471825"/>
            <a:ext cx="15237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Q4(</a:t>
            </a:r>
            <a:r>
              <a:rPr sz="1400" spc="79" dirty="0" smtClean="0">
                <a:latin typeface="Times New Roman"/>
                <a:cs typeface="Times New Roman"/>
              </a:rPr>
              <a:t>c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31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log</a:t>
            </a:r>
            <a:r>
              <a:rPr sz="1400" spc="6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848441"/>
            <a:ext cx="1308190" cy="232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68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slo</a:t>
            </a:r>
            <a:r>
              <a:rPr sz="1650" spc="29" baseline="-2635" dirty="0" smtClean="0">
                <a:latin typeface="Times New Roman"/>
                <a:cs typeface="Times New Roman"/>
              </a:rPr>
              <a:t>p</a:t>
            </a:r>
            <a:r>
              <a:rPr sz="1650" spc="0" baseline="-2635" dirty="0" smtClean="0">
                <a:latin typeface="Times New Roman"/>
                <a:cs typeface="Times New Roman"/>
              </a:rPr>
              <a:t>e</a:t>
            </a:r>
            <a:r>
              <a:rPr sz="1650" spc="2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of</a:t>
            </a:r>
            <a:r>
              <a:rPr sz="1650" spc="4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t</a:t>
            </a:r>
            <a:r>
              <a:rPr sz="1650" spc="24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vs</a:t>
            </a:r>
            <a:r>
              <a:rPr sz="1650" spc="3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z</a:t>
            </a:r>
            <a:r>
              <a:rPr sz="1650" spc="17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is</a:t>
            </a:r>
            <a:r>
              <a:rPr sz="1650" spc="31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-225" baseline="-2410" dirty="0" smtClean="0">
                <a:latin typeface="Batang"/>
                <a:cs typeface="Batang"/>
              </a:rPr>
              <a:t> </a:t>
            </a:r>
            <a:r>
              <a:rPr sz="1200" u="sng" spc="0" baseline="28987" dirty="0" smtClean="0">
                <a:latin typeface="Times New Roman"/>
                <a:cs typeface="Times New Roman"/>
              </a:rPr>
              <a:t>1</a:t>
            </a:r>
            <a:r>
              <a:rPr sz="1200" spc="-39" baseline="28987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6039" y="950765"/>
            <a:ext cx="88257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τ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5866" y="1155399"/>
            <a:ext cx="1092252" cy="232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</a:pPr>
            <a:r>
              <a:rPr sz="1650" baseline="39529" dirty="0" smtClean="0">
                <a:latin typeface="Times New Roman"/>
                <a:cs typeface="Times New Roman"/>
              </a:rPr>
              <a:t> </a:t>
            </a:r>
            <a:r>
              <a:rPr sz="1650" spc="-114" baseline="39529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h</a:t>
            </a:r>
            <a:r>
              <a:rPr sz="1650" spc="-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</a:t>
            </a:r>
            <a:r>
              <a:rPr sz="1650" spc="0" baseline="-2410" dirty="0" smtClean="0">
                <a:latin typeface="Batang"/>
                <a:cs typeface="Batang"/>
              </a:rPr>
              <a:t>∞</a:t>
            </a:r>
            <a:r>
              <a:rPr sz="1650" spc="0" baseline="-2635" dirty="0" smtClean="0">
                <a:latin typeface="Times New Roman"/>
                <a:cs typeface="Times New Roman"/>
              </a:rPr>
              <a:t>)</a:t>
            </a:r>
            <a:r>
              <a:rPr sz="1650" spc="-2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-125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h</a:t>
            </a:r>
            <a:r>
              <a:rPr sz="1650" spc="-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(t</a:t>
            </a:r>
            <a:r>
              <a:rPr sz="1650" spc="-169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)</a:t>
            </a:r>
            <a:r>
              <a:rPr sz="1650" spc="-11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39529" dirty="0" smtClean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0901" y="1275501"/>
            <a:ext cx="417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z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0813" y="1366786"/>
            <a:ext cx="85372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Batang"/>
                <a:cs typeface="Batang"/>
              </a:rPr>
              <a:t>∞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(0)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306" y="2569589"/>
            <a:ext cx="5325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Slo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84096" y="2713331"/>
            <a:ext cx="117611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3.</a:t>
            </a:r>
            <a:r>
              <a:rPr lang="en-US" sz="1100" spc="0" dirty="0" smtClean="0">
                <a:latin typeface="Times New Roman"/>
                <a:cs typeface="Times New Roman"/>
              </a:rPr>
              <a:t>9</a:t>
            </a:r>
            <a:r>
              <a:rPr sz="1100" spc="0" dirty="0" smtClean="0">
                <a:latin typeface="Times New Roman"/>
                <a:cs typeface="Times New Roman"/>
              </a:rPr>
              <a:t>3</a:t>
            </a:r>
            <a:r>
              <a:rPr sz="1100" spc="-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0" dirty="0" smtClean="0">
                <a:latin typeface="Times New Roman"/>
                <a:cs typeface="Times New Roman"/>
              </a:rPr>
              <a:t>0.5</a:t>
            </a:r>
            <a:r>
              <a:rPr lang="en-US" sz="1100" spc="0" dirty="0" smtClean="0">
                <a:latin typeface="Times New Roman"/>
                <a:cs typeface="Times New Roman"/>
              </a:rPr>
              <a:t>5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1525" y="2713331"/>
            <a:ext cx="367341" cy="299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994"/>
              </a:lnSpc>
              <a:spcBef>
                <a:spcPts val="49"/>
              </a:spcBef>
            </a:pPr>
            <a:r>
              <a:rPr sz="1650" spc="0" baseline="-527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410" dirty="0" smtClean="0">
                <a:latin typeface="Batang"/>
                <a:cs typeface="Batang"/>
              </a:rPr>
              <a:t>−</a:t>
            </a:r>
            <a:endParaRPr sz="1100">
              <a:latin typeface="Batang"/>
              <a:cs typeface="Batang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0474" y="2807057"/>
            <a:ext cx="31602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80984" y="2902091"/>
            <a:ext cx="1046523" cy="375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632" marR="334778" algn="ctr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3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4747"/>
              </a:lnSpc>
              <a:spcBef>
                <a:spcPts val="67"/>
              </a:spcBef>
            </a:pPr>
            <a:r>
              <a:rPr sz="1100" spc="0" dirty="0" smtClean="0">
                <a:latin typeface="Batang"/>
                <a:cs typeface="Batang"/>
              </a:rPr>
              <a:t>∴</a:t>
            </a:r>
            <a:r>
              <a:rPr sz="1100" spc="59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0.8679min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30702" y="2902091"/>
            <a:ext cx="10672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1205" y="1690738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9847" y="1690738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9838" y="1690738"/>
            <a:ext cx="444157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33" marR="168913" algn="ctr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3995" y="1690738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(min)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2637" y="1690738"/>
            <a:ext cx="440004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2642" y="1690738"/>
            <a:ext cx="444157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01205" y="1880527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9847" y="1880527"/>
            <a:ext cx="439991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5.93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9838" y="1880527"/>
            <a:ext cx="444157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2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-0.55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995" y="1880527"/>
            <a:ext cx="818642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1.8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2637" y="1880527"/>
            <a:ext cx="440004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95825"/>
              </a:lnSpc>
              <a:spcBef>
                <a:spcPts val="40"/>
              </a:spcBef>
            </a:pPr>
            <a:r>
              <a:rPr sz="1100" dirty="0" smtClean="0">
                <a:latin typeface="Times New Roman"/>
                <a:cs typeface="Times New Roman"/>
              </a:rPr>
              <a:t>6.43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2642" y="1880527"/>
            <a:ext cx="444157" cy="189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01205" y="2070315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847" y="2070315"/>
            <a:ext cx="439991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6.07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9838" y="2070315"/>
            <a:ext cx="444157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303995" y="2070315"/>
            <a:ext cx="818642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2.0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2637" y="2070315"/>
            <a:ext cx="440004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6.45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642" y="2070315"/>
            <a:ext cx="444157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1205" y="2247455"/>
            <a:ext cx="818642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0.8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47" y="2247455"/>
            <a:ext cx="439991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6.18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838" y="2247455"/>
            <a:ext cx="444157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03995" y="2247455"/>
            <a:ext cx="818642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774" marR="297790" algn="ctr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3.0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2637" y="2247455"/>
            <a:ext cx="440004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6.50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2642" y="2247455"/>
            <a:ext cx="444157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07">
              <a:lnSpc>
                <a:spcPts val="1205"/>
              </a:lnSpc>
              <a:spcBef>
                <a:spcPts val="60"/>
              </a:spcBef>
            </a:pPr>
            <a:r>
              <a:rPr sz="1100" dirty="0" smtClean="0">
                <a:latin typeface="Times New Roman"/>
                <a:cs typeface="Times New Roman"/>
              </a:rPr>
              <a:t>-3.93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167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471825"/>
            <a:ext cx="521903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Q4(d</a:t>
            </a:r>
            <a:r>
              <a:rPr sz="1400" spc="-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0" y="752097"/>
            <a:ext cx="3194789" cy="25862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683" y="918235"/>
            <a:ext cx="2714624" cy="1468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310" y="272529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0899" y="3121583"/>
            <a:ext cx="375767" cy="0"/>
          </a:xfrm>
          <a:custGeom>
            <a:avLst/>
            <a:gdLst/>
            <a:ahLst/>
            <a:cxnLst/>
            <a:rect l="l" t="t" r="r" b="b"/>
            <a:pathLst>
              <a:path w="375767">
                <a:moveTo>
                  <a:pt x="0" y="0"/>
                </a:moveTo>
                <a:lnTo>
                  <a:pt x="3757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0899" y="3121583"/>
            <a:ext cx="375767" cy="0"/>
          </a:xfrm>
          <a:custGeom>
            <a:avLst/>
            <a:gdLst/>
            <a:ahLst/>
            <a:cxnLst/>
            <a:rect l="l" t="t" r="r" b="b"/>
            <a:pathLst>
              <a:path w="375767">
                <a:moveTo>
                  <a:pt x="37576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300" y="471825"/>
            <a:ext cx="214939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Heat</a:t>
            </a:r>
            <a:r>
              <a:rPr sz="1400" spc="25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Exchanger</a:t>
            </a:r>
            <a:r>
              <a:rPr sz="1400" spc="13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del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2669893"/>
            <a:ext cx="2272885" cy="439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(a</a:t>
            </a:r>
            <a:r>
              <a:rPr sz="1100" spc="-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1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8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reaction</a:t>
            </a:r>
            <a:r>
              <a:rPr sz="1100" spc="1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curve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meth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R="269217" algn="r">
              <a:lnSpc>
                <a:spcPct val="95825"/>
              </a:lnSpc>
              <a:spcBef>
                <a:spcPts val="84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9143" y="3010400"/>
            <a:ext cx="306276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−4s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0407" y="3039607"/>
            <a:ext cx="51023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99" y="3134654"/>
            <a:ext cx="4219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6s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310" y="95300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310" y="137939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2532" y="1767941"/>
            <a:ext cx="177025" cy="0"/>
          </a:xfrm>
          <a:custGeom>
            <a:avLst/>
            <a:gdLst/>
            <a:ahLst/>
            <a:cxnLst/>
            <a:rect l="l" t="t" r="r" b="b"/>
            <a:pathLst>
              <a:path w="177025">
                <a:moveTo>
                  <a:pt x="0" y="0"/>
                </a:moveTo>
                <a:lnTo>
                  <a:pt x="177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2532" y="1767941"/>
            <a:ext cx="177025" cy="0"/>
          </a:xfrm>
          <a:custGeom>
            <a:avLst/>
            <a:gdLst/>
            <a:ahLst/>
            <a:cxnLst/>
            <a:rect l="l" t="t" r="r" b="b"/>
            <a:pathLst>
              <a:path w="177025">
                <a:moveTo>
                  <a:pt x="17702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9265" y="1767941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9265" y="1767941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13854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310" y="209134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10" y="271385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9126" y="3102394"/>
            <a:ext cx="375767" cy="0"/>
          </a:xfrm>
          <a:custGeom>
            <a:avLst/>
            <a:gdLst/>
            <a:ahLst/>
            <a:cxnLst/>
            <a:rect l="l" t="t" r="r" b="b"/>
            <a:pathLst>
              <a:path w="375767">
                <a:moveTo>
                  <a:pt x="0" y="0"/>
                </a:moveTo>
                <a:lnTo>
                  <a:pt x="3757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9126" y="3102394"/>
            <a:ext cx="375767" cy="0"/>
          </a:xfrm>
          <a:custGeom>
            <a:avLst/>
            <a:gdLst/>
            <a:ahLst/>
            <a:cxnLst/>
            <a:rect l="l" t="t" r="r" b="b"/>
            <a:pathLst>
              <a:path w="375767">
                <a:moveTo>
                  <a:pt x="37576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471825"/>
            <a:ext cx="56452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897917"/>
            <a:ext cx="22613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(</a:t>
            </a:r>
            <a:r>
              <a:rPr sz="1100" spc="6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1218" y="1069989"/>
            <a:ext cx="206503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650" spc="47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HE </a:t>
            </a:r>
            <a:r>
              <a:rPr sz="1200" spc="112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-3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pi</a:t>
            </a:r>
            <a:r>
              <a:rPr sz="1200" spc="-39" baseline="-7246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e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-3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TC</a:t>
            </a:r>
            <a:r>
              <a:rPr sz="1200" spc="12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1323998"/>
            <a:ext cx="71059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Pi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1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3705" y="1592239"/>
            <a:ext cx="4729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3       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3680" y="1656758"/>
            <a:ext cx="2498611" cy="23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pi</a:t>
            </a:r>
            <a:r>
              <a:rPr sz="1200" spc="-39" baseline="-1087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e </a:t>
            </a:r>
            <a:r>
              <a:rPr sz="1200" spc="83" baseline="-10870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(s</a:t>
            </a:r>
            <a:r>
              <a:rPr sz="1650" spc="-1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)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e</a:t>
            </a:r>
            <a:r>
              <a:rPr sz="1650" spc="-194" baseline="2635" dirty="0" smtClean="0">
                <a:latin typeface="Times New Roman"/>
                <a:cs typeface="Times New Roman"/>
              </a:rPr>
              <a:t> </a:t>
            </a:r>
            <a:r>
              <a:rPr sz="1200" spc="0" baseline="36234" dirty="0" smtClean="0">
                <a:latin typeface="Times New Roman"/>
                <a:cs typeface="Times New Roman"/>
              </a:rPr>
              <a:t>−</a:t>
            </a:r>
            <a:r>
              <a:rPr sz="1200" spc="30" baseline="36234" dirty="0" smtClean="0">
                <a:latin typeface="Times New Roman"/>
                <a:cs typeface="Times New Roman"/>
              </a:rPr>
              <a:t>θ</a:t>
            </a:r>
            <a:r>
              <a:rPr sz="1200" spc="0" baseline="36234" dirty="0" smtClean="0">
                <a:latin typeface="Times New Roman"/>
                <a:cs typeface="Times New Roman"/>
              </a:rPr>
              <a:t>s</a:t>
            </a:r>
            <a:r>
              <a:rPr sz="1200" spc="-120" baseline="36234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θ</a:t>
            </a:r>
            <a:r>
              <a:rPr sz="1650" spc="4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    </a:t>
            </a:r>
            <a:r>
              <a:rPr sz="1650" spc="310" baseline="2635" dirty="0" smtClean="0">
                <a:latin typeface="Times New Roman"/>
                <a:cs typeface="Times New Roman"/>
              </a:rPr>
              <a:t> </a:t>
            </a:r>
            <a:r>
              <a:rPr lang="en-US" sz="1650" spc="310" baseline="2635" dirty="0" smtClean="0">
                <a:latin typeface="Times New Roman"/>
                <a:cs typeface="Times New Roman"/>
              </a:rPr>
              <a:t>   </a:t>
            </a:r>
            <a:r>
              <a:rPr sz="1650" spc="0" baseline="2410" dirty="0" smtClean="0">
                <a:latin typeface="Batang"/>
                <a:cs typeface="Batang"/>
              </a:rPr>
              <a:t>×   </a:t>
            </a:r>
            <a:r>
              <a:rPr sz="1650" spc="357" baseline="2410" dirty="0" smtClean="0">
                <a:latin typeface="Batang"/>
                <a:cs typeface="Batang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0.1min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780999"/>
            <a:ext cx="2436115" cy="41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0.5    </a:t>
            </a:r>
            <a:r>
              <a:rPr sz="1100" spc="2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couple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(assume</a:t>
            </a:r>
            <a:r>
              <a:rPr sz="1100" spc="1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1794" y="2347508"/>
            <a:ext cx="783936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TC</a:t>
            </a:r>
            <a:r>
              <a:rPr sz="1200" spc="12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658450"/>
            <a:ext cx="96397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Heat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Exchanger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031" y="2926691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003" y="2991210"/>
            <a:ext cx="222293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3.9s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564" y="3020417"/>
            <a:ext cx="672023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HE </a:t>
            </a:r>
            <a:r>
              <a:rPr sz="1200" spc="112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26" y="3020417"/>
            <a:ext cx="573942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000"/>
              </a:lnSpc>
              <a:spcBef>
                <a:spcPts val="50"/>
              </a:spcBef>
            </a:pPr>
            <a:r>
              <a:rPr sz="1650" baseline="-5270" dirty="0" smtClean="0">
                <a:latin typeface="Times New Roman"/>
                <a:cs typeface="Times New Roman"/>
              </a:rPr>
              <a:t>e</a:t>
            </a:r>
            <a:r>
              <a:rPr sz="1650" spc="-194" baseline="-5270" dirty="0" smtClean="0"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latin typeface="Times New Roman"/>
                <a:cs typeface="Times New Roman"/>
              </a:rPr>
              <a:t>−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0"/>
              </a:lnSpc>
            </a:pPr>
            <a:r>
              <a:rPr sz="1650" spc="0" baseline="2635" dirty="0" smtClean="0">
                <a:latin typeface="Times New Roman"/>
                <a:cs typeface="Times New Roman"/>
              </a:rPr>
              <a:t>6s</a:t>
            </a:r>
            <a:r>
              <a:rPr sz="1650" spc="6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+</a:t>
            </a:r>
            <a:r>
              <a:rPr sz="1650" spc="-1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7164" y="340155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867" y="2395334"/>
            <a:ext cx="3980268" cy="1022616"/>
          </a:xfrm>
          <a:custGeom>
            <a:avLst/>
            <a:gdLst/>
            <a:ahLst/>
            <a:cxnLst/>
            <a:rect l="l" t="t" r="r" b="b"/>
            <a:pathLst>
              <a:path w="3980268" h="1022616">
                <a:moveTo>
                  <a:pt x="0" y="1022616"/>
                </a:moveTo>
                <a:lnTo>
                  <a:pt x="3980268" y="1022616"/>
                </a:lnTo>
                <a:lnTo>
                  <a:pt x="3980268" y="0"/>
                </a:lnTo>
                <a:lnTo>
                  <a:pt x="0" y="0"/>
                </a:lnTo>
                <a:lnTo>
                  <a:pt x="0" y="1022616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310" y="258179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89631" y="2608681"/>
            <a:ext cx="134416" cy="0"/>
          </a:xfrm>
          <a:custGeom>
            <a:avLst/>
            <a:gdLst/>
            <a:ahLst/>
            <a:cxnLst/>
            <a:rect l="l" t="t" r="r" b="b"/>
            <a:pathLst>
              <a:path w="134416">
                <a:moveTo>
                  <a:pt x="0" y="0"/>
                </a:moveTo>
                <a:lnTo>
                  <a:pt x="13441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89631" y="2608681"/>
            <a:ext cx="134416" cy="0"/>
          </a:xfrm>
          <a:custGeom>
            <a:avLst/>
            <a:gdLst/>
            <a:ahLst/>
            <a:cxnLst/>
            <a:rect l="l" t="t" r="r" b="b"/>
            <a:pathLst>
              <a:path w="134416">
                <a:moveTo>
                  <a:pt x="13441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9148" y="2608681"/>
            <a:ext cx="119138" cy="0"/>
          </a:xfrm>
          <a:custGeom>
            <a:avLst/>
            <a:gdLst/>
            <a:ahLst/>
            <a:cxnLst/>
            <a:rect l="l" t="t" r="r" b="b"/>
            <a:pathLst>
              <a:path w="119138">
                <a:moveTo>
                  <a:pt x="0" y="0"/>
                </a:moveTo>
                <a:lnTo>
                  <a:pt x="1191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39148" y="2608681"/>
            <a:ext cx="119138" cy="0"/>
          </a:xfrm>
          <a:custGeom>
            <a:avLst/>
            <a:gdLst/>
            <a:ahLst/>
            <a:cxnLst/>
            <a:rect l="l" t="t" r="r" b="b"/>
            <a:pathLst>
              <a:path w="119138">
                <a:moveTo>
                  <a:pt x="11913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6310" y="281763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7658" y="2844520"/>
            <a:ext cx="129159" cy="0"/>
          </a:xfrm>
          <a:custGeom>
            <a:avLst/>
            <a:gdLst/>
            <a:ahLst/>
            <a:cxnLst/>
            <a:rect l="l" t="t" r="r" b="b"/>
            <a:pathLst>
              <a:path w="129158">
                <a:moveTo>
                  <a:pt x="0" y="0"/>
                </a:moveTo>
                <a:lnTo>
                  <a:pt x="129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7658" y="2844520"/>
            <a:ext cx="129159" cy="0"/>
          </a:xfrm>
          <a:custGeom>
            <a:avLst/>
            <a:gdLst/>
            <a:ahLst/>
            <a:cxnLst/>
            <a:rect l="l" t="t" r="r" b="b"/>
            <a:pathLst>
              <a:path w="129158">
                <a:moveTo>
                  <a:pt x="12915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41905" y="2844520"/>
            <a:ext cx="286410" cy="0"/>
          </a:xfrm>
          <a:custGeom>
            <a:avLst/>
            <a:gdLst/>
            <a:ahLst/>
            <a:cxnLst/>
            <a:rect l="l" t="t" r="r" b="b"/>
            <a:pathLst>
              <a:path w="286410">
                <a:moveTo>
                  <a:pt x="0" y="0"/>
                </a:moveTo>
                <a:lnTo>
                  <a:pt x="28641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41905" y="2844520"/>
            <a:ext cx="286410" cy="0"/>
          </a:xfrm>
          <a:custGeom>
            <a:avLst/>
            <a:gdLst/>
            <a:ahLst/>
            <a:cxnLst/>
            <a:rect l="l" t="t" r="r" b="b"/>
            <a:pathLst>
              <a:path w="286410">
                <a:moveTo>
                  <a:pt x="28641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43402" y="2844520"/>
            <a:ext cx="298615" cy="0"/>
          </a:xfrm>
          <a:custGeom>
            <a:avLst/>
            <a:gdLst/>
            <a:ahLst/>
            <a:cxnLst/>
            <a:rect l="l" t="t" r="r" b="b"/>
            <a:pathLst>
              <a:path w="298615">
                <a:moveTo>
                  <a:pt x="0" y="0"/>
                </a:moveTo>
                <a:lnTo>
                  <a:pt x="2986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3402" y="2844520"/>
            <a:ext cx="298615" cy="0"/>
          </a:xfrm>
          <a:custGeom>
            <a:avLst/>
            <a:gdLst/>
            <a:ahLst/>
            <a:cxnLst/>
            <a:rect l="l" t="t" r="r" b="b"/>
            <a:pathLst>
              <a:path w="298615">
                <a:moveTo>
                  <a:pt x="29861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6310" y="302766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1028" y="840041"/>
            <a:ext cx="1765934" cy="1263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471825"/>
            <a:ext cx="186187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Q6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Rel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15" dirty="0" smtClean="0">
                <a:latin typeface="Times New Roman"/>
                <a:cs typeface="Times New Roman"/>
              </a:rPr>
              <a:t> </a:t>
            </a:r>
            <a:r>
              <a:rPr sz="1400" spc="-114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est</a:t>
            </a:r>
            <a:r>
              <a:rPr sz="1400" spc="33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4577" y="2500152"/>
            <a:ext cx="497945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2π        </a:t>
            </a:r>
            <a:r>
              <a:rPr sz="800" spc="8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2π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2526396"/>
            <a:ext cx="2853887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5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ultimate</a:t>
            </a:r>
            <a:r>
              <a:rPr sz="1650" spc="222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1650" spc="2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ω</a:t>
            </a:r>
            <a:r>
              <a:rPr sz="1200" spc="0" baseline="-7246" dirty="0" smtClean="0">
                <a:latin typeface="Times New Roman"/>
                <a:cs typeface="Times New Roman"/>
              </a:rPr>
              <a:t>u </a:t>
            </a:r>
            <a:r>
              <a:rPr sz="1200" spc="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 </a:t>
            </a:r>
            <a:r>
              <a:rPr lang="en-US" sz="1650" spc="0" baseline="2635" dirty="0" smtClean="0">
                <a:latin typeface="Times New Roman"/>
                <a:cs typeface="Times New Roman"/>
              </a:rPr>
              <a:t>     </a:t>
            </a:r>
            <a:r>
              <a:rPr sz="1650" spc="0" baseline="2635" dirty="0" smtClean="0">
                <a:latin typeface="Times New Roman"/>
                <a:cs typeface="Times New Roman"/>
              </a:rPr>
              <a:t>  </a:t>
            </a:r>
            <a:r>
              <a:rPr sz="1650" spc="3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   </a:t>
            </a:r>
            <a:r>
              <a:rPr sz="1650" spc="288" baseline="2635" dirty="0" smtClean="0">
                <a:latin typeface="Times New Roman"/>
                <a:cs typeface="Times New Roman"/>
              </a:rPr>
              <a:t> </a:t>
            </a:r>
            <a:r>
              <a:rPr lang="en-US" sz="1650" spc="28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r>
              <a:rPr sz="1650" spc="-6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0.6283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6931" y="2602476"/>
            <a:ext cx="163095" cy="13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25"/>
              </a:lnSpc>
              <a:spcBef>
                <a:spcPts val="46"/>
              </a:spcBef>
            </a:pPr>
            <a:r>
              <a:rPr sz="1200" baseline="3623" dirty="0" smtClean="0">
                <a:latin typeface="Times New Roman"/>
                <a:cs typeface="Times New Roman"/>
              </a:rPr>
              <a:t>P</a:t>
            </a:r>
            <a:r>
              <a:rPr sz="900" baseline="-4831" dirty="0" smtClean="0">
                <a:latin typeface="Times New Roman"/>
                <a:cs typeface="Times New Roman"/>
              </a:rPr>
              <a:t>u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265" y="2602476"/>
            <a:ext cx="190852" cy="324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  <a:p>
            <a:pPr marL="49720">
              <a:lnSpc>
                <a:spcPct val="95825"/>
              </a:lnSpc>
              <a:spcBef>
                <a:spcPts val="23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788" y="2735991"/>
            <a:ext cx="664161" cy="15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0" dirty="0" smtClean="0">
                <a:latin typeface="Times New Roman"/>
                <a:cs typeface="Times New Roman"/>
              </a:rPr>
              <a:t>4h        </a:t>
            </a:r>
            <a:r>
              <a:rPr sz="800" spc="10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4×0.1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1322" y="2735991"/>
            <a:ext cx="177960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0.4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2762235"/>
            <a:ext cx="1798987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5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ultimate</a:t>
            </a:r>
            <a:r>
              <a:rPr sz="1650" spc="222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</a:t>
            </a:r>
            <a:r>
              <a:rPr sz="1650" spc="86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u </a:t>
            </a:r>
            <a:r>
              <a:rPr sz="1200" spc="11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=   </a:t>
            </a:r>
            <a:r>
              <a:rPr sz="1650" spc="368" baseline="2635" dirty="0" smtClean="0">
                <a:latin typeface="Times New Roman"/>
                <a:cs typeface="Times New Roman"/>
              </a:rPr>
              <a:t> </a:t>
            </a:r>
            <a:r>
              <a:rPr lang="en-US" sz="1650" spc="368" baseline="2635" dirty="0" smtClean="0">
                <a:latin typeface="Times New Roman"/>
                <a:cs typeface="Times New Roman"/>
              </a:rPr>
              <a:t>  </a:t>
            </a:r>
            <a:r>
              <a:rPr sz="1650" spc="0" baseline="2635" dirty="0" smtClean="0">
                <a:latin typeface="Times New Roman"/>
                <a:cs typeface="Times New Roman"/>
              </a:rPr>
              <a:t>=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2988" y="2762544"/>
            <a:ext cx="5772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0.4244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958" y="2838315"/>
            <a:ext cx="675807" cy="15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spc="29" dirty="0" smtClean="0">
                <a:latin typeface="Times New Roman"/>
                <a:cs typeface="Times New Roman"/>
              </a:rPr>
              <a:t>π</a:t>
            </a:r>
            <a:r>
              <a:rPr sz="800" spc="0" dirty="0" smtClean="0">
                <a:latin typeface="Times New Roman"/>
                <a:cs typeface="Times New Roman"/>
              </a:rPr>
              <a:t>a        </a:t>
            </a:r>
            <a:r>
              <a:rPr sz="800" spc="122" dirty="0" smtClean="0">
                <a:latin typeface="Times New Roman"/>
                <a:cs typeface="Times New Roman"/>
              </a:rPr>
              <a:t> </a:t>
            </a:r>
            <a:r>
              <a:rPr sz="800" spc="29" dirty="0" smtClean="0">
                <a:latin typeface="Times New Roman"/>
                <a:cs typeface="Times New Roman"/>
              </a:rPr>
              <a:t>π</a:t>
            </a:r>
            <a:r>
              <a:rPr sz="800" spc="0" dirty="0" smtClean="0">
                <a:latin typeface="Times New Roman"/>
                <a:cs typeface="Times New Roman"/>
              </a:rPr>
              <a:t>×0.3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702" y="2838315"/>
            <a:ext cx="339163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9"/>
              </a:lnSpc>
              <a:spcBef>
                <a:spcPts val="43"/>
              </a:spcBef>
            </a:pPr>
            <a:r>
              <a:rPr sz="800" dirty="0" smtClean="0">
                <a:latin typeface="Times New Roman"/>
                <a:cs typeface="Times New Roman"/>
              </a:rPr>
              <a:t>0.9425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972267"/>
            <a:ext cx="3445238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9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2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1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switching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time. 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3.2s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3652" y="3396532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13867" y="2309393"/>
            <a:ext cx="3980268" cy="92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6"/>
              </a:spcBef>
            </a:pP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313867" y="967816"/>
            <a:ext cx="3980268" cy="2441194"/>
          </a:xfrm>
          <a:custGeom>
            <a:avLst/>
            <a:gdLst/>
            <a:ahLst/>
            <a:cxnLst/>
            <a:rect l="l" t="t" r="r" b="b"/>
            <a:pathLst>
              <a:path w="3980268" h="2441193">
                <a:moveTo>
                  <a:pt x="0" y="2441194"/>
                </a:moveTo>
                <a:lnTo>
                  <a:pt x="3980268" y="2441194"/>
                </a:lnTo>
                <a:lnTo>
                  <a:pt x="3980268" y="0"/>
                </a:lnTo>
                <a:lnTo>
                  <a:pt x="0" y="0"/>
                </a:lnTo>
                <a:lnTo>
                  <a:pt x="0" y="2441194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7164" y="340155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6310" y="115429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0608" y="1530642"/>
            <a:ext cx="835342" cy="0"/>
          </a:xfrm>
          <a:custGeom>
            <a:avLst/>
            <a:gdLst/>
            <a:ahLst/>
            <a:cxnLst/>
            <a:rect l="l" t="t" r="r" b="b"/>
            <a:pathLst>
              <a:path w="835342">
                <a:moveTo>
                  <a:pt x="0" y="0"/>
                </a:moveTo>
                <a:lnTo>
                  <a:pt x="83534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70608" y="1530642"/>
            <a:ext cx="835342" cy="0"/>
          </a:xfrm>
          <a:custGeom>
            <a:avLst/>
            <a:gdLst/>
            <a:ahLst/>
            <a:cxnLst/>
            <a:rect l="l" t="t" r="r" b="b"/>
            <a:pathLst>
              <a:path w="835342">
                <a:moveTo>
                  <a:pt x="835342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21038" y="1530642"/>
            <a:ext cx="384848" cy="0"/>
          </a:xfrm>
          <a:custGeom>
            <a:avLst/>
            <a:gdLst/>
            <a:ahLst/>
            <a:cxnLst/>
            <a:rect l="l" t="t" r="r" b="b"/>
            <a:pathLst>
              <a:path w="384848">
                <a:moveTo>
                  <a:pt x="0" y="0"/>
                </a:moveTo>
                <a:lnTo>
                  <a:pt x="3848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1038" y="1530642"/>
            <a:ext cx="384848" cy="0"/>
          </a:xfrm>
          <a:custGeom>
            <a:avLst/>
            <a:gdLst/>
            <a:ahLst/>
            <a:cxnLst/>
            <a:rect l="l" t="t" r="r" b="b"/>
            <a:pathLst>
              <a:path w="384848">
                <a:moveTo>
                  <a:pt x="38484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6310" y="186631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65478" y="2380856"/>
            <a:ext cx="780389" cy="0"/>
          </a:xfrm>
          <a:custGeom>
            <a:avLst/>
            <a:gdLst/>
            <a:ahLst/>
            <a:cxnLst/>
            <a:rect l="l" t="t" r="r" b="b"/>
            <a:pathLst>
              <a:path w="780389">
                <a:moveTo>
                  <a:pt x="0" y="0"/>
                </a:moveTo>
                <a:lnTo>
                  <a:pt x="78038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5478" y="2380856"/>
            <a:ext cx="780389" cy="0"/>
          </a:xfrm>
          <a:custGeom>
            <a:avLst/>
            <a:gdLst/>
            <a:ahLst/>
            <a:cxnLst/>
            <a:rect l="l" t="t" r="r" b="b"/>
            <a:pathLst>
              <a:path w="780389">
                <a:moveTo>
                  <a:pt x="78038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6410" y="2204415"/>
            <a:ext cx="384848" cy="0"/>
          </a:xfrm>
          <a:custGeom>
            <a:avLst/>
            <a:gdLst/>
            <a:ahLst/>
            <a:cxnLst/>
            <a:rect l="l" t="t" r="r" b="b"/>
            <a:pathLst>
              <a:path w="384848">
                <a:moveTo>
                  <a:pt x="0" y="0"/>
                </a:moveTo>
                <a:lnTo>
                  <a:pt x="3848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410" y="2204415"/>
            <a:ext cx="384848" cy="0"/>
          </a:xfrm>
          <a:custGeom>
            <a:avLst/>
            <a:gdLst/>
            <a:ahLst/>
            <a:cxnLst/>
            <a:rect l="l" t="t" r="r" b="b"/>
            <a:pathLst>
              <a:path w="384848">
                <a:moveTo>
                  <a:pt x="38484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60954" y="2380856"/>
            <a:ext cx="500303" cy="0"/>
          </a:xfrm>
          <a:custGeom>
            <a:avLst/>
            <a:gdLst/>
            <a:ahLst/>
            <a:cxnLst/>
            <a:rect l="l" t="t" r="r" b="b"/>
            <a:pathLst>
              <a:path w="500303">
                <a:moveTo>
                  <a:pt x="0" y="0"/>
                </a:moveTo>
                <a:lnTo>
                  <a:pt x="5003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60954" y="2380856"/>
            <a:ext cx="500303" cy="0"/>
          </a:xfrm>
          <a:custGeom>
            <a:avLst/>
            <a:gdLst/>
            <a:ahLst/>
            <a:cxnLst/>
            <a:rect l="l" t="t" r="r" b="b"/>
            <a:pathLst>
              <a:path w="500303">
                <a:moveTo>
                  <a:pt x="50030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6310" y="271653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0184" y="3082480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0" y="0"/>
                </a:moveTo>
                <a:lnTo>
                  <a:pt x="3827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30184" y="3082480"/>
            <a:ext cx="382739" cy="0"/>
          </a:xfrm>
          <a:custGeom>
            <a:avLst/>
            <a:gdLst/>
            <a:ahLst/>
            <a:cxnLst/>
            <a:rect l="l" t="t" r="r" b="b"/>
            <a:pathLst>
              <a:path w="382739">
                <a:moveTo>
                  <a:pt x="38273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2428" y="3082480"/>
            <a:ext cx="691337" cy="0"/>
          </a:xfrm>
          <a:custGeom>
            <a:avLst/>
            <a:gdLst/>
            <a:ahLst/>
            <a:cxnLst/>
            <a:rect l="l" t="t" r="r" b="b"/>
            <a:pathLst>
              <a:path w="691337">
                <a:moveTo>
                  <a:pt x="0" y="0"/>
                </a:moveTo>
                <a:lnTo>
                  <a:pt x="6913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12428" y="3082480"/>
            <a:ext cx="691337" cy="0"/>
          </a:xfrm>
          <a:custGeom>
            <a:avLst/>
            <a:gdLst/>
            <a:ahLst/>
            <a:cxnLst/>
            <a:rect l="l" t="t" r="r" b="b"/>
            <a:pathLst>
              <a:path w="691337">
                <a:moveTo>
                  <a:pt x="69133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300" y="471825"/>
            <a:ext cx="273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Q6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5" y="1098890"/>
            <a:ext cx="1821210" cy="462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85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constant 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46213">
              <a:lnSpc>
                <a:spcPts val="1387"/>
              </a:lnSpc>
              <a:spcBef>
                <a:spcPts val="4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tan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(π</a:t>
            </a:r>
            <a:r>
              <a:rPr sz="1100" spc="1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ω</a:t>
            </a:r>
            <a:r>
              <a:rPr sz="1200" spc="0" baseline="-10870" dirty="0" smtClean="0">
                <a:latin typeface="Times New Roman"/>
                <a:cs typeface="Times New Roman"/>
              </a:rPr>
              <a:t>u</a:t>
            </a:r>
            <a:r>
              <a:rPr sz="1200" spc="-7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08338" y="1354939"/>
            <a:ext cx="4310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2.1251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1747" y="1448665"/>
            <a:ext cx="26856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6908" y="1448665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6857" y="1448665"/>
            <a:ext cx="5772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3.3822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5995" y="1543699"/>
            <a:ext cx="192436" cy="17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ω</a:t>
            </a:r>
            <a:r>
              <a:rPr sz="1200" baseline="-7246" dirty="0" smtClean="0">
                <a:latin typeface="Times New Roman"/>
                <a:cs typeface="Times New Roman"/>
              </a:rPr>
              <a:t>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8338" y="1543699"/>
            <a:ext cx="4310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0.6283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95" y="1810916"/>
            <a:ext cx="1441517" cy="176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-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7714" y="2172530"/>
            <a:ext cx="617947" cy="18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(τ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ω</a:t>
            </a:r>
            <a:r>
              <a:rPr sz="1200" spc="0" baseline="-10870" dirty="0" smtClean="0">
                <a:latin typeface="Times New Roman"/>
                <a:cs typeface="Times New Roman"/>
              </a:rPr>
              <a:t>u</a:t>
            </a:r>
            <a:r>
              <a:rPr sz="1200" spc="-7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200" spc="0" baseline="36234" dirty="0" smtClean="0">
                <a:latin typeface="Times New Roman"/>
                <a:cs typeface="Times New Roman"/>
              </a:rPr>
              <a:t>2</a:t>
            </a:r>
            <a:r>
              <a:rPr sz="1200" spc="164" baseline="36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783" y="2235682"/>
            <a:ext cx="557369" cy="236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lang="en-US" sz="1650" baseline="-5270" dirty="0" smtClean="0">
                <a:latin typeface="Times New Roman"/>
                <a:cs typeface="Times New Roman"/>
              </a:rPr>
              <a:t> </a:t>
            </a:r>
            <a:r>
              <a:rPr lang="en-US" sz="1650" baseline="38572" dirty="0" smtClean="0">
                <a:latin typeface="Batang"/>
                <a:cs typeface="Batang"/>
              </a:rPr>
              <a:t>√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6375" y="2298880"/>
            <a:ext cx="3188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6837" y="2298880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2229" y="2298880"/>
            <a:ext cx="5772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5.5338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3310" y="2393926"/>
            <a:ext cx="212602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K</a:t>
            </a:r>
            <a:r>
              <a:rPr sz="1200" baseline="-7246" dirty="0" smtClean="0">
                <a:latin typeface="Times New Roman"/>
                <a:cs typeface="Times New Roman"/>
              </a:rPr>
              <a:t>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5989" y="2393926"/>
            <a:ext cx="4310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0.4244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2661130"/>
            <a:ext cx="1442291" cy="409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estimated</a:t>
            </a:r>
            <a:r>
              <a:rPr sz="1100" spc="2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  <a:p>
            <a:pPr marR="101969" algn="r">
              <a:lnSpc>
                <a:spcPct val="95825"/>
              </a:lnSpc>
              <a:spcBef>
                <a:spcPts val="60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966" y="2906778"/>
            <a:ext cx="4310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5.5338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5413" y="2971297"/>
            <a:ext cx="320496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−Ls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241" y="2971297"/>
            <a:ext cx="389905" cy="19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−3.2s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9692" y="3000504"/>
            <a:ext cx="51023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298" y="3000504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484" y="3095551"/>
            <a:ext cx="4288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τ</a:t>
            </a:r>
            <a:r>
              <a:rPr sz="1100" spc="-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728" y="3095551"/>
            <a:ext cx="73748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3.3822s</a:t>
            </a:r>
            <a:r>
              <a:rPr sz="1100" spc="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3652" y="3396532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13867" y="881888"/>
            <a:ext cx="3980268" cy="92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6"/>
              </a:spcBef>
            </a:pPr>
            <a:endParaRPr sz="700"/>
          </a:p>
        </p:txBody>
      </p:sp>
      <p:sp>
        <p:nvSpPr>
          <p:cNvPr id="80" name="object 21"/>
          <p:cNvSpPr txBox="1"/>
          <p:nvPr/>
        </p:nvSpPr>
        <p:spPr>
          <a:xfrm>
            <a:off x="2684969" y="2205154"/>
            <a:ext cx="4310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lang="en-US" sz="1100" spc="0" dirty="0" smtClean="0">
                <a:latin typeface="Times New Roman"/>
                <a:cs typeface="Times New Roman"/>
              </a:rPr>
              <a:t>5.5161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1" name="object 18"/>
          <p:cNvSpPr txBox="1"/>
          <p:nvPr/>
        </p:nvSpPr>
        <p:spPr>
          <a:xfrm>
            <a:off x="1646432" y="2207244"/>
            <a:ext cx="557369" cy="236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2" name="object 18"/>
          <p:cNvSpPr txBox="1"/>
          <p:nvPr/>
        </p:nvSpPr>
        <p:spPr>
          <a:xfrm>
            <a:off x="1533813" y="2219001"/>
            <a:ext cx="557369" cy="236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lang="en-US" sz="1650" baseline="-5270" dirty="0" smtClean="0">
                <a:latin typeface="Times New Roman"/>
                <a:cs typeface="Times New Roman"/>
              </a:rPr>
              <a:t> </a:t>
            </a:r>
            <a:r>
              <a:rPr lang="en-US" sz="1650" baseline="38572" dirty="0" smtClean="0">
                <a:latin typeface="Batang"/>
                <a:cs typeface="Batang"/>
              </a:rPr>
              <a:t>√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4" name="object 72"/>
          <p:cNvSpPr/>
          <p:nvPr/>
        </p:nvSpPr>
        <p:spPr>
          <a:xfrm>
            <a:off x="1657713" y="2188412"/>
            <a:ext cx="617947" cy="45719"/>
          </a:xfrm>
          <a:custGeom>
            <a:avLst/>
            <a:gdLst/>
            <a:ahLst/>
            <a:cxnLst/>
            <a:rect l="l" t="t" r="r" b="b"/>
            <a:pathLst>
              <a:path w="384848">
                <a:moveTo>
                  <a:pt x="38484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3833" y="885558"/>
            <a:ext cx="2600324" cy="1834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025" y="3181807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0" y="0"/>
                </a:moveTo>
                <a:lnTo>
                  <a:pt x="11545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8025" y="3181807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11545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8568" y="3181807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8568" y="3181807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13854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9237" y="3181807"/>
            <a:ext cx="401967" cy="0"/>
          </a:xfrm>
          <a:custGeom>
            <a:avLst/>
            <a:gdLst/>
            <a:ahLst/>
            <a:cxnLst/>
            <a:rect l="l" t="t" r="r" b="b"/>
            <a:pathLst>
              <a:path w="401967">
                <a:moveTo>
                  <a:pt x="0" y="0"/>
                </a:moveTo>
                <a:lnTo>
                  <a:pt x="4019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9237" y="3181807"/>
            <a:ext cx="401967" cy="0"/>
          </a:xfrm>
          <a:custGeom>
            <a:avLst/>
            <a:gdLst/>
            <a:ahLst/>
            <a:cxnLst/>
            <a:rect l="l" t="t" r="r" b="b"/>
            <a:pathLst>
              <a:path w="401967">
                <a:moveTo>
                  <a:pt x="40196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191013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</a:t>
            </a:r>
            <a:r>
              <a:rPr sz="1400" spc="-39" dirty="0" smtClean="0">
                <a:latin typeface="Times New Roman"/>
                <a:cs typeface="Times New Roman"/>
              </a:rPr>
              <a:t>w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161" dirty="0" smtClean="0">
                <a:latin typeface="Times New Roman"/>
                <a:cs typeface="Times New Roman"/>
              </a:rPr>
              <a:t> 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oints</a:t>
            </a:r>
            <a:r>
              <a:rPr sz="1400" spc="20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5325" y="3006104"/>
            <a:ext cx="16159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∆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5868" y="3006104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7891" y="3006104"/>
            <a:ext cx="20533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200" spc="50" baseline="28987" dirty="0" smtClean="0">
                <a:latin typeface="Times New Roman"/>
                <a:cs typeface="Times New Roman"/>
              </a:rPr>
              <a:t>◦</a:t>
            </a:r>
            <a:r>
              <a:rPr sz="1100" spc="0" dirty="0" smtClean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922" y="3099830"/>
            <a:ext cx="121861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    </a:t>
            </a:r>
            <a:r>
              <a:rPr sz="1100" spc="2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     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633" y="3194865"/>
            <a:ext cx="45632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δ      </a:t>
            </a:r>
            <a:r>
              <a:rPr sz="1100" spc="2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6537" y="3194865"/>
            <a:ext cx="43764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%o</a:t>
            </a:r>
            <a:r>
              <a:rPr sz="1100" spc="-5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9685" y="3192144"/>
            <a:ext cx="447167" cy="0"/>
          </a:xfrm>
          <a:custGeom>
            <a:avLst/>
            <a:gdLst/>
            <a:ahLst/>
            <a:cxnLst/>
            <a:rect l="l" t="t" r="r" b="b"/>
            <a:pathLst>
              <a:path w="447167">
                <a:moveTo>
                  <a:pt x="0" y="0"/>
                </a:moveTo>
                <a:lnTo>
                  <a:pt x="4471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9685" y="3192144"/>
            <a:ext cx="447167" cy="0"/>
          </a:xfrm>
          <a:custGeom>
            <a:avLst/>
            <a:gdLst/>
            <a:ahLst/>
            <a:cxnLst/>
            <a:rect l="l" t="t" r="r" b="b"/>
            <a:pathLst>
              <a:path w="447167">
                <a:moveTo>
                  <a:pt x="447167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00" y="471825"/>
            <a:ext cx="191013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</a:t>
            </a:r>
            <a:r>
              <a:rPr sz="1400" spc="-39" dirty="0" smtClean="0">
                <a:latin typeface="Times New Roman"/>
                <a:cs typeface="Times New Roman"/>
              </a:rPr>
              <a:t>w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161" dirty="0" smtClean="0">
                <a:latin typeface="Times New Roman"/>
                <a:cs typeface="Times New Roman"/>
              </a:rPr>
              <a:t> 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oints</a:t>
            </a:r>
            <a:r>
              <a:rPr sz="1400" spc="20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9925" y="1097739"/>
            <a:ext cx="928857" cy="373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0.63∆</a:t>
            </a:r>
            <a:r>
              <a:rPr sz="1100" spc="2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8.5</a:t>
            </a:r>
            <a:r>
              <a:rPr sz="1200" spc="0" baseline="32611" dirty="0" smtClean="0">
                <a:latin typeface="Times New Roman"/>
                <a:cs typeface="Times New Roman"/>
              </a:rPr>
              <a:t>◦</a:t>
            </a:r>
            <a:r>
              <a:rPr sz="1200" spc="-150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50"/>
              </a:lnSpc>
              <a:spcBef>
                <a:spcPts val="1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0.28∆</a:t>
            </a:r>
            <a:r>
              <a:rPr sz="1100" spc="2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3.5</a:t>
            </a:r>
            <a:r>
              <a:rPr sz="1200" spc="0" baseline="32611" dirty="0" smtClean="0">
                <a:latin typeface="Times New Roman"/>
                <a:cs typeface="Times New Roman"/>
              </a:rPr>
              <a:t>◦</a:t>
            </a:r>
            <a:r>
              <a:rPr sz="1200" spc="-150" baseline="326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016" y="1717334"/>
            <a:ext cx="1420457" cy="41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63%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15</a:t>
            </a:r>
            <a:r>
              <a:rPr sz="1650" spc="-4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-102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5</a:t>
            </a:r>
            <a:r>
              <a:rPr sz="1650" spc="2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10min</a:t>
            </a:r>
            <a:endParaRPr sz="1100">
              <a:latin typeface="Times New Roman"/>
              <a:cs typeface="Times New Roman"/>
            </a:endParaRPr>
          </a:p>
          <a:p>
            <a:pPr marL="12700" marR="27085">
              <a:lnSpc>
                <a:spcPts val="1387"/>
              </a:lnSpc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28% </a:t>
            </a:r>
            <a:r>
              <a:rPr sz="1200" spc="83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11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8064" y="2336916"/>
            <a:ext cx="1868361" cy="496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19" marR="27085">
              <a:lnSpc>
                <a:spcPts val="1290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τ</a:t>
            </a:r>
            <a:r>
              <a:rPr sz="1650" spc="185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1.5</a:t>
            </a:r>
            <a:r>
              <a:rPr sz="1650" spc="-8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(t</a:t>
            </a:r>
            <a:r>
              <a:rPr sz="1200" spc="0" baseline="-7246" dirty="0" smtClean="0">
                <a:latin typeface="Times New Roman"/>
                <a:cs typeface="Times New Roman"/>
              </a:rPr>
              <a:t>63% </a:t>
            </a:r>
            <a:r>
              <a:rPr sz="1200" spc="78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4821" dirty="0" smtClean="0">
                <a:latin typeface="Batang"/>
                <a:cs typeface="Batang"/>
              </a:rPr>
              <a:t>−</a:t>
            </a:r>
            <a:r>
              <a:rPr sz="1650" spc="-102" baseline="4821" dirty="0" smtClean="0">
                <a:latin typeface="Batang"/>
                <a:cs typeface="Batang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28%</a:t>
            </a:r>
            <a:r>
              <a:rPr sz="1200" spc="-21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6min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87"/>
              </a:lnSpc>
              <a:spcBef>
                <a:spcPts val="62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63% </a:t>
            </a:r>
            <a:r>
              <a:rPr sz="1200" spc="23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10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4min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306" y="2871518"/>
            <a:ext cx="83907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6985" y="2994170"/>
            <a:ext cx="482263" cy="186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650" baseline="-2635" dirty="0" smtClean="0">
                <a:latin typeface="Times New Roman"/>
                <a:cs typeface="Times New Roman"/>
              </a:rPr>
              <a:t>2.6e</a:t>
            </a:r>
            <a:r>
              <a:rPr sz="1650" spc="-19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5364" dirty="0" smtClean="0">
                <a:latin typeface="Times New Roman"/>
                <a:cs typeface="Times New Roman"/>
              </a:rPr>
              <a:t>−4s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3275" y="3110181"/>
            <a:ext cx="567857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p</a:t>
            </a:r>
            <a:r>
              <a:rPr sz="1200" spc="16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(s</a:t>
            </a:r>
            <a:r>
              <a:rPr sz="1650" spc="-1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)</a:t>
            </a:r>
            <a:r>
              <a:rPr sz="1650" spc="8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2685" y="3205215"/>
            <a:ext cx="4219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6s</a:t>
            </a:r>
            <a:r>
              <a:rPr sz="1100" spc="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300" y="366534"/>
            <a:ext cx="4467495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3155" y="1515427"/>
            <a:ext cx="873810" cy="0"/>
          </a:xfrm>
          <a:custGeom>
            <a:avLst/>
            <a:gdLst/>
            <a:ahLst/>
            <a:cxnLst/>
            <a:rect l="l" t="t" r="r" b="b"/>
            <a:pathLst>
              <a:path w="873810">
                <a:moveTo>
                  <a:pt x="0" y="0"/>
                </a:moveTo>
                <a:lnTo>
                  <a:pt x="87381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3155" y="1515427"/>
            <a:ext cx="873810" cy="0"/>
          </a:xfrm>
          <a:custGeom>
            <a:avLst/>
            <a:gdLst/>
            <a:ahLst/>
            <a:cxnLst/>
            <a:rect l="l" t="t" r="r" b="b"/>
            <a:pathLst>
              <a:path w="873810">
                <a:moveTo>
                  <a:pt x="873810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065" y="1515427"/>
            <a:ext cx="692721" cy="0"/>
          </a:xfrm>
          <a:custGeom>
            <a:avLst/>
            <a:gdLst/>
            <a:ahLst/>
            <a:cxnLst/>
            <a:rect l="l" t="t" r="r" b="b"/>
            <a:pathLst>
              <a:path w="692721">
                <a:moveTo>
                  <a:pt x="0" y="0"/>
                </a:moveTo>
                <a:lnTo>
                  <a:pt x="69272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2065" y="1515427"/>
            <a:ext cx="692721" cy="0"/>
          </a:xfrm>
          <a:custGeom>
            <a:avLst/>
            <a:gdLst/>
            <a:ahLst/>
            <a:cxnLst/>
            <a:rect l="l" t="t" r="r" b="b"/>
            <a:pathLst>
              <a:path w="692721">
                <a:moveTo>
                  <a:pt x="69272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5456" y="1515427"/>
            <a:ext cx="380606" cy="0"/>
          </a:xfrm>
          <a:custGeom>
            <a:avLst/>
            <a:gdLst/>
            <a:ahLst/>
            <a:cxnLst/>
            <a:rect l="l" t="t" r="r" b="b"/>
            <a:pathLst>
              <a:path w="380606">
                <a:moveTo>
                  <a:pt x="0" y="0"/>
                </a:moveTo>
                <a:lnTo>
                  <a:pt x="3806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5456" y="1515427"/>
            <a:ext cx="380606" cy="0"/>
          </a:xfrm>
          <a:custGeom>
            <a:avLst/>
            <a:gdLst/>
            <a:ahLst/>
            <a:cxnLst/>
            <a:rect l="l" t="t" r="r" b="b"/>
            <a:pathLst>
              <a:path w="380606">
                <a:moveTo>
                  <a:pt x="380606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8959" y="2512186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8959" y="2512186"/>
            <a:ext cx="138544" cy="0"/>
          </a:xfrm>
          <a:custGeom>
            <a:avLst/>
            <a:gdLst/>
            <a:ahLst/>
            <a:cxnLst/>
            <a:rect l="l" t="t" r="r" b="b"/>
            <a:pathLst>
              <a:path w="138544">
                <a:moveTo>
                  <a:pt x="138544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00" y="471825"/>
            <a:ext cx="202065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Calculate</a:t>
            </a:r>
            <a:r>
              <a:rPr sz="1400" spc="188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Pa</a:t>
            </a:r>
            <a:r>
              <a:rPr sz="1400" spc="0" dirty="0" smtClean="0">
                <a:latin typeface="Times New Roman"/>
                <a:cs typeface="Times New Roman"/>
              </a:rPr>
              <a:t>rameters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0455" y="1339725"/>
            <a:ext cx="926054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latin typeface="Batang"/>
                <a:cs typeface="Batang"/>
              </a:rPr>
              <a:t>∞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1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(0)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365" y="1339725"/>
            <a:ext cx="74521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124.7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8636" y="1339725"/>
            <a:ext cx="19660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200" spc="50" baseline="28987" dirty="0" smtClean="0">
                <a:latin typeface="Times New Roman"/>
                <a:cs typeface="Times New Roman"/>
              </a:rPr>
              <a:t>◦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052" y="1433451"/>
            <a:ext cx="3188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7936" y="1433451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5757" y="1433451"/>
            <a:ext cx="50800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0.118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063" y="1528485"/>
            <a:ext cx="26776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∆Q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3239" y="1528485"/>
            <a:ext cx="637455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540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2756" y="1528485"/>
            <a:ext cx="4184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200" baseline="14493" dirty="0" smtClean="0">
                <a:latin typeface="Times New Roman"/>
                <a:cs typeface="Times New Roman"/>
              </a:rPr>
              <a:t>ga</a:t>
            </a:r>
            <a:r>
              <a:rPr sz="1200" spc="-44" baseline="14493" dirty="0" smtClean="0">
                <a:latin typeface="Times New Roman"/>
                <a:cs typeface="Times New Roman"/>
              </a:rPr>
              <a:t>l</a:t>
            </a:r>
            <a:r>
              <a:rPr sz="1100" spc="-59" dirty="0" smtClean="0">
                <a:latin typeface="Times New Roman"/>
                <a:cs typeface="Times New Roman"/>
              </a:rPr>
              <a:t>/</a:t>
            </a:r>
            <a:r>
              <a:rPr sz="800" spc="0" dirty="0" smtClean="0">
                <a:latin typeface="Times New Roman"/>
                <a:cs typeface="Times New Roman"/>
              </a:rPr>
              <a:t>min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6872" y="1751535"/>
            <a:ext cx="1529918" cy="2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3.09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3.05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4mins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0" y="2145032"/>
            <a:ext cx="1685989" cy="458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282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5τ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3.34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3.09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25</a:t>
            </a:r>
            <a:r>
              <a:rPr sz="1100" spc="-10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min</a:t>
            </a:r>
            <a:endParaRPr sz="1100">
              <a:latin typeface="Times New Roman"/>
              <a:cs typeface="Times New Roman"/>
            </a:endParaRPr>
          </a:p>
          <a:p>
            <a:pPr marL="12700" marR="27085">
              <a:lnSpc>
                <a:spcPct val="104747"/>
              </a:lnSpc>
              <a:spcBef>
                <a:spcPts val="722"/>
              </a:spcBef>
            </a:pPr>
            <a:r>
              <a:rPr sz="1100" spc="0" dirty="0" smtClean="0">
                <a:latin typeface="Batang"/>
                <a:cs typeface="Batang"/>
              </a:rPr>
              <a:t>∴</a:t>
            </a:r>
            <a:r>
              <a:rPr sz="1100" spc="59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    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-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6259" y="2336484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25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892" y="2525244"/>
            <a:ext cx="1154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00" y="366534"/>
            <a:ext cx="45127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00" y="14421"/>
            <a:ext cx="106767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Empirical </a:t>
            </a:r>
            <a:r>
              <a:rPr sz="6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deling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11222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Q1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Why</a:t>
            </a:r>
            <a:r>
              <a:rPr sz="1400" spc="5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5τ</a:t>
            </a:r>
            <a:r>
              <a:rPr sz="1400" spc="-18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?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6" y="1719781"/>
            <a:ext cx="3554460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20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step</a:t>
            </a:r>
            <a:r>
              <a:rPr sz="1100" spc="1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onse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OPTD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reaches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99.5%</a:t>
            </a:r>
            <a:r>
              <a:rPr sz="1100" spc="8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spc="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steady</a:t>
            </a:r>
            <a:r>
              <a:rPr sz="1100" spc="1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state</a:t>
            </a:r>
            <a:r>
              <a:rPr sz="1100" spc="0" dirty="0" smtClean="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300" y="366534"/>
            <a:ext cx="4437015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887" y="865835"/>
            <a:ext cx="1836264" cy="140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1719" y="2508338"/>
            <a:ext cx="181889" cy="0"/>
          </a:xfrm>
          <a:custGeom>
            <a:avLst/>
            <a:gdLst/>
            <a:ahLst/>
            <a:cxnLst/>
            <a:rect l="l" t="t" r="r" b="b"/>
            <a:pathLst>
              <a:path w="181889">
                <a:moveTo>
                  <a:pt x="0" y="0"/>
                </a:moveTo>
                <a:lnTo>
                  <a:pt x="18188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1719" y="2508338"/>
            <a:ext cx="181889" cy="0"/>
          </a:xfrm>
          <a:custGeom>
            <a:avLst/>
            <a:gdLst/>
            <a:ahLst/>
            <a:cxnLst/>
            <a:rect l="l" t="t" r="r" b="b"/>
            <a:pathLst>
              <a:path w="181889">
                <a:moveTo>
                  <a:pt x="18188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2143" y="2851111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0" y="0"/>
                </a:moveTo>
                <a:lnTo>
                  <a:pt x="233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143" y="2851111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23357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1358" y="3186633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0" y="0"/>
                </a:moveTo>
                <a:lnTo>
                  <a:pt x="233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1358" y="3186633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23357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00" y="471825"/>
            <a:ext cx="2158893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</a:t>
            </a:r>
            <a:r>
              <a:rPr sz="1400" spc="-39" dirty="0" smtClean="0">
                <a:latin typeface="Times New Roman"/>
                <a:cs typeface="Times New Roman"/>
              </a:rPr>
              <a:t>w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161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oint</a:t>
            </a:r>
            <a:r>
              <a:rPr sz="1400" spc="30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Meth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06" y="2399810"/>
            <a:ext cx="1437332" cy="190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68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δ</a:t>
            </a:r>
            <a:r>
              <a:rPr sz="1650" spc="3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20%,</a:t>
            </a:r>
            <a:r>
              <a:rPr sz="1650" spc="9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∆</a:t>
            </a:r>
            <a:r>
              <a:rPr sz="1650" spc="-6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0.08</a:t>
            </a:r>
            <a:r>
              <a:rPr lang="en-US" sz="1650" spc="0" baseline="-2635" dirty="0" smtClean="0">
                <a:latin typeface="Times New Roman"/>
                <a:cs typeface="Times New Roman"/>
              </a:rPr>
              <a:t>   </a:t>
            </a:r>
            <a:r>
              <a:rPr sz="1650" spc="-154" baseline="-2635" dirty="0" smtClean="0">
                <a:latin typeface="Times New Roman"/>
                <a:cs typeface="Times New Roman"/>
              </a:rPr>
              <a:t> </a:t>
            </a:r>
            <a:r>
              <a:rPr sz="1200" spc="0" baseline="28987" dirty="0" smtClean="0">
                <a:latin typeface="Times New Roman"/>
                <a:cs typeface="Times New Roman"/>
              </a:rPr>
              <a:t>mol</a:t>
            </a:r>
            <a:r>
              <a:rPr sz="1200" spc="105" baseline="28987" dirty="0" smtClean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5084" y="2495674"/>
            <a:ext cx="185509" cy="13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9"/>
              </a:lnSpc>
              <a:spcBef>
                <a:spcPts val="48"/>
              </a:spcBef>
            </a:pPr>
            <a:r>
              <a:rPr sz="800" spc="0" dirty="0" smtClean="0">
                <a:latin typeface="Times New Roman"/>
                <a:cs typeface="Times New Roman"/>
              </a:rPr>
              <a:t>m</a:t>
            </a:r>
            <a:r>
              <a:rPr sz="900" spc="0" baseline="24156" dirty="0" smtClean="0">
                <a:latin typeface="Times New Roman"/>
                <a:cs typeface="Times New Roman"/>
              </a:rPr>
              <a:t>3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9443" y="2675409"/>
            <a:ext cx="265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mol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0634" y="2769135"/>
            <a:ext cx="1201609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50" spc="0" baseline="28929" dirty="0" smtClean="0">
                <a:latin typeface="Batang"/>
                <a:cs typeface="Batang"/>
              </a:rPr>
              <a:t>∴</a:t>
            </a:r>
            <a:r>
              <a:rPr sz="1650" spc="59" baseline="28929" dirty="0" smtClean="0">
                <a:latin typeface="Batang"/>
                <a:cs typeface="Batang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0.63∆</a:t>
            </a:r>
            <a:r>
              <a:rPr sz="1650" spc="261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r>
              <a:rPr sz="1650" spc="-6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0.05</a:t>
            </a:r>
            <a:r>
              <a:rPr sz="1650" spc="4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m</a:t>
            </a:r>
            <a:r>
              <a:rPr sz="1650" spc="-189" baseline="-7905" dirty="0" smtClean="0">
                <a:latin typeface="Times New Roman"/>
                <a:cs typeface="Times New Roman"/>
              </a:rPr>
              <a:t> </a:t>
            </a:r>
            <a:r>
              <a:rPr sz="1200" spc="0" baseline="10870" dirty="0" smtClean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658" y="3010930"/>
            <a:ext cx="265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mol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393" y="3104656"/>
            <a:ext cx="10852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&amp;0.28∆</a:t>
            </a:r>
            <a:r>
              <a:rPr sz="1100" spc="2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0.0224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3550" y="3187667"/>
            <a:ext cx="225456" cy="175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100" dirty="0" smtClean="0">
                <a:latin typeface="Times New Roman"/>
                <a:cs typeface="Times New Roman"/>
              </a:rPr>
              <a:t>m</a:t>
            </a:r>
            <a:r>
              <a:rPr sz="1100" spc="-189" dirty="0" smtClean="0">
                <a:latin typeface="Times New Roman"/>
                <a:cs typeface="Times New Roman"/>
              </a:rPr>
              <a:t> </a:t>
            </a:r>
            <a:r>
              <a:rPr sz="1200" spc="0" baseline="21740" dirty="0" smtClean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795" y="926656"/>
            <a:ext cx="2754396" cy="2104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1420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6" y="3238625"/>
            <a:ext cx="1805312" cy="183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63%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30min</a:t>
            </a:r>
            <a:r>
              <a:rPr sz="1650" spc="-7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,</a:t>
            </a:r>
            <a:r>
              <a:rPr sz="1650" spc="1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28%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14min</a:t>
            </a:r>
            <a:r>
              <a:rPr sz="1650" spc="-8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867" y="1333919"/>
            <a:ext cx="3980268" cy="187172"/>
          </a:xfrm>
          <a:custGeom>
            <a:avLst/>
            <a:gdLst/>
            <a:ahLst/>
            <a:cxnLst/>
            <a:rect l="l" t="t" r="r" b="b"/>
            <a:pathLst>
              <a:path w="3980268" h="187172">
                <a:moveTo>
                  <a:pt x="0" y="187172"/>
                </a:moveTo>
                <a:lnTo>
                  <a:pt x="3980268" y="187172"/>
                </a:lnTo>
                <a:lnTo>
                  <a:pt x="3980268" y="0"/>
                </a:lnTo>
                <a:lnTo>
                  <a:pt x="0" y="0"/>
                </a:lnTo>
                <a:lnTo>
                  <a:pt x="0" y="1871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867" y="1514767"/>
            <a:ext cx="3980268" cy="1111834"/>
          </a:xfrm>
          <a:custGeom>
            <a:avLst/>
            <a:gdLst/>
            <a:ahLst/>
            <a:cxnLst/>
            <a:rect l="l" t="t" r="r" b="b"/>
            <a:pathLst>
              <a:path w="3980268" h="1111834">
                <a:moveTo>
                  <a:pt x="0" y="1111834"/>
                </a:moveTo>
                <a:lnTo>
                  <a:pt x="3980268" y="1111834"/>
                </a:lnTo>
                <a:lnTo>
                  <a:pt x="3980268" y="0"/>
                </a:lnTo>
                <a:lnTo>
                  <a:pt x="0" y="0"/>
                </a:lnTo>
                <a:lnTo>
                  <a:pt x="0" y="1111834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5663" y="1854733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0" y="0"/>
                </a:moveTo>
                <a:lnTo>
                  <a:pt x="11545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5663" y="1854733"/>
            <a:ext cx="115455" cy="0"/>
          </a:xfrm>
          <a:custGeom>
            <a:avLst/>
            <a:gdLst/>
            <a:ahLst/>
            <a:cxnLst/>
            <a:rect l="l" t="t" r="r" b="b"/>
            <a:pathLst>
              <a:path w="115455">
                <a:moveTo>
                  <a:pt x="115455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6206" y="1854733"/>
            <a:ext cx="246303" cy="0"/>
          </a:xfrm>
          <a:custGeom>
            <a:avLst/>
            <a:gdLst/>
            <a:ahLst/>
            <a:cxnLst/>
            <a:rect l="l" t="t" r="r" b="b"/>
            <a:pathLst>
              <a:path w="246303">
                <a:moveTo>
                  <a:pt x="0" y="0"/>
                </a:moveTo>
                <a:lnTo>
                  <a:pt x="2463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6206" y="1854733"/>
            <a:ext cx="246303" cy="0"/>
          </a:xfrm>
          <a:custGeom>
            <a:avLst/>
            <a:gdLst/>
            <a:ahLst/>
            <a:cxnLst/>
            <a:rect l="l" t="t" r="r" b="b"/>
            <a:pathLst>
              <a:path w="246303">
                <a:moveTo>
                  <a:pt x="246303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475" y="1854733"/>
            <a:ext cx="755091" cy="0"/>
          </a:xfrm>
          <a:custGeom>
            <a:avLst/>
            <a:gdLst/>
            <a:ahLst/>
            <a:cxnLst/>
            <a:rect l="l" t="t" r="r" b="b"/>
            <a:pathLst>
              <a:path w="755091">
                <a:moveTo>
                  <a:pt x="0" y="0"/>
                </a:moveTo>
                <a:lnTo>
                  <a:pt x="75509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8475" y="1854733"/>
            <a:ext cx="755091" cy="0"/>
          </a:xfrm>
          <a:custGeom>
            <a:avLst/>
            <a:gdLst/>
            <a:ahLst/>
            <a:cxnLst/>
            <a:rect l="l" t="t" r="r" b="b"/>
            <a:pathLst>
              <a:path w="755091">
                <a:moveTo>
                  <a:pt x="755091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00" y="471825"/>
            <a:ext cx="21420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480" y="1743550"/>
            <a:ext cx="717648" cy="23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4</a:t>
            </a:r>
            <a:r>
              <a:rPr sz="1650" spc="-4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×</a:t>
            </a:r>
            <a:r>
              <a:rPr sz="1650" spc="-102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10</a:t>
            </a:r>
            <a:r>
              <a:rPr sz="1200" spc="0" baseline="28987" dirty="0" smtClean="0">
                <a:latin typeface="Times New Roman"/>
                <a:cs typeface="Times New Roman"/>
              </a:rPr>
              <a:t>−3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561" y="1772757"/>
            <a:ext cx="3188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2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2077" y="1772757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867" y="1333919"/>
            <a:ext cx="3980268" cy="1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39">
              <a:lnSpc>
                <a:spcPct val="95825"/>
              </a:lnSpc>
              <a:spcBef>
                <a:spcPts val="80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3867" y="1517929"/>
            <a:ext cx="3980268" cy="11086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088705" marR="1022848" algn="ctr">
              <a:lnSpc>
                <a:spcPct val="95825"/>
              </a:lnSpc>
            </a:pPr>
            <a:r>
              <a:rPr sz="1100" spc="0" dirty="0" smtClean="0">
                <a:latin typeface="Times New Roman"/>
                <a:cs typeface="Times New Roman"/>
              </a:rPr>
              <a:t>∆   </a:t>
            </a:r>
            <a:r>
              <a:rPr sz="1100" spc="2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0.08                          </a:t>
            </a:r>
            <a:r>
              <a:rPr sz="1100" spc="2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mols</a:t>
            </a:r>
            <a:endParaRPr sz="1100" dirty="0">
              <a:latin typeface="Times New Roman"/>
              <a:cs typeface="Times New Roman"/>
            </a:endParaRPr>
          </a:p>
          <a:p>
            <a:pPr marL="1136103">
              <a:lnSpc>
                <a:spcPts val="1467"/>
              </a:lnSpc>
              <a:spcBef>
                <a:spcPts val="2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δ      </a:t>
            </a:r>
            <a:r>
              <a:rPr sz="1100" spc="2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0.2                     </a:t>
            </a:r>
            <a:r>
              <a:rPr sz="1100" spc="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89" dirty="0" smtClean="0">
                <a:latin typeface="Times New Roman"/>
                <a:cs typeface="Times New Roman"/>
              </a:rPr>
              <a:t> </a:t>
            </a:r>
            <a:r>
              <a:rPr sz="1200" spc="0" baseline="21740" dirty="0" smtClean="0">
                <a:latin typeface="Times New Roman"/>
                <a:cs typeface="Times New Roman"/>
              </a:rPr>
              <a:t>3</a:t>
            </a:r>
            <a:r>
              <a:rPr sz="1200" spc="109" baseline="217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%o</a:t>
            </a:r>
            <a:r>
              <a:rPr sz="1100" spc="-5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endParaRPr sz="1100" dirty="0">
              <a:latin typeface="Times New Roman"/>
              <a:cs typeface="Times New Roman"/>
            </a:endParaRPr>
          </a:p>
          <a:p>
            <a:pPr marL="986917" marR="997475" algn="ctr">
              <a:lnSpc>
                <a:spcPts val="1387"/>
              </a:lnSpc>
              <a:spcBef>
                <a:spcPts val="3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1.5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(t</a:t>
            </a:r>
            <a:r>
              <a:rPr sz="1200" spc="0" baseline="-14493" dirty="0" smtClean="0">
                <a:latin typeface="Times New Roman"/>
                <a:cs typeface="Times New Roman"/>
              </a:rPr>
              <a:t>63% </a:t>
            </a:r>
            <a:r>
              <a:rPr sz="1200" spc="78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28%</a:t>
            </a:r>
            <a:r>
              <a:rPr sz="1200" spc="-21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24min</a:t>
            </a:r>
            <a:endParaRPr sz="1100" dirty="0">
              <a:latin typeface="Times New Roman"/>
              <a:cs typeface="Times New Roman"/>
            </a:endParaRPr>
          </a:p>
          <a:p>
            <a:pPr marL="1331603" marR="1342190" algn="ctr">
              <a:lnSpc>
                <a:spcPts val="1387"/>
              </a:lnSpc>
              <a:spcBef>
                <a:spcPts val="6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200" spc="0" baseline="-14493" dirty="0" smtClean="0">
                <a:latin typeface="Times New Roman"/>
                <a:cs typeface="Times New Roman"/>
              </a:rPr>
              <a:t>63% </a:t>
            </a:r>
            <a:r>
              <a:rPr sz="1200" spc="23" baseline="-144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−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τ</a:t>
            </a:r>
            <a:r>
              <a:rPr sz="1100" spc="1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6min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6705" y="873496"/>
            <a:ext cx="1854618" cy="1372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7238" y="2493010"/>
            <a:ext cx="181889" cy="0"/>
          </a:xfrm>
          <a:custGeom>
            <a:avLst/>
            <a:gdLst/>
            <a:ahLst/>
            <a:cxnLst/>
            <a:rect l="l" t="t" r="r" b="b"/>
            <a:pathLst>
              <a:path w="181889">
                <a:moveTo>
                  <a:pt x="0" y="0"/>
                </a:moveTo>
                <a:lnTo>
                  <a:pt x="18188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238" y="2493010"/>
            <a:ext cx="181889" cy="0"/>
          </a:xfrm>
          <a:custGeom>
            <a:avLst/>
            <a:gdLst/>
            <a:ahLst/>
            <a:cxnLst/>
            <a:rect l="l" t="t" r="r" b="b"/>
            <a:pathLst>
              <a:path w="181889">
                <a:moveTo>
                  <a:pt x="181889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5295" y="2843441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0" y="0"/>
                </a:moveTo>
                <a:lnTo>
                  <a:pt x="233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5295" y="2843441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23357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5966" y="3178962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0" y="0"/>
                </a:moveTo>
                <a:lnTo>
                  <a:pt x="233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5966" y="3178962"/>
            <a:ext cx="233578" cy="0"/>
          </a:xfrm>
          <a:custGeom>
            <a:avLst/>
            <a:gdLst/>
            <a:ahLst/>
            <a:cxnLst/>
            <a:rect l="l" t="t" r="r" b="b"/>
            <a:pathLst>
              <a:path w="233578">
                <a:moveTo>
                  <a:pt x="233578" y="0"/>
                </a:moveTo>
                <a:lnTo>
                  <a:pt x="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00" y="471825"/>
            <a:ext cx="21420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84481"/>
            <a:ext cx="1659167" cy="232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68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δ</a:t>
            </a:r>
            <a:r>
              <a:rPr sz="1650" spc="33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8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0" baseline="-2635" dirty="0" smtClean="0">
                <a:latin typeface="Times New Roman"/>
                <a:cs typeface="Times New Roman"/>
              </a:rPr>
              <a:t>20%,</a:t>
            </a:r>
            <a:r>
              <a:rPr sz="1650" spc="4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∆</a:t>
            </a:r>
            <a:r>
              <a:rPr sz="1650" spc="-66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=</a:t>
            </a:r>
            <a:r>
              <a:rPr sz="1650" spc="-6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−</a:t>
            </a:r>
            <a:r>
              <a:rPr sz="1650" spc="0" baseline="-2635" dirty="0" smtClean="0">
                <a:latin typeface="Times New Roman"/>
                <a:cs typeface="Times New Roman"/>
              </a:rPr>
              <a:t>0.12</a:t>
            </a:r>
            <a:r>
              <a:rPr sz="1650" spc="-154" baseline="-2635" dirty="0" smtClean="0">
                <a:latin typeface="Times New Roman"/>
                <a:cs typeface="Times New Roman"/>
              </a:rPr>
              <a:t> </a:t>
            </a:r>
            <a:r>
              <a:rPr lang="en-US" sz="1650" spc="-154" baseline="-2635" dirty="0" smtClean="0">
                <a:latin typeface="Times New Roman"/>
                <a:cs typeface="Times New Roman"/>
              </a:rPr>
              <a:t>     </a:t>
            </a:r>
            <a:r>
              <a:rPr sz="1200" spc="0" baseline="28987" dirty="0" smtClean="0">
                <a:latin typeface="Times New Roman"/>
                <a:cs typeface="Times New Roman"/>
              </a:rPr>
              <a:t>mol</a:t>
            </a:r>
            <a:r>
              <a:rPr sz="1200" spc="105" baseline="28987" dirty="0" smtClean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0590" y="2480345"/>
            <a:ext cx="185521" cy="13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9"/>
              </a:lnSpc>
              <a:spcBef>
                <a:spcPts val="48"/>
              </a:spcBef>
            </a:pPr>
            <a:r>
              <a:rPr sz="800" spc="0" dirty="0" smtClean="0">
                <a:latin typeface="Times New Roman"/>
                <a:cs typeface="Times New Roman"/>
              </a:rPr>
              <a:t>m</a:t>
            </a:r>
            <a:r>
              <a:rPr sz="900" spc="0" baseline="24156" dirty="0" smtClean="0">
                <a:latin typeface="Times New Roman"/>
                <a:cs typeface="Times New Roman"/>
              </a:rPr>
              <a:t>3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2595" y="2667751"/>
            <a:ext cx="265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mol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482" y="2761477"/>
            <a:ext cx="1447913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50" spc="0" baseline="28929" dirty="0" smtClean="0">
                <a:latin typeface="Batang"/>
                <a:cs typeface="Batang"/>
              </a:rPr>
              <a:t>∴</a:t>
            </a:r>
            <a:r>
              <a:rPr sz="1650" spc="59" baseline="28929" dirty="0" smtClean="0">
                <a:latin typeface="Batang"/>
                <a:cs typeface="Batang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0.63∆</a:t>
            </a:r>
            <a:r>
              <a:rPr sz="1650" spc="261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r>
              <a:rPr sz="1650" spc="-6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28929" dirty="0" smtClean="0">
                <a:latin typeface="Batang"/>
                <a:cs typeface="Batang"/>
              </a:rPr>
              <a:t>−</a:t>
            </a:r>
            <a:r>
              <a:rPr sz="1650" spc="0" baseline="31623" dirty="0" smtClean="0">
                <a:latin typeface="Times New Roman"/>
                <a:cs typeface="Times New Roman"/>
              </a:rPr>
              <a:t>0.0756</a:t>
            </a:r>
            <a:r>
              <a:rPr sz="1650" spc="-16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m</a:t>
            </a:r>
            <a:r>
              <a:rPr sz="1650" spc="-189" baseline="-7905" dirty="0" smtClean="0">
                <a:latin typeface="Times New Roman"/>
                <a:cs typeface="Times New Roman"/>
              </a:rPr>
              <a:t> </a:t>
            </a:r>
            <a:r>
              <a:rPr sz="1200" spc="0" baseline="10870" dirty="0" smtClean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266" y="3003272"/>
            <a:ext cx="2654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mol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241" y="3096998"/>
            <a:ext cx="1424824" cy="25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50" spc="0" baseline="31623" dirty="0" smtClean="0">
                <a:latin typeface="Times New Roman"/>
                <a:cs typeface="Times New Roman"/>
              </a:rPr>
              <a:t>&amp;0.28∆</a:t>
            </a:r>
            <a:r>
              <a:rPr sz="1650" spc="253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31623" dirty="0" smtClean="0">
                <a:latin typeface="Times New Roman"/>
                <a:cs typeface="Times New Roman"/>
              </a:rPr>
              <a:t>=</a:t>
            </a:r>
            <a:r>
              <a:rPr sz="1650" spc="-68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28929" dirty="0" smtClean="0">
                <a:latin typeface="Batang"/>
                <a:cs typeface="Batang"/>
              </a:rPr>
              <a:t>−</a:t>
            </a:r>
            <a:r>
              <a:rPr sz="1650" spc="0" baseline="31623" dirty="0" smtClean="0">
                <a:latin typeface="Times New Roman"/>
                <a:cs typeface="Times New Roman"/>
              </a:rPr>
              <a:t>0.0336</a:t>
            </a:r>
            <a:r>
              <a:rPr sz="1650" spc="-16" baseline="31623" dirty="0" smtClean="0">
                <a:latin typeface="Times New Roman"/>
                <a:cs typeface="Times New Roman"/>
              </a:rPr>
              <a:t> </a:t>
            </a:r>
            <a:r>
              <a:rPr sz="1650" spc="0" baseline="-7905" dirty="0" smtClean="0">
                <a:latin typeface="Times New Roman"/>
                <a:cs typeface="Times New Roman"/>
              </a:rPr>
              <a:t>m</a:t>
            </a:r>
            <a:r>
              <a:rPr sz="1650" spc="-189" baseline="-7905" dirty="0" smtClean="0">
                <a:latin typeface="Times New Roman"/>
                <a:cs typeface="Times New Roman"/>
              </a:rPr>
              <a:t> </a:t>
            </a:r>
            <a:r>
              <a:rPr sz="1200" spc="0" baseline="10870" dirty="0" smtClean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028" y="945044"/>
            <a:ext cx="2781927" cy="2059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14204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</a:t>
            </a:r>
            <a:r>
              <a:rPr sz="1400" spc="13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sz="1400" spc="84" dirty="0" smtClean="0">
                <a:latin typeface="Times New Roman"/>
                <a:cs typeface="Times New Roman"/>
              </a:rPr>
              <a:t>b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2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step</a:t>
            </a:r>
            <a:r>
              <a:rPr sz="1400" spc="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res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onse</a:t>
            </a:r>
            <a:r>
              <a:rPr sz="1400" spc="14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6" y="3211040"/>
            <a:ext cx="1805312" cy="183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63%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30min</a:t>
            </a:r>
            <a:r>
              <a:rPr sz="1650" spc="-7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,</a:t>
            </a:r>
            <a:r>
              <a:rPr sz="1650" spc="114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28% </a:t>
            </a:r>
            <a:r>
              <a:rPr sz="1200" spc="83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19min</a:t>
            </a:r>
            <a:r>
              <a:rPr sz="1650" spc="-81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Chapter2_Tutorials</Template>
  <TotalTime>11224</TotalTime>
  <Words>1508</Words>
  <Application>Microsoft Office PowerPoint</Application>
  <PresentationFormat>Custom</PresentationFormat>
  <Paragraphs>417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Batang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SAGER</dc:creator>
  <cp:lastModifiedBy>Muhammad Hafiz</cp:lastModifiedBy>
  <cp:revision>11</cp:revision>
  <cp:lastPrinted>2015-09-13T15:20:56Z</cp:lastPrinted>
  <dcterms:created xsi:type="dcterms:W3CDTF">2013-09-05T07:42:58Z</dcterms:created>
  <dcterms:modified xsi:type="dcterms:W3CDTF">2015-09-13T15:31:15Z</dcterms:modified>
</cp:coreProperties>
</file>