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05" r:id="rId3"/>
    <p:sldId id="304" r:id="rId4"/>
    <p:sldId id="303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310" r:id="rId20"/>
    <p:sldId id="311" r:id="rId21"/>
    <p:sldId id="312" r:id="rId22"/>
    <p:sldId id="313" r:id="rId23"/>
    <p:sldId id="314" r:id="rId24"/>
    <p:sldId id="308" r:id="rId25"/>
    <p:sldId id="281" r:id="rId26"/>
    <p:sldId id="282" r:id="rId27"/>
    <p:sldId id="315" r:id="rId28"/>
    <p:sldId id="316" r:id="rId29"/>
    <p:sldId id="317" r:id="rId30"/>
    <p:sldId id="318" r:id="rId31"/>
    <p:sldId id="319" r:id="rId32"/>
    <p:sldId id="32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4610100" cy="34671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44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889019" cy="495423"/>
          </a:xfrm>
          <a:prstGeom prst="rect">
            <a:avLst/>
          </a:prstGeom>
        </p:spPr>
        <p:txBody>
          <a:bodyPr vert="horz" lIns="187873" tIns="93936" rIns="187873" bIns="93936" rtlCol="0"/>
          <a:lstStyle>
            <a:lvl1pPr algn="l">
              <a:defRPr sz="25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774" y="1"/>
            <a:ext cx="2889019" cy="495423"/>
          </a:xfrm>
          <a:prstGeom prst="rect">
            <a:avLst/>
          </a:prstGeom>
        </p:spPr>
        <p:txBody>
          <a:bodyPr vert="horz" lIns="187873" tIns="93936" rIns="187873" bIns="93936" rtlCol="0"/>
          <a:lstStyle>
            <a:lvl1pPr algn="r">
              <a:defRPr sz="2500"/>
            </a:lvl1pPr>
          </a:lstStyle>
          <a:p>
            <a:fld id="{1C2CE7E9-DD0E-42B1-AFB0-BA0820DEE9CA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1219"/>
            <a:ext cx="2889019" cy="495421"/>
          </a:xfrm>
          <a:prstGeom prst="rect">
            <a:avLst/>
          </a:prstGeom>
        </p:spPr>
        <p:txBody>
          <a:bodyPr vert="horz" lIns="187873" tIns="93936" rIns="187873" bIns="93936" rtlCol="0" anchor="b"/>
          <a:lstStyle>
            <a:lvl1pPr algn="l">
              <a:defRPr sz="25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774" y="9431219"/>
            <a:ext cx="2889019" cy="495421"/>
          </a:xfrm>
          <a:prstGeom prst="rect">
            <a:avLst/>
          </a:prstGeom>
        </p:spPr>
        <p:txBody>
          <a:bodyPr vert="horz" lIns="187873" tIns="93936" rIns="187873" bIns="93936" rtlCol="0" anchor="b"/>
          <a:lstStyle>
            <a:lvl1pPr algn="r">
              <a:defRPr sz="2500"/>
            </a:lvl1pPr>
          </a:lstStyle>
          <a:p>
            <a:fld id="{143DF8A8-C450-40A4-B3CB-B7210B8F9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4397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889019" cy="495423"/>
          </a:xfrm>
          <a:prstGeom prst="rect">
            <a:avLst/>
          </a:prstGeom>
        </p:spPr>
        <p:txBody>
          <a:bodyPr vert="horz" lIns="187873" tIns="93936" rIns="187873" bIns="93936" rtlCol="0"/>
          <a:lstStyle>
            <a:lvl1pPr algn="l">
              <a:defRPr sz="25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774" y="1"/>
            <a:ext cx="2889019" cy="495423"/>
          </a:xfrm>
          <a:prstGeom prst="rect">
            <a:avLst/>
          </a:prstGeom>
        </p:spPr>
        <p:txBody>
          <a:bodyPr vert="horz" lIns="187873" tIns="93936" rIns="187873" bIns="93936" rtlCol="0"/>
          <a:lstStyle>
            <a:lvl1pPr algn="r">
              <a:defRPr sz="2500"/>
            </a:lvl1pPr>
          </a:lstStyle>
          <a:p>
            <a:fld id="{1CC95F91-8DA9-4A4F-97F0-B2891E9A7F6C}" type="datetimeFigureOut">
              <a:rPr lang="en-SG" smtClean="0"/>
              <a:t>9/11/2015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44538"/>
            <a:ext cx="49482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7873" tIns="93936" rIns="187873" bIns="93936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92" y="4713338"/>
            <a:ext cx="5337107" cy="4467896"/>
          </a:xfrm>
          <a:prstGeom prst="rect">
            <a:avLst/>
          </a:prstGeom>
        </p:spPr>
        <p:txBody>
          <a:bodyPr vert="horz" lIns="187873" tIns="93936" rIns="187873" bIns="9393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6671"/>
            <a:ext cx="2889019" cy="499969"/>
          </a:xfrm>
          <a:prstGeom prst="rect">
            <a:avLst/>
          </a:prstGeom>
        </p:spPr>
        <p:txBody>
          <a:bodyPr vert="horz" lIns="187873" tIns="93936" rIns="187873" bIns="93936" rtlCol="0" anchor="b"/>
          <a:lstStyle>
            <a:lvl1pPr algn="l">
              <a:defRPr sz="25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774" y="9426671"/>
            <a:ext cx="2889019" cy="499969"/>
          </a:xfrm>
          <a:prstGeom prst="rect">
            <a:avLst/>
          </a:prstGeom>
        </p:spPr>
        <p:txBody>
          <a:bodyPr vert="horz" lIns="187873" tIns="93936" rIns="187873" bIns="93936" rtlCol="0" anchor="b"/>
          <a:lstStyle>
            <a:lvl1pPr algn="r">
              <a:defRPr sz="2500"/>
            </a:lvl1pPr>
          </a:lstStyle>
          <a:p>
            <a:fld id="{D2EABE31-CBF3-4DE5-9837-0515EEF834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70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7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20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006" y="1198905"/>
            <a:ext cx="3888003" cy="543826"/>
          </a:xfrm>
          <a:custGeom>
            <a:avLst/>
            <a:gdLst/>
            <a:ahLst/>
            <a:cxnLst/>
            <a:rect l="l" t="t" r="r" b="b"/>
            <a:pathLst>
              <a:path w="3888003" h="543826">
                <a:moveTo>
                  <a:pt x="0" y="543826"/>
                </a:moveTo>
                <a:lnTo>
                  <a:pt x="3888003" y="543826"/>
                </a:lnTo>
                <a:lnTo>
                  <a:pt x="3888003" y="0"/>
                </a:lnTo>
                <a:lnTo>
                  <a:pt x="0" y="0"/>
                </a:lnTo>
                <a:lnTo>
                  <a:pt x="0" y="5438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14421"/>
            <a:ext cx="91557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7: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MIMO</a:t>
            </a:r>
            <a:r>
              <a:rPr sz="600" spc="1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60006" y="1198905"/>
            <a:ext cx="3888003" cy="5438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936600" marR="936597" algn="ctr">
              <a:lnSpc>
                <a:spcPct val="95825"/>
              </a:lnSpc>
              <a:spcBef>
                <a:spcPts val="470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1400" spc="28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7:</a:t>
            </a:r>
            <a:r>
              <a:rPr sz="1400" spc="2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MIMO</a:t>
            </a:r>
            <a:r>
              <a:rPr sz="14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endParaRPr sz="1400" dirty="0">
              <a:latin typeface="Times New Roman"/>
              <a:cs typeface="Times New Roman"/>
            </a:endParaRPr>
          </a:p>
          <a:p>
            <a:pPr marL="1165082" marR="1165095" algn="ctr">
              <a:lnSpc>
                <a:spcPct val="95825"/>
              </a:lnSpc>
              <a:spcBef>
                <a:spcPts val="375"/>
              </a:spcBef>
            </a:pPr>
            <a:r>
              <a:rPr sz="1100" spc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EE4265</a:t>
            </a:r>
            <a:r>
              <a:rPr sz="1100" spc="19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100" spc="-89" dirty="0" smtClean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ut</a:t>
            </a:r>
            <a:r>
              <a:rPr sz="1100" spc="-29" dirty="0" smtClean="0">
                <a:solidFill>
                  <a:schemeClr val="tx1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rial</a:t>
            </a:r>
            <a:r>
              <a:rPr sz="1100" spc="187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Solutions</a:t>
            </a:r>
            <a:endParaRPr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6699" y="1298905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6699" y="1681010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6699" y="2327143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5300" y="471825"/>
            <a:ext cx="208502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Q3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re-mapping</a:t>
            </a:r>
            <a:r>
              <a:rPr sz="1400" spc="19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the</a:t>
            </a:r>
            <a:r>
              <a:rPr sz="1400" spc="10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inputs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294" y="1054401"/>
            <a:ext cx="60751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Solution: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4395" y="1265133"/>
            <a:ext cx="3439650" cy="546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Notice</a:t>
            </a:r>
            <a:r>
              <a:rPr sz="1650" spc="80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that</a:t>
            </a:r>
            <a:r>
              <a:rPr sz="1650" spc="5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200" spc="39" baseline="-7246" dirty="0" smtClean="0">
                <a:latin typeface="Times New Roman"/>
                <a:cs typeface="Times New Roman"/>
              </a:rPr>
              <a:t>c</a:t>
            </a:r>
            <a:r>
              <a:rPr sz="1200" spc="0" baseline="-7246" dirty="0" smtClean="0">
                <a:latin typeface="Times New Roman"/>
                <a:cs typeface="Times New Roman"/>
              </a:rPr>
              <a:t>1 </a:t>
            </a:r>
            <a:r>
              <a:rPr sz="1200" spc="1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tries</a:t>
            </a:r>
            <a:r>
              <a:rPr sz="1650" spc="11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to</a:t>
            </a:r>
            <a:r>
              <a:rPr sz="1650" spc="7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control</a:t>
            </a:r>
            <a:r>
              <a:rPr sz="1650" spc="120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y</a:t>
            </a:r>
            <a:r>
              <a:rPr sz="1200" spc="0" baseline="-7246" dirty="0" smtClean="0">
                <a:latin typeface="Times New Roman"/>
                <a:cs typeface="Times New Roman"/>
              </a:rPr>
              <a:t>1 </a:t>
            </a:r>
            <a:r>
              <a:rPr sz="1200" spc="1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via</a:t>
            </a:r>
            <a:r>
              <a:rPr sz="1650" spc="2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200" spc="50" baseline="-7246" dirty="0" smtClean="0">
                <a:latin typeface="Times New Roman"/>
                <a:cs typeface="Times New Roman"/>
              </a:rPr>
              <a:t>p</a:t>
            </a:r>
            <a:r>
              <a:rPr sz="1200" spc="0" baseline="-7246" dirty="0" smtClean="0">
                <a:latin typeface="Times New Roman"/>
                <a:cs typeface="Times New Roman"/>
              </a:rPr>
              <a:t>12 </a:t>
            </a:r>
            <a:r>
              <a:rPr sz="1200" spc="1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and</a:t>
            </a:r>
            <a:r>
              <a:rPr sz="1650" spc="14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200" spc="39" baseline="-7246" dirty="0" smtClean="0">
                <a:latin typeface="Times New Roman"/>
                <a:cs typeface="Times New Roman"/>
              </a:rPr>
              <a:t>c</a:t>
            </a:r>
            <a:r>
              <a:rPr sz="1200" spc="0" baseline="-7246" dirty="0" smtClean="0">
                <a:latin typeface="Times New Roman"/>
                <a:cs typeface="Times New Roman"/>
              </a:rPr>
              <a:t>2 </a:t>
            </a:r>
            <a:r>
              <a:rPr sz="1200" spc="20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tries</a:t>
            </a:r>
            <a:r>
              <a:rPr sz="1650" spc="8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to</a:t>
            </a:r>
            <a:endParaRPr sz="1100" dirty="0">
              <a:latin typeface="Times New Roman"/>
              <a:cs typeface="Times New Roman"/>
            </a:endParaRPr>
          </a:p>
          <a:p>
            <a:pPr marL="12700" marR="22545">
              <a:lnSpc>
                <a:spcPts val="1184"/>
              </a:lnSpc>
            </a:pPr>
            <a:r>
              <a:rPr sz="1100" spc="0" dirty="0" smtClean="0">
                <a:latin typeface="Times New Roman"/>
                <a:cs typeface="Times New Roman"/>
              </a:rPr>
              <a:t>control</a:t>
            </a:r>
            <a:r>
              <a:rPr sz="1100" spc="1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200" spc="0" baseline="-10870" dirty="0" smtClean="0">
                <a:latin typeface="Times New Roman"/>
                <a:cs typeface="Times New Roman"/>
              </a:rPr>
              <a:t>2 </a:t>
            </a:r>
            <a:r>
              <a:rPr sz="1200" spc="12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via</a:t>
            </a:r>
            <a:r>
              <a:rPr sz="1100" spc="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200" spc="50" baseline="-10870" dirty="0" smtClean="0">
                <a:latin typeface="Times New Roman"/>
                <a:cs typeface="Times New Roman"/>
              </a:rPr>
              <a:t>p</a:t>
            </a:r>
            <a:r>
              <a:rPr sz="1200" spc="0" baseline="-10870" dirty="0" smtClean="0">
                <a:latin typeface="Times New Roman"/>
                <a:cs typeface="Times New Roman"/>
              </a:rPr>
              <a:t>2</a:t>
            </a:r>
            <a:r>
              <a:rPr sz="1200" spc="50" baseline="-10870" dirty="0" smtClean="0">
                <a:latin typeface="Times New Roman"/>
                <a:cs typeface="Times New Roman"/>
              </a:rPr>
              <a:t>1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  <a:p>
            <a:pPr marL="12700" marR="22545">
              <a:lnSpc>
                <a:spcPct val="95825"/>
              </a:lnSpc>
              <a:spcBef>
                <a:spcPts val="4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So,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81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</a:t>
            </a:r>
            <a:r>
              <a:rPr sz="1100" spc="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2296321"/>
            <a:ext cx="192102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racteristic</a:t>
            </a:r>
            <a:r>
              <a:rPr sz="1100" spc="223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olynomial</a:t>
            </a:r>
            <a:r>
              <a:rPr sz="1100" spc="-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699" y="2349487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9" y="1681010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1298905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86" y="1812915"/>
            <a:ext cx="3313155" cy="48340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4" y="2513822"/>
            <a:ext cx="3963404" cy="3381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26816" y="2990452"/>
            <a:ext cx="2837229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1200" dirty="0">
                <a:latin typeface="Times New Roman"/>
                <a:ea typeface="SimSun"/>
              </a:rPr>
              <a:t>(1 </a:t>
            </a:r>
            <a:r>
              <a:rPr lang="en-SG" sz="1200" dirty="0" smtClean="0">
                <a:latin typeface="Times New Roman"/>
                <a:ea typeface="SimSun"/>
              </a:rPr>
              <a:t>+</a:t>
            </a:r>
            <a:r>
              <a:rPr lang="en-SG" sz="1200" i="1" dirty="0" smtClean="0">
                <a:latin typeface="Times New Roman"/>
                <a:ea typeface="SimSun"/>
              </a:rPr>
              <a:t>g</a:t>
            </a:r>
            <a:r>
              <a:rPr lang="en-SG" sz="1200" i="1" baseline="-25000" dirty="0" smtClean="0">
                <a:latin typeface="Times New Roman"/>
                <a:ea typeface="SimSun"/>
              </a:rPr>
              <a:t>c</a:t>
            </a:r>
            <a:r>
              <a:rPr lang="en-SG" sz="1200" baseline="-25000" dirty="0" smtClean="0">
                <a:latin typeface="Times New Roman"/>
                <a:ea typeface="SimSun"/>
              </a:rPr>
              <a:t>1</a:t>
            </a:r>
            <a:r>
              <a:rPr lang="en-SG" sz="1200" dirty="0" smtClean="0">
                <a:latin typeface="Times New Roman"/>
                <a:ea typeface="SimSun"/>
              </a:rPr>
              <a:t> </a:t>
            </a:r>
            <a:r>
              <a:rPr lang="en-SG" sz="1200" i="1" dirty="0" smtClean="0">
                <a:latin typeface="Times New Roman"/>
                <a:ea typeface="SimSun"/>
              </a:rPr>
              <a:t>g</a:t>
            </a:r>
            <a:r>
              <a:rPr lang="en-SG" sz="1200" baseline="-25000" dirty="0" smtClean="0">
                <a:latin typeface="Times New Roman"/>
                <a:ea typeface="SimSun"/>
              </a:rPr>
              <a:t>12</a:t>
            </a:r>
            <a:r>
              <a:rPr lang="en-SG" sz="1200" dirty="0">
                <a:latin typeface="Times New Roman"/>
                <a:ea typeface="SimSun"/>
              </a:rPr>
              <a:t>) (1 + </a:t>
            </a:r>
            <a:r>
              <a:rPr lang="en-SG" sz="1200" i="1" dirty="0" smtClean="0">
                <a:latin typeface="Times New Roman"/>
                <a:ea typeface="SimSun"/>
              </a:rPr>
              <a:t>g</a:t>
            </a:r>
            <a:r>
              <a:rPr lang="en-SG" sz="1200" i="1" baseline="-25000" dirty="0" smtClean="0">
                <a:latin typeface="Times New Roman"/>
                <a:ea typeface="SimSun"/>
              </a:rPr>
              <a:t>c</a:t>
            </a:r>
            <a:r>
              <a:rPr lang="en-SG" sz="1200" baseline="-25000" dirty="0" smtClean="0">
                <a:latin typeface="Times New Roman"/>
                <a:ea typeface="SimSun"/>
              </a:rPr>
              <a:t>2</a:t>
            </a:r>
            <a:r>
              <a:rPr lang="en-SG" sz="1200" dirty="0" smtClean="0">
                <a:latin typeface="Times New Roman"/>
                <a:ea typeface="SimSun"/>
              </a:rPr>
              <a:t> </a:t>
            </a:r>
            <a:r>
              <a:rPr lang="en-SG" sz="1200" i="1" dirty="0" smtClean="0">
                <a:latin typeface="Times New Roman"/>
                <a:ea typeface="SimSun"/>
              </a:rPr>
              <a:t>g</a:t>
            </a:r>
            <a:r>
              <a:rPr lang="en-SG" sz="1200" baseline="-25000" dirty="0" smtClean="0">
                <a:latin typeface="Times New Roman"/>
                <a:ea typeface="SimSun"/>
              </a:rPr>
              <a:t>21</a:t>
            </a:r>
            <a:r>
              <a:rPr lang="en-SG" sz="1200" dirty="0">
                <a:latin typeface="Times New Roman"/>
                <a:ea typeface="SimSun"/>
              </a:rPr>
              <a:t>) – </a:t>
            </a:r>
            <a:r>
              <a:rPr lang="en-SG" sz="1200" i="1" dirty="0" smtClean="0">
                <a:latin typeface="Times New Roman"/>
                <a:ea typeface="SimSun"/>
              </a:rPr>
              <a:t>g</a:t>
            </a:r>
            <a:r>
              <a:rPr lang="en-SG" sz="1200" i="1" baseline="-25000" dirty="0" smtClean="0">
                <a:latin typeface="Times New Roman"/>
                <a:ea typeface="SimSun"/>
              </a:rPr>
              <a:t>c</a:t>
            </a:r>
            <a:r>
              <a:rPr lang="en-SG" sz="1200" baseline="-25000" dirty="0" smtClean="0">
                <a:latin typeface="Times New Roman"/>
                <a:ea typeface="SimSun"/>
              </a:rPr>
              <a:t>1 </a:t>
            </a:r>
            <a:r>
              <a:rPr lang="en-SG" sz="1200" i="1" dirty="0" smtClean="0">
                <a:latin typeface="Times New Roman"/>
                <a:ea typeface="SimSun"/>
              </a:rPr>
              <a:t>g</a:t>
            </a:r>
            <a:r>
              <a:rPr lang="en-SG" sz="1200" i="1" baseline="-25000" dirty="0" smtClean="0">
                <a:latin typeface="Times New Roman"/>
                <a:ea typeface="SimSun"/>
              </a:rPr>
              <a:t>c</a:t>
            </a:r>
            <a:r>
              <a:rPr lang="en-SG" sz="1200" baseline="-25000" dirty="0" smtClean="0">
                <a:latin typeface="Times New Roman"/>
                <a:ea typeface="SimSun"/>
              </a:rPr>
              <a:t>2</a:t>
            </a:r>
            <a:r>
              <a:rPr lang="en-SG" sz="1200" dirty="0" smtClean="0">
                <a:latin typeface="Times New Roman"/>
                <a:ea typeface="SimSun"/>
              </a:rPr>
              <a:t> </a:t>
            </a:r>
            <a:r>
              <a:rPr lang="en-SG" sz="1200" i="1" dirty="0" smtClean="0">
                <a:latin typeface="Times New Roman"/>
                <a:ea typeface="SimSun"/>
              </a:rPr>
              <a:t>g</a:t>
            </a:r>
            <a:r>
              <a:rPr lang="en-SG" sz="1200" baseline="-25000" dirty="0" smtClean="0">
                <a:latin typeface="Times New Roman"/>
                <a:ea typeface="SimSun"/>
              </a:rPr>
              <a:t>11</a:t>
            </a:r>
            <a:r>
              <a:rPr lang="en-SG" sz="1200" dirty="0" smtClean="0">
                <a:latin typeface="Times New Roman"/>
                <a:ea typeface="SimSun"/>
              </a:rPr>
              <a:t> </a:t>
            </a:r>
            <a:r>
              <a:rPr lang="en-SG" sz="1200" i="1" dirty="0" smtClean="0">
                <a:latin typeface="Times New Roman"/>
                <a:ea typeface="SimSun"/>
              </a:rPr>
              <a:t>g</a:t>
            </a:r>
            <a:r>
              <a:rPr lang="en-SG" sz="1200" baseline="-25000" dirty="0" smtClean="0">
                <a:latin typeface="Times New Roman"/>
                <a:ea typeface="SimSun"/>
              </a:rPr>
              <a:t>22 </a:t>
            </a:r>
            <a:r>
              <a:rPr lang="en-SG" sz="1200" dirty="0">
                <a:latin typeface="Times New Roman"/>
                <a:ea typeface="SimSun"/>
              </a:rPr>
              <a:t>= 0</a:t>
            </a:r>
            <a:endParaRPr lang="en-SG" sz="1200" dirty="0">
              <a:effectLst/>
              <a:latin typeface="Times New Roman"/>
              <a:ea typeface="SimSu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271" y="2898118"/>
            <a:ext cx="1025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/>
              <a:t>characteristic </a:t>
            </a:r>
            <a:r>
              <a:rPr lang="en-SG" sz="1200" dirty="0" smtClean="0"/>
              <a:t>equation </a:t>
            </a:r>
            <a:endParaRPr lang="en-SG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6310" y="975639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310" y="1787931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310" y="258889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300" y="471825"/>
            <a:ext cx="165708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op</a:t>
            </a:r>
            <a:r>
              <a:rPr sz="1400" spc="31" dirty="0" smtClean="0">
                <a:latin typeface="Times New Roman"/>
                <a:cs typeface="Times New Roman"/>
              </a:rPr>
              <a:t> 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airing</a:t>
            </a:r>
            <a:r>
              <a:rPr sz="1400" spc="18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Analysis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920240"/>
            <a:ext cx="228318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Consider</a:t>
            </a:r>
            <a:r>
              <a:rPr sz="1100" spc="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SS</a:t>
            </a:r>
            <a:r>
              <a:rPr sz="1100" spc="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del</a:t>
            </a:r>
            <a:r>
              <a:rPr sz="1100" spc="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8502" y="1231800"/>
            <a:ext cx="1485150" cy="385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latin typeface="Times New Roman"/>
                <a:cs typeface="Times New Roman"/>
              </a:rPr>
              <a:t>y</a:t>
            </a:r>
            <a:r>
              <a:rPr sz="1200" baseline="-7246" dirty="0" smtClean="0">
                <a:latin typeface="Times New Roman"/>
                <a:cs typeface="Times New Roman"/>
              </a:rPr>
              <a:t>1 </a:t>
            </a:r>
            <a:r>
              <a:rPr sz="1200" spc="-4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k</a:t>
            </a:r>
            <a:r>
              <a:rPr sz="1200" spc="0" baseline="-7246" dirty="0" smtClean="0">
                <a:latin typeface="Times New Roman"/>
                <a:cs typeface="Times New Roman"/>
              </a:rPr>
              <a:t>1</a:t>
            </a:r>
            <a:r>
              <a:rPr sz="1200" spc="50" baseline="-7246" dirty="0" smtClean="0">
                <a:latin typeface="Times New Roman"/>
                <a:cs typeface="Times New Roman"/>
              </a:rPr>
              <a:t>1</a:t>
            </a:r>
            <a:r>
              <a:rPr sz="1650" spc="0" baseline="5270" dirty="0" smtClean="0">
                <a:latin typeface="Times New Roman"/>
                <a:cs typeface="Times New Roman"/>
              </a:rPr>
              <a:t>m</a:t>
            </a:r>
            <a:r>
              <a:rPr sz="1200" spc="0" baseline="-7246" dirty="0" smtClean="0">
                <a:latin typeface="Times New Roman"/>
                <a:cs typeface="Times New Roman"/>
              </a:rPr>
              <a:t>1</a:t>
            </a:r>
            <a:r>
              <a:rPr sz="1200" spc="89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29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k</a:t>
            </a:r>
            <a:r>
              <a:rPr sz="1200" spc="0" baseline="-7246" dirty="0" smtClean="0">
                <a:latin typeface="Times New Roman"/>
                <a:cs typeface="Times New Roman"/>
              </a:rPr>
              <a:t>1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5270" dirty="0" smtClean="0">
                <a:latin typeface="Times New Roman"/>
                <a:cs typeface="Times New Roman"/>
              </a:rPr>
              <a:t>m</a:t>
            </a:r>
            <a:r>
              <a:rPr sz="1200" spc="0" baseline="-7246" dirty="0" smtClean="0"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ts val="1184"/>
              </a:lnSpc>
              <a:spcBef>
                <a:spcPts val="2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200" spc="0" baseline="-10870" dirty="0" smtClean="0">
                <a:latin typeface="Times New Roman"/>
                <a:cs typeface="Times New Roman"/>
              </a:rPr>
              <a:t>2</a:t>
            </a:r>
            <a:r>
              <a:rPr sz="1200" spc="153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200" spc="0" baseline="-10870" dirty="0" smtClean="0">
                <a:latin typeface="Times New Roman"/>
                <a:cs typeface="Times New Roman"/>
              </a:rPr>
              <a:t>2</a:t>
            </a:r>
            <a:r>
              <a:rPr sz="1200" spc="50" baseline="-10870" dirty="0" smtClean="0">
                <a:latin typeface="Times New Roman"/>
                <a:cs typeface="Times New Roman"/>
              </a:rPr>
              <a:t>1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200" spc="0" baseline="-10870" dirty="0" smtClean="0">
                <a:latin typeface="Times New Roman"/>
                <a:cs typeface="Times New Roman"/>
              </a:rPr>
              <a:t>1</a:t>
            </a:r>
            <a:r>
              <a:rPr sz="1200" spc="89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lang="en-US" sz="1100" spc="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200" spc="0" baseline="-10870" dirty="0" smtClean="0">
                <a:latin typeface="Times New Roman"/>
                <a:cs typeface="Times New Roman"/>
              </a:rPr>
              <a:t>2</a:t>
            </a:r>
            <a:r>
              <a:rPr sz="1200" spc="50" baseline="-10870" dirty="0" smtClean="0">
                <a:latin typeface="Times New Roman"/>
                <a:cs typeface="Times New Roman"/>
              </a:rPr>
              <a:t>2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200" spc="0" baseline="-10870" dirty="0" smtClean="0"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1731832"/>
            <a:ext cx="49887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Define: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2533495"/>
            <a:ext cx="189127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dirty="0" smtClean="0">
                <a:latin typeface="Times New Roman"/>
                <a:cs typeface="Times New Roman"/>
              </a:rPr>
              <a:t>It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easy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find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numerat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505" y="2844047"/>
            <a:ext cx="3370400" cy="17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gain </a:t>
            </a:r>
            <a:r>
              <a:rPr sz="1650" spc="17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39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650" spc="-33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650" spc="-39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een</a:t>
            </a:r>
            <a:r>
              <a:rPr sz="1650" spc="97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200" spc="5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650" spc="125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200" spc="5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sz="1650" spc="125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1650" spc="146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650" spc="34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ops </a:t>
            </a:r>
            <a:r>
              <a:rPr sz="1650" spc="9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-34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 </a:t>
            </a:r>
            <a:r>
              <a:rPr sz="1650" spc="37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650" spc="34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en</a:t>
            </a:r>
            <a:r>
              <a:rPr sz="1650" spc="264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650" spc="29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200" spc="0" baseline="-72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33" y="1960824"/>
            <a:ext cx="3972283" cy="3671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310" y="918108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310" y="1874140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2718" y="1940712"/>
            <a:ext cx="2462529" cy="1346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471825"/>
            <a:ext cx="3909036" cy="221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5"/>
              </a:lnSpc>
              <a:spcBef>
                <a:spcPts val="79"/>
              </a:spcBef>
            </a:pPr>
            <a:r>
              <a:rPr sz="2100" spc="0" baseline="4141" dirty="0" smtClean="0">
                <a:latin typeface="Times New Roman"/>
                <a:cs typeface="Times New Roman"/>
              </a:rPr>
              <a:t>gain</a:t>
            </a:r>
            <a:r>
              <a:rPr sz="2100" spc="123" baseline="4141" dirty="0" smtClean="0">
                <a:latin typeface="Times New Roman"/>
                <a:cs typeface="Times New Roman"/>
              </a:rPr>
              <a:t> </a:t>
            </a:r>
            <a:r>
              <a:rPr sz="2100" spc="39" baseline="4141" dirty="0" smtClean="0">
                <a:latin typeface="Times New Roman"/>
                <a:cs typeface="Times New Roman"/>
              </a:rPr>
              <a:t>b</a:t>
            </a:r>
            <a:r>
              <a:rPr sz="2100" spc="0" baseline="4141" dirty="0" smtClean="0">
                <a:latin typeface="Times New Roman"/>
                <a:cs typeface="Times New Roman"/>
              </a:rPr>
              <a:t>e</a:t>
            </a:r>
            <a:r>
              <a:rPr sz="2100" spc="-39" baseline="4141" dirty="0" smtClean="0">
                <a:latin typeface="Times New Roman"/>
                <a:cs typeface="Times New Roman"/>
              </a:rPr>
              <a:t>tw</a:t>
            </a:r>
            <a:r>
              <a:rPr sz="2100" spc="0" baseline="4141" dirty="0" smtClean="0">
                <a:latin typeface="Times New Roman"/>
                <a:cs typeface="Times New Roman"/>
              </a:rPr>
              <a:t>een</a:t>
            </a:r>
            <a:r>
              <a:rPr sz="2100" spc="213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y</a:t>
            </a:r>
            <a:r>
              <a:rPr sz="1500" spc="0" baseline="-5797" dirty="0" smtClean="0">
                <a:latin typeface="Times New Roman"/>
                <a:cs typeface="Times New Roman"/>
              </a:rPr>
              <a:t>1</a:t>
            </a:r>
            <a:r>
              <a:rPr sz="1500" spc="238" baseline="-5797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and</a:t>
            </a:r>
            <a:r>
              <a:rPr sz="2100" spc="197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m</a:t>
            </a:r>
            <a:r>
              <a:rPr sz="1500" spc="0" baseline="-5797" dirty="0" smtClean="0">
                <a:latin typeface="Times New Roman"/>
                <a:cs typeface="Times New Roman"/>
              </a:rPr>
              <a:t>1 </a:t>
            </a:r>
            <a:r>
              <a:rPr sz="1500" spc="64" baseline="-5797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when</a:t>
            </a:r>
            <a:r>
              <a:rPr sz="2100" spc="81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all</a:t>
            </a:r>
            <a:r>
              <a:rPr sz="2100" spc="48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other</a:t>
            </a:r>
            <a:r>
              <a:rPr sz="2100" spc="257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l</a:t>
            </a:r>
            <a:r>
              <a:rPr sz="2100" spc="39" baseline="4141" dirty="0" smtClean="0">
                <a:latin typeface="Times New Roman"/>
                <a:cs typeface="Times New Roman"/>
              </a:rPr>
              <a:t>o</a:t>
            </a:r>
            <a:r>
              <a:rPr sz="2100" spc="0" baseline="4141" dirty="0" smtClean="0">
                <a:latin typeface="Times New Roman"/>
                <a:cs typeface="Times New Roman"/>
              </a:rPr>
              <a:t>ops</a:t>
            </a:r>
            <a:r>
              <a:rPr sz="2100" spc="67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closed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862709"/>
            <a:ext cx="3657023" cy="911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</a:t>
            </a:r>
            <a:r>
              <a:rPr sz="1100" spc="-8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mean</a:t>
            </a:r>
            <a:endParaRPr sz="1100">
              <a:latin typeface="Times New Roman"/>
              <a:cs typeface="Times New Roman"/>
            </a:endParaRPr>
          </a:p>
          <a:p>
            <a:pPr marL="16027">
              <a:lnSpc>
                <a:spcPts val="1184"/>
              </a:lnSpc>
              <a:spcBef>
                <a:spcPts val="860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gain </a:t>
            </a:r>
            <a:r>
              <a:rPr sz="1100" spc="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-33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1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een</a:t>
            </a:r>
            <a:r>
              <a:rPr sz="1100" spc="9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200" spc="50" baseline="-108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100" spc="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200" spc="50" baseline="-108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sz="1100" spc="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1100" spc="1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1100" spc="15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100" spc="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ops </a:t>
            </a:r>
            <a:r>
              <a:rPr sz="11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100" spc="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marL="16027">
              <a:lnSpc>
                <a:spcPct val="95825"/>
              </a:lnSpc>
              <a:spcBef>
                <a:spcPts val="150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closed</a:t>
            </a:r>
            <a:endParaRPr sz="1100">
              <a:latin typeface="Times New Roman"/>
              <a:cs typeface="Times New Roman"/>
            </a:endParaRPr>
          </a:p>
          <a:p>
            <a:pPr marL="12700" marR="2082712" indent="46126">
              <a:lnSpc>
                <a:spcPts val="1264"/>
              </a:lnSpc>
              <a:spcBef>
                <a:spcPts val="83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find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it?? </a:t>
            </a:r>
            <a:endParaRPr sz="1100">
              <a:latin typeface="Times New Roman"/>
              <a:cs typeface="Times New Roman"/>
            </a:endParaRPr>
          </a:p>
          <a:p>
            <a:pPr marL="12700" marR="2082712">
              <a:lnSpc>
                <a:spcPts val="1264"/>
              </a:lnSpc>
              <a:spcBef>
                <a:spcPts val="25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means</a:t>
            </a:r>
            <a:r>
              <a:rPr sz="1100" spc="1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</a:t>
            </a:r>
            <a:r>
              <a:rPr sz="1100" spc="-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closed.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87170" y="2321623"/>
            <a:ext cx="2110740" cy="1154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6310" y="893648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310" y="1237805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5300" y="471825"/>
            <a:ext cx="3909036" cy="221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5"/>
              </a:lnSpc>
              <a:spcBef>
                <a:spcPts val="79"/>
              </a:spcBef>
            </a:pPr>
            <a:r>
              <a:rPr sz="2100" spc="0" baseline="4141" dirty="0" smtClean="0">
                <a:latin typeface="Times New Roman"/>
                <a:cs typeface="Times New Roman"/>
              </a:rPr>
              <a:t>gain</a:t>
            </a:r>
            <a:r>
              <a:rPr sz="2100" spc="123" baseline="4141" dirty="0" smtClean="0">
                <a:latin typeface="Times New Roman"/>
                <a:cs typeface="Times New Roman"/>
              </a:rPr>
              <a:t> </a:t>
            </a:r>
            <a:r>
              <a:rPr sz="2100" spc="39" baseline="4141" dirty="0" smtClean="0">
                <a:latin typeface="Times New Roman"/>
                <a:cs typeface="Times New Roman"/>
              </a:rPr>
              <a:t>b</a:t>
            </a:r>
            <a:r>
              <a:rPr sz="2100" spc="0" baseline="4141" dirty="0" smtClean="0">
                <a:latin typeface="Times New Roman"/>
                <a:cs typeface="Times New Roman"/>
              </a:rPr>
              <a:t>e</a:t>
            </a:r>
            <a:r>
              <a:rPr sz="2100" spc="-39" baseline="4141" dirty="0" smtClean="0">
                <a:latin typeface="Times New Roman"/>
                <a:cs typeface="Times New Roman"/>
              </a:rPr>
              <a:t>tw</a:t>
            </a:r>
            <a:r>
              <a:rPr sz="2100" spc="0" baseline="4141" dirty="0" smtClean="0">
                <a:latin typeface="Times New Roman"/>
                <a:cs typeface="Times New Roman"/>
              </a:rPr>
              <a:t>een</a:t>
            </a:r>
            <a:r>
              <a:rPr sz="2100" spc="213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y</a:t>
            </a:r>
            <a:r>
              <a:rPr sz="1500" spc="0" baseline="-5797" dirty="0" smtClean="0">
                <a:latin typeface="Times New Roman"/>
                <a:cs typeface="Times New Roman"/>
              </a:rPr>
              <a:t>1</a:t>
            </a:r>
            <a:r>
              <a:rPr sz="1500" spc="238" baseline="-5797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and</a:t>
            </a:r>
            <a:r>
              <a:rPr sz="2100" spc="197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m</a:t>
            </a:r>
            <a:r>
              <a:rPr sz="1500" spc="0" baseline="-5797" dirty="0" smtClean="0">
                <a:latin typeface="Times New Roman"/>
                <a:cs typeface="Times New Roman"/>
              </a:rPr>
              <a:t>1 </a:t>
            </a:r>
            <a:r>
              <a:rPr sz="1500" spc="64" baseline="-5797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when</a:t>
            </a:r>
            <a:r>
              <a:rPr sz="2100" spc="81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all</a:t>
            </a:r>
            <a:r>
              <a:rPr sz="2100" spc="48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other</a:t>
            </a:r>
            <a:r>
              <a:rPr sz="2100" spc="257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l</a:t>
            </a:r>
            <a:r>
              <a:rPr sz="2100" spc="39" baseline="4141" dirty="0" smtClean="0">
                <a:latin typeface="Times New Roman"/>
                <a:cs typeface="Times New Roman"/>
              </a:rPr>
              <a:t>o</a:t>
            </a:r>
            <a:r>
              <a:rPr sz="2100" spc="0" baseline="4141" dirty="0" smtClean="0">
                <a:latin typeface="Times New Roman"/>
                <a:cs typeface="Times New Roman"/>
              </a:rPr>
              <a:t>ops</a:t>
            </a:r>
            <a:r>
              <a:rPr sz="2100" spc="67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closed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395" y="837548"/>
            <a:ext cx="3178023" cy="461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find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??:</a:t>
            </a:r>
            <a:r>
              <a:rPr sz="1100" spc="2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Assume</a:t>
            </a:r>
            <a:r>
              <a:rPr sz="1100" spc="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op2</a:t>
            </a:r>
            <a:r>
              <a:rPr sz="1100" spc="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under</a:t>
            </a:r>
            <a:r>
              <a:rPr sz="1100" spc="137" dirty="0" smtClean="0">
                <a:latin typeface="Times New Roman"/>
                <a:cs typeface="Times New Roman"/>
              </a:rPr>
              <a:t> </a:t>
            </a:r>
            <a:r>
              <a:rPr sz="1100" spc="-3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erfect</a:t>
            </a:r>
            <a:endParaRPr sz="1100" dirty="0">
              <a:latin typeface="Times New Roman"/>
              <a:cs typeface="Times New Roman"/>
            </a:endParaRPr>
          </a:p>
          <a:p>
            <a:pPr marL="12700" marR="20886">
              <a:lnSpc>
                <a:spcPct val="95825"/>
              </a:lnSpc>
              <a:spcBef>
                <a:spcPts val="31"/>
              </a:spcBef>
            </a:pPr>
            <a:r>
              <a:rPr sz="1100" dirty="0" smtClean="0">
                <a:latin typeface="Times New Roman"/>
                <a:cs typeface="Times New Roman"/>
              </a:rPr>
              <a:t>Control.</a:t>
            </a:r>
            <a:endParaRPr sz="1100" dirty="0">
              <a:latin typeface="Times New Roman"/>
              <a:cs typeface="Times New Roman"/>
            </a:endParaRPr>
          </a:p>
          <a:p>
            <a:pPr marL="12700" marR="20886">
              <a:lnSpc>
                <a:spcPts val="118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10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means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200" spc="0" baseline="-10870" dirty="0" smtClean="0">
                <a:latin typeface="Times New Roman"/>
                <a:cs typeface="Times New Roman"/>
              </a:rPr>
              <a:t>2 </a:t>
            </a:r>
            <a:r>
              <a:rPr sz="1200" spc="12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</a:t>
            </a:r>
            <a:r>
              <a:rPr sz="1100" spc="-29" dirty="0" smtClean="0">
                <a:latin typeface="Times New Roman"/>
                <a:cs typeface="Times New Roman"/>
              </a:rPr>
              <a:t>wa</a:t>
            </a:r>
            <a:r>
              <a:rPr sz="1100" spc="0" dirty="0" smtClean="0">
                <a:latin typeface="Times New Roman"/>
                <a:cs typeface="Times New Roman"/>
              </a:rPr>
              <a:t>ys</a:t>
            </a:r>
            <a:r>
              <a:rPr sz="1100" spc="-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(no</a:t>
            </a:r>
            <a:r>
              <a:rPr sz="1100" spc="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matter </a:t>
            </a:r>
            <a:r>
              <a:rPr sz="1100" spc="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what!).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62" y="1377292"/>
            <a:ext cx="2822310" cy="3722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52" y="1809162"/>
            <a:ext cx="3608053" cy="4845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310" y="109231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1890" y="1434782"/>
            <a:ext cx="3295269" cy="0"/>
          </a:xfrm>
          <a:custGeom>
            <a:avLst/>
            <a:gdLst/>
            <a:ahLst/>
            <a:cxnLst/>
            <a:rect l="l" t="t" r="r" b="b"/>
            <a:pathLst>
              <a:path w="3295269">
                <a:moveTo>
                  <a:pt x="0" y="0"/>
                </a:moveTo>
                <a:lnTo>
                  <a:pt x="3295269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1890" y="1434782"/>
            <a:ext cx="3295269" cy="0"/>
          </a:xfrm>
          <a:custGeom>
            <a:avLst/>
            <a:gdLst/>
            <a:ahLst/>
            <a:cxnLst/>
            <a:rect l="l" t="t" r="r" b="b"/>
            <a:pathLst>
              <a:path w="3295269">
                <a:moveTo>
                  <a:pt x="3295269" y="0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6310" y="1893277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471825"/>
            <a:ext cx="60804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back</a:t>
            </a:r>
            <a:r>
              <a:rPr sz="1400" spc="1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to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0031" y="472050"/>
            <a:ext cx="285330" cy="221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baseline="4141" dirty="0" smtClean="0">
                <a:latin typeface="Times New Roman"/>
                <a:cs typeface="Times New Roman"/>
              </a:rPr>
              <a:t>λ</a:t>
            </a:r>
            <a:r>
              <a:rPr sz="1500" baseline="-5797" dirty="0" smtClean="0">
                <a:latin typeface="Times New Roman"/>
                <a:cs typeface="Times New Roman"/>
              </a:rPr>
              <a:t>11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80388" y="1272305"/>
            <a:ext cx="2758797" cy="162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gain </a:t>
            </a:r>
            <a:r>
              <a:rPr sz="1500" spc="17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33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500" spc="-33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tw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een</a:t>
            </a:r>
            <a:r>
              <a:rPr sz="1500" spc="9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050" spc="0" baseline="-8282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050" spc="-125" baseline="-828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1500" spc="52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050" spc="0" baseline="-8282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050" spc="-125" baseline="-828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when </a:t>
            </a:r>
            <a:r>
              <a:rPr sz="1500" spc="6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1500" spc="144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500" spc="29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ops </a:t>
            </a:r>
            <a:r>
              <a:rPr sz="1500" spc="9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-29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 </a:t>
            </a:r>
            <a:r>
              <a:rPr sz="1500" spc="43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500" spc="29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en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4395" y="1358811"/>
            <a:ext cx="3717406" cy="238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500" baseline="3188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050" baseline="33129" dirty="0" smtClean="0">
                <a:solidFill>
                  <a:srgbClr val="FF0000"/>
                </a:solidFill>
                <a:latin typeface="Times New Roman"/>
                <a:cs typeface="Times New Roman"/>
              </a:rPr>
              <a:t>ll </a:t>
            </a:r>
            <a:r>
              <a:rPr sz="1050" spc="-25" baseline="3312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31886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500" spc="52" baseline="3188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gain </a:t>
            </a:r>
            <a:r>
              <a:rPr sz="1500" spc="17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33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500" spc="0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500" spc="-33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tw</a:t>
            </a:r>
            <a:r>
              <a:rPr sz="1500" spc="0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een</a:t>
            </a:r>
            <a:r>
              <a:rPr sz="1500" spc="94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500" spc="175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1500" spc="52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500" spc="226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when </a:t>
            </a:r>
            <a:r>
              <a:rPr sz="1500" spc="53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1500" spc="144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OTHER</a:t>
            </a:r>
            <a:r>
              <a:rPr sz="1500" spc="105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500" spc="29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500" spc="0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ops </a:t>
            </a:r>
            <a:r>
              <a:rPr sz="1500" spc="13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-29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500" spc="0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 </a:t>
            </a:r>
            <a:r>
              <a:rPr sz="1500" spc="45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-8696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closed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9813" y="1493058"/>
            <a:ext cx="89079" cy="113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75"/>
              </a:lnSpc>
              <a:spcBef>
                <a:spcPts val="38"/>
              </a:spcBef>
            </a:pPr>
            <a:r>
              <a:rPr sz="7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4595" y="1493058"/>
            <a:ext cx="89079" cy="113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75"/>
              </a:lnSpc>
              <a:spcBef>
                <a:spcPts val="38"/>
              </a:spcBef>
            </a:pPr>
            <a:r>
              <a:rPr sz="7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306" y="2464356"/>
            <a:ext cx="33208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Also,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306" y="2802655"/>
            <a:ext cx="4024909" cy="239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1500" spc="0" baseline="31886" dirty="0" smtClean="0">
                <a:latin typeface="Times New Roman"/>
                <a:cs typeface="Times New Roman"/>
              </a:rPr>
              <a:t>gain </a:t>
            </a:r>
            <a:r>
              <a:rPr sz="1500" spc="17" baseline="31886" dirty="0" smtClean="0">
                <a:latin typeface="Times New Roman"/>
                <a:cs typeface="Times New Roman"/>
              </a:rPr>
              <a:t> </a:t>
            </a:r>
            <a:r>
              <a:rPr sz="1500" spc="33" baseline="31886" dirty="0" smtClean="0">
                <a:latin typeface="Times New Roman"/>
                <a:cs typeface="Times New Roman"/>
              </a:rPr>
              <a:t>b</a:t>
            </a:r>
            <a:r>
              <a:rPr sz="1500" spc="0" baseline="31886" dirty="0" smtClean="0">
                <a:latin typeface="Times New Roman"/>
                <a:cs typeface="Times New Roman"/>
              </a:rPr>
              <a:t>e</a:t>
            </a:r>
            <a:r>
              <a:rPr sz="1500" spc="-33" baseline="31886" dirty="0" smtClean="0">
                <a:latin typeface="Times New Roman"/>
                <a:cs typeface="Times New Roman"/>
              </a:rPr>
              <a:t>tw</a:t>
            </a:r>
            <a:r>
              <a:rPr sz="1500" spc="0" baseline="31886" dirty="0" smtClean="0">
                <a:latin typeface="Times New Roman"/>
                <a:cs typeface="Times New Roman"/>
              </a:rPr>
              <a:t>een</a:t>
            </a:r>
            <a:r>
              <a:rPr sz="1500" spc="90" baseline="31886" dirty="0" smtClean="0">
                <a:latin typeface="Times New Roman"/>
                <a:cs typeface="Times New Roman"/>
              </a:rPr>
              <a:t> </a:t>
            </a:r>
            <a:r>
              <a:rPr sz="1500" spc="0" baseline="31886" dirty="0" smtClean="0">
                <a:latin typeface="Times New Roman"/>
                <a:cs typeface="Times New Roman"/>
              </a:rPr>
              <a:t>y</a:t>
            </a:r>
            <a:r>
              <a:rPr sz="1050" spc="0" baseline="33129" dirty="0" smtClean="0">
                <a:latin typeface="Times New Roman"/>
                <a:cs typeface="Times New Roman"/>
              </a:rPr>
              <a:t>l</a:t>
            </a:r>
            <a:r>
              <a:rPr sz="1050" spc="-125" baseline="33129" dirty="0" smtClean="0">
                <a:latin typeface="Times New Roman"/>
                <a:cs typeface="Times New Roman"/>
              </a:rPr>
              <a:t> </a:t>
            </a:r>
            <a:r>
              <a:rPr sz="1500" spc="0" baseline="31886" dirty="0" smtClean="0">
                <a:latin typeface="Times New Roman"/>
                <a:cs typeface="Times New Roman"/>
              </a:rPr>
              <a:t>and </a:t>
            </a:r>
            <a:r>
              <a:rPr sz="1500" spc="52" baseline="31886" dirty="0" smtClean="0">
                <a:latin typeface="Times New Roman"/>
                <a:cs typeface="Times New Roman"/>
              </a:rPr>
              <a:t> </a:t>
            </a:r>
            <a:r>
              <a:rPr sz="1500" spc="0" baseline="31886" dirty="0" smtClean="0">
                <a:latin typeface="Times New Roman"/>
                <a:cs typeface="Times New Roman"/>
              </a:rPr>
              <a:t>m</a:t>
            </a:r>
            <a:r>
              <a:rPr sz="1050" spc="0" baseline="33129" dirty="0" smtClean="0">
                <a:latin typeface="Times New Roman"/>
                <a:cs typeface="Times New Roman"/>
              </a:rPr>
              <a:t>l</a:t>
            </a:r>
            <a:r>
              <a:rPr sz="1050" spc="-125" baseline="33129" dirty="0" smtClean="0">
                <a:latin typeface="Times New Roman"/>
                <a:cs typeface="Times New Roman"/>
              </a:rPr>
              <a:t> </a:t>
            </a:r>
            <a:r>
              <a:rPr sz="1500" spc="0" baseline="31886" dirty="0" smtClean="0">
                <a:latin typeface="Times New Roman"/>
                <a:cs typeface="Times New Roman"/>
              </a:rPr>
              <a:t>when </a:t>
            </a:r>
            <a:r>
              <a:rPr sz="1500" spc="53" baseline="31886" dirty="0" smtClean="0">
                <a:latin typeface="Times New Roman"/>
                <a:cs typeface="Times New Roman"/>
              </a:rPr>
              <a:t> </a:t>
            </a:r>
            <a:r>
              <a:rPr sz="1500" spc="0" baseline="31886" dirty="0" smtClean="0">
                <a:latin typeface="Times New Roman"/>
                <a:cs typeface="Times New Roman"/>
              </a:rPr>
              <a:t>all</a:t>
            </a:r>
            <a:r>
              <a:rPr sz="1500" spc="144" baseline="31886" dirty="0" smtClean="0">
                <a:latin typeface="Times New Roman"/>
                <a:cs typeface="Times New Roman"/>
              </a:rPr>
              <a:t> </a:t>
            </a:r>
            <a:r>
              <a:rPr sz="1500" spc="0" baseline="31886" dirty="0" smtClean="0">
                <a:latin typeface="Times New Roman"/>
                <a:cs typeface="Times New Roman"/>
              </a:rPr>
              <a:t>OTHER</a:t>
            </a:r>
            <a:r>
              <a:rPr sz="1500" spc="105" baseline="31886" dirty="0" smtClean="0">
                <a:latin typeface="Times New Roman"/>
                <a:cs typeface="Times New Roman"/>
              </a:rPr>
              <a:t> </a:t>
            </a:r>
            <a:r>
              <a:rPr sz="1500" spc="0" baseline="31886" dirty="0" smtClean="0">
                <a:latin typeface="Times New Roman"/>
                <a:cs typeface="Times New Roman"/>
              </a:rPr>
              <a:t>l</a:t>
            </a:r>
            <a:r>
              <a:rPr sz="1500" spc="29" baseline="31886" dirty="0" smtClean="0">
                <a:latin typeface="Times New Roman"/>
                <a:cs typeface="Times New Roman"/>
              </a:rPr>
              <a:t>o</a:t>
            </a:r>
            <a:r>
              <a:rPr sz="1500" spc="0" baseline="31886" dirty="0" smtClean="0">
                <a:latin typeface="Times New Roman"/>
                <a:cs typeface="Times New Roman"/>
              </a:rPr>
              <a:t>ops </a:t>
            </a:r>
            <a:r>
              <a:rPr sz="1500" spc="13" baseline="31886" dirty="0" smtClean="0">
                <a:latin typeface="Times New Roman"/>
                <a:cs typeface="Times New Roman"/>
              </a:rPr>
              <a:t> </a:t>
            </a:r>
            <a:r>
              <a:rPr sz="1500" spc="-29" baseline="31886" dirty="0" smtClean="0">
                <a:latin typeface="Times New Roman"/>
                <a:cs typeface="Times New Roman"/>
              </a:rPr>
              <a:t>a</a:t>
            </a:r>
            <a:r>
              <a:rPr sz="1500" spc="0" baseline="31886" dirty="0" smtClean="0">
                <a:latin typeface="Times New Roman"/>
                <a:cs typeface="Times New Roman"/>
              </a:rPr>
              <a:t>re </a:t>
            </a:r>
            <a:r>
              <a:rPr sz="1500" spc="45" baseline="31886" dirty="0" smtClean="0">
                <a:latin typeface="Times New Roman"/>
                <a:cs typeface="Times New Roman"/>
              </a:rPr>
              <a:t> </a:t>
            </a:r>
            <a:r>
              <a:rPr sz="1500" spc="0" baseline="31886" dirty="0" smtClean="0">
                <a:latin typeface="Times New Roman"/>
                <a:cs typeface="Times New Roman"/>
              </a:rPr>
              <a:t>closed</a:t>
            </a:r>
            <a:r>
              <a:rPr sz="1500" spc="233" baseline="31886" dirty="0" smtClean="0">
                <a:latin typeface="Times New Roman"/>
                <a:cs typeface="Times New Roman"/>
              </a:rPr>
              <a:t> </a:t>
            </a:r>
            <a:r>
              <a:rPr sz="1500" spc="0" baseline="31886" dirty="0" smtClean="0">
                <a:latin typeface="Times New Roman"/>
                <a:cs typeface="Times New Roman"/>
              </a:rPr>
              <a:t>=</a:t>
            </a:r>
            <a:endParaRPr sz="700" dirty="0">
              <a:latin typeface="Meiryo"/>
              <a:cs typeface="Meiryo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77" y="1971660"/>
            <a:ext cx="2422596" cy="49321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463" y="2640589"/>
            <a:ext cx="767696" cy="4622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24533" y="937526"/>
            <a:ext cx="1758950" cy="96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300" y="471825"/>
            <a:ext cx="68252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Simil</a:t>
            </a:r>
            <a:r>
              <a:rPr sz="1400" spc="-39" dirty="0" smtClean="0">
                <a:latin typeface="Times New Roman"/>
                <a:cs typeface="Times New Roman"/>
              </a:rPr>
              <a:t>a</a:t>
            </a:r>
            <a:r>
              <a:rPr sz="1400" spc="0" dirty="0" smtClean="0">
                <a:latin typeface="Times New Roman"/>
                <a:cs typeface="Times New Roman"/>
              </a:rPr>
              <a:t>rly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4542" y="472050"/>
            <a:ext cx="285330" cy="221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baseline="4141" dirty="0" smtClean="0">
                <a:latin typeface="Times New Roman"/>
                <a:cs typeface="Times New Roman"/>
              </a:rPr>
              <a:t>λ</a:t>
            </a:r>
            <a:r>
              <a:rPr sz="1500" baseline="-5797" dirty="0" smtClean="0">
                <a:latin typeface="Times New Roman"/>
                <a:cs typeface="Times New Roman"/>
              </a:rPr>
              <a:t>12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0" y="2038350"/>
            <a:ext cx="4141644" cy="424802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62" y="2463152"/>
            <a:ext cx="2117141" cy="45187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12" y="2887954"/>
            <a:ext cx="1142950" cy="3785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75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6310" y="2976079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5300" y="471825"/>
            <a:ext cx="2238550" cy="221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5"/>
              </a:lnSpc>
              <a:spcBef>
                <a:spcPts val="79"/>
              </a:spcBef>
            </a:pPr>
            <a:r>
              <a:rPr sz="2100" spc="0" baseline="4141" dirty="0" smtClean="0">
                <a:latin typeface="Times New Roman"/>
                <a:cs typeface="Times New Roman"/>
              </a:rPr>
              <a:t>RGA</a:t>
            </a:r>
            <a:r>
              <a:rPr sz="2100" spc="-92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matrix</a:t>
            </a:r>
            <a:r>
              <a:rPr sz="2100" spc="119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contains</a:t>
            </a:r>
            <a:r>
              <a:rPr sz="2100" spc="246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the</a:t>
            </a:r>
            <a:r>
              <a:rPr sz="2100" spc="105" baseline="4141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λ</a:t>
            </a:r>
            <a:r>
              <a:rPr sz="1500" spc="0" baseline="-5797" dirty="0" smtClean="0">
                <a:latin typeface="Times New Roman"/>
                <a:cs typeface="Times New Roman"/>
              </a:rPr>
              <a:t>ij</a:t>
            </a:r>
            <a:r>
              <a:rPr sz="1500" spc="135" baseline="-5797" dirty="0" smtClean="0">
                <a:latin typeface="Times New Roman"/>
                <a:cs typeface="Times New Roman"/>
              </a:rPr>
              <a:t> </a:t>
            </a:r>
            <a:r>
              <a:rPr sz="2100" spc="0" baseline="4141" dirty="0" smtClean="0">
                <a:latin typeface="Times New Roman"/>
                <a:cs typeface="Times New Roman"/>
              </a:rPr>
              <a:t>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7306" y="872640"/>
            <a:ext cx="98202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RGA</a:t>
            </a:r>
            <a:r>
              <a:rPr sz="1100" spc="-8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defined</a:t>
            </a:r>
            <a:r>
              <a:rPr sz="1100" spc="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2279597"/>
            <a:ext cx="42096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where,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95" y="2919980"/>
            <a:ext cx="3514587" cy="164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</a:t>
            </a:r>
            <a:r>
              <a:rPr sz="1100" spc="3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erties</a:t>
            </a:r>
            <a:r>
              <a:rPr sz="1100" spc="1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1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RGA</a:t>
            </a:r>
            <a:r>
              <a:rPr sz="1100" spc="1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matrix:  </a:t>
            </a:r>
            <a:r>
              <a:rPr sz="1100" spc="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Sum</a:t>
            </a:r>
            <a:r>
              <a:rPr sz="1100" spc="9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ws</a:t>
            </a:r>
            <a:r>
              <a:rPr sz="1100" spc="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1,</a:t>
            </a:r>
            <a:r>
              <a:rPr sz="1100" spc="10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Symmetric,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916901"/>
            <a:ext cx="1132237" cy="38618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98" y="1308898"/>
            <a:ext cx="2754607" cy="825424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82" y="2279686"/>
            <a:ext cx="1450934" cy="514829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28" y="3126029"/>
            <a:ext cx="1447125" cy="1809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6699" y="953630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6699" y="1714322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6699" y="2475014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471825"/>
            <a:ext cx="156017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Decide</a:t>
            </a:r>
            <a:r>
              <a:rPr sz="1400" spc="8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op</a:t>
            </a:r>
            <a:r>
              <a:rPr sz="1400" spc="25" dirty="0" smtClean="0">
                <a:latin typeface="Times New Roman"/>
                <a:cs typeface="Times New Roman"/>
              </a:rPr>
              <a:t> 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airing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4395" y="919859"/>
            <a:ext cx="584666" cy="42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SS</a:t>
            </a:r>
            <a:r>
              <a:rPr sz="1100" spc="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del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395" y="1680538"/>
            <a:ext cx="32001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RGA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2441230"/>
            <a:ext cx="82034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7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1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infer,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95" y="3121937"/>
            <a:ext cx="1830191" cy="206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So,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-</a:t>
            </a:r>
            <a:r>
              <a:rPr sz="1100" spc="33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1/2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-</a:t>
            </a:r>
            <a:r>
              <a:rPr sz="1100" spc="33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pairing</a:t>
            </a:r>
            <a:r>
              <a:rPr sz="1100" spc="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fine.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699" y="2475014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9" y="1714322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953630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61" y="1097602"/>
            <a:ext cx="3196584" cy="47430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11" y="1809967"/>
            <a:ext cx="3481225" cy="536953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867" y="2473070"/>
            <a:ext cx="754972" cy="5519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6699" y="886155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6699" y="1790141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6699" y="2694127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300" y="471825"/>
            <a:ext cx="246257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Alternate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op</a:t>
            </a:r>
            <a:r>
              <a:rPr sz="1400" spc="31" dirty="0" smtClean="0">
                <a:latin typeface="Times New Roman"/>
                <a:cs typeface="Times New Roman"/>
              </a:rPr>
              <a:t> 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airing</a:t>
            </a:r>
            <a:r>
              <a:rPr sz="1400" spc="17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scen</a:t>
            </a:r>
            <a:r>
              <a:rPr sz="1400" spc="-39" dirty="0" smtClean="0">
                <a:latin typeface="Times New Roman"/>
                <a:cs typeface="Times New Roman"/>
              </a:rPr>
              <a:t>a</a:t>
            </a:r>
            <a:r>
              <a:rPr sz="1400" spc="0" dirty="0" smtClean="0">
                <a:latin typeface="Times New Roman"/>
                <a:cs typeface="Times New Roman"/>
              </a:rPr>
              <a:t>rios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4395" y="852371"/>
            <a:ext cx="32001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RGA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395" y="1400109"/>
            <a:ext cx="3365160" cy="520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-</a:t>
            </a:r>
            <a:r>
              <a:rPr sz="1100" spc="33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2/2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-</a:t>
            </a:r>
            <a:r>
              <a:rPr sz="1100" spc="33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recommended.</a:t>
            </a:r>
            <a:r>
              <a:rPr sz="1100" spc="2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So,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columns</a:t>
            </a:r>
            <a:r>
              <a:rPr sz="1100" spc="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riginal</a:t>
            </a:r>
            <a:endParaRPr sz="1100" dirty="0">
              <a:latin typeface="Times New Roman"/>
              <a:cs typeface="Times New Roman"/>
            </a:endParaRPr>
          </a:p>
          <a:p>
            <a:pPr marL="12700" marR="27131">
              <a:lnSpc>
                <a:spcPct val="95825"/>
              </a:lnSpc>
              <a:spcBef>
                <a:spcPts val="32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</a:t>
            </a:r>
            <a:r>
              <a:rPr sz="1100" spc="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will</a:t>
            </a:r>
            <a:r>
              <a:rPr sz="1100" spc="-100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interchanged</a:t>
            </a:r>
            <a:endParaRPr sz="1100" dirty="0">
              <a:latin typeface="Times New Roman"/>
              <a:cs typeface="Times New Roman"/>
            </a:endParaRPr>
          </a:p>
          <a:p>
            <a:pPr marL="12700" marR="27131">
              <a:lnSpc>
                <a:spcPct val="95825"/>
              </a:lnSpc>
              <a:spcBef>
                <a:spcPts val="1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RGA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2304095"/>
            <a:ext cx="3365160" cy="520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-</a:t>
            </a:r>
            <a:r>
              <a:rPr sz="1100" spc="33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2/2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-</a:t>
            </a:r>
            <a:r>
              <a:rPr sz="1100" spc="33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recommended.</a:t>
            </a:r>
            <a:r>
              <a:rPr sz="1100" spc="2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So,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columns</a:t>
            </a:r>
            <a:r>
              <a:rPr sz="1100" spc="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riginal</a:t>
            </a:r>
            <a:endParaRPr sz="1100" dirty="0">
              <a:latin typeface="Times New Roman"/>
              <a:cs typeface="Times New Roman"/>
            </a:endParaRPr>
          </a:p>
          <a:p>
            <a:pPr marL="12700" marR="1667687" indent="0">
              <a:lnSpc>
                <a:spcPts val="1264"/>
              </a:lnSpc>
              <a:spcBef>
                <a:spcPts val="32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</a:t>
            </a:r>
            <a:r>
              <a:rPr sz="1100" spc="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will</a:t>
            </a:r>
            <a:r>
              <a:rPr sz="1100" spc="-100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interchanged. </a:t>
            </a:r>
            <a:endParaRPr sz="1100" dirty="0">
              <a:latin typeface="Times New Roman"/>
              <a:cs typeface="Times New Roman"/>
            </a:endParaRPr>
          </a:p>
          <a:p>
            <a:pPr marL="12700" marR="1667687">
              <a:lnSpc>
                <a:spcPts val="1264"/>
              </a:lnSpc>
              <a:spcBef>
                <a:spcPts val="1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RGA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703" y="3274195"/>
            <a:ext cx="1798651" cy="173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085">
              <a:lnSpc>
                <a:spcPct val="104747"/>
              </a:lnSpc>
              <a:spcBef>
                <a:spcPts val="92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-</a:t>
            </a:r>
            <a:r>
              <a:rPr sz="1100" spc="33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1/2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-</a:t>
            </a:r>
            <a:r>
              <a:rPr sz="1100" spc="33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recommended.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699" y="2694127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9" y="1790141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886155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88" y="845051"/>
            <a:ext cx="1668445" cy="46284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339" y="1788548"/>
            <a:ext cx="1441738" cy="43132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942" y="2724888"/>
            <a:ext cx="1537936" cy="4546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5300" y="471825"/>
            <a:ext cx="108808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Controllabili</a:t>
            </a:r>
            <a:r>
              <a:rPr sz="1400" spc="-39" dirty="0" smtClean="0">
                <a:latin typeface="Times New Roman"/>
                <a:cs typeface="Times New Roman"/>
              </a:rPr>
              <a:t>t</a:t>
            </a:r>
            <a:r>
              <a:rPr sz="1400" spc="0" dirty="0" smtClean="0">
                <a:latin typeface="Times New Roman"/>
                <a:cs typeface="Times New Roman"/>
              </a:rPr>
              <a:t>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907" y="1123208"/>
            <a:ext cx="311917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Consider</a:t>
            </a:r>
            <a:r>
              <a:rPr sz="1100" spc="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steady</a:t>
            </a:r>
            <a:r>
              <a:rPr sz="1100" spc="1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state </a:t>
            </a:r>
            <a:r>
              <a:rPr sz="1100" spc="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del</a:t>
            </a:r>
            <a:r>
              <a:rPr sz="1100" spc="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lang="en-US" sz="1100" spc="0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I</a:t>
            </a:r>
            <a:r>
              <a:rPr lang="en-US" sz="1100" spc="0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16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2043921"/>
            <a:ext cx="3917806" cy="68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017">
              <a:lnSpc>
                <a:spcPts val="116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Question:</a:t>
            </a:r>
            <a:r>
              <a:rPr sz="1100" spc="2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Without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thinking</a:t>
            </a:r>
            <a:r>
              <a:rPr sz="1100" spc="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31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out</a:t>
            </a:r>
            <a:r>
              <a:rPr sz="1100" spc="8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controllers</a:t>
            </a:r>
            <a:r>
              <a:rPr sz="1100" spc="74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feedbac</a:t>
            </a:r>
            <a:r>
              <a:rPr lang="en-US" sz="1100" spc="0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1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values</a:t>
            </a:r>
            <a:r>
              <a:rPr sz="1100" spc="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inputs</a:t>
            </a:r>
            <a:r>
              <a:rPr sz="1100" spc="1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200" spc="0" baseline="-10870" dirty="0" smtClean="0">
                <a:latin typeface="Times New Roman"/>
                <a:cs typeface="Times New Roman"/>
              </a:rPr>
              <a:t>l </a:t>
            </a:r>
            <a:r>
              <a:rPr sz="1200" spc="14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200" spc="0" baseline="-10870" dirty="0" smtClean="0">
                <a:latin typeface="Times New Roman"/>
                <a:cs typeface="Times New Roman"/>
              </a:rPr>
              <a:t>2 </a:t>
            </a:r>
            <a:r>
              <a:rPr sz="1200" spc="69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 that 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10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example)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200" spc="0" baseline="-10870" dirty="0" smtClean="0">
                <a:latin typeface="Times New Roman"/>
                <a:cs typeface="Times New Roman"/>
              </a:rPr>
              <a:t>l </a:t>
            </a:r>
            <a:r>
              <a:rPr sz="1200" spc="-44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200" spc="0" baseline="-10870" dirty="0" smtClean="0">
                <a:latin typeface="Times New Roman"/>
                <a:cs typeface="Times New Roman"/>
              </a:rPr>
              <a:t>2</a:t>
            </a:r>
            <a:r>
              <a:rPr sz="1200" spc="153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0?</a:t>
            </a:r>
            <a:endParaRPr sz="1100" dirty="0">
              <a:latin typeface="Times New Roman"/>
              <a:cs typeface="Times New Roman"/>
            </a:endParaRPr>
          </a:p>
          <a:p>
            <a:pPr marL="12700" marR="13017">
              <a:lnSpc>
                <a:spcPct val="95825"/>
              </a:lnSpc>
              <a:spcBef>
                <a:spcPts val="155"/>
              </a:spcBef>
            </a:pPr>
            <a:r>
              <a:rPr sz="1100" spc="-8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ry</a:t>
            </a:r>
            <a:r>
              <a:rPr sz="1100" spc="1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solve!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08" y="1371169"/>
            <a:ext cx="2081776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7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300" y="14421"/>
            <a:ext cx="91557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7: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MIMO</a:t>
            </a:r>
            <a:r>
              <a:rPr sz="600" spc="1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471825"/>
            <a:ext cx="2143334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</a:t>
            </a:r>
            <a:r>
              <a:rPr lang="en-US" sz="1400" spc="0" dirty="0" smtClean="0">
                <a:latin typeface="Times New Roman"/>
                <a:cs typeface="Times New Roman"/>
              </a:rPr>
              <a:t>1</a:t>
            </a:r>
            <a:r>
              <a:rPr sz="1400" spc="0" dirty="0" smtClean="0">
                <a:latin typeface="Times New Roman"/>
                <a:cs typeface="Times New Roman"/>
              </a:rPr>
              <a:t>(a</a:t>
            </a:r>
            <a:r>
              <a:rPr sz="1400" spc="-6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closed</a:t>
            </a:r>
            <a:r>
              <a:rPr sz="1400" spc="5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op</a:t>
            </a:r>
            <a:r>
              <a:rPr sz="1400" spc="7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analysis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067553"/>
              </p:ext>
            </p:extLst>
          </p:nvPr>
        </p:nvGraphicFramePr>
        <p:xfrm>
          <a:off x="1166967" y="1352550"/>
          <a:ext cx="232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324100" imgH="457200" progId="Equation.DSMT4">
                  <p:embed/>
                </p:oleObj>
              </mc:Choice>
              <mc:Fallback>
                <p:oleObj name="Equation" r:id="rId3" imgW="23241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967" y="1352550"/>
                        <a:ext cx="232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824712"/>
              </p:ext>
            </p:extLst>
          </p:nvPr>
        </p:nvGraphicFramePr>
        <p:xfrm>
          <a:off x="1466850" y="2343150"/>
          <a:ext cx="49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495085" imgH="457002" progId="Equation.DSMT4">
                  <p:embed/>
                </p:oleObj>
              </mc:Choice>
              <mc:Fallback>
                <p:oleObj name="Equation" r:id="rId5" imgW="495085" imgH="45700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343150"/>
                        <a:ext cx="495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70" y="895350"/>
            <a:ext cx="23835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Eigenvalues of the system matrix A</a:t>
            </a: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210" y="1976049"/>
            <a:ext cx="3129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</a:t>
            </a: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4880" y="2952750"/>
            <a:ext cx="42803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positive eigenvalue: system is unstable at this operating condition.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173525"/>
              </p:ext>
            </p:extLst>
          </p:nvPr>
        </p:nvGraphicFramePr>
        <p:xfrm>
          <a:off x="2657405" y="805249"/>
          <a:ext cx="176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1765080" imgH="457200" progId="Equation.DSMT4">
                  <p:embed/>
                </p:oleObj>
              </mc:Choice>
              <mc:Fallback>
                <p:oleObj name="Equation" r:id="rId7" imgW="1765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7405" y="805249"/>
                        <a:ext cx="1765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85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/>
          <p:nvPr/>
        </p:nvSpPr>
        <p:spPr>
          <a:xfrm>
            <a:off x="3069133" y="3371226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89516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67319" y="33672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23652" y="3381348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34144" y="337107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34144" y="33710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44304" y="3360914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160"/>
                </a:move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4304" y="33609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82084" y="336091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101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60483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20352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31451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0765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2035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0765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2035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78619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1319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91319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02418" y="3367264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78619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91319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4958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2286" y="3373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6228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4958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228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36880" y="3360707"/>
            <a:ext cx="0" cy="38752"/>
          </a:xfrm>
          <a:custGeom>
            <a:avLst/>
            <a:gdLst/>
            <a:ahLst/>
            <a:cxnLst/>
            <a:rect l="l" t="t" r="r" b="b"/>
            <a:pathLst>
              <a:path h="38752">
                <a:moveTo>
                  <a:pt x="0" y="0"/>
                </a:moveTo>
                <a:lnTo>
                  <a:pt x="0" y="38752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2438" y="3360707"/>
            <a:ext cx="0" cy="27761"/>
          </a:xfrm>
          <a:custGeom>
            <a:avLst/>
            <a:gdLst/>
            <a:ahLst/>
            <a:cxnLst/>
            <a:rect l="l" t="t" r="r" b="b"/>
            <a:pathLst>
              <a:path h="27761">
                <a:moveTo>
                  <a:pt x="0" y="0"/>
                </a:moveTo>
                <a:lnTo>
                  <a:pt x="0" y="27761"/>
                </a:lnTo>
              </a:path>
            </a:pathLst>
          </a:custGeom>
          <a:ln w="8385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29112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2315" y="33786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310" y="1113472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6310" y="190737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310" y="263362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471825"/>
            <a:ext cx="108808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Controllabili</a:t>
            </a:r>
            <a:r>
              <a:rPr sz="1400" spc="-39" dirty="0" smtClean="0">
                <a:latin typeface="Times New Roman"/>
                <a:cs typeface="Times New Roman"/>
              </a:rPr>
              <a:t>t</a:t>
            </a:r>
            <a:r>
              <a:rPr sz="1400" spc="0" dirty="0" smtClean="0">
                <a:latin typeface="Times New Roman"/>
                <a:cs typeface="Times New Roman"/>
              </a:rPr>
              <a:t>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891" y="990762"/>
            <a:ext cx="3654461" cy="1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Ans</a:t>
            </a:r>
            <a:r>
              <a:rPr sz="1650" spc="-34" baseline="2635" dirty="0" smtClean="0">
                <a:latin typeface="Times New Roman"/>
                <a:cs typeface="Times New Roman"/>
              </a:rPr>
              <a:t>w</a:t>
            </a:r>
            <a:r>
              <a:rPr sz="1650" spc="0" baseline="2635" dirty="0" smtClean="0">
                <a:latin typeface="Times New Roman"/>
                <a:cs typeface="Times New Roman"/>
              </a:rPr>
              <a:t>er: </a:t>
            </a:r>
            <a:r>
              <a:rPr sz="1650" spc="216" baseline="2635" dirty="0" smtClean="0">
                <a:latin typeface="Times New Roman"/>
                <a:cs typeface="Times New Roman"/>
              </a:rPr>
              <a:t> </a:t>
            </a:r>
            <a:r>
              <a:rPr sz="1650" spc="-29" baseline="2635" dirty="0" smtClean="0">
                <a:latin typeface="Times New Roman"/>
                <a:cs typeface="Times New Roman"/>
              </a:rPr>
              <a:t>W</a:t>
            </a:r>
            <a:r>
              <a:rPr sz="1650" spc="0" baseline="2635" dirty="0" smtClean="0">
                <a:latin typeface="Times New Roman"/>
                <a:cs typeface="Times New Roman"/>
              </a:rPr>
              <a:t>e</a:t>
            </a:r>
            <a:r>
              <a:rPr sz="1650" spc="7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can</a:t>
            </a:r>
            <a:r>
              <a:rPr sz="1650" spc="130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solve</a:t>
            </a:r>
            <a:r>
              <a:rPr sz="1650" spc="-2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f</a:t>
            </a:r>
            <a:r>
              <a:rPr sz="1650" spc="-29" baseline="2635" dirty="0" smtClean="0">
                <a:latin typeface="Times New Roman"/>
                <a:cs typeface="Times New Roman"/>
              </a:rPr>
              <a:t>o</a:t>
            </a:r>
            <a:r>
              <a:rPr sz="1650" spc="0" baseline="2635" dirty="0" smtClean="0">
                <a:latin typeface="Times New Roman"/>
                <a:cs typeface="Times New Roman"/>
              </a:rPr>
              <a:t>r</a:t>
            </a:r>
            <a:r>
              <a:rPr sz="1650" spc="5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83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required</a:t>
            </a:r>
            <a:r>
              <a:rPr sz="1650" spc="6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m</a:t>
            </a:r>
            <a:r>
              <a:rPr sz="1200" spc="0" baseline="-7246" dirty="0" smtClean="0">
                <a:latin typeface="Times New Roman"/>
                <a:cs typeface="Times New Roman"/>
              </a:rPr>
              <a:t>l </a:t>
            </a:r>
            <a:r>
              <a:rPr sz="1200" spc="1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and</a:t>
            </a:r>
            <a:r>
              <a:rPr sz="1650" spc="14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m</a:t>
            </a:r>
            <a:r>
              <a:rPr sz="1200" spc="0" baseline="-7246" dirty="0" smtClean="0">
                <a:latin typeface="Times New Roman"/>
                <a:cs typeface="Times New Roman"/>
              </a:rPr>
              <a:t>2 </a:t>
            </a:r>
            <a:r>
              <a:rPr sz="1200" spc="69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as</a:t>
            </a:r>
            <a:r>
              <a:rPr sz="1650" spc="11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foll</a:t>
            </a:r>
            <a:r>
              <a:rPr sz="1650" spc="-29" baseline="2635" dirty="0" smtClean="0">
                <a:latin typeface="Times New Roman"/>
                <a:cs typeface="Times New Roman"/>
              </a:rPr>
              <a:t>o</a:t>
            </a:r>
            <a:r>
              <a:rPr sz="1650" spc="0" baseline="2635" dirty="0" smtClean="0">
                <a:latin typeface="Times New Roman"/>
                <a:cs typeface="Times New Roman"/>
              </a:rPr>
              <a:t>ws: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1851975"/>
            <a:ext cx="3598095" cy="1234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10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means</a:t>
            </a:r>
            <a:r>
              <a:rPr sz="1100" spc="1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Inverse</a:t>
            </a:r>
            <a:r>
              <a:rPr sz="1100" spc="10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 </a:t>
            </a:r>
            <a:r>
              <a:rPr sz="1100" spc="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must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exist</a:t>
            </a:r>
            <a:r>
              <a:rPr sz="1100" spc="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7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2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</a:t>
            </a:r>
            <a:r>
              <a:rPr sz="1100" spc="1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find</a:t>
            </a:r>
            <a:endParaRPr sz="1100">
              <a:latin typeface="Times New Roman"/>
              <a:cs typeface="Times New Roman"/>
            </a:endParaRPr>
          </a:p>
          <a:p>
            <a:pPr marL="12700" marR="95101">
              <a:lnSpc>
                <a:spcPts val="1184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required</a:t>
            </a:r>
            <a:r>
              <a:rPr sz="1100" spc="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200" spc="50" baseline="-10870" dirty="0" smtClean="0">
                <a:latin typeface="Times New Roman"/>
                <a:cs typeface="Times New Roman"/>
              </a:rPr>
              <a:t>l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200" spc="50" baseline="-10870" dirty="0" smtClean="0">
                <a:latin typeface="Times New Roman"/>
                <a:cs typeface="Times New Roman"/>
              </a:rPr>
              <a:t>2</a:t>
            </a:r>
            <a:r>
              <a:rPr sz="1100" spc="0" dirty="0" smtClean="0">
                <a:latin typeface="Times New Roman"/>
                <a:cs typeface="Times New Roman"/>
              </a:rPr>
              <a:t>. </a:t>
            </a:r>
            <a:r>
              <a:rPr sz="1100" spc="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inverse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 </a:t>
            </a:r>
            <a:r>
              <a:rPr sz="1100" spc="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exist,</a:t>
            </a:r>
            <a:r>
              <a:rPr sz="1100" spc="9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</a:t>
            </a:r>
            <a:endParaRPr sz="1100">
              <a:latin typeface="Times New Roman"/>
              <a:cs typeface="Times New Roman"/>
            </a:endParaRPr>
          </a:p>
          <a:p>
            <a:pPr marL="12700" marR="95101">
              <a:lnSpc>
                <a:spcPct val="99370"/>
              </a:lnSpc>
              <a:spcBef>
                <a:spcPts val="19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control</a:t>
            </a:r>
            <a:r>
              <a:rPr sz="1100" spc="1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10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ossible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matter </a:t>
            </a:r>
            <a:r>
              <a:rPr sz="1100" spc="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controllers</a:t>
            </a:r>
            <a:r>
              <a:rPr sz="1100" spc="74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re.</a:t>
            </a:r>
            <a:endParaRPr sz="1100">
              <a:latin typeface="Times New Roman"/>
              <a:cs typeface="Times New Roman"/>
            </a:endParaRPr>
          </a:p>
          <a:p>
            <a:pPr marL="12700" marR="34710" indent="0">
              <a:lnSpc>
                <a:spcPts val="1350"/>
              </a:lnSpc>
              <a:spcBef>
                <a:spcPts val="3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inverse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 </a:t>
            </a:r>
            <a:r>
              <a:rPr sz="1100" spc="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exists</a:t>
            </a:r>
            <a:r>
              <a:rPr sz="1100" spc="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determinant  </a:t>
            </a:r>
            <a:r>
              <a:rPr sz="1100" spc="0" dirty="0" smtClean="0">
                <a:latin typeface="Batang"/>
                <a:cs typeface="Batang"/>
              </a:rPr>
              <a:t>|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100" spc="-1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| </a:t>
            </a:r>
            <a:r>
              <a:rPr sz="1100" spc="21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exists. Another</a:t>
            </a:r>
            <a:r>
              <a:rPr sz="1100" spc="106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wa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is:</a:t>
            </a:r>
            <a:r>
              <a:rPr sz="1100" spc="1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rank</a:t>
            </a:r>
            <a:r>
              <a:rPr sz="1100" spc="1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×</a:t>
            </a:r>
            <a:r>
              <a:rPr sz="1100" spc="-102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matrix</a:t>
            </a:r>
            <a:r>
              <a:rPr sz="1100" spc="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 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less</a:t>
            </a:r>
            <a:r>
              <a:rPr sz="1100" spc="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than</a:t>
            </a:r>
            <a:r>
              <a:rPr sz="1100" spc="2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2,</a:t>
            </a:r>
            <a:r>
              <a:rPr sz="1100" spc="10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then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10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controllable.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78" y="3371131"/>
            <a:ext cx="41674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69133" y="3386410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44" y="1198913"/>
            <a:ext cx="2350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8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6310" y="1069822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6310" y="242073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5300" y="471825"/>
            <a:ext cx="1695676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Q5(a</a:t>
            </a:r>
            <a:r>
              <a:rPr sz="1400" spc="-6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controllabili</a:t>
            </a:r>
            <a:r>
              <a:rPr sz="1400" spc="-39" dirty="0" smtClean="0">
                <a:latin typeface="Times New Roman"/>
                <a:cs typeface="Times New Roman"/>
              </a:rPr>
              <a:t>t</a:t>
            </a:r>
            <a:r>
              <a:rPr sz="1400" spc="0" dirty="0" smtClean="0">
                <a:latin typeface="Times New Roman"/>
                <a:cs typeface="Times New Roman"/>
              </a:rPr>
              <a:t>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2343" y="1002333"/>
            <a:ext cx="188908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SS</a:t>
            </a:r>
            <a:r>
              <a:rPr sz="1100" spc="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del</a:t>
            </a:r>
            <a:r>
              <a:rPr sz="1100" spc="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</a:t>
            </a:r>
            <a:r>
              <a:rPr sz="1100" spc="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95" y="1982530"/>
            <a:ext cx="3657025" cy="546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6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Question:</a:t>
            </a:r>
            <a:r>
              <a:rPr sz="1100" spc="2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10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outputs</a:t>
            </a:r>
            <a:r>
              <a:rPr sz="1100" spc="2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able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maintain</a:t>
            </a:r>
            <a:r>
              <a:rPr sz="1100" spc="18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their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set-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oints</a:t>
            </a:r>
            <a:r>
              <a:rPr sz="1100" spc="19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steady</a:t>
            </a:r>
            <a:r>
              <a:rPr sz="1100" spc="1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state?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10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just</a:t>
            </a:r>
            <a:r>
              <a:rPr sz="1100" spc="7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another</a:t>
            </a:r>
            <a:r>
              <a:rPr sz="1100" spc="20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wa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asking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-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6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9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controllable.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95" y="2676895"/>
            <a:ext cx="2494636" cy="474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1480">
              <a:lnSpc>
                <a:spcPts val="1155"/>
              </a:lnSpc>
              <a:spcBef>
                <a:spcPts val="57"/>
              </a:spcBef>
            </a:pPr>
            <a:r>
              <a:rPr sz="1100" dirty="0" smtClean="0">
                <a:latin typeface="Batang"/>
                <a:cs typeface="Batang"/>
              </a:rPr>
              <a:t>|</a:t>
            </a:r>
            <a:r>
              <a:rPr sz="1100" dirty="0" smtClean="0">
                <a:latin typeface="Times New Roman"/>
                <a:cs typeface="Times New Roman"/>
              </a:rPr>
              <a:t>K</a:t>
            </a:r>
            <a:r>
              <a:rPr sz="1100" spc="-1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|</a:t>
            </a:r>
            <a:r>
              <a:rPr sz="1100" spc="134" dirty="0" smtClean="0">
                <a:latin typeface="Batang"/>
                <a:cs typeface="Batang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Batang"/>
                <a:cs typeface="Batang"/>
              </a:rPr>
              <a:t>-</a:t>
            </a:r>
            <a:r>
              <a:rPr sz="1100" spc="0" dirty="0" smtClean="0">
                <a:latin typeface="Times New Roman"/>
                <a:cs typeface="Times New Roman"/>
              </a:rPr>
              <a:t>0.001536</a:t>
            </a:r>
            <a:endParaRPr sz="1100" dirty="0">
              <a:latin typeface="Times New Roman"/>
              <a:cs typeface="Times New Roman"/>
            </a:endParaRPr>
          </a:p>
          <a:p>
            <a:pPr marL="12700" marR="27085">
              <a:lnSpc>
                <a:spcPct val="95825"/>
              </a:lnSpc>
              <a:spcBef>
                <a:spcPts val="112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So,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9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still</a:t>
            </a:r>
            <a:r>
              <a:rPr sz="1100" spc="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controllable.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07" y="1206050"/>
            <a:ext cx="2456445" cy="65405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56" y="2651707"/>
            <a:ext cx="253875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2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6310" y="1194612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310" y="1964207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471825"/>
            <a:ext cx="1534491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Q5(b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RNA, NI,</a:t>
            </a:r>
            <a:r>
              <a:rPr sz="1400" spc="4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κ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395" y="1139213"/>
            <a:ext cx="123818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RGA</a:t>
            </a:r>
            <a:r>
              <a:rPr sz="1100" spc="-8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123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1908808"/>
            <a:ext cx="106291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Neiderlinski</a:t>
            </a:r>
            <a:r>
              <a:rPr lang="en-US" sz="1100" spc="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Index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2620820"/>
            <a:ext cx="3246238" cy="378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Based</a:t>
            </a:r>
            <a:r>
              <a:rPr sz="1100" spc="10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RGA</a:t>
            </a:r>
            <a:r>
              <a:rPr sz="1100" spc="-8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NI,</a:t>
            </a:r>
            <a:r>
              <a:rPr sz="1100" spc="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pairing</a:t>
            </a:r>
            <a:r>
              <a:rPr sz="1100" spc="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recommended</a:t>
            </a:r>
            <a:r>
              <a:rPr sz="1100" spc="1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ts val="1355"/>
              </a:lnSpc>
              <a:spcBef>
                <a:spcPts val="9"/>
              </a:spcBef>
            </a:pPr>
            <a:r>
              <a:rPr sz="1650" spc="0" baseline="-2635" dirty="0" smtClean="0">
                <a:latin typeface="Times New Roman"/>
                <a:cs typeface="Times New Roman"/>
              </a:rPr>
              <a:t>1</a:t>
            </a:r>
            <a:r>
              <a:rPr sz="1650" spc="-40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410" dirty="0" smtClean="0">
                <a:latin typeface="Batang"/>
                <a:cs typeface="Batang"/>
              </a:rPr>
              <a:t>-</a:t>
            </a:r>
            <a:r>
              <a:rPr sz="1650" spc="33" baseline="-2410" dirty="0" smtClean="0">
                <a:latin typeface="Batang"/>
                <a:cs typeface="Batang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1/2</a:t>
            </a:r>
            <a:r>
              <a:rPr sz="1650" spc="-34" baseline="-2635" dirty="0" smtClean="0">
                <a:latin typeface="Times New Roman"/>
                <a:cs typeface="Times New Roman"/>
              </a:rPr>
              <a:t> </a:t>
            </a:r>
            <a:r>
              <a:rPr sz="1650" spc="0" baseline="-2410" dirty="0" smtClean="0">
                <a:latin typeface="Batang"/>
                <a:cs typeface="Batang"/>
              </a:rPr>
              <a:t>-</a:t>
            </a:r>
            <a:r>
              <a:rPr sz="1650" spc="33" baseline="-2410" dirty="0" smtClean="0">
                <a:latin typeface="Batang"/>
                <a:cs typeface="Batang"/>
              </a:rPr>
              <a:t> </a:t>
            </a:r>
            <a:r>
              <a:rPr sz="1650" spc="0" baseline="-2635" dirty="0" smtClean="0">
                <a:latin typeface="Times New Roman"/>
                <a:cs typeface="Times New Roman"/>
              </a:rPr>
              <a:t>2.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85" y="1298450"/>
            <a:ext cx="2883717" cy="51744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07" y="2131524"/>
            <a:ext cx="1480012" cy="3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9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310" y="89993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310" y="2855848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71825"/>
            <a:ext cx="1534491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Q5(b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RNA, NI,</a:t>
            </a:r>
            <a:r>
              <a:rPr sz="1400" spc="4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κ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4395" y="844535"/>
            <a:ext cx="2373661" cy="421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994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singul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values</a:t>
            </a:r>
            <a:r>
              <a:rPr sz="1100" spc="15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395" y="1336749"/>
            <a:ext cx="211792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lam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das</a:t>
            </a:r>
            <a:r>
              <a:rPr sz="1100" spc="1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130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obtained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700" y="2800350"/>
            <a:ext cx="1692302" cy="809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4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condition</a:t>
            </a:r>
            <a:r>
              <a:rPr sz="1100" spc="9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num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1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is: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75" y="1009543"/>
            <a:ext cx="1343155" cy="23143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9" y="1511753"/>
            <a:ext cx="3601368" cy="42894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77" y="1937070"/>
            <a:ext cx="2615213" cy="48852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289" y="2370471"/>
            <a:ext cx="1726388" cy="39195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70" y="2968888"/>
            <a:ext cx="2437463" cy="4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38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300" y="471825"/>
            <a:ext cx="246257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300" y="819150"/>
            <a:ext cx="434335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i="1" dirty="0" smtClean="0">
                <a:sym typeface="Symbol"/>
              </a:rPr>
              <a:t></a:t>
            </a:r>
            <a:r>
              <a:rPr lang="en-US" sz="1200" b="1" i="1" baseline="-25000" dirty="0" err="1"/>
              <a:t>ij</a:t>
            </a:r>
            <a:r>
              <a:rPr lang="en-US" sz="1200" b="1" i="1" dirty="0"/>
              <a:t> &gt; </a:t>
            </a:r>
            <a:r>
              <a:rPr lang="en-US" sz="1200" dirty="0"/>
              <a:t>1, </a:t>
            </a:r>
            <a:r>
              <a:rPr lang="en-US" sz="1200" dirty="0" smtClean="0"/>
              <a:t>open-loop </a:t>
            </a:r>
            <a:r>
              <a:rPr lang="en-US" sz="1200" dirty="0"/>
              <a:t>gain </a:t>
            </a:r>
            <a:r>
              <a:rPr lang="en-US" sz="1200" dirty="0" smtClean="0"/>
              <a:t>larger</a:t>
            </a:r>
            <a:r>
              <a:rPr lang="en-US" sz="1200" i="1" dirty="0" smtClean="0"/>
              <a:t> </a:t>
            </a:r>
            <a:r>
              <a:rPr lang="en-US" sz="1200" dirty="0"/>
              <a:t>than the closed-loop </a:t>
            </a:r>
            <a:r>
              <a:rPr lang="en-US" sz="1200" dirty="0" smtClean="0"/>
              <a:t>gain - retaliatory </a:t>
            </a:r>
            <a:r>
              <a:rPr lang="en-US" sz="1200" dirty="0"/>
              <a:t>effect from other loops acts in opposition</a:t>
            </a:r>
            <a:r>
              <a:rPr lang="en-US" sz="1200" i="1" dirty="0"/>
              <a:t> </a:t>
            </a:r>
            <a:r>
              <a:rPr lang="en-US" sz="1200" dirty="0"/>
              <a:t>to </a:t>
            </a:r>
            <a:r>
              <a:rPr lang="en-US" sz="1200" dirty="0" smtClean="0"/>
              <a:t>main effect. 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Large </a:t>
            </a:r>
            <a:r>
              <a:rPr lang="en-US" sz="1200" i="1" dirty="0">
                <a:sym typeface="Symbol"/>
              </a:rPr>
              <a:t></a:t>
            </a:r>
            <a:r>
              <a:rPr lang="en-US" sz="1200" b="1" i="1" baseline="-25000" dirty="0" err="1" smtClean="0"/>
              <a:t>ij</a:t>
            </a:r>
            <a:r>
              <a:rPr lang="en-US" sz="1200" dirty="0" smtClean="0"/>
              <a:t>, controller </a:t>
            </a:r>
            <a:r>
              <a:rPr lang="en-US" sz="1200" dirty="0"/>
              <a:t>gain for loop </a:t>
            </a:r>
            <a:r>
              <a:rPr lang="en-US" sz="1200" i="1" dirty="0" err="1"/>
              <a:t>i</a:t>
            </a:r>
            <a:r>
              <a:rPr lang="en-US" sz="1200" i="1" dirty="0"/>
              <a:t> </a:t>
            </a:r>
            <a:r>
              <a:rPr lang="en-US" sz="1200" dirty="0" smtClean="0"/>
              <a:t>much </a:t>
            </a:r>
            <a:r>
              <a:rPr lang="en-US" sz="1200" dirty="0"/>
              <a:t>larger than when other loops are </a:t>
            </a:r>
            <a:r>
              <a:rPr lang="en-US" sz="1200" dirty="0" smtClean="0"/>
              <a:t>open, loop </a:t>
            </a:r>
            <a:r>
              <a:rPr lang="en-US" sz="1200" i="1" dirty="0" err="1"/>
              <a:t>i</a:t>
            </a:r>
            <a:r>
              <a:rPr lang="en-US" sz="1200" i="1" dirty="0"/>
              <a:t> </a:t>
            </a:r>
            <a:r>
              <a:rPr lang="en-US" sz="1200" dirty="0"/>
              <a:t>to become unstable when other loops are open. </a:t>
            </a:r>
            <a:r>
              <a:rPr lang="en-US" sz="1200" dirty="0" smtClean="0"/>
              <a:t>Decentralized </a:t>
            </a:r>
            <a:r>
              <a:rPr lang="en-US" sz="1200" dirty="0"/>
              <a:t>control </a:t>
            </a:r>
            <a:r>
              <a:rPr lang="en-US" sz="1200" dirty="0" smtClean="0"/>
              <a:t>no good.</a:t>
            </a:r>
            <a:endParaRPr lang="en-SG" sz="1200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Small </a:t>
            </a:r>
            <a:r>
              <a:rPr lang="en-US" sz="1200" dirty="0"/>
              <a:t>determinant of steady state gain matrix of -0.001536 and large condition number </a:t>
            </a:r>
            <a:r>
              <a:rPr lang="en-US" sz="1200" i="1" dirty="0" smtClean="0"/>
              <a:t>k=19.85 - </a:t>
            </a:r>
            <a:r>
              <a:rPr lang="en-US" sz="1200" dirty="0" smtClean="0"/>
              <a:t>system </a:t>
            </a:r>
            <a:r>
              <a:rPr lang="en-US" sz="1200" dirty="0"/>
              <a:t>is </a:t>
            </a:r>
            <a:r>
              <a:rPr lang="en-US" sz="1200" dirty="0" smtClean="0"/>
              <a:t>ill-conditioned, sensitive </a:t>
            </a:r>
            <a:r>
              <a:rPr lang="en-US" sz="1200" dirty="0"/>
              <a:t>to modeling errors and decoupling will be </a:t>
            </a:r>
            <a:r>
              <a:rPr lang="en-US" sz="1200" dirty="0" smtClean="0"/>
              <a:t>difficult. 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Better </a:t>
            </a:r>
            <a:r>
              <a:rPr lang="en-US" sz="1200" dirty="0"/>
              <a:t>system performance </a:t>
            </a:r>
            <a:r>
              <a:rPr lang="en-US" sz="1200" dirty="0" smtClean="0"/>
              <a:t>can be achieved </a:t>
            </a:r>
            <a:r>
              <a:rPr lang="en-US" sz="1200" dirty="0"/>
              <a:t>through: 1) change parameters of </a:t>
            </a:r>
            <a:r>
              <a:rPr lang="en-US" sz="1200" dirty="0" smtClean="0"/>
              <a:t>process; </a:t>
            </a:r>
            <a:r>
              <a:rPr lang="en-US" sz="1200" dirty="0"/>
              <a:t>2) design a more advanced control system such as predictive control or intelligent control, etc.</a:t>
            </a:r>
            <a:endParaRPr lang="en-SG" sz="1200" dirty="0"/>
          </a:p>
        </p:txBody>
      </p:sp>
      <p:sp>
        <p:nvSpPr>
          <p:cNvPr id="3" name="Rectangle 2"/>
          <p:cNvSpPr/>
          <p:nvPr/>
        </p:nvSpPr>
        <p:spPr>
          <a:xfrm>
            <a:off x="201587" y="400576"/>
            <a:ext cx="2249334" cy="290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lang="en-US" dirty="0" smtClean="0">
                <a:latin typeface="Times New Roman"/>
                <a:cs typeface="Times New Roman"/>
              </a:rPr>
              <a:t>Q5c Control Structure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0818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6310" y="181748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6310" y="2837573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471825"/>
            <a:ext cx="254836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op</a:t>
            </a:r>
            <a:r>
              <a:rPr sz="1400" spc="31" dirty="0" smtClean="0">
                <a:latin typeface="Times New Roman"/>
                <a:cs typeface="Times New Roman"/>
              </a:rPr>
              <a:t> 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airing</a:t>
            </a:r>
            <a:r>
              <a:rPr sz="1400" spc="18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</a:t>
            </a:r>
            <a:r>
              <a:rPr sz="1400" spc="-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r</a:t>
            </a:r>
            <a:r>
              <a:rPr sz="1400" spc="7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3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input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2</a:t>
            </a:r>
            <a:r>
              <a:rPr sz="1400" spc="11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output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4395" y="1761385"/>
            <a:ext cx="64835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Option </a:t>
            </a:r>
            <a:r>
              <a:rPr sz="1100" spc="17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4117" y="1762084"/>
            <a:ext cx="1244574" cy="17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baseline="2635" dirty="0" smtClean="0">
                <a:latin typeface="Times New Roman"/>
                <a:cs typeface="Times New Roman"/>
              </a:rPr>
              <a:t>u</a:t>
            </a:r>
            <a:r>
              <a:rPr sz="1200" spc="50" baseline="-7246" dirty="0" smtClean="0">
                <a:latin typeface="Times New Roman"/>
                <a:cs typeface="Times New Roman"/>
              </a:rPr>
              <a:t>l</a:t>
            </a: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r>
              <a:rPr sz="1650" spc="8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u</a:t>
            </a:r>
            <a:r>
              <a:rPr sz="1200" spc="0" baseline="-7246" dirty="0" smtClean="0">
                <a:latin typeface="Times New Roman"/>
                <a:cs typeface="Times New Roman"/>
              </a:rPr>
              <a:t>2 </a:t>
            </a:r>
            <a:r>
              <a:rPr sz="1200" spc="67" baseline="-7246" dirty="0" smtClean="0">
                <a:latin typeface="Times New Roman"/>
                <a:cs typeface="Times New Roman"/>
              </a:rPr>
              <a:t> </a:t>
            </a:r>
            <a:r>
              <a:rPr sz="1650" spc="-29" baseline="2635" dirty="0" smtClean="0">
                <a:latin typeface="Times New Roman"/>
                <a:cs typeface="Times New Roman"/>
              </a:rPr>
              <a:t>a</a:t>
            </a:r>
            <a:r>
              <a:rPr sz="1650" spc="0" baseline="2635" dirty="0" smtClean="0">
                <a:latin typeface="Times New Roman"/>
                <a:cs typeface="Times New Roman"/>
              </a:rPr>
              <a:t>re</a:t>
            </a:r>
            <a:r>
              <a:rPr sz="1650" spc="12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7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inputs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2781474"/>
            <a:ext cx="64835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Option </a:t>
            </a:r>
            <a:r>
              <a:rPr sz="1100" spc="17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9318" y="2781474"/>
            <a:ext cx="1244576" cy="175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baseline="2635" dirty="0" smtClean="0">
                <a:latin typeface="Times New Roman"/>
                <a:cs typeface="Times New Roman"/>
              </a:rPr>
              <a:t>u</a:t>
            </a:r>
            <a:r>
              <a:rPr sz="1200" spc="50" baseline="-7246" dirty="0" smtClean="0">
                <a:latin typeface="Times New Roman"/>
                <a:cs typeface="Times New Roman"/>
              </a:rPr>
              <a:t>l</a:t>
            </a: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r>
              <a:rPr sz="1650" spc="8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u</a:t>
            </a:r>
            <a:r>
              <a:rPr sz="1200" spc="0" baseline="-7246" dirty="0" smtClean="0">
                <a:latin typeface="Times New Roman"/>
                <a:cs typeface="Times New Roman"/>
              </a:rPr>
              <a:t>3 </a:t>
            </a:r>
            <a:r>
              <a:rPr sz="1200" spc="67" baseline="-7246" dirty="0" smtClean="0">
                <a:latin typeface="Times New Roman"/>
                <a:cs typeface="Times New Roman"/>
              </a:rPr>
              <a:t> </a:t>
            </a:r>
            <a:r>
              <a:rPr sz="1650" spc="-29" baseline="2635" dirty="0" smtClean="0">
                <a:latin typeface="Times New Roman"/>
                <a:cs typeface="Times New Roman"/>
              </a:rPr>
              <a:t>a</a:t>
            </a:r>
            <a:r>
              <a:rPr sz="1650" spc="0" baseline="2635" dirty="0" smtClean="0">
                <a:latin typeface="Times New Roman"/>
                <a:cs typeface="Times New Roman"/>
              </a:rPr>
              <a:t>re</a:t>
            </a:r>
            <a:r>
              <a:rPr sz="1650" spc="12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7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inputs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8" y="742225"/>
            <a:ext cx="3564119" cy="36386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200150"/>
            <a:ext cx="3508311" cy="33606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83" y="1931419"/>
            <a:ext cx="1218600" cy="34925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2280669"/>
            <a:ext cx="1773542" cy="42952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136" y="3028471"/>
            <a:ext cx="1208595" cy="4358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310" y="1645843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6310" y="2855785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5300" y="471825"/>
            <a:ext cx="254836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op</a:t>
            </a:r>
            <a:r>
              <a:rPr sz="1400" spc="31" dirty="0" smtClean="0">
                <a:latin typeface="Times New Roman"/>
                <a:cs typeface="Times New Roman"/>
              </a:rPr>
              <a:t> 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airing</a:t>
            </a:r>
            <a:r>
              <a:rPr sz="1400" spc="18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f</a:t>
            </a:r>
            <a:r>
              <a:rPr sz="1400" spc="-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r</a:t>
            </a:r>
            <a:r>
              <a:rPr sz="1400" spc="7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3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input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2</a:t>
            </a:r>
            <a:r>
              <a:rPr sz="1400" spc="11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output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395" y="1589744"/>
            <a:ext cx="1908305" cy="1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Option </a:t>
            </a:r>
            <a:r>
              <a:rPr sz="1650" spc="17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3: </a:t>
            </a:r>
            <a:r>
              <a:rPr sz="1650" spc="1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u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r>
              <a:rPr sz="1650" spc="16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u</a:t>
            </a:r>
            <a:r>
              <a:rPr sz="1200" spc="0" baseline="-7246" dirty="0" smtClean="0">
                <a:latin typeface="Times New Roman"/>
                <a:cs typeface="Times New Roman"/>
              </a:rPr>
              <a:t>3 </a:t>
            </a:r>
            <a:r>
              <a:rPr sz="1200" spc="67" baseline="-7246" dirty="0" smtClean="0">
                <a:latin typeface="Times New Roman"/>
                <a:cs typeface="Times New Roman"/>
              </a:rPr>
              <a:t> </a:t>
            </a:r>
            <a:r>
              <a:rPr sz="1650" spc="-29" baseline="2635" dirty="0" smtClean="0">
                <a:latin typeface="Times New Roman"/>
                <a:cs typeface="Times New Roman"/>
              </a:rPr>
              <a:t>a</a:t>
            </a:r>
            <a:r>
              <a:rPr sz="1650" spc="0" baseline="2635" dirty="0" smtClean="0">
                <a:latin typeface="Times New Roman"/>
                <a:cs typeface="Times New Roman"/>
              </a:rPr>
              <a:t>re</a:t>
            </a:r>
            <a:r>
              <a:rPr sz="1650" spc="12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7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inputs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2800386"/>
            <a:ext cx="3408282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57" baseline="2635" dirty="0" smtClean="0">
                <a:latin typeface="Times New Roman"/>
                <a:cs typeface="Times New Roman"/>
              </a:rPr>
              <a:t> </a:t>
            </a:r>
            <a:r>
              <a:rPr sz="1650" spc="29" baseline="2635" dirty="0" smtClean="0">
                <a:latin typeface="Times New Roman"/>
                <a:cs typeface="Times New Roman"/>
              </a:rPr>
              <a:t>b</a:t>
            </a:r>
            <a:r>
              <a:rPr sz="1650" spc="0" baseline="2635" dirty="0" smtClean="0">
                <a:latin typeface="Times New Roman"/>
                <a:cs typeface="Times New Roman"/>
              </a:rPr>
              <a:t>est</a:t>
            </a:r>
            <a:r>
              <a:rPr sz="1650" spc="16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option</a:t>
            </a:r>
            <a:r>
              <a:rPr sz="1650" spc="13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of</a:t>
            </a:r>
            <a:r>
              <a:rPr sz="1650" spc="4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7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three</a:t>
            </a:r>
            <a:r>
              <a:rPr sz="1650" spc="17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is</a:t>
            </a:r>
            <a:r>
              <a:rPr sz="1650" spc="3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Option</a:t>
            </a:r>
            <a:r>
              <a:rPr sz="1650" spc="14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2</a:t>
            </a:r>
            <a:r>
              <a:rPr sz="1650" spc="84" baseline="2635" dirty="0" smtClean="0">
                <a:latin typeface="Times New Roman"/>
                <a:cs typeface="Times New Roman"/>
              </a:rPr>
              <a:t> </a:t>
            </a:r>
            <a:r>
              <a:rPr sz="1650" spc="29" baseline="2635" dirty="0" smtClean="0">
                <a:latin typeface="Times New Roman"/>
                <a:cs typeface="Times New Roman"/>
              </a:rPr>
              <a:t>b</a:t>
            </a:r>
            <a:r>
              <a:rPr sz="1650" spc="0" baseline="2635" dirty="0" smtClean="0">
                <a:latin typeface="Times New Roman"/>
                <a:cs typeface="Times New Roman"/>
              </a:rPr>
              <a:t>ecause</a:t>
            </a:r>
            <a:r>
              <a:rPr sz="1650" spc="11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its</a:t>
            </a:r>
            <a:r>
              <a:rPr sz="1650" spc="117" baseline="2635" dirty="0" smtClean="0">
                <a:latin typeface="Times New Roman"/>
                <a:cs typeface="Times New Roman"/>
              </a:rPr>
              <a:t> </a:t>
            </a:r>
            <a:r>
              <a:rPr lang="en-US" sz="1650" spc="117" baseline="2635" dirty="0" smtClean="0">
                <a:latin typeface="Times New Roman"/>
                <a:cs typeface="Times New Roman"/>
              </a:rPr>
              <a:t>    </a:t>
            </a:r>
            <a:r>
              <a:rPr sz="1650" spc="0" baseline="2635" dirty="0" smtClean="0">
                <a:latin typeface="Times New Roman"/>
                <a:cs typeface="Times New Roman"/>
              </a:rPr>
              <a:t>is</a:t>
            </a:r>
            <a:endParaRPr sz="1100" dirty="0">
              <a:latin typeface="Times New Roman"/>
              <a:cs typeface="Times New Roman"/>
            </a:endParaRPr>
          </a:p>
          <a:p>
            <a:pPr marL="12700" marR="22545">
              <a:lnSpc>
                <a:spcPct val="95825"/>
              </a:lnSpc>
            </a:pPr>
            <a:r>
              <a:rPr sz="1100" spc="0" dirty="0" smtClean="0">
                <a:latin typeface="Times New Roman"/>
                <a:cs typeface="Times New Roman"/>
              </a:rPr>
              <a:t>closest</a:t>
            </a:r>
            <a:r>
              <a:rPr sz="1100" spc="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24" y="927791"/>
            <a:ext cx="1610413" cy="48053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305" y="1854952"/>
            <a:ext cx="1136461" cy="35078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347" y="2254260"/>
            <a:ext cx="1085579" cy="45254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544" y="2774666"/>
            <a:ext cx="204858" cy="1976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41068" y="867460"/>
            <a:ext cx="1325880" cy="90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699" y="2014169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699" y="2416327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300" y="471825"/>
            <a:ext cx="218435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Q7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Sh</a:t>
            </a:r>
            <a:r>
              <a:rPr sz="1400" spc="-39" dirty="0" smtClean="0">
                <a:latin typeface="Times New Roman"/>
                <a:cs typeface="Times New Roman"/>
              </a:rPr>
              <a:t>ow</a:t>
            </a:r>
            <a:r>
              <a:rPr sz="1400" spc="0" dirty="0" smtClean="0">
                <a:latin typeface="Times New Roman"/>
                <a:cs typeface="Times New Roman"/>
              </a:rPr>
              <a:t>er</a:t>
            </a:r>
            <a:r>
              <a:rPr sz="1400" spc="8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Control</a:t>
            </a:r>
            <a:r>
              <a:rPr sz="1400" spc="14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System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1980397"/>
            <a:ext cx="87724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Mass</a:t>
            </a:r>
            <a:r>
              <a:rPr sz="1100" spc="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Balance: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7318" y="2152779"/>
            <a:ext cx="766631" cy="17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spc="0" baseline="5270" dirty="0" smtClean="0">
                <a:latin typeface="Times New Roman"/>
                <a:cs typeface="Times New Roman"/>
              </a:rPr>
              <a:t>q</a:t>
            </a:r>
            <a:r>
              <a:rPr sz="1200" spc="0" baseline="-7246" dirty="0" smtClean="0">
                <a:latin typeface="Times New Roman"/>
                <a:cs typeface="Times New Roman"/>
              </a:rPr>
              <a:t>3</a:t>
            </a:r>
            <a:r>
              <a:rPr sz="1200" spc="125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q</a:t>
            </a:r>
            <a:r>
              <a:rPr sz="1200" spc="0" baseline="-7246" dirty="0" smtClean="0">
                <a:latin typeface="Times New Roman"/>
                <a:cs typeface="Times New Roman"/>
              </a:rPr>
              <a:t>1</a:t>
            </a:r>
            <a:r>
              <a:rPr sz="1200" spc="89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29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q</a:t>
            </a:r>
            <a:r>
              <a:rPr sz="1200" spc="0" baseline="-7246" dirty="0" smtClean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865" y="2416327"/>
            <a:ext cx="3450286" cy="964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42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Energy</a:t>
            </a:r>
            <a:r>
              <a:rPr sz="1100" spc="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Balance:</a:t>
            </a:r>
            <a:endParaRPr lang="en-US" sz="1100" spc="0" dirty="0" smtClean="0">
              <a:latin typeface="Times New Roman"/>
              <a:cs typeface="Times New Roman"/>
            </a:endParaRPr>
          </a:p>
          <a:p>
            <a:pPr marL="12700" marR="13542">
              <a:lnSpc>
                <a:spcPts val="1160"/>
              </a:lnSpc>
              <a:spcBef>
                <a:spcPts val="57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13542">
              <a:lnSpc>
                <a:spcPct val="95825"/>
              </a:lnSpc>
              <a:spcBef>
                <a:spcPts val="66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10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simplfied</a:t>
            </a:r>
            <a:r>
              <a:rPr sz="1100" spc="-8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to,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9" y="2416327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2014169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484" y="3053215"/>
            <a:ext cx="1658298" cy="293380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255858"/>
              </p:ext>
            </p:extLst>
          </p:nvPr>
        </p:nvGraphicFramePr>
        <p:xfrm>
          <a:off x="1187479" y="2571750"/>
          <a:ext cx="27051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2705100" imgH="241300" progId="Equation.DSMT4">
                  <p:embed/>
                </p:oleObj>
              </mc:Choice>
              <mc:Fallback>
                <p:oleObj name="Equation" r:id="rId5" imgW="27051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79" y="2571750"/>
                        <a:ext cx="27051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539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699" y="1229169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699" y="1851672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300" y="471825"/>
            <a:ext cx="2427743" cy="2079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Q7(a</a:t>
            </a:r>
            <a:r>
              <a:rPr sz="1400" spc="-6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Sh</a:t>
            </a:r>
            <a:r>
              <a:rPr sz="1400" spc="-39" dirty="0" smtClean="0">
                <a:latin typeface="Times New Roman"/>
                <a:cs typeface="Times New Roman"/>
              </a:rPr>
              <a:t>ow</a:t>
            </a:r>
            <a:r>
              <a:rPr sz="1400" spc="0" dirty="0" smtClean="0">
                <a:latin typeface="Times New Roman"/>
                <a:cs typeface="Times New Roman"/>
              </a:rPr>
              <a:t>er</a:t>
            </a:r>
            <a:r>
              <a:rPr sz="1400" spc="8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Control</a:t>
            </a:r>
            <a:r>
              <a:rPr sz="1400" spc="14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System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1195385"/>
            <a:ext cx="107719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SS</a:t>
            </a:r>
            <a:r>
              <a:rPr sz="1100" spc="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Mass</a:t>
            </a:r>
            <a:r>
              <a:rPr sz="1100" spc="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Balance: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9092" y="1506958"/>
            <a:ext cx="22296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1817901"/>
            <a:ext cx="117942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SS</a:t>
            </a:r>
            <a:r>
              <a:rPr sz="1100" spc="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Energy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Balance: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2937" y="2129462"/>
            <a:ext cx="22296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(2)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440404"/>
            <a:ext cx="3904296" cy="508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5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values</a:t>
            </a:r>
            <a:r>
              <a:rPr sz="1650" spc="1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f</a:t>
            </a:r>
            <a:r>
              <a:rPr sz="1650" spc="-29" baseline="2635" dirty="0" smtClean="0">
                <a:latin typeface="Times New Roman"/>
                <a:cs typeface="Times New Roman"/>
              </a:rPr>
              <a:t>o</a:t>
            </a:r>
            <a:r>
              <a:rPr sz="1650" spc="0" baseline="2635" dirty="0" smtClean="0">
                <a:latin typeface="Times New Roman"/>
                <a:cs typeface="Times New Roman"/>
              </a:rPr>
              <a:t>r</a:t>
            </a:r>
            <a:r>
              <a:rPr sz="1650" spc="4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</a:t>
            </a:r>
            <a:r>
              <a:rPr sz="1200" spc="0" baseline="-7246" dirty="0" smtClean="0">
                <a:latin typeface="Times New Roman"/>
                <a:cs typeface="Times New Roman"/>
              </a:rPr>
              <a:t>1ss</a:t>
            </a:r>
            <a:r>
              <a:rPr sz="1200" spc="-8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r>
              <a:rPr sz="1650" spc="11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</a:t>
            </a:r>
            <a:r>
              <a:rPr sz="1200" spc="0" baseline="-7246" dirty="0" smtClean="0">
                <a:latin typeface="Times New Roman"/>
                <a:cs typeface="Times New Roman"/>
              </a:rPr>
              <a:t>2ss</a:t>
            </a:r>
            <a:r>
              <a:rPr sz="1200" spc="116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r>
              <a:rPr sz="1650" spc="11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</a:t>
            </a:r>
            <a:r>
              <a:rPr sz="1200" spc="0" baseline="-7246" dirty="0" smtClean="0">
                <a:latin typeface="Times New Roman"/>
                <a:cs typeface="Times New Roman"/>
              </a:rPr>
              <a:t>3ss  </a:t>
            </a:r>
            <a:r>
              <a:rPr sz="1200" spc="76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and</a:t>
            </a:r>
            <a:r>
              <a:rPr sz="1650" spc="14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q</a:t>
            </a:r>
            <a:r>
              <a:rPr sz="1200" spc="0" baseline="-7246" dirty="0" smtClean="0">
                <a:latin typeface="Times New Roman"/>
                <a:cs typeface="Times New Roman"/>
              </a:rPr>
              <a:t>3ss </a:t>
            </a:r>
            <a:r>
              <a:rPr sz="1200" spc="120" baseline="-7246" dirty="0" smtClean="0">
                <a:latin typeface="Times New Roman"/>
                <a:cs typeface="Times New Roman"/>
              </a:rPr>
              <a:t> </a:t>
            </a:r>
            <a:r>
              <a:rPr sz="1650" spc="-29" baseline="2635" dirty="0" smtClean="0">
                <a:latin typeface="Times New Roman"/>
                <a:cs typeface="Times New Roman"/>
              </a:rPr>
              <a:t>a</a:t>
            </a:r>
            <a:r>
              <a:rPr sz="1650" spc="0" baseline="2635" dirty="0" smtClean="0">
                <a:latin typeface="Times New Roman"/>
                <a:cs typeface="Times New Roman"/>
              </a:rPr>
              <a:t>re</a:t>
            </a:r>
            <a:r>
              <a:rPr sz="1650" spc="12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given</a:t>
            </a:r>
            <a:r>
              <a:rPr sz="1650" spc="-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on</a:t>
            </a:r>
            <a:r>
              <a:rPr sz="1650" spc="8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83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diagram.</a:t>
            </a:r>
            <a:endParaRPr sz="1100">
              <a:latin typeface="Times New Roman"/>
              <a:cs typeface="Times New Roman"/>
            </a:endParaRPr>
          </a:p>
          <a:p>
            <a:pPr marL="12700" marR="22545">
              <a:lnSpc>
                <a:spcPts val="1184"/>
              </a:lnSpc>
            </a:pPr>
            <a:r>
              <a:rPr sz="1100" spc="0" dirty="0" smtClean="0">
                <a:latin typeface="Times New Roman"/>
                <a:cs typeface="Times New Roman"/>
              </a:rPr>
              <a:t>Using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(1)</a:t>
            </a:r>
            <a:r>
              <a:rPr sz="1100" spc="19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(2),</a:t>
            </a:r>
            <a:r>
              <a:rPr sz="1100" spc="217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1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solve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</a:t>
            </a:r>
            <a:r>
              <a:rPr sz="1200" spc="0" baseline="-10870" dirty="0" smtClean="0">
                <a:latin typeface="Times New Roman"/>
                <a:cs typeface="Times New Roman"/>
              </a:rPr>
              <a:t>1ss </a:t>
            </a:r>
            <a:r>
              <a:rPr sz="1200" spc="75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</a:t>
            </a:r>
            <a:r>
              <a:rPr sz="1200" spc="0" baseline="-10870" dirty="0" smtClean="0">
                <a:latin typeface="Times New Roman"/>
                <a:cs typeface="Times New Roman"/>
              </a:rPr>
              <a:t>2ss</a:t>
            </a:r>
            <a:r>
              <a:rPr sz="1200" spc="-39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r>
              <a:rPr sz="1100" spc="2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(Ans</a:t>
            </a:r>
            <a:r>
              <a:rPr sz="1100" spc="-3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ers: </a:t>
            </a:r>
            <a:r>
              <a:rPr sz="1100" spc="2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2700" marR="22545">
              <a:lnSpc>
                <a:spcPct val="95825"/>
              </a:lnSpc>
              <a:spcBef>
                <a:spcPts val="15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ectivel</a:t>
            </a:r>
            <a:r>
              <a:rPr sz="1100" spc="-8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.)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9" y="1851672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1229169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99355"/>
            <a:ext cx="1401482" cy="39178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3" y="2021943"/>
            <a:ext cx="2694133" cy="3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1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6699" y="1223340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699" y="2390482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471825"/>
            <a:ext cx="2416262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Q7(b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Sh</a:t>
            </a:r>
            <a:r>
              <a:rPr sz="1400" spc="-39" dirty="0" smtClean="0">
                <a:latin typeface="Times New Roman"/>
                <a:cs typeface="Times New Roman"/>
              </a:rPr>
              <a:t>ow</a:t>
            </a:r>
            <a:r>
              <a:rPr sz="1400" spc="0" dirty="0" smtClean="0">
                <a:latin typeface="Times New Roman"/>
                <a:cs typeface="Times New Roman"/>
              </a:rPr>
              <a:t>er</a:t>
            </a:r>
            <a:r>
              <a:rPr sz="1400" spc="8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Control</a:t>
            </a:r>
            <a:r>
              <a:rPr sz="1400" spc="14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System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4395" y="1189568"/>
            <a:ext cx="213011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del</a:t>
            </a:r>
            <a:r>
              <a:rPr sz="1100" spc="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10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58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95" y="1974606"/>
            <a:ext cx="3390436" cy="546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where</a:t>
            </a:r>
            <a:r>
              <a:rPr sz="1100" spc="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sym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ols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’dash’</a:t>
            </a:r>
            <a:r>
              <a:rPr sz="1100" spc="1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resent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deviation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v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riables</a:t>
            </a:r>
            <a:r>
              <a:rPr sz="1100" spc="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100" spc="-7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77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</a:t>
            </a:r>
            <a:r>
              <a:rPr sz="1100" spc="1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pure</a:t>
            </a:r>
            <a:r>
              <a:rPr sz="1100" spc="1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gain.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85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rom</a:t>
            </a:r>
            <a:r>
              <a:rPr sz="1100" spc="9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mass</a:t>
            </a:r>
            <a:r>
              <a:rPr sz="1100" spc="10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balance,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cle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6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9" y="2390482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1223340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31" y="1409789"/>
            <a:ext cx="2005688" cy="50854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596909"/>
            <a:ext cx="925419" cy="2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5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300" y="14421"/>
            <a:ext cx="91557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7: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MIMO</a:t>
            </a:r>
            <a:r>
              <a:rPr sz="600" spc="1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471825"/>
            <a:ext cx="3505150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</a:t>
            </a:r>
            <a:r>
              <a:rPr lang="en-US" sz="1400" spc="0" dirty="0" smtClean="0">
                <a:latin typeface="Times New Roman"/>
                <a:cs typeface="Times New Roman"/>
              </a:rPr>
              <a:t>1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lang="en-US" sz="1400" spc="0" dirty="0" smtClean="0">
                <a:latin typeface="Times New Roman"/>
                <a:cs typeface="Times New Roman"/>
              </a:rPr>
              <a:t>b</a:t>
            </a:r>
            <a:r>
              <a:rPr sz="1400" spc="-6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lang="en-SG" sz="1400" spc="0" dirty="0" smtClean="0">
                <a:latin typeface="Times New Roman"/>
                <a:cs typeface="Times New Roman"/>
              </a:rPr>
              <a:t>–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lang="en-US" sz="1400" spc="0" dirty="0" smtClean="0">
                <a:latin typeface="Times New Roman"/>
                <a:cs typeface="Times New Roman"/>
              </a:rPr>
              <a:t>Transfer function analysis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3672" y="909250"/>
            <a:ext cx="14879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transfer function</a:t>
            </a: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771465"/>
              </p:ext>
            </p:extLst>
          </p:nvPr>
        </p:nvGraphicFramePr>
        <p:xfrm>
          <a:off x="704850" y="1428750"/>
          <a:ext cx="2595193" cy="106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2413000" imgH="990600" progId="Equation.DSMT4">
                  <p:embed/>
                </p:oleObj>
              </mc:Choice>
              <mc:Fallback>
                <p:oleObj name="Equation" r:id="rId3" imgW="2413000" imgH="99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428750"/>
                        <a:ext cx="2595193" cy="1066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70" y="2800350"/>
            <a:ext cx="41608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poles are the same as eigenvalues of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kumimoji="0" lang="en-US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691496"/>
              </p:ext>
            </p:extLst>
          </p:nvPr>
        </p:nvGraphicFramePr>
        <p:xfrm>
          <a:off x="2616412" y="819149"/>
          <a:ext cx="176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1765080" imgH="457200" progId="Equation.DSMT4">
                  <p:embed/>
                </p:oleObj>
              </mc:Choice>
              <mc:Fallback>
                <p:oleObj name="Equation" r:id="rId5" imgW="1765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6412" y="819149"/>
                        <a:ext cx="1765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859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6699" y="1080579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471825"/>
            <a:ext cx="2416262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Q7(b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Sh</a:t>
            </a:r>
            <a:r>
              <a:rPr sz="1400" spc="-39" dirty="0" smtClean="0">
                <a:latin typeface="Times New Roman"/>
                <a:cs typeface="Times New Roman"/>
              </a:rPr>
              <a:t>ow</a:t>
            </a:r>
            <a:r>
              <a:rPr sz="1400" spc="0" dirty="0" smtClean="0">
                <a:latin typeface="Times New Roman"/>
                <a:cs typeface="Times New Roman"/>
              </a:rPr>
              <a:t>er</a:t>
            </a:r>
            <a:r>
              <a:rPr sz="1400" spc="8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Control</a:t>
            </a:r>
            <a:r>
              <a:rPr sz="1400" spc="14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System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1631" y="1064934"/>
            <a:ext cx="3365611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-89" baseline="2635" dirty="0" smtClean="0">
                <a:latin typeface="Times New Roman"/>
                <a:cs typeface="Times New Roman"/>
              </a:rPr>
              <a:t>T</a:t>
            </a:r>
            <a:r>
              <a:rPr sz="1650" spc="0" baseline="2635" dirty="0" smtClean="0">
                <a:latin typeface="Times New Roman"/>
                <a:cs typeface="Times New Roman"/>
              </a:rPr>
              <a:t>o</a:t>
            </a:r>
            <a:r>
              <a:rPr sz="1650" spc="15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find</a:t>
            </a:r>
            <a:r>
              <a:rPr sz="1650" spc="1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K</a:t>
            </a:r>
            <a:r>
              <a:rPr sz="1200" spc="0" baseline="-7246" dirty="0" smtClean="0">
                <a:latin typeface="Times New Roman"/>
                <a:cs typeface="Times New Roman"/>
              </a:rPr>
              <a:t>ll </a:t>
            </a:r>
            <a:r>
              <a:rPr sz="1200" spc="1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and</a:t>
            </a:r>
            <a:r>
              <a:rPr sz="1650" spc="14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K</a:t>
            </a:r>
            <a:r>
              <a:rPr sz="1200" spc="0" baseline="-7246" dirty="0" smtClean="0">
                <a:latin typeface="Times New Roman"/>
                <a:cs typeface="Times New Roman"/>
              </a:rPr>
              <a:t>l</a:t>
            </a:r>
            <a:r>
              <a:rPr sz="1200" spc="57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2635" dirty="0" smtClean="0">
                <a:latin typeface="Times New Roman"/>
                <a:cs typeface="Times New Roman"/>
              </a:rPr>
              <a:t>,</a:t>
            </a:r>
            <a:r>
              <a:rPr sz="1650" spc="55" baseline="2635" dirty="0" smtClean="0">
                <a:latin typeface="Times New Roman"/>
                <a:cs typeface="Times New Roman"/>
              </a:rPr>
              <a:t> </a:t>
            </a:r>
            <a:r>
              <a:rPr sz="1650" spc="-29" baseline="2635" dirty="0" smtClean="0">
                <a:latin typeface="Times New Roman"/>
                <a:cs typeface="Times New Roman"/>
              </a:rPr>
              <a:t>w</a:t>
            </a:r>
            <a:r>
              <a:rPr sz="1650" spc="0" baseline="2635" dirty="0" smtClean="0">
                <a:latin typeface="Times New Roman"/>
                <a:cs typeface="Times New Roman"/>
              </a:rPr>
              <a:t>e</a:t>
            </a:r>
            <a:r>
              <a:rPr sz="1650" spc="2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will</a:t>
            </a:r>
            <a:r>
              <a:rPr sz="1650" spc="-100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need</a:t>
            </a:r>
            <a:r>
              <a:rPr sz="1650" spc="8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to</a:t>
            </a:r>
            <a:r>
              <a:rPr sz="1650" spc="16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line</a:t>
            </a:r>
            <a:r>
              <a:rPr sz="1650" spc="-29" baseline="2635" dirty="0" smtClean="0">
                <a:latin typeface="Times New Roman"/>
                <a:cs typeface="Times New Roman"/>
              </a:rPr>
              <a:t>a</a:t>
            </a:r>
            <a:r>
              <a:rPr sz="1650" spc="0" baseline="2635" dirty="0" smtClean="0">
                <a:latin typeface="Times New Roman"/>
                <a:cs typeface="Times New Roman"/>
              </a:rPr>
              <a:t>rize</a:t>
            </a:r>
            <a:r>
              <a:rPr sz="1650" spc="-2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17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energy</a:t>
            </a:r>
            <a:endParaRPr sz="1100" dirty="0">
              <a:latin typeface="Times New Roman"/>
              <a:cs typeface="Times New Roman"/>
            </a:endParaRPr>
          </a:p>
          <a:p>
            <a:pPr marL="12700" marR="22546">
              <a:lnSpc>
                <a:spcPct val="95825"/>
              </a:lnSpc>
            </a:pPr>
            <a:r>
              <a:rPr sz="1100" dirty="0" smtClean="0">
                <a:latin typeface="Times New Roman"/>
                <a:cs typeface="Times New Roman"/>
              </a:rPr>
              <a:t>balance: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4395" y="1926588"/>
            <a:ext cx="176093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Using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-89" dirty="0" smtClean="0">
                <a:latin typeface="Times New Roman"/>
                <a:cs typeface="Times New Roman"/>
              </a:rPr>
              <a:t>T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yl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r’s</a:t>
            </a:r>
            <a:r>
              <a:rPr sz="1100" spc="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ximation,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699" y="1080579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34" y="1400951"/>
            <a:ext cx="2375800" cy="38162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8" y="2116581"/>
            <a:ext cx="3764547" cy="105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72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699" y="1208392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6699" y="1977986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5300" y="471825"/>
            <a:ext cx="2416262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Q7(b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Sh</a:t>
            </a:r>
            <a:r>
              <a:rPr sz="1400" spc="-39" dirty="0" smtClean="0">
                <a:latin typeface="Times New Roman"/>
                <a:cs typeface="Times New Roman"/>
              </a:rPr>
              <a:t>ow</a:t>
            </a:r>
            <a:r>
              <a:rPr sz="1400" spc="0" dirty="0" smtClean="0">
                <a:latin typeface="Times New Roman"/>
                <a:cs typeface="Times New Roman"/>
              </a:rPr>
              <a:t>er</a:t>
            </a:r>
            <a:r>
              <a:rPr sz="1400" spc="8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Control</a:t>
            </a:r>
            <a:r>
              <a:rPr sz="1400" spc="14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System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395" y="1174621"/>
            <a:ext cx="114700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gain</a:t>
            </a:r>
            <a:r>
              <a:rPr sz="1100" spc="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matrix</a:t>
            </a:r>
            <a:r>
              <a:rPr sz="1100" spc="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395" y="1944202"/>
            <a:ext cx="118067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RGA</a:t>
            </a:r>
            <a:r>
              <a:rPr sz="1100" spc="-8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matrix</a:t>
            </a:r>
            <a:r>
              <a:rPr sz="1100" spc="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95" y="2721971"/>
            <a:ext cx="2873330" cy="222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Thus,</a:t>
            </a:r>
            <a:r>
              <a:rPr sz="1100" spc="19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recommended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pairing</a:t>
            </a:r>
            <a:r>
              <a:rPr sz="1100" spc="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9" y="1977986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1208392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33" y="1167065"/>
            <a:ext cx="1347490" cy="5715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033" y="1944202"/>
            <a:ext cx="1227304" cy="5969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689" y="2692102"/>
            <a:ext cx="1157981" cy="2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13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3834" y="840003"/>
            <a:ext cx="3200400" cy="1824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471825"/>
            <a:ext cx="165835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Simplified</a:t>
            </a:r>
            <a:r>
              <a:rPr sz="1400" spc="-11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Decoupling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7850" y="2952750"/>
            <a:ext cx="958553" cy="385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650" baseline="5270" dirty="0" smtClean="0">
                <a:latin typeface="Times New Roman"/>
                <a:cs typeface="Times New Roman"/>
              </a:rPr>
              <a:t>u</a:t>
            </a:r>
            <a:r>
              <a:rPr sz="1200" baseline="-7246" dirty="0" smtClean="0">
                <a:latin typeface="Times New Roman"/>
                <a:cs typeface="Times New Roman"/>
              </a:rPr>
              <a:t>l </a:t>
            </a:r>
            <a:r>
              <a:rPr sz="1200" spc="-4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=</a:t>
            </a:r>
            <a:r>
              <a:rPr sz="1650" spc="-6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v</a:t>
            </a:r>
            <a:r>
              <a:rPr sz="1200" spc="0" baseline="-7246" dirty="0" smtClean="0">
                <a:latin typeface="Times New Roman"/>
                <a:cs typeface="Times New Roman"/>
              </a:rPr>
              <a:t>l</a:t>
            </a:r>
            <a:r>
              <a:rPr sz="1200" spc="89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+</a:t>
            </a:r>
            <a:r>
              <a:rPr sz="1650" spc="-128" baseline="5270" dirty="0" smtClean="0">
                <a:latin typeface="Times New Roman"/>
                <a:cs typeface="Times New Roman"/>
              </a:rPr>
              <a:t> </a:t>
            </a:r>
            <a:r>
              <a:rPr sz="1650" spc="0" baseline="5270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I</a:t>
            </a:r>
            <a:r>
              <a:rPr sz="1200" spc="-63" baseline="-7246" dirty="0" smtClean="0">
                <a:latin typeface="Times New Roman"/>
                <a:cs typeface="Times New Roman"/>
              </a:rPr>
              <a:t> </a:t>
            </a:r>
            <a:r>
              <a:rPr sz="1200" spc="50" baseline="-7246" dirty="0" smtClean="0">
                <a:latin typeface="Times New Roman"/>
                <a:cs typeface="Times New Roman"/>
              </a:rPr>
              <a:t>l</a:t>
            </a:r>
            <a:r>
              <a:rPr sz="1650" spc="0" baseline="5270" dirty="0" smtClean="0">
                <a:latin typeface="Times New Roman"/>
                <a:cs typeface="Times New Roman"/>
              </a:rPr>
              <a:t>v</a:t>
            </a:r>
            <a:r>
              <a:rPr sz="1200" spc="0" baseline="-7246" dirty="0" smtClean="0"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ts val="1184"/>
              </a:lnSpc>
              <a:spcBef>
                <a:spcPts val="2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</a:t>
            </a:r>
            <a:r>
              <a:rPr sz="1200" spc="0" baseline="-10870" dirty="0" smtClean="0">
                <a:latin typeface="Times New Roman"/>
                <a:cs typeface="Times New Roman"/>
              </a:rPr>
              <a:t>2 </a:t>
            </a:r>
            <a:r>
              <a:rPr sz="1200" spc="8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200" spc="0" baseline="-10870" dirty="0" smtClean="0">
                <a:latin typeface="Times New Roman"/>
                <a:cs typeface="Times New Roman"/>
              </a:rPr>
              <a:t>I</a:t>
            </a:r>
            <a:r>
              <a:rPr sz="1200" spc="-63" baseline="-10870" dirty="0" smtClean="0">
                <a:latin typeface="Times New Roman"/>
                <a:cs typeface="Times New Roman"/>
              </a:rPr>
              <a:t> </a:t>
            </a:r>
            <a:r>
              <a:rPr sz="1200" spc="50" baseline="-10870" dirty="0" smtClean="0">
                <a:latin typeface="Times New Roman"/>
                <a:cs typeface="Times New Roman"/>
              </a:rPr>
              <a:t>2</a:t>
            </a:r>
            <a:r>
              <a:rPr sz="1100" spc="0" dirty="0" smtClean="0">
                <a:latin typeface="Times New Roman"/>
                <a:cs typeface="Times New Roman"/>
              </a:rPr>
              <a:t>v</a:t>
            </a:r>
            <a:r>
              <a:rPr sz="1200" spc="0" baseline="-10870" dirty="0" smtClean="0">
                <a:latin typeface="Times New Roman"/>
                <a:cs typeface="Times New Roman"/>
              </a:rPr>
              <a:t>l</a:t>
            </a:r>
            <a:r>
              <a:rPr sz="1200" spc="89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+</a:t>
            </a:r>
            <a:r>
              <a:rPr sz="1100" spc="-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</a:t>
            </a:r>
            <a:r>
              <a:rPr sz="1200" spc="0" baseline="-10870" dirty="0" smtClean="0"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6983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310" y="1020089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6310" y="1972348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6310" y="2945765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5300" y="471825"/>
            <a:ext cx="165835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Simplified</a:t>
            </a:r>
            <a:r>
              <a:rPr sz="1400" spc="-11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Decoupling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809" y="2898165"/>
            <a:ext cx="3155560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What</a:t>
            </a:r>
            <a:r>
              <a:rPr sz="1650" spc="79" baseline="2635" dirty="0" smtClean="0">
                <a:latin typeface="Times New Roman"/>
                <a:cs typeface="Times New Roman"/>
              </a:rPr>
              <a:t> </a:t>
            </a:r>
            <a:r>
              <a:rPr sz="1650" spc="-29" baseline="2635" dirty="0" smtClean="0">
                <a:latin typeface="Times New Roman"/>
                <a:cs typeface="Times New Roman"/>
              </a:rPr>
              <a:t>w</a:t>
            </a:r>
            <a:r>
              <a:rPr sz="1650" spc="0" baseline="2635" dirty="0" smtClean="0">
                <a:latin typeface="Times New Roman"/>
                <a:cs typeface="Times New Roman"/>
              </a:rPr>
              <a:t>ould </a:t>
            </a:r>
            <a:r>
              <a:rPr sz="1650" spc="-29" baseline="2635" dirty="0" smtClean="0">
                <a:latin typeface="Times New Roman"/>
                <a:cs typeface="Times New Roman"/>
              </a:rPr>
              <a:t>y</a:t>
            </a:r>
            <a:r>
              <a:rPr sz="1650" spc="0" baseline="2635" dirty="0" smtClean="0">
                <a:latin typeface="Times New Roman"/>
                <a:cs typeface="Times New Roman"/>
              </a:rPr>
              <a:t>ou</a:t>
            </a:r>
            <a:r>
              <a:rPr sz="1650" spc="40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ch</a:t>
            </a:r>
            <a:r>
              <a:rPr sz="1650" spc="29" baseline="2635" dirty="0" smtClean="0">
                <a:latin typeface="Times New Roman"/>
                <a:cs typeface="Times New Roman"/>
              </a:rPr>
              <a:t>o</a:t>
            </a:r>
            <a:r>
              <a:rPr sz="1650" spc="0" baseline="2635" dirty="0" smtClean="0">
                <a:latin typeface="Times New Roman"/>
                <a:cs typeface="Times New Roman"/>
              </a:rPr>
              <a:t>ose</a:t>
            </a:r>
            <a:r>
              <a:rPr sz="1650" spc="60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f</a:t>
            </a:r>
            <a:r>
              <a:rPr sz="1650" spc="-29" baseline="2635" dirty="0" smtClean="0">
                <a:latin typeface="Times New Roman"/>
                <a:cs typeface="Times New Roman"/>
              </a:rPr>
              <a:t>o</a:t>
            </a:r>
            <a:r>
              <a:rPr sz="1650" spc="0" baseline="2635" dirty="0" smtClean="0">
                <a:latin typeface="Times New Roman"/>
                <a:cs typeface="Times New Roman"/>
              </a:rPr>
              <a:t>r</a:t>
            </a:r>
            <a:r>
              <a:rPr sz="1650" spc="5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I</a:t>
            </a:r>
            <a:r>
              <a:rPr sz="1200" spc="-63" baseline="-7246" dirty="0" smtClean="0">
                <a:latin typeface="Times New Roman"/>
                <a:cs typeface="Times New Roman"/>
              </a:rPr>
              <a:t> </a:t>
            </a:r>
            <a:r>
              <a:rPr sz="1200" spc="0" baseline="-7246" dirty="0" smtClean="0">
                <a:latin typeface="Times New Roman"/>
                <a:cs typeface="Times New Roman"/>
              </a:rPr>
              <a:t>l</a:t>
            </a:r>
            <a:r>
              <a:rPr sz="1200" spc="3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and</a:t>
            </a:r>
            <a:r>
              <a:rPr sz="1650" spc="14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g</a:t>
            </a:r>
            <a:r>
              <a:rPr sz="1200" spc="0" baseline="-7246" dirty="0" smtClean="0">
                <a:latin typeface="Times New Roman"/>
                <a:cs typeface="Times New Roman"/>
              </a:rPr>
              <a:t>I</a:t>
            </a:r>
            <a:r>
              <a:rPr sz="1200" spc="-63" baseline="-7246" dirty="0" smtClean="0">
                <a:latin typeface="Times New Roman"/>
                <a:cs typeface="Times New Roman"/>
              </a:rPr>
              <a:t> 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2635" dirty="0" smtClean="0">
                <a:latin typeface="Times New Roman"/>
                <a:cs typeface="Times New Roman"/>
              </a:rPr>
              <a:t>?</a:t>
            </a:r>
            <a:r>
              <a:rPr sz="1650" spc="25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What</a:t>
            </a:r>
            <a:r>
              <a:rPr sz="1650" spc="76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is</a:t>
            </a:r>
            <a:r>
              <a:rPr sz="1650" spc="3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our</a:t>
            </a:r>
            <a:endParaRPr sz="1100">
              <a:latin typeface="Times New Roman"/>
              <a:cs typeface="Times New Roman"/>
            </a:endParaRPr>
          </a:p>
          <a:p>
            <a:pPr marL="12700" marR="22545">
              <a:lnSpc>
                <a:spcPct val="95825"/>
              </a:lnSpc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Objective</a:t>
            </a:r>
            <a:r>
              <a:rPr sz="1100" dirty="0" smtClean="0">
                <a:latin typeface="Times New Roman"/>
                <a:cs typeface="Times New Roman"/>
              </a:rPr>
              <a:t>?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25" y="976472"/>
            <a:ext cx="3026919" cy="97341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25" y="2033866"/>
            <a:ext cx="3533852" cy="63306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310" y="125200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310" y="2021585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6310" y="276998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300" y="471825"/>
            <a:ext cx="165835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Simplified</a:t>
            </a:r>
            <a:r>
              <a:rPr sz="1400" spc="-11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Decoupling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4395" y="1195904"/>
            <a:ext cx="3092768" cy="164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Objective:</a:t>
            </a:r>
            <a:r>
              <a:rPr sz="1100" spc="25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74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ould li</a:t>
            </a:r>
            <a:r>
              <a:rPr sz="1100" spc="-2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r>
              <a:rPr sz="1100" spc="20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terms</a:t>
            </a:r>
            <a:r>
              <a:rPr sz="1100" spc="1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166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0.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95" y="1966186"/>
            <a:ext cx="70503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So,</a:t>
            </a:r>
            <a:r>
              <a:rPr sz="1100" spc="9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ose: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2714584"/>
            <a:ext cx="211253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Then,</a:t>
            </a:r>
            <a:r>
              <a:rPr sz="1100" spc="19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resulting</a:t>
            </a:r>
            <a:r>
              <a:rPr sz="1100" spc="8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system?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41" y="1392268"/>
            <a:ext cx="3412696" cy="54926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14" y="2192166"/>
            <a:ext cx="994736" cy="40431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238" y="2126617"/>
            <a:ext cx="1047846" cy="4903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310" y="1117218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310" y="2041423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471825"/>
            <a:ext cx="165835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Simplified</a:t>
            </a:r>
            <a:r>
              <a:rPr sz="1400" spc="-11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Decoupling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4395" y="1061819"/>
            <a:ext cx="176546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resulting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395" y="1986024"/>
            <a:ext cx="229333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controllers</a:t>
            </a:r>
            <a:r>
              <a:rPr sz="1100" spc="7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55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designed</a:t>
            </a:r>
            <a:r>
              <a:rPr sz="1100" spc="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r: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45" y="1297093"/>
            <a:ext cx="2848307" cy="55112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58" y="2343150"/>
            <a:ext cx="1523400" cy="79382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310" y="1089571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6310" y="1872551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310" y="3013633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300" y="471825"/>
            <a:ext cx="165835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Simplified</a:t>
            </a:r>
            <a:r>
              <a:rPr sz="1400" spc="-11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Decoupling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4395" y="1022323"/>
            <a:ext cx="112027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given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395" y="1817152"/>
            <a:ext cx="117707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decouplers</a:t>
            </a:r>
            <a:r>
              <a:rPr sz="1100" spc="42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2958234"/>
            <a:ext cx="255614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-2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7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just</a:t>
            </a:r>
            <a:r>
              <a:rPr sz="1100" spc="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have</a:t>
            </a:r>
            <a:r>
              <a:rPr sz="1100" spc="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ign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re</a:t>
            </a:r>
            <a:r>
              <a:rPr sz="1100" spc="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rediction</a:t>
            </a:r>
            <a:r>
              <a:rPr sz="1100" spc="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term.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65" y="1219590"/>
            <a:ext cx="2488488" cy="50244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20" y="1966308"/>
            <a:ext cx="2656396" cy="9619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bject 9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6310" y="920788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6310" y="1644967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310" y="2727248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95300" y="471825"/>
            <a:ext cx="139561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Alternate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example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4395" y="865388"/>
            <a:ext cx="112027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given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4395" y="1589568"/>
            <a:ext cx="117707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decouplers</a:t>
            </a:r>
            <a:r>
              <a:rPr sz="1100" spc="42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4395" y="2671849"/>
            <a:ext cx="131586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dified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cess: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73" y="1035344"/>
            <a:ext cx="3093301" cy="569163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1778535"/>
            <a:ext cx="2310451" cy="760391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2937226"/>
            <a:ext cx="3324949" cy="47522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310" y="1262900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6310" y="1822894"/>
            <a:ext cx="61518" cy="61518"/>
          </a:xfrm>
          <a:custGeom>
            <a:avLst/>
            <a:gdLst/>
            <a:ahLst/>
            <a:cxnLst/>
            <a:rect l="l" t="t" r="r" b="b"/>
            <a:pathLst>
              <a:path w="61518" h="61518">
                <a:moveTo>
                  <a:pt x="0" y="61518"/>
                </a:moveTo>
                <a:lnTo>
                  <a:pt x="61518" y="61518"/>
                </a:lnTo>
                <a:lnTo>
                  <a:pt x="61518" y="0"/>
                </a:lnTo>
                <a:lnTo>
                  <a:pt x="0" y="0"/>
                </a:lnTo>
                <a:lnTo>
                  <a:pt x="0" y="6151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5300" y="471825"/>
            <a:ext cx="239823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Add</a:t>
            </a:r>
            <a:r>
              <a:rPr sz="1400" spc="5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del</a:t>
            </a:r>
            <a:r>
              <a:rPr sz="1400" spc="-39" dirty="0" smtClean="0">
                <a:latin typeface="Times New Roman"/>
                <a:cs typeface="Times New Roman"/>
              </a:rPr>
              <a:t>a</a:t>
            </a:r>
            <a:r>
              <a:rPr sz="1400" spc="0" dirty="0" smtClean="0">
                <a:latin typeface="Times New Roman"/>
                <a:cs typeface="Times New Roman"/>
              </a:rPr>
              <a:t>ys</a:t>
            </a:r>
            <a:r>
              <a:rPr sz="1400" spc="4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to</a:t>
            </a:r>
            <a:r>
              <a:rPr sz="1400" spc="8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the</a:t>
            </a:r>
            <a:r>
              <a:rPr sz="1400" spc="256" dirty="0" smtClean="0">
                <a:latin typeface="Times New Roman"/>
                <a:cs typeface="Times New Roman"/>
              </a:rPr>
              <a:t> </a:t>
            </a:r>
            <a:r>
              <a:rPr sz="1400" spc="-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r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cess</a:t>
            </a:r>
            <a:r>
              <a:rPr sz="1400" spc="12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input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395" y="1767495"/>
            <a:ext cx="2063041" cy="194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Implementable</a:t>
            </a:r>
            <a:r>
              <a:rPr sz="1100" spc="8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decouplers</a:t>
            </a:r>
            <a:r>
              <a:rPr sz="1100" spc="49" dirty="0" smtClean="0">
                <a:latin typeface="Times New Roman"/>
                <a:cs typeface="Times New Roman"/>
              </a:rPr>
              <a:t> 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re: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8" y="1140594"/>
            <a:ext cx="3200743" cy="54822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949" y="2041994"/>
            <a:ext cx="2399800" cy="68891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699" y="1390091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3800" y="1605191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699" y="1992363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3800" y="2207450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3800" y="2511107"/>
            <a:ext cx="101117" cy="101117"/>
          </a:xfrm>
          <a:custGeom>
            <a:avLst/>
            <a:gdLst/>
            <a:ahLst/>
            <a:cxnLst/>
            <a:rect l="l" t="t" r="r" b="b"/>
            <a:pathLst>
              <a:path w="101117" h="101117">
                <a:moveTo>
                  <a:pt x="0" y="101117"/>
                </a:moveTo>
                <a:lnTo>
                  <a:pt x="101117" y="101117"/>
                </a:lnTo>
                <a:lnTo>
                  <a:pt x="101117" y="0"/>
                </a:lnTo>
                <a:lnTo>
                  <a:pt x="0" y="0"/>
                </a:lnTo>
                <a:lnTo>
                  <a:pt x="0" y="10111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300" y="471825"/>
            <a:ext cx="205505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Advantages/Disadvantages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1356319"/>
            <a:ext cx="75047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Advantages: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484" y="1580449"/>
            <a:ext cx="2941358" cy="303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15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resulting</a:t>
            </a:r>
            <a:r>
              <a:rPr sz="1000" spc="87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p</a:t>
            </a:r>
            <a:r>
              <a:rPr sz="1000" spc="0" dirty="0" smtClean="0">
                <a:latin typeface="Times New Roman"/>
                <a:cs typeface="Times New Roman"/>
              </a:rPr>
              <a:t>r</a:t>
            </a:r>
            <a:r>
              <a:rPr sz="1000" spc="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cess</a:t>
            </a:r>
            <a:r>
              <a:rPr sz="1000" spc="6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1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</a:t>
            </a:r>
            <a:r>
              <a:rPr sz="1000" spc="8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interaction</a:t>
            </a:r>
            <a:r>
              <a:rPr sz="1000" spc="21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terms. </a:t>
            </a:r>
            <a:r>
              <a:rPr sz="1000" spc="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Hence,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excellent</a:t>
            </a:r>
            <a:r>
              <a:rPr sz="1000" spc="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tracking</a:t>
            </a:r>
            <a:r>
              <a:rPr sz="1000" spc="140" dirty="0" smtClean="0">
                <a:latin typeface="Times New Roman"/>
                <a:cs typeface="Times New Roman"/>
              </a:rPr>
              <a:t> </a:t>
            </a:r>
            <a:r>
              <a:rPr sz="1000" spc="30" dirty="0" smtClean="0">
                <a:latin typeface="Times New Roman"/>
                <a:cs typeface="Times New Roman"/>
              </a:rPr>
              <a:t>p</a:t>
            </a:r>
            <a:r>
              <a:rPr sz="1000" spc="0" dirty="0" smtClean="0">
                <a:latin typeface="Times New Roman"/>
                <a:cs typeface="Times New Roman"/>
              </a:rPr>
              <a:t>erf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rmances.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1958579"/>
            <a:ext cx="91077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Disadvantages: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484" y="2182721"/>
            <a:ext cx="3229519" cy="4555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re</a:t>
            </a:r>
            <a:r>
              <a:rPr sz="1000" spc="5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complicated</a:t>
            </a:r>
            <a:r>
              <a:rPr sz="1000" spc="1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controller</a:t>
            </a:r>
            <a:r>
              <a:rPr sz="1000" spc="8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design.</a:t>
            </a:r>
            <a:r>
              <a:rPr sz="1000" spc="18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(Without </a:t>
            </a:r>
            <a:r>
              <a:rPr sz="1000" spc="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decoupler,</a:t>
            </a:r>
            <a:r>
              <a:rPr sz="1000" spc="84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marL="12700" marR="885925">
              <a:lnSpc>
                <a:spcPts val="1200"/>
              </a:lnSpc>
              <a:spcBef>
                <a:spcPts val="26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could</a:t>
            </a:r>
            <a:r>
              <a:rPr sz="1000" spc="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just</a:t>
            </a:r>
            <a:r>
              <a:rPr sz="1000" spc="1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design</a:t>
            </a:r>
            <a:r>
              <a:rPr sz="1000" spc="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</a:t>
            </a:r>
            <a:r>
              <a:rPr sz="1050" spc="34" baseline="-12423" dirty="0" smtClean="0">
                <a:latin typeface="Times New Roman"/>
                <a:cs typeface="Times New Roman"/>
              </a:rPr>
              <a:t>c</a:t>
            </a:r>
            <a:r>
              <a:rPr sz="1050" spc="0" baseline="-12423" dirty="0" smtClean="0">
                <a:latin typeface="Times New Roman"/>
                <a:cs typeface="Times New Roman"/>
              </a:rPr>
              <a:t>l </a:t>
            </a:r>
            <a:r>
              <a:rPr sz="1050" spc="29" baseline="-124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r</a:t>
            </a:r>
            <a:r>
              <a:rPr sz="1000" spc="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</a:t>
            </a:r>
            <a:r>
              <a:rPr sz="1050" spc="0" baseline="-12423" dirty="0" smtClean="0">
                <a:latin typeface="Times New Roman"/>
                <a:cs typeface="Times New Roman"/>
              </a:rPr>
              <a:t>ll </a:t>
            </a:r>
            <a:r>
              <a:rPr sz="1050" spc="29" baseline="-124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&amp;</a:t>
            </a:r>
            <a:r>
              <a:rPr sz="1000" spc="5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</a:t>
            </a:r>
            <a:r>
              <a:rPr sz="1050" spc="34" baseline="-12423" dirty="0" smtClean="0">
                <a:latin typeface="Times New Roman"/>
                <a:cs typeface="Times New Roman"/>
              </a:rPr>
              <a:t>c</a:t>
            </a:r>
            <a:r>
              <a:rPr sz="1050" spc="0" baseline="-12423" dirty="0" smtClean="0">
                <a:latin typeface="Times New Roman"/>
                <a:cs typeface="Times New Roman"/>
              </a:rPr>
              <a:t>2 </a:t>
            </a:r>
            <a:r>
              <a:rPr sz="1050" spc="98" baseline="-124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r</a:t>
            </a:r>
            <a:r>
              <a:rPr sz="1000" spc="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</a:t>
            </a:r>
            <a:r>
              <a:rPr sz="1050" spc="0" baseline="-12423" dirty="0" smtClean="0">
                <a:latin typeface="Times New Roman"/>
                <a:cs typeface="Times New Roman"/>
              </a:rPr>
              <a:t>22</a:t>
            </a:r>
            <a:r>
              <a:rPr sz="1050" spc="-125" baseline="-124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.) Addition</a:t>
            </a:r>
            <a:r>
              <a:rPr sz="1000" spc="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extra</a:t>
            </a:r>
            <a:r>
              <a:rPr sz="1000" spc="1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del</a:t>
            </a:r>
            <a:r>
              <a:rPr sz="1000" spc="-25" dirty="0" smtClean="0">
                <a:latin typeface="Times New Roman"/>
                <a:cs typeface="Times New Roman"/>
              </a:rPr>
              <a:t>a</a:t>
            </a:r>
            <a:r>
              <a:rPr sz="1000" spc="0" dirty="0" smtClean="0">
                <a:latin typeface="Times New Roman"/>
                <a:cs typeface="Times New Roman"/>
              </a:rPr>
              <a:t>ys</a:t>
            </a:r>
            <a:r>
              <a:rPr sz="1000" spc="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sometimes.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800" y="2511107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72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800" y="2207450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72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699" y="1992363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800" y="1605191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72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6699" y="1390091"/>
            <a:ext cx="101117" cy="10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85">
              <a:lnSpc>
                <a:spcPts val="795"/>
              </a:lnSpc>
              <a:spcBef>
                <a:spcPts val="39"/>
              </a:spcBef>
            </a:pPr>
            <a:r>
              <a:rPr sz="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300" y="14421"/>
            <a:ext cx="91557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600" spc="6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7: </a:t>
            </a:r>
            <a:r>
              <a:rPr sz="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MIMO</a:t>
            </a:r>
            <a:r>
              <a:rPr sz="600" spc="1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1587" y="136595"/>
            <a:ext cx="39062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</a:t>
            </a:r>
            <a:r>
              <a:rPr sz="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471825"/>
            <a:ext cx="2143334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</a:t>
            </a:r>
            <a:r>
              <a:rPr lang="en-US" sz="1400" spc="0" dirty="0" smtClean="0">
                <a:latin typeface="Times New Roman"/>
                <a:cs typeface="Times New Roman"/>
              </a:rPr>
              <a:t>1</a:t>
            </a:r>
            <a:r>
              <a:rPr sz="1400" spc="0" dirty="0" smtClean="0">
                <a:latin typeface="Times New Roman"/>
                <a:cs typeface="Times New Roman"/>
              </a:rPr>
              <a:t>(</a:t>
            </a:r>
            <a:r>
              <a:rPr lang="en-US" sz="1400" spc="0" dirty="0" smtClean="0">
                <a:latin typeface="Times New Roman"/>
                <a:cs typeface="Times New Roman"/>
              </a:rPr>
              <a:t>c</a:t>
            </a:r>
            <a:r>
              <a:rPr sz="1400" spc="-6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closed</a:t>
            </a:r>
            <a:r>
              <a:rPr sz="1400" spc="5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op</a:t>
            </a:r>
            <a:r>
              <a:rPr sz="1400" spc="7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analysis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749558"/>
              </p:ext>
            </p:extLst>
          </p:nvPr>
        </p:nvGraphicFramePr>
        <p:xfrm>
          <a:off x="1029927" y="867902"/>
          <a:ext cx="741723" cy="278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3" imgW="609600" imgH="228600" progId="Equation.DSMT4">
                  <p:embed/>
                </p:oleObj>
              </mc:Choice>
              <mc:Fallback>
                <p:oleObj name="Equation" r:id="rId3" imgW="609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927" y="867902"/>
                        <a:ext cx="741723" cy="278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249843"/>
              </p:ext>
            </p:extLst>
          </p:nvPr>
        </p:nvGraphicFramePr>
        <p:xfrm>
          <a:off x="1036023" y="1244436"/>
          <a:ext cx="659427" cy="2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5" imgW="533169" imgH="228501" progId="Equation.DSMT4">
                  <p:embed/>
                </p:oleObj>
              </mc:Choice>
              <mc:Fallback>
                <p:oleObj name="Equation" r:id="rId5" imgW="533169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023" y="1244436"/>
                        <a:ext cx="659427" cy="282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25594"/>
              </p:ext>
            </p:extLst>
          </p:nvPr>
        </p:nvGraphicFramePr>
        <p:xfrm>
          <a:off x="2076450" y="1239832"/>
          <a:ext cx="1143000" cy="26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7" imgW="990600" imgH="228600" progId="Equation.DSMT4">
                  <p:embed/>
                </p:oleObj>
              </mc:Choice>
              <mc:Fallback>
                <p:oleObj name="Equation" r:id="rId7" imgW="990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239832"/>
                        <a:ext cx="1143000" cy="263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872805"/>
              </p:ext>
            </p:extLst>
          </p:nvPr>
        </p:nvGraphicFramePr>
        <p:xfrm>
          <a:off x="1010877" y="1809750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9" imgW="495085" imgH="228501" progId="Equation.DSMT4">
                  <p:embed/>
                </p:oleObj>
              </mc:Choice>
              <mc:Fallback>
                <p:oleObj name="Equation" r:id="rId9" imgW="495085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877" y="1809750"/>
                        <a:ext cx="495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482105"/>
              </p:ext>
            </p:extLst>
          </p:nvPr>
        </p:nvGraphicFramePr>
        <p:xfrm>
          <a:off x="2152650" y="1725349"/>
          <a:ext cx="1228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11" imgW="1231900" imgH="457200" progId="Equation.DSMT4">
                  <p:embed/>
                </p:oleObj>
              </mc:Choice>
              <mc:Fallback>
                <p:oleObj name="Equation" r:id="rId11" imgW="12319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725349"/>
                        <a:ext cx="12287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030474"/>
              </p:ext>
            </p:extLst>
          </p:nvPr>
        </p:nvGraphicFramePr>
        <p:xfrm>
          <a:off x="1483233" y="2303316"/>
          <a:ext cx="219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13" imgW="215806" imgH="228501" progId="Equation.DSMT4">
                  <p:embed/>
                </p:oleObj>
              </mc:Choice>
              <mc:Fallback>
                <p:oleObj name="Equation" r:id="rId13" imgW="215806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233" y="2303316"/>
                        <a:ext cx="2190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77153"/>
              </p:ext>
            </p:extLst>
          </p:nvPr>
        </p:nvGraphicFramePr>
        <p:xfrm>
          <a:off x="171869" y="2571750"/>
          <a:ext cx="21605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15" imgW="2158920" imgH="711000" progId="Equation.DSMT4">
                  <p:embed/>
                </p:oleObj>
              </mc:Choice>
              <mc:Fallback>
                <p:oleObj name="Equation" r:id="rId15" imgW="215892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69" y="2571750"/>
                        <a:ext cx="2160588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217393"/>
              </p:ext>
            </p:extLst>
          </p:nvPr>
        </p:nvGraphicFramePr>
        <p:xfrm>
          <a:off x="2914650" y="2647950"/>
          <a:ext cx="558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17" imgW="558720" imgH="393480" progId="Equation.DSMT4">
                  <p:embed/>
                </p:oleObj>
              </mc:Choice>
              <mc:Fallback>
                <p:oleObj name="Equation" r:id="rId17" imgW="55872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2647950"/>
                        <a:ext cx="558800" cy="390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300" y="1586850"/>
            <a:ext cx="1600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Given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2117" y="2248452"/>
            <a:ext cx="14366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eigenvalues of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771650" y="2249793"/>
            <a:ext cx="13211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are obtained from </a:t>
            </a: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95300" y="869049"/>
            <a:ext cx="4972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with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710800"/>
              </p:ext>
            </p:extLst>
          </p:nvPr>
        </p:nvGraphicFramePr>
        <p:xfrm>
          <a:off x="2842704" y="703445"/>
          <a:ext cx="176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19" imgW="1765080" imgH="457200" progId="Equation.DSMT4">
                  <p:embed/>
                </p:oleObj>
              </mc:Choice>
              <mc:Fallback>
                <p:oleObj name="Equation" r:id="rId19" imgW="1765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42704" y="703445"/>
                        <a:ext cx="1765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686050" y="3125724"/>
            <a:ext cx="115127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I+GG</a:t>
            </a:r>
            <a:r>
              <a:rPr kumimoji="0" lang="en-US" altLang="en-US" sz="1200" b="0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)=0 </a:t>
            </a: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5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471825"/>
            <a:ext cx="2143334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Q2(a</a:t>
            </a:r>
            <a:r>
              <a:rPr sz="1400" spc="-6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closed</a:t>
            </a:r>
            <a:r>
              <a:rPr sz="1400" spc="5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op</a:t>
            </a:r>
            <a:r>
              <a:rPr sz="1400" spc="7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analysis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" y="2033788"/>
            <a:ext cx="179128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racteristic</a:t>
            </a:r>
            <a:r>
              <a:rPr sz="1100" spc="2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equation</a:t>
            </a:r>
            <a:r>
              <a:rPr sz="1100" spc="1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is,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9" y="716516"/>
            <a:ext cx="3774627" cy="697459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34" y="1454778"/>
            <a:ext cx="1701188" cy="52971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73" y="2247031"/>
            <a:ext cx="3989216" cy="244065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45" y="2621380"/>
            <a:ext cx="4190176" cy="4776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471825"/>
            <a:ext cx="2143334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Q2(a</a:t>
            </a:r>
            <a:r>
              <a:rPr sz="1400" spc="-6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closed</a:t>
            </a:r>
            <a:r>
              <a:rPr sz="1400" spc="5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op</a:t>
            </a:r>
            <a:r>
              <a:rPr sz="1400" spc="7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analysis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528904"/>
            <a:ext cx="3712875" cy="1116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085">
              <a:lnSpc>
                <a:spcPts val="1184"/>
              </a:lnSpc>
              <a:spcBef>
                <a:spcPts val="110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substitute </a:t>
            </a:r>
            <a:r>
              <a:rPr sz="1100" spc="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200" spc="39" baseline="-10870" dirty="0" smtClean="0">
                <a:latin typeface="Times New Roman"/>
                <a:cs typeface="Times New Roman"/>
              </a:rPr>
              <a:t>c</a:t>
            </a:r>
            <a:r>
              <a:rPr sz="1200" spc="0" baseline="-10870" dirty="0" smtClean="0">
                <a:latin typeface="Times New Roman"/>
                <a:cs typeface="Times New Roman"/>
              </a:rPr>
              <a:t>1 </a:t>
            </a:r>
            <a:r>
              <a:rPr sz="1200" spc="-44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</a:t>
            </a:r>
            <a:r>
              <a:rPr sz="1200" spc="39" baseline="-10870" dirty="0" smtClean="0">
                <a:latin typeface="Times New Roman"/>
                <a:cs typeface="Times New Roman"/>
              </a:rPr>
              <a:t>c</a:t>
            </a:r>
            <a:r>
              <a:rPr sz="1200" spc="0" baseline="-10870" dirty="0" smtClean="0">
                <a:latin typeface="Times New Roman"/>
                <a:cs typeface="Times New Roman"/>
              </a:rPr>
              <a:t>2</a:t>
            </a:r>
            <a:r>
              <a:rPr sz="1200" spc="160" baseline="-108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=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5:</a:t>
            </a:r>
            <a:endParaRPr sz="1100" dirty="0">
              <a:latin typeface="Times New Roman"/>
              <a:cs typeface="Times New Roman"/>
            </a:endParaRPr>
          </a:p>
          <a:p>
            <a:pPr marL="12700" marR="27085">
              <a:lnSpc>
                <a:spcPct val="95825"/>
              </a:lnSpc>
              <a:spcBef>
                <a:spcPts val="1185"/>
              </a:spcBef>
            </a:pPr>
            <a:endParaRPr lang="en-US" sz="1100" spc="0" dirty="0" smtClean="0">
              <a:latin typeface="Times New Roman"/>
              <a:cs typeface="Times New Roman"/>
            </a:endParaRPr>
          </a:p>
          <a:p>
            <a:pPr marL="12700" marR="27085">
              <a:lnSpc>
                <a:spcPct val="95825"/>
              </a:lnSpc>
              <a:spcBef>
                <a:spcPts val="1185"/>
              </a:spcBef>
            </a:pPr>
            <a:endParaRPr lang="en-US" sz="1100" dirty="0">
              <a:latin typeface="Times New Roman"/>
              <a:cs typeface="Times New Roman"/>
            </a:endParaRPr>
          </a:p>
          <a:p>
            <a:pPr marL="12700" marR="27085">
              <a:lnSpc>
                <a:spcPct val="95825"/>
              </a:lnSpc>
              <a:spcBef>
                <a:spcPts val="11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1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1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stable</a:t>
            </a:r>
            <a:r>
              <a:rPr sz="1100" spc="101" dirty="0" smtClean="0">
                <a:latin typeface="Times New Roman"/>
                <a:cs typeface="Times New Roman"/>
              </a:rPr>
              <a:t> </a:t>
            </a:r>
            <a:r>
              <a:rPr sz="1100" spc="-3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2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unstable?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5" y="898182"/>
            <a:ext cx="4100901" cy="54027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44" y="1946412"/>
            <a:ext cx="2150223" cy="281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5300" y="471825"/>
            <a:ext cx="2316947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Q2(b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re-mapping</a:t>
            </a:r>
            <a:r>
              <a:rPr sz="1400" spc="19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the</a:t>
            </a:r>
            <a:r>
              <a:rPr sz="1400" spc="25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inputs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0613" y="966704"/>
            <a:ext cx="1979307" cy="17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Original mapping:</a:t>
            </a:r>
            <a:r>
              <a:rPr sz="1650" spc="22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y</a:t>
            </a:r>
            <a:r>
              <a:rPr sz="1200" spc="50" baseline="-7246" dirty="0" smtClean="0">
                <a:latin typeface="Times New Roman"/>
                <a:cs typeface="Times New Roman"/>
              </a:rPr>
              <a:t>1</a:t>
            </a:r>
            <a:r>
              <a:rPr sz="1650" spc="0" baseline="2635" dirty="0" smtClean="0">
                <a:latin typeface="Times New Roman"/>
                <a:cs typeface="Times New Roman"/>
              </a:rPr>
              <a:t>m</a:t>
            </a:r>
            <a:r>
              <a:rPr sz="1200" spc="0" baseline="-7246" dirty="0" smtClean="0">
                <a:latin typeface="Times New Roman"/>
                <a:cs typeface="Times New Roman"/>
              </a:rPr>
              <a:t>1 </a:t>
            </a:r>
            <a:r>
              <a:rPr sz="1200" spc="14" baseline="-7246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&amp;</a:t>
            </a:r>
            <a:r>
              <a:rPr sz="1650" spc="8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y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2635" dirty="0" smtClean="0">
                <a:latin typeface="Times New Roman"/>
                <a:cs typeface="Times New Roman"/>
              </a:rPr>
              <a:t>m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2635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306" y="1998978"/>
            <a:ext cx="1235612" cy="17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New</a:t>
            </a:r>
            <a:r>
              <a:rPr sz="1650" spc="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mapping: </a:t>
            </a:r>
            <a:r>
              <a:rPr sz="1650" spc="-64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y</a:t>
            </a:r>
            <a:r>
              <a:rPr sz="1200" spc="50" baseline="-7246" dirty="0" smtClean="0">
                <a:latin typeface="Times New Roman"/>
                <a:cs typeface="Times New Roman"/>
              </a:rPr>
              <a:t>1</a:t>
            </a:r>
            <a:r>
              <a:rPr sz="1650" spc="0" baseline="2635" dirty="0" smtClean="0">
                <a:latin typeface="Times New Roman"/>
                <a:cs typeface="Times New Roman"/>
              </a:rPr>
              <a:t>m</a:t>
            </a:r>
            <a:r>
              <a:rPr sz="1200" spc="0" baseline="-7246" dirty="0" smtClean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7436" y="1998978"/>
            <a:ext cx="537997" cy="17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sz="1650" baseline="2635" dirty="0" smtClean="0">
                <a:latin typeface="Times New Roman"/>
                <a:cs typeface="Times New Roman"/>
              </a:rPr>
              <a:t>&amp;</a:t>
            </a:r>
            <a:r>
              <a:rPr sz="1650" spc="8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y</a:t>
            </a:r>
            <a:r>
              <a:rPr sz="1200" spc="50" baseline="-7246" dirty="0" smtClean="0">
                <a:latin typeface="Times New Roman"/>
                <a:cs typeface="Times New Roman"/>
              </a:rPr>
              <a:t>2</a:t>
            </a:r>
            <a:r>
              <a:rPr sz="1650" spc="0" baseline="2635" dirty="0" smtClean="0">
                <a:latin typeface="Times New Roman"/>
                <a:cs typeface="Times New Roman"/>
              </a:rPr>
              <a:t>m</a:t>
            </a:r>
            <a:r>
              <a:rPr sz="1200" spc="50" baseline="-7246" dirty="0" smtClean="0">
                <a:latin typeface="Times New Roman"/>
                <a:cs typeface="Times New Roman"/>
              </a:rPr>
              <a:t>1</a:t>
            </a:r>
            <a:r>
              <a:rPr sz="1650" spc="0" baseline="2635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96" y="1294732"/>
            <a:ext cx="3194670" cy="547504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9" y="2331420"/>
            <a:ext cx="3653833" cy="6563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92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5300" y="471825"/>
            <a:ext cx="4127636" cy="207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dirty="0" smtClean="0">
                <a:latin typeface="Times New Roman"/>
                <a:cs typeface="Times New Roman"/>
              </a:rPr>
              <a:t>Q2(b</a:t>
            </a:r>
            <a:r>
              <a:rPr sz="1400" spc="-25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)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N</a:t>
            </a:r>
            <a:r>
              <a:rPr sz="1400" spc="-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w,</a:t>
            </a:r>
            <a:r>
              <a:rPr sz="1400" spc="6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what</a:t>
            </a:r>
            <a:r>
              <a:rPr sz="1400" spc="22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is</a:t>
            </a:r>
            <a:r>
              <a:rPr sz="1400" spc="4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the</a:t>
            </a:r>
            <a:r>
              <a:rPr sz="1400" spc="25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new</a:t>
            </a:r>
            <a:r>
              <a:rPr sz="1400" spc="7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closed</a:t>
            </a:r>
            <a:r>
              <a:rPr sz="1400" spc="4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39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op</a:t>
            </a:r>
            <a:r>
              <a:rPr sz="1400" spc="68" dirty="0" smtClean="0">
                <a:latin typeface="Times New Roman"/>
                <a:cs typeface="Times New Roman"/>
              </a:rPr>
              <a:t> </a:t>
            </a:r>
            <a:r>
              <a:rPr sz="1400" spc="39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olynomial?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8" y="849496"/>
            <a:ext cx="3482568" cy="5588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87" y="1657350"/>
            <a:ext cx="4114800" cy="307332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87" y="2190750"/>
            <a:ext cx="4144947" cy="462333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175" y="2771327"/>
            <a:ext cx="1974634" cy="215647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29" y="3123490"/>
            <a:ext cx="1777275" cy="275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366534"/>
            <a:ext cx="4608004" cy="350291"/>
          </a:xfrm>
          <a:custGeom>
            <a:avLst/>
            <a:gdLst/>
            <a:ahLst/>
            <a:cxnLst/>
            <a:rect l="l" t="t" r="r" b="b"/>
            <a:pathLst>
              <a:path w="4608004" h="350291">
                <a:moveTo>
                  <a:pt x="4608004" y="0"/>
                </a:moveTo>
                <a:lnTo>
                  <a:pt x="0" y="0"/>
                </a:lnTo>
                <a:lnTo>
                  <a:pt x="0" y="350291"/>
                </a:lnTo>
                <a:lnTo>
                  <a:pt x="4608004" y="350291"/>
                </a:lnTo>
                <a:lnTo>
                  <a:pt x="460800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858" y="1290650"/>
            <a:ext cx="3162300" cy="195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471825"/>
            <a:ext cx="208502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400" spc="0" dirty="0" smtClean="0">
                <a:latin typeface="Times New Roman"/>
                <a:cs typeface="Times New Roman"/>
              </a:rPr>
              <a:t>Q3</a:t>
            </a:r>
            <a:r>
              <a:rPr sz="1400" spc="13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-</a:t>
            </a:r>
            <a:r>
              <a:rPr sz="1400" spc="11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re-mapping</a:t>
            </a:r>
            <a:r>
              <a:rPr sz="1400" spc="19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the</a:t>
            </a:r>
            <a:r>
              <a:rPr sz="1400" spc="10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inputs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810296"/>
            <a:ext cx="3616431" cy="33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Objective:</a:t>
            </a:r>
            <a:r>
              <a:rPr sz="1100" spc="17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derive</a:t>
            </a:r>
            <a:r>
              <a:rPr sz="1100" spc="-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17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</a:t>
            </a:r>
            <a:r>
              <a:rPr sz="1100" spc="-2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racteristic</a:t>
            </a:r>
            <a:r>
              <a:rPr sz="1100" spc="220" dirty="0" smtClean="0">
                <a:latin typeface="Times New Roman"/>
                <a:cs typeface="Times New Roman"/>
              </a:rPr>
              <a:t> </a:t>
            </a:r>
            <a:r>
              <a:rPr sz="1100" spc="29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olynomial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1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MIMO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closed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29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op.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14989</TotalTime>
  <Words>1298</Words>
  <Application>Microsoft Office PowerPoint</Application>
  <PresentationFormat>Custom</PresentationFormat>
  <Paragraphs>210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Batang</vt:lpstr>
      <vt:lpstr>Meiryo</vt:lpstr>
      <vt:lpstr>宋体</vt:lpstr>
      <vt:lpstr>宋体</vt:lpstr>
      <vt:lpstr>Arial</vt:lpstr>
      <vt:lpstr>Calibri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Wenjian (Assoc Prof)</dc:creator>
  <cp:lastModifiedBy>Muhammad Hafiz</cp:lastModifiedBy>
  <cp:revision>24</cp:revision>
  <cp:lastPrinted>2015-11-09T07:14:18Z</cp:lastPrinted>
  <dcterms:modified xsi:type="dcterms:W3CDTF">2015-11-09T07:24:19Z</dcterms:modified>
</cp:coreProperties>
</file>