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6A7-F0C8-497C-BC22-B3F88EE7E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E9CB3-8F4E-4BB9-8C4D-617CB6D35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3B22-1FAA-41F9-A8D5-38C6F606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50B2-69E6-4521-9781-73DD0B5B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75CD-4F9F-457C-9D30-04B98064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5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A22-E0C1-4DF8-ADB2-EF7A3A84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5330C-2784-4165-B618-4A7D5DD3E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A2867-D218-4853-94F0-FC32C8EA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6E80B-6C48-4DA7-9EE9-759175BD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6B7C8-2FF7-4785-8842-8002286D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DD191-7A54-46F6-B046-63DD1D481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60EA4-495F-409C-BE5E-2E5D064E0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3E65-230A-458F-B6E2-A59DC3A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2D11-ADA2-4E5E-858D-9C142C5E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86C2E-C6FF-498E-8850-4D003E59D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2AD2-6FA8-4C3B-82DA-56C67AE5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275A-C4D1-4DFC-8B01-D7393576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6712C-8ABF-4CD7-925B-E7AB217C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D5F72-5A9E-490A-A6A9-D72A53DB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4772-1F37-434B-909D-955A0E52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F89B-1CB6-46C6-962F-C45CB066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5AE4-EF2E-4CEC-BB0B-445EDF46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7F9D-EC04-4F26-983A-69FB50CE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1905-0156-46F4-B775-C5F71915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92B10-B1E4-47BC-9635-BA01100B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B76-9CD4-4B49-A1F6-BEEEBC62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063D-FE45-4F8F-BD13-4D684FF48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CF9AF-9636-4829-B155-D7A8AAF1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2B326-104D-45FD-9A55-ECD32F55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83DAF-35B1-4AB9-83D4-3DC89887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A4A8-2FE7-494D-AAF1-3805290E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3C4C-B918-42E4-B05C-BBDE986A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283DE-590E-4795-A2AD-307BF172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7D920-D43D-478A-9A41-B2AB7358B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F789B-870A-4246-977B-23A528BE3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E972C-7B71-4B5D-B277-1C801B63E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E217C-B8CD-4E5E-8229-524DFCC2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2CBE6-22DA-4F32-AD9F-DD27396E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F3A4C-9758-4117-BED8-2BDF3700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CAD-3376-45E6-9EBC-564B38EC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9B638-5676-4325-A43B-657FC22D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6704D-0344-486C-A055-5A72764F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3C41C-A062-424E-AA35-BE9123E5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2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A9582-D5C0-437B-9792-E7EB9C15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B0063-1E56-4A9D-931A-A9C254AA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B1941-F026-43DB-8ABF-E043A721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1E35-E059-4ABA-9087-D5559433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D293-F375-42BD-856D-FA64363D1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CD0EA-FCA6-4B6E-B958-C114A600C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45563-5D28-475C-A28B-1F3B5D98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43B48-D6C1-4B49-943C-32C17A28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5F165-C4A3-42E2-8FB5-1F124D8C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6A56-888E-447C-AB87-FF6A82C6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F322D-DA57-4D2E-A382-37D1419E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D93AC-D6F8-481A-B834-3C43F2232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A9211-3DB3-467E-9A4D-53346E3D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F5EDE-89D3-4112-9153-3496A1B6D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0703-FD9B-415B-9601-B306246E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1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C2E8B-24B1-4850-9AEA-70116EE3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4D5C4-5AC1-4993-A7D7-7308A3B5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88FD-72F3-4BB2-A3BA-A0A09ADA4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9CD1-555F-45E7-83F2-A316A6084608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0827-7ABD-4BEC-864A-0752EEE82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1D64-5F9E-4299-9A2B-5E5723DC5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4101B-108D-4714-9AFA-41F3291E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689AEC-62F4-4E5E-9D3E-E89DF4E80BBE}"/>
              </a:ext>
            </a:extLst>
          </p:cNvPr>
          <p:cNvSpPr/>
          <p:nvPr/>
        </p:nvSpPr>
        <p:spPr>
          <a:xfrm>
            <a:off x="302189" y="1668770"/>
            <a:ext cx="1906219" cy="1010055"/>
          </a:xfrm>
          <a:prstGeom prst="roundRect">
            <a:avLst/>
          </a:prstGeom>
          <a:noFill/>
          <a:ln w="25400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nitialization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Get the received discrete-time baseband-equivalent signal stream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9C862F-4A30-4D5F-9493-B27DBD416861}"/>
              </a:ext>
            </a:extLst>
          </p:cNvPr>
          <p:cNvSpPr/>
          <p:nvPr/>
        </p:nvSpPr>
        <p:spPr>
          <a:xfrm>
            <a:off x="2512045" y="1668772"/>
            <a:ext cx="2611024" cy="1010057"/>
          </a:xfrm>
          <a:prstGeom prst="roundRect">
            <a:avLst/>
          </a:prstGeom>
          <a:noFill/>
          <a:ln w="25400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 window</a:t>
            </a:r>
          </a:p>
          <a:p>
            <a:r>
              <a:rPr lang="en-US" sz="1200" dirty="0">
                <a:solidFill>
                  <a:schemeClr val="tx1"/>
                </a:solidFill>
              </a:rPr>
              <a:t>Move samples into the observation window (a shift register). The length of the window should be the number of samples in the preamble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2D5CB1-2C2D-442B-A420-32A5ABAD21D2}"/>
              </a:ext>
            </a:extLst>
          </p:cNvPr>
          <p:cNvSpPr/>
          <p:nvPr/>
        </p:nvSpPr>
        <p:spPr>
          <a:xfrm>
            <a:off x="6108920" y="1668772"/>
            <a:ext cx="2448012" cy="1010056"/>
          </a:xfrm>
          <a:prstGeom prst="roundRect">
            <a:avLst/>
          </a:prstGeom>
          <a:noFill/>
          <a:ln w="25400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synchronization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Try to build the GLRT based detector; the detector lacks a joint frequency and phase estimate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672312-0748-4818-AA5E-D334C2F62801}"/>
              </a:ext>
            </a:extLst>
          </p:cNvPr>
          <p:cNvSpPr/>
          <p:nvPr/>
        </p:nvSpPr>
        <p:spPr>
          <a:xfrm>
            <a:off x="9286506" y="1668771"/>
            <a:ext cx="2611024" cy="1010057"/>
          </a:xfrm>
          <a:prstGeom prst="roundRect">
            <a:avLst/>
          </a:prstGeom>
          <a:noFill/>
          <a:ln w="25400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Carrier synchronization I</a:t>
            </a:r>
          </a:p>
          <a:p>
            <a:r>
              <a:rPr lang="en-US" sz="1200" dirty="0">
                <a:solidFill>
                  <a:schemeClr val="tx1"/>
                </a:solidFill>
              </a:rPr>
              <a:t>By assuming the current observation is the preamble, compute a low-complexity estimator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3B20C4-6E41-4DF3-A683-FEDDD62A975D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2208408" y="2173798"/>
            <a:ext cx="303637" cy="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AAC010-B397-4E1A-8136-929B1EB8363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123069" y="2173800"/>
            <a:ext cx="985851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949AAA-B0EE-42C8-BC71-634FDCC1BCC2}"/>
              </a:ext>
            </a:extLst>
          </p:cNvPr>
          <p:cNvSpPr txBox="1"/>
          <p:nvPr/>
        </p:nvSpPr>
        <p:spPr>
          <a:xfrm>
            <a:off x="5114091" y="1895773"/>
            <a:ext cx="1199344" cy="284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window is full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8B4372-8537-44A3-AE1A-C291E228260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8556932" y="2173800"/>
            <a:ext cx="7295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2BED63-67DE-487C-B06C-69B1B9ED4D4A}"/>
              </a:ext>
            </a:extLst>
          </p:cNvPr>
          <p:cNvSpPr txBox="1"/>
          <p:nvPr/>
        </p:nvSpPr>
        <p:spPr>
          <a:xfrm>
            <a:off x="8556932" y="1903436"/>
            <a:ext cx="1459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4004F28-D4DC-4E35-A2A6-19DC42BE0653}"/>
              </a:ext>
            </a:extLst>
          </p:cNvPr>
          <p:cNvCxnSpPr>
            <a:cxnSpLocks/>
            <a:stCxn id="17" idx="0"/>
            <a:endCxn id="14" idx="0"/>
          </p:cNvCxnSpPr>
          <p:nvPr/>
        </p:nvCxnSpPr>
        <p:spPr>
          <a:xfrm rot="16200000" flipH="1" flipV="1">
            <a:off x="8962471" y="39225"/>
            <a:ext cx="1" cy="3259092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28CA5B-3EA1-4680-AF8D-476255A539FE}"/>
              </a:ext>
            </a:extLst>
          </p:cNvPr>
          <p:cNvSpPr txBox="1"/>
          <p:nvPr/>
        </p:nvSpPr>
        <p:spPr>
          <a:xfrm>
            <a:off x="7448198" y="1156868"/>
            <a:ext cx="3028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reply: provide a low-complexity joint estimate</a:t>
            </a:r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8D377842-8D7E-4D16-9551-AFB3442D0CAD}"/>
              </a:ext>
            </a:extLst>
          </p:cNvPr>
          <p:cNvSpPr/>
          <p:nvPr/>
        </p:nvSpPr>
        <p:spPr>
          <a:xfrm>
            <a:off x="6326112" y="2988730"/>
            <a:ext cx="2013626" cy="700391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83B701-0A6C-4682-8DBB-70ABBF9F7750}"/>
              </a:ext>
            </a:extLst>
          </p:cNvPr>
          <p:cNvCxnSpPr>
            <a:stCxn id="14" idx="2"/>
            <a:endCxn id="37" idx="0"/>
          </p:cNvCxnSpPr>
          <p:nvPr/>
        </p:nvCxnSpPr>
        <p:spPr>
          <a:xfrm flipH="1">
            <a:off x="7332925" y="2678828"/>
            <a:ext cx="1" cy="3099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7853EFB-724A-43CF-8B60-827556FC20D0}"/>
              </a:ext>
            </a:extLst>
          </p:cNvPr>
          <p:cNvCxnSpPr>
            <a:stCxn id="37" idx="1"/>
            <a:endCxn id="13" idx="2"/>
          </p:cNvCxnSpPr>
          <p:nvPr/>
        </p:nvCxnSpPr>
        <p:spPr>
          <a:xfrm rot="10800000">
            <a:off x="3817558" y="2678830"/>
            <a:ext cx="2508555" cy="66009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FA790EC-DE6D-4146-9507-09B62716C281}"/>
              </a:ext>
            </a:extLst>
          </p:cNvPr>
          <p:cNvSpPr txBox="1"/>
          <p:nvPr/>
        </p:nvSpPr>
        <p:spPr>
          <a:xfrm>
            <a:off x="3844482" y="2877260"/>
            <a:ext cx="2976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 the preamble. Discard the oldest sample and receive the next sample in the queue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E1E8892-5B33-4ADE-92EE-20D8514D66E5}"/>
              </a:ext>
            </a:extLst>
          </p:cNvPr>
          <p:cNvSpPr/>
          <p:nvPr/>
        </p:nvSpPr>
        <p:spPr>
          <a:xfrm>
            <a:off x="5980779" y="4069449"/>
            <a:ext cx="2704289" cy="1010057"/>
          </a:xfrm>
          <a:prstGeom prst="roundRect">
            <a:avLst/>
          </a:prstGeom>
          <a:noFill/>
          <a:ln w="25400">
            <a:solidFill>
              <a:schemeClr val="tx1"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Carrier synchronization II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Compute a more accurate joint frequency and phase estimate for coherent demodulation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08DF1B-8F42-47D9-8CDE-C2CACBFA7110}"/>
              </a:ext>
            </a:extLst>
          </p:cNvPr>
          <p:cNvCxnSpPr>
            <a:cxnSpLocks/>
            <a:stCxn id="37" idx="2"/>
            <a:endCxn id="69" idx="0"/>
          </p:cNvCxnSpPr>
          <p:nvPr/>
        </p:nvCxnSpPr>
        <p:spPr>
          <a:xfrm flipH="1">
            <a:off x="7332924" y="3689121"/>
            <a:ext cx="1" cy="380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3F6E652-70D4-4973-92C5-9E5E87997E0A}"/>
              </a:ext>
            </a:extLst>
          </p:cNvPr>
          <p:cNvSpPr txBox="1"/>
          <p:nvPr/>
        </p:nvSpPr>
        <p:spPr>
          <a:xfrm>
            <a:off x="7332924" y="3741517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current observation is preamble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62213C9-6BA2-4AB4-9F94-FC5CB60B81A3}"/>
              </a:ext>
            </a:extLst>
          </p:cNvPr>
          <p:cNvSpPr/>
          <p:nvPr/>
        </p:nvSpPr>
        <p:spPr>
          <a:xfrm>
            <a:off x="9286505" y="4069451"/>
            <a:ext cx="1391055" cy="1010055"/>
          </a:xfrm>
          <a:prstGeom prst="roundRect">
            <a:avLst/>
          </a:prstGeom>
          <a:noFill/>
          <a:ln w="25400">
            <a:solidFill>
              <a:schemeClr val="tx1">
                <a:alpha val="9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Terminate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0A51FB8-8ED3-419B-8033-ABEE884DB071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8682149" y="4574477"/>
            <a:ext cx="604356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9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haotian zhai</dc:creator>
  <cp:lastModifiedBy>haotian zhai</cp:lastModifiedBy>
  <cp:revision>3</cp:revision>
  <dcterms:created xsi:type="dcterms:W3CDTF">2021-12-14T01:28:20Z</dcterms:created>
  <dcterms:modified xsi:type="dcterms:W3CDTF">2021-12-15T06:31:50Z</dcterms:modified>
</cp:coreProperties>
</file>