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Century Gothic"/>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XffAO1/Ka2Ewx/zLsM1lnJuU0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Italic.fntdata"/><Relationship Id="rId14" Type="http://schemas.openxmlformats.org/officeDocument/2006/relationships/font" Target="fonts/CenturyGothic-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t>Ways to implement Kd tree:</a:t>
            </a:r>
            <a:endParaRPr sz="1400"/>
          </a:p>
          <a:p>
            <a:pPr indent="-317500" lvl="0" marL="457200" rtl="0" algn="l">
              <a:spcBef>
                <a:spcPts val="0"/>
              </a:spcBef>
              <a:spcAft>
                <a:spcPts val="0"/>
              </a:spcAft>
              <a:buSzPts val="1400"/>
              <a:buChar char="-"/>
            </a:pPr>
            <a:r>
              <a:rPr lang="en-US" sz="1400"/>
              <a:t>Median partitioning insertion was considered. Didn’t use because large amount of data needed to be handled. The fastest median finding way also requires sorting numbers in order. The runtime might get unnecessarily big.</a:t>
            </a:r>
            <a:endParaRPr sz="1400"/>
          </a:p>
          <a:p>
            <a:pPr indent="0" lvl="0" marL="0" rtl="0" algn="l">
              <a:spcBef>
                <a:spcPts val="0"/>
              </a:spcBef>
              <a:spcAft>
                <a:spcPts val="0"/>
              </a:spcAft>
              <a:buNone/>
            </a:pPr>
            <a:r>
              <a:rPr b="1" lang="en-US" sz="1400">
                <a:solidFill>
                  <a:schemeClr val="dk1"/>
                </a:solidFill>
                <a:latin typeface="Century Gothic"/>
                <a:ea typeface="Century Gothic"/>
                <a:cs typeface="Century Gothic"/>
                <a:sym typeface="Century Gothic"/>
              </a:rPr>
              <a:t>Cons on implementation:</a:t>
            </a:r>
            <a:endParaRPr b="1" sz="1400">
              <a:solidFill>
                <a:schemeClr val="dk1"/>
              </a:solidFill>
              <a:latin typeface="Century Gothic"/>
              <a:ea typeface="Century Gothic"/>
              <a:cs typeface="Century Gothic"/>
              <a:sym typeface="Century Gothic"/>
            </a:endParaRPr>
          </a:p>
          <a:p>
            <a:pPr indent="-317500" lvl="0" marL="457200" rtl="0" algn="l">
              <a:spcBef>
                <a:spcPts val="0"/>
              </a:spcBef>
              <a:spcAft>
                <a:spcPts val="0"/>
              </a:spcAft>
              <a:buClr>
                <a:schemeClr val="dk1"/>
              </a:buClr>
              <a:buSzPts val="1400"/>
              <a:buFont typeface="Century Gothic"/>
              <a:buChar char="●"/>
            </a:pPr>
            <a:r>
              <a:rPr lang="en-US" sz="1400">
                <a:solidFill>
                  <a:schemeClr val="dk1"/>
                </a:solidFill>
                <a:latin typeface="Century Gothic"/>
                <a:ea typeface="Century Gothic"/>
                <a:cs typeface="Century Gothic"/>
                <a:sym typeface="Century Gothic"/>
              </a:rPr>
              <a:t>Since the tree is not inserted as a balanced tree, the height of the tree is likely to be large</a:t>
            </a:r>
            <a:endParaRPr sz="1400">
              <a:solidFill>
                <a:schemeClr val="dk1"/>
              </a:solidFill>
              <a:latin typeface="Century Gothic"/>
              <a:ea typeface="Century Gothic"/>
              <a:cs typeface="Century Gothic"/>
              <a:sym typeface="Century Gothic"/>
            </a:endParaRPr>
          </a:p>
          <a:p>
            <a:pPr indent="-317500" lvl="0" marL="457200" rtl="0" algn="l">
              <a:spcBef>
                <a:spcPts val="0"/>
              </a:spcBef>
              <a:spcAft>
                <a:spcPts val="0"/>
              </a:spcAft>
              <a:buClr>
                <a:schemeClr val="dk1"/>
              </a:buClr>
              <a:buSzPts val="1400"/>
              <a:buFont typeface="Century Gothic"/>
              <a:buChar char="●"/>
            </a:pPr>
            <a:r>
              <a:rPr lang="en-US" sz="1400">
                <a:solidFill>
                  <a:schemeClr val="dk1"/>
                </a:solidFill>
                <a:latin typeface="Century Gothic"/>
                <a:ea typeface="Century Gothic"/>
                <a:cs typeface="Century Gothic"/>
                <a:sym typeface="Century Gothic"/>
              </a:rPr>
              <a:t>Due to the previous flaw, searching a node can be more time consuming than expected</a:t>
            </a:r>
            <a:endParaRPr sz="14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b="1"/>
          </a:p>
        </p:txBody>
      </p:sp>
      <p:sp>
        <p:nvSpPr>
          <p:cNvPr id="192" name="Google Shape;1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KD tree, in practice the average runtime would be O(2^d + log(n)) where 2^d is to search around the cells in neighbors</a:t>
            </a:r>
            <a:endParaRPr/>
          </a:p>
        </p:txBody>
      </p:sp>
      <p:sp>
        <p:nvSpPr>
          <p:cNvPr id="201" name="Google Shape;20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5cc26d58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cc26d5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38" name="Shape 38"/>
        <p:cNvGrpSpPr/>
        <p:nvPr/>
      </p:nvGrpSpPr>
      <p:grpSpPr>
        <a:xfrm>
          <a:off x="0" y="0"/>
          <a:ext cx="0" cy="0"/>
          <a:chOff x="0" y="0"/>
          <a:chExt cx="0" cy="0"/>
        </a:xfrm>
      </p:grpSpPr>
      <p:sp>
        <p:nvSpPr>
          <p:cNvPr id="39" name="Google Shape;39;p8"/>
          <p:cNvSpPr txBox="1"/>
          <p:nvPr>
            <p:ph type="ctrTitle"/>
          </p:nvPr>
        </p:nvSpPr>
        <p:spPr>
          <a:xfrm>
            <a:off x="2589213" y="2514600"/>
            <a:ext cx="8915400" cy="2262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5400"/>
              <a:buFont typeface="Century Gothic"/>
              <a:buNone/>
              <a:defRPr sz="5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8"/>
          <p:cNvSpPr txBox="1"/>
          <p:nvPr>
            <p:ph idx="1" type="subTitle"/>
          </p:nvPr>
        </p:nvSpPr>
        <p:spPr>
          <a:xfrm>
            <a:off x="2589213" y="4777379"/>
            <a:ext cx="8915400" cy="1126200"/>
          </a:xfrm>
          <a:prstGeom prst="rect">
            <a:avLst/>
          </a:prstGeom>
          <a:noFill/>
          <a:ln>
            <a:noFill/>
          </a:ln>
        </p:spPr>
        <p:txBody>
          <a:bodyPr anchorCtr="0" anchor="t" bIns="45700" lIns="91425" spcFirstLastPara="1" rIns="91425" wrap="square" tIns="45700">
            <a:noAutofit/>
          </a:bodyPr>
          <a:lstStyle>
            <a:lvl1pPr lvl="0" rtl="0" algn="l">
              <a:spcBef>
                <a:spcPts val="1000"/>
              </a:spcBef>
              <a:spcAft>
                <a:spcPts val="0"/>
              </a:spcAft>
              <a:buSzPts val="1800"/>
              <a:buNone/>
              <a:defRPr>
                <a:solidFill>
                  <a:srgbClr val="595959"/>
                </a:solidFill>
              </a:defRPr>
            </a:lvl1pPr>
            <a:lvl2pPr lvl="1" rtl="0" algn="ctr">
              <a:spcBef>
                <a:spcPts val="1000"/>
              </a:spcBef>
              <a:spcAft>
                <a:spcPts val="0"/>
              </a:spcAft>
              <a:buSzPts val="1600"/>
              <a:buNone/>
              <a:defRPr>
                <a:solidFill>
                  <a:srgbClr val="888888"/>
                </a:solidFill>
              </a:defRPr>
            </a:lvl2pPr>
            <a:lvl3pPr lvl="2" rtl="0" algn="ctr">
              <a:spcBef>
                <a:spcPts val="1000"/>
              </a:spcBef>
              <a:spcAft>
                <a:spcPts val="0"/>
              </a:spcAft>
              <a:buSzPts val="1400"/>
              <a:buNone/>
              <a:defRPr>
                <a:solidFill>
                  <a:srgbClr val="888888"/>
                </a:solidFill>
              </a:defRPr>
            </a:lvl3pPr>
            <a:lvl4pPr lvl="3" rtl="0" algn="ctr">
              <a:spcBef>
                <a:spcPts val="1000"/>
              </a:spcBef>
              <a:spcAft>
                <a:spcPts val="0"/>
              </a:spcAft>
              <a:buSzPts val="1200"/>
              <a:buNone/>
              <a:defRPr>
                <a:solidFill>
                  <a:srgbClr val="888888"/>
                </a:solidFill>
              </a:defRPr>
            </a:lvl4pPr>
            <a:lvl5pPr lvl="4" rtl="0" algn="ctr">
              <a:spcBef>
                <a:spcPts val="1000"/>
              </a:spcBef>
              <a:spcAft>
                <a:spcPts val="0"/>
              </a:spcAft>
              <a:buSzPts val="1200"/>
              <a:buNone/>
              <a:defRPr>
                <a:solidFill>
                  <a:srgbClr val="888888"/>
                </a:solidFill>
              </a:defRPr>
            </a:lvl5pPr>
            <a:lvl6pPr lvl="5" rtl="0" algn="ctr">
              <a:spcBef>
                <a:spcPts val="1000"/>
              </a:spcBef>
              <a:spcAft>
                <a:spcPts val="0"/>
              </a:spcAft>
              <a:buSzPts val="1200"/>
              <a:buNone/>
              <a:defRPr>
                <a:solidFill>
                  <a:srgbClr val="888888"/>
                </a:solidFill>
              </a:defRPr>
            </a:lvl6pPr>
            <a:lvl7pPr lvl="6" rtl="0" algn="ctr">
              <a:spcBef>
                <a:spcPts val="1000"/>
              </a:spcBef>
              <a:spcAft>
                <a:spcPts val="0"/>
              </a:spcAft>
              <a:buSzPts val="1200"/>
              <a:buNone/>
              <a:defRPr>
                <a:solidFill>
                  <a:srgbClr val="888888"/>
                </a:solidFill>
              </a:defRPr>
            </a:lvl7pPr>
            <a:lvl8pPr lvl="7" rtl="0" algn="ctr">
              <a:spcBef>
                <a:spcPts val="1000"/>
              </a:spcBef>
              <a:spcAft>
                <a:spcPts val="0"/>
              </a:spcAft>
              <a:buSzPts val="1200"/>
              <a:buNone/>
              <a:defRPr>
                <a:solidFill>
                  <a:srgbClr val="888888"/>
                </a:solidFill>
              </a:defRPr>
            </a:lvl8pPr>
            <a:lvl9pPr lvl="8" rtl="0" algn="ctr">
              <a:spcBef>
                <a:spcPts val="1000"/>
              </a:spcBef>
              <a:spcAft>
                <a:spcPts val="0"/>
              </a:spcAft>
              <a:buSzPts val="1200"/>
              <a:buNone/>
              <a:defRPr>
                <a:solidFill>
                  <a:srgbClr val="888888"/>
                </a:solidFill>
              </a:defRPr>
            </a:lvl9pPr>
          </a:lstStyle>
          <a:p/>
        </p:txBody>
      </p:sp>
      <p:sp>
        <p:nvSpPr>
          <p:cNvPr id="41" name="Google Shape;41;p8"/>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8"/>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8"/>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idx="12" type="sldNum"/>
          </p:nvPr>
        </p:nvSpPr>
        <p:spPr>
          <a:xfrm>
            <a:off x="531812" y="4529540"/>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描述">
  <p:cSld name="标题和描述">
    <p:spTree>
      <p:nvGrpSpPr>
        <p:cNvPr id="104" name="Shape 104"/>
        <p:cNvGrpSpPr/>
        <p:nvPr/>
      </p:nvGrpSpPr>
      <p:grpSpPr>
        <a:xfrm>
          <a:off x="0" y="0"/>
          <a:ext cx="0" cy="0"/>
          <a:chOff x="0" y="0"/>
          <a:chExt cx="0" cy="0"/>
        </a:xfrm>
      </p:grpSpPr>
      <p:sp>
        <p:nvSpPr>
          <p:cNvPr id="105" name="Google Shape;105;p17"/>
          <p:cNvSpPr txBox="1"/>
          <p:nvPr>
            <p:ph type="title"/>
          </p:nvPr>
        </p:nvSpPr>
        <p:spPr>
          <a:xfrm>
            <a:off x="2589212" y="609600"/>
            <a:ext cx="8915400" cy="3117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7"/>
          <p:cNvSpPr txBox="1"/>
          <p:nvPr>
            <p:ph idx="1" type="body"/>
          </p:nvPr>
        </p:nvSpPr>
        <p:spPr>
          <a:xfrm>
            <a:off x="2589212" y="4354046"/>
            <a:ext cx="8915400" cy="15558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800"/>
              <a:buNone/>
              <a:defRPr sz="1800">
                <a:solidFill>
                  <a:srgbClr val="595959"/>
                </a:solidFill>
              </a:defRPr>
            </a:lvl1pPr>
            <a:lvl2pPr indent="-228600" lvl="1" marL="914400" rtl="0" algn="l">
              <a:spcBef>
                <a:spcPts val="1000"/>
              </a:spcBef>
              <a:spcAft>
                <a:spcPts val="0"/>
              </a:spcAft>
              <a:buSzPts val="1800"/>
              <a:buNone/>
              <a:defRPr sz="1800">
                <a:solidFill>
                  <a:srgbClr val="888888"/>
                </a:solidFill>
              </a:defRPr>
            </a:lvl2pPr>
            <a:lvl3pPr indent="-228600" lvl="2" marL="1371600" rtl="0" algn="l">
              <a:spcBef>
                <a:spcPts val="1000"/>
              </a:spcBef>
              <a:spcAft>
                <a:spcPts val="0"/>
              </a:spcAft>
              <a:buSzPts val="1600"/>
              <a:buNone/>
              <a:defRPr sz="1600">
                <a:solidFill>
                  <a:srgbClr val="888888"/>
                </a:solidFill>
              </a:defRPr>
            </a:lvl3pPr>
            <a:lvl4pPr indent="-228600" lvl="3" marL="1828800" rtl="0" algn="l">
              <a:spcBef>
                <a:spcPts val="1000"/>
              </a:spcBef>
              <a:spcAft>
                <a:spcPts val="0"/>
              </a:spcAft>
              <a:buSzPts val="1400"/>
              <a:buNone/>
              <a:defRPr sz="1400">
                <a:solidFill>
                  <a:srgbClr val="888888"/>
                </a:solidFill>
              </a:defRPr>
            </a:lvl4pPr>
            <a:lvl5pPr indent="-228600" lvl="4" marL="2286000" rtl="0" algn="l">
              <a:spcBef>
                <a:spcPts val="1000"/>
              </a:spcBef>
              <a:spcAft>
                <a:spcPts val="0"/>
              </a:spcAft>
              <a:buSzPts val="1400"/>
              <a:buNone/>
              <a:defRPr sz="1400">
                <a:solidFill>
                  <a:srgbClr val="888888"/>
                </a:solidFill>
              </a:defRPr>
            </a:lvl5pPr>
            <a:lvl6pPr indent="-228600" lvl="5" marL="2743200" rtl="0" algn="l">
              <a:spcBef>
                <a:spcPts val="1000"/>
              </a:spcBef>
              <a:spcAft>
                <a:spcPts val="0"/>
              </a:spcAft>
              <a:buSzPts val="1400"/>
              <a:buNone/>
              <a:defRPr sz="1400">
                <a:solidFill>
                  <a:srgbClr val="888888"/>
                </a:solidFill>
              </a:defRPr>
            </a:lvl6pPr>
            <a:lvl7pPr indent="-228600" lvl="6" marL="3200400" rtl="0" algn="l">
              <a:spcBef>
                <a:spcPts val="1000"/>
              </a:spcBef>
              <a:spcAft>
                <a:spcPts val="0"/>
              </a:spcAft>
              <a:buSzPts val="1400"/>
              <a:buNone/>
              <a:defRPr sz="1400">
                <a:solidFill>
                  <a:srgbClr val="888888"/>
                </a:solidFill>
              </a:defRPr>
            </a:lvl7pPr>
            <a:lvl8pPr indent="-228600" lvl="7" marL="3657600" rtl="0" algn="l">
              <a:spcBef>
                <a:spcPts val="1000"/>
              </a:spcBef>
              <a:spcAft>
                <a:spcPts val="0"/>
              </a:spcAft>
              <a:buSzPts val="1400"/>
              <a:buNone/>
              <a:defRPr sz="1400">
                <a:solidFill>
                  <a:srgbClr val="888888"/>
                </a:solidFill>
              </a:defRPr>
            </a:lvl8pPr>
            <a:lvl9pPr indent="-228600" lvl="8" marL="4114800" rtl="0" algn="l">
              <a:spcBef>
                <a:spcPts val="1000"/>
              </a:spcBef>
              <a:spcAft>
                <a:spcPts val="0"/>
              </a:spcAft>
              <a:buSzPts val="1400"/>
              <a:buNone/>
              <a:defRPr sz="1400">
                <a:solidFill>
                  <a:srgbClr val="888888"/>
                </a:solidFill>
              </a:defRPr>
            </a:lvl9pPr>
          </a:lstStyle>
          <a:p/>
        </p:txBody>
      </p:sp>
      <p:sp>
        <p:nvSpPr>
          <p:cNvPr id="107" name="Google Shape;107;p17"/>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17"/>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17"/>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带描述的引言">
  <p:cSld name="带描述的引言">
    <p:spTree>
      <p:nvGrpSpPr>
        <p:cNvPr id="111" name="Shape 111"/>
        <p:cNvGrpSpPr/>
        <p:nvPr/>
      </p:nvGrpSpPr>
      <p:grpSpPr>
        <a:xfrm>
          <a:off x="0" y="0"/>
          <a:ext cx="0" cy="0"/>
          <a:chOff x="0" y="0"/>
          <a:chExt cx="0" cy="0"/>
        </a:xfrm>
      </p:grpSpPr>
      <p:sp>
        <p:nvSpPr>
          <p:cNvPr id="112" name="Google Shape;112;p18"/>
          <p:cNvSpPr txBox="1"/>
          <p:nvPr>
            <p:ph type="title"/>
          </p:nvPr>
        </p:nvSpPr>
        <p:spPr>
          <a:xfrm>
            <a:off x="2849949" y="609600"/>
            <a:ext cx="8394000" cy="289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8"/>
          <p:cNvSpPr txBox="1"/>
          <p:nvPr>
            <p:ph idx="1" type="body"/>
          </p:nvPr>
        </p:nvSpPr>
        <p:spPr>
          <a:xfrm>
            <a:off x="3275012" y="3505200"/>
            <a:ext cx="7536600" cy="3810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600"/>
              <a:buFont typeface="Century Gothic"/>
              <a:buNone/>
              <a:defRPr sz="1600">
                <a:solidFill>
                  <a:srgbClr val="7F7F7F"/>
                </a:solidFill>
              </a:defRPr>
            </a:lvl1pPr>
            <a:lvl2pPr indent="-228600" lvl="1" marL="914400" rtl="0" algn="l">
              <a:spcBef>
                <a:spcPts val="1000"/>
              </a:spcBef>
              <a:spcAft>
                <a:spcPts val="0"/>
              </a:spcAft>
              <a:buSzPts val="1600"/>
              <a:buFont typeface="Century Gothic"/>
              <a:buNone/>
              <a:defRPr/>
            </a:lvl2pPr>
            <a:lvl3pPr indent="-228600" lvl="2" marL="1371600" rtl="0" algn="l">
              <a:spcBef>
                <a:spcPts val="1000"/>
              </a:spcBef>
              <a:spcAft>
                <a:spcPts val="0"/>
              </a:spcAft>
              <a:buSzPts val="1400"/>
              <a:buFont typeface="Century Gothic"/>
              <a:buNone/>
              <a:defRPr/>
            </a:lvl3pPr>
            <a:lvl4pPr indent="-228600" lvl="3" marL="1828800" rtl="0" algn="l">
              <a:spcBef>
                <a:spcPts val="1000"/>
              </a:spcBef>
              <a:spcAft>
                <a:spcPts val="0"/>
              </a:spcAft>
              <a:buSzPts val="1200"/>
              <a:buFont typeface="Century Gothic"/>
              <a:buNone/>
              <a:defRPr/>
            </a:lvl4pPr>
            <a:lvl5pPr indent="-228600" lvl="4" marL="2286000" rtl="0" algn="l">
              <a:spcBef>
                <a:spcPts val="1000"/>
              </a:spcBef>
              <a:spcAft>
                <a:spcPts val="0"/>
              </a:spcAft>
              <a:buSzPts val="1200"/>
              <a:buFont typeface="Century Gothic"/>
              <a:buNone/>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14" name="Google Shape;114;p18"/>
          <p:cNvSpPr txBox="1"/>
          <p:nvPr>
            <p:ph idx="2" type="body"/>
          </p:nvPr>
        </p:nvSpPr>
        <p:spPr>
          <a:xfrm>
            <a:off x="2589212" y="4354046"/>
            <a:ext cx="8915400" cy="15558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800"/>
              <a:buNone/>
              <a:defRPr sz="1800">
                <a:solidFill>
                  <a:srgbClr val="595959"/>
                </a:solidFill>
              </a:defRPr>
            </a:lvl1pPr>
            <a:lvl2pPr indent="-228600" lvl="1" marL="914400" rtl="0" algn="l">
              <a:spcBef>
                <a:spcPts val="1000"/>
              </a:spcBef>
              <a:spcAft>
                <a:spcPts val="0"/>
              </a:spcAft>
              <a:buSzPts val="1800"/>
              <a:buNone/>
              <a:defRPr sz="1800">
                <a:solidFill>
                  <a:srgbClr val="888888"/>
                </a:solidFill>
              </a:defRPr>
            </a:lvl2pPr>
            <a:lvl3pPr indent="-228600" lvl="2" marL="1371600" rtl="0" algn="l">
              <a:spcBef>
                <a:spcPts val="1000"/>
              </a:spcBef>
              <a:spcAft>
                <a:spcPts val="0"/>
              </a:spcAft>
              <a:buSzPts val="1600"/>
              <a:buNone/>
              <a:defRPr sz="1600">
                <a:solidFill>
                  <a:srgbClr val="888888"/>
                </a:solidFill>
              </a:defRPr>
            </a:lvl3pPr>
            <a:lvl4pPr indent="-228600" lvl="3" marL="1828800" rtl="0" algn="l">
              <a:spcBef>
                <a:spcPts val="1000"/>
              </a:spcBef>
              <a:spcAft>
                <a:spcPts val="0"/>
              </a:spcAft>
              <a:buSzPts val="1400"/>
              <a:buNone/>
              <a:defRPr sz="1400">
                <a:solidFill>
                  <a:srgbClr val="888888"/>
                </a:solidFill>
              </a:defRPr>
            </a:lvl4pPr>
            <a:lvl5pPr indent="-228600" lvl="4" marL="2286000" rtl="0" algn="l">
              <a:spcBef>
                <a:spcPts val="1000"/>
              </a:spcBef>
              <a:spcAft>
                <a:spcPts val="0"/>
              </a:spcAft>
              <a:buSzPts val="1400"/>
              <a:buNone/>
              <a:defRPr sz="1400">
                <a:solidFill>
                  <a:srgbClr val="888888"/>
                </a:solidFill>
              </a:defRPr>
            </a:lvl5pPr>
            <a:lvl6pPr indent="-228600" lvl="5" marL="2743200" rtl="0" algn="l">
              <a:spcBef>
                <a:spcPts val="1000"/>
              </a:spcBef>
              <a:spcAft>
                <a:spcPts val="0"/>
              </a:spcAft>
              <a:buSzPts val="1400"/>
              <a:buNone/>
              <a:defRPr sz="1400">
                <a:solidFill>
                  <a:srgbClr val="888888"/>
                </a:solidFill>
              </a:defRPr>
            </a:lvl6pPr>
            <a:lvl7pPr indent="-228600" lvl="6" marL="3200400" rtl="0" algn="l">
              <a:spcBef>
                <a:spcPts val="1000"/>
              </a:spcBef>
              <a:spcAft>
                <a:spcPts val="0"/>
              </a:spcAft>
              <a:buSzPts val="1400"/>
              <a:buNone/>
              <a:defRPr sz="1400">
                <a:solidFill>
                  <a:srgbClr val="888888"/>
                </a:solidFill>
              </a:defRPr>
            </a:lvl7pPr>
            <a:lvl8pPr indent="-228600" lvl="7" marL="3657600" rtl="0" algn="l">
              <a:spcBef>
                <a:spcPts val="1000"/>
              </a:spcBef>
              <a:spcAft>
                <a:spcPts val="0"/>
              </a:spcAft>
              <a:buSzPts val="1400"/>
              <a:buNone/>
              <a:defRPr sz="1400">
                <a:solidFill>
                  <a:srgbClr val="888888"/>
                </a:solidFill>
              </a:defRPr>
            </a:lvl8pPr>
            <a:lvl9pPr indent="-228600" lvl="8" marL="4114800" rtl="0" algn="l">
              <a:spcBef>
                <a:spcPts val="1000"/>
              </a:spcBef>
              <a:spcAft>
                <a:spcPts val="0"/>
              </a:spcAft>
              <a:buSzPts val="1400"/>
              <a:buNone/>
              <a:defRPr sz="1400">
                <a:solidFill>
                  <a:srgbClr val="888888"/>
                </a:solidFill>
              </a:defRPr>
            </a:lvl9pPr>
          </a:lstStyle>
          <a:p/>
        </p:txBody>
      </p:sp>
      <p:sp>
        <p:nvSpPr>
          <p:cNvPr id="115" name="Google Shape;115;p18"/>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18"/>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8"/>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8"/>
          <p:cNvSpPr txBox="1"/>
          <p:nvPr/>
        </p:nvSpPr>
        <p:spPr>
          <a:xfrm>
            <a:off x="2467652" y="648005"/>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18"/>
          <p:cNvSpPr txBox="1"/>
          <p:nvPr/>
        </p:nvSpPr>
        <p:spPr>
          <a:xfrm>
            <a:off x="11114852" y="290530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片">
  <p:cSld name="名片">
    <p:spTree>
      <p:nvGrpSpPr>
        <p:cNvPr id="121" name="Shape 121"/>
        <p:cNvGrpSpPr/>
        <p:nvPr/>
      </p:nvGrpSpPr>
      <p:grpSpPr>
        <a:xfrm>
          <a:off x="0" y="0"/>
          <a:ext cx="0" cy="0"/>
          <a:chOff x="0" y="0"/>
          <a:chExt cx="0" cy="0"/>
        </a:xfrm>
      </p:grpSpPr>
      <p:sp>
        <p:nvSpPr>
          <p:cNvPr id="122" name="Google Shape;122;p19"/>
          <p:cNvSpPr txBox="1"/>
          <p:nvPr>
            <p:ph type="title"/>
          </p:nvPr>
        </p:nvSpPr>
        <p:spPr>
          <a:xfrm>
            <a:off x="2589213" y="2438400"/>
            <a:ext cx="8915400" cy="27249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9"/>
          <p:cNvSpPr txBox="1"/>
          <p:nvPr>
            <p:ph idx="1"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800"/>
              <a:buNone/>
              <a:defRPr>
                <a:solidFill>
                  <a:srgbClr val="595959"/>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24" name="Google Shape;124;p19"/>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9"/>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19"/>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引言名片">
  <p:cSld name="引言名片">
    <p:spTree>
      <p:nvGrpSpPr>
        <p:cNvPr id="128" name="Shape 128"/>
        <p:cNvGrpSpPr/>
        <p:nvPr/>
      </p:nvGrpSpPr>
      <p:grpSpPr>
        <a:xfrm>
          <a:off x="0" y="0"/>
          <a:ext cx="0" cy="0"/>
          <a:chOff x="0" y="0"/>
          <a:chExt cx="0" cy="0"/>
        </a:xfrm>
      </p:grpSpPr>
      <p:sp>
        <p:nvSpPr>
          <p:cNvPr id="129" name="Google Shape;129;p20"/>
          <p:cNvSpPr txBox="1"/>
          <p:nvPr>
            <p:ph type="title"/>
          </p:nvPr>
        </p:nvSpPr>
        <p:spPr>
          <a:xfrm>
            <a:off x="2849949" y="609600"/>
            <a:ext cx="8394000" cy="2895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20"/>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Font typeface="Century Gothic"/>
              <a:buNone/>
              <a:defRPr sz="2400">
                <a:solidFill>
                  <a:schemeClr val="accent1"/>
                </a:solidFill>
              </a:defRPr>
            </a:lvl1pPr>
            <a:lvl2pPr indent="-228600" lvl="1" marL="914400" rtl="0" algn="l">
              <a:spcBef>
                <a:spcPts val="1000"/>
              </a:spcBef>
              <a:spcAft>
                <a:spcPts val="0"/>
              </a:spcAft>
              <a:buSzPts val="1600"/>
              <a:buFont typeface="Century Gothic"/>
              <a:buNone/>
              <a:defRPr/>
            </a:lvl2pPr>
            <a:lvl3pPr indent="-228600" lvl="2" marL="1371600" rtl="0" algn="l">
              <a:spcBef>
                <a:spcPts val="1000"/>
              </a:spcBef>
              <a:spcAft>
                <a:spcPts val="0"/>
              </a:spcAft>
              <a:buSzPts val="1400"/>
              <a:buFont typeface="Century Gothic"/>
              <a:buNone/>
              <a:defRPr/>
            </a:lvl3pPr>
            <a:lvl4pPr indent="-228600" lvl="3" marL="1828800" rtl="0" algn="l">
              <a:spcBef>
                <a:spcPts val="1000"/>
              </a:spcBef>
              <a:spcAft>
                <a:spcPts val="0"/>
              </a:spcAft>
              <a:buSzPts val="1200"/>
              <a:buFont typeface="Century Gothic"/>
              <a:buNone/>
              <a:defRPr/>
            </a:lvl4pPr>
            <a:lvl5pPr indent="-228600" lvl="4" marL="2286000" rtl="0" algn="l">
              <a:spcBef>
                <a:spcPts val="1000"/>
              </a:spcBef>
              <a:spcAft>
                <a:spcPts val="0"/>
              </a:spcAft>
              <a:buSzPts val="1200"/>
              <a:buFont typeface="Century Gothic"/>
              <a:buNone/>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31" name="Google Shape;131;p20"/>
          <p:cNvSpPr txBox="1"/>
          <p:nvPr>
            <p:ph idx="2"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800"/>
              <a:buNone/>
              <a:defRPr>
                <a:solidFill>
                  <a:srgbClr val="595959"/>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32" name="Google Shape;132;p20"/>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20"/>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20"/>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20"/>
          <p:cNvSpPr txBox="1"/>
          <p:nvPr/>
        </p:nvSpPr>
        <p:spPr>
          <a:xfrm>
            <a:off x="2467652" y="648005"/>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20"/>
          <p:cNvSpPr txBox="1"/>
          <p:nvPr/>
        </p:nvSpPr>
        <p:spPr>
          <a:xfrm>
            <a:off x="11114852" y="290530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真或假">
  <p:cSld name="真或假">
    <p:spTree>
      <p:nvGrpSpPr>
        <p:cNvPr id="138" name="Shape 138"/>
        <p:cNvGrpSpPr/>
        <p:nvPr/>
      </p:nvGrpSpPr>
      <p:grpSpPr>
        <a:xfrm>
          <a:off x="0" y="0"/>
          <a:ext cx="0" cy="0"/>
          <a:chOff x="0" y="0"/>
          <a:chExt cx="0" cy="0"/>
        </a:xfrm>
      </p:grpSpPr>
      <p:sp>
        <p:nvSpPr>
          <p:cNvPr id="139" name="Google Shape;139;p21"/>
          <p:cNvSpPr txBox="1"/>
          <p:nvPr>
            <p:ph type="title"/>
          </p:nvPr>
        </p:nvSpPr>
        <p:spPr>
          <a:xfrm>
            <a:off x="2589212" y="627407"/>
            <a:ext cx="8915400" cy="2880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4800"/>
              <a:buFont typeface="Century Gothic"/>
              <a:buNone/>
              <a:defRPr b="0"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21"/>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Font typeface="Century Gothic"/>
              <a:buNone/>
              <a:defRPr sz="2400">
                <a:solidFill>
                  <a:schemeClr val="accent1"/>
                </a:solidFill>
              </a:defRPr>
            </a:lvl1pPr>
            <a:lvl2pPr indent="-228600" lvl="1" marL="914400" rtl="0" algn="l">
              <a:spcBef>
                <a:spcPts val="1000"/>
              </a:spcBef>
              <a:spcAft>
                <a:spcPts val="0"/>
              </a:spcAft>
              <a:buSzPts val="1600"/>
              <a:buFont typeface="Century Gothic"/>
              <a:buNone/>
              <a:defRPr/>
            </a:lvl2pPr>
            <a:lvl3pPr indent="-228600" lvl="2" marL="1371600" rtl="0" algn="l">
              <a:spcBef>
                <a:spcPts val="1000"/>
              </a:spcBef>
              <a:spcAft>
                <a:spcPts val="0"/>
              </a:spcAft>
              <a:buSzPts val="1400"/>
              <a:buFont typeface="Century Gothic"/>
              <a:buNone/>
              <a:defRPr/>
            </a:lvl3pPr>
            <a:lvl4pPr indent="-228600" lvl="3" marL="1828800" rtl="0" algn="l">
              <a:spcBef>
                <a:spcPts val="1000"/>
              </a:spcBef>
              <a:spcAft>
                <a:spcPts val="0"/>
              </a:spcAft>
              <a:buSzPts val="1200"/>
              <a:buFont typeface="Century Gothic"/>
              <a:buNone/>
              <a:defRPr/>
            </a:lvl4pPr>
            <a:lvl5pPr indent="-228600" lvl="4" marL="2286000" rtl="0" algn="l">
              <a:spcBef>
                <a:spcPts val="1000"/>
              </a:spcBef>
              <a:spcAft>
                <a:spcPts val="0"/>
              </a:spcAft>
              <a:buSzPts val="1200"/>
              <a:buFont typeface="Century Gothic"/>
              <a:buNone/>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41" name="Google Shape;141;p21"/>
          <p:cNvSpPr txBox="1"/>
          <p:nvPr>
            <p:ph idx="2" type="body"/>
          </p:nvPr>
        </p:nvSpPr>
        <p:spPr>
          <a:xfrm>
            <a:off x="2589213" y="5181600"/>
            <a:ext cx="8915400" cy="729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800"/>
              <a:buNone/>
              <a:defRPr>
                <a:solidFill>
                  <a:srgbClr val="595959"/>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42" name="Google Shape;142;p21"/>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21"/>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21"/>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146" name="Shape 146"/>
        <p:cNvGrpSpPr/>
        <p:nvPr/>
      </p:nvGrpSpPr>
      <p:grpSpPr>
        <a:xfrm>
          <a:off x="0" y="0"/>
          <a:ext cx="0" cy="0"/>
          <a:chOff x="0" y="0"/>
          <a:chExt cx="0" cy="0"/>
        </a:xfrm>
      </p:grpSpPr>
      <p:sp>
        <p:nvSpPr>
          <p:cNvPr id="147" name="Google Shape;147;p22"/>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2"/>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49" name="Google Shape;149;p22"/>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22"/>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22"/>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type="vertTitleAndTx">
  <p:cSld name="VERTICAL_TITLE_AND_VERTICAL_TEXT">
    <p:spTree>
      <p:nvGrpSpPr>
        <p:cNvPr id="153" name="Shape 153"/>
        <p:cNvGrpSpPr/>
        <p:nvPr/>
      </p:nvGrpSpPr>
      <p:grpSpPr>
        <a:xfrm>
          <a:off x="0" y="0"/>
          <a:ext cx="0" cy="0"/>
          <a:chOff x="0" y="0"/>
          <a:chExt cx="0" cy="0"/>
        </a:xfrm>
      </p:grpSpPr>
      <p:sp>
        <p:nvSpPr>
          <p:cNvPr id="154" name="Google Shape;154;p23"/>
          <p:cNvSpPr txBox="1"/>
          <p:nvPr>
            <p:ph type="title"/>
          </p:nvPr>
        </p:nvSpPr>
        <p:spPr>
          <a:xfrm rot="5400000">
            <a:off x="7756613" y="2165505"/>
            <a:ext cx="5283900" cy="220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23"/>
          <p:cNvSpPr txBox="1"/>
          <p:nvPr>
            <p:ph idx="1" type="body"/>
          </p:nvPr>
        </p:nvSpPr>
        <p:spPr>
          <a:xfrm rot="5400000">
            <a:off x="3185762" y="30855"/>
            <a:ext cx="5283900" cy="64770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156" name="Google Shape;156;p2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2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23"/>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45" name="Shape 45"/>
        <p:cNvGrpSpPr/>
        <p:nvPr/>
      </p:nvGrpSpPr>
      <p:grpSpPr>
        <a:xfrm>
          <a:off x="0" y="0"/>
          <a:ext cx="0" cy="0"/>
          <a:chOff x="0" y="0"/>
          <a:chExt cx="0" cy="0"/>
        </a:xfrm>
      </p:grpSpPr>
      <p:sp>
        <p:nvSpPr>
          <p:cNvPr id="46" name="Google Shape;46;p9"/>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9"/>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48" name="Google Shape;48;p9"/>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9"/>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9"/>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52" name="Shape 52"/>
        <p:cNvGrpSpPr/>
        <p:nvPr/>
      </p:nvGrpSpPr>
      <p:grpSpPr>
        <a:xfrm>
          <a:off x="0" y="0"/>
          <a:ext cx="0" cy="0"/>
          <a:chOff x="0" y="0"/>
          <a:chExt cx="0" cy="0"/>
        </a:xfrm>
      </p:grpSpPr>
      <p:sp>
        <p:nvSpPr>
          <p:cNvPr id="53" name="Google Shape;53;p10"/>
          <p:cNvSpPr txBox="1"/>
          <p:nvPr>
            <p:ph type="title"/>
          </p:nvPr>
        </p:nvSpPr>
        <p:spPr>
          <a:xfrm>
            <a:off x="2589212" y="2058750"/>
            <a:ext cx="8915400" cy="1468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0"/>
          <p:cNvSpPr txBox="1"/>
          <p:nvPr>
            <p:ph idx="1" type="body"/>
          </p:nvPr>
        </p:nvSpPr>
        <p:spPr>
          <a:xfrm>
            <a:off x="2589212" y="3530129"/>
            <a:ext cx="89154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2000"/>
              <a:buNone/>
              <a:defRPr sz="2000">
                <a:solidFill>
                  <a:srgbClr val="595959"/>
                </a:solidFill>
              </a:defRPr>
            </a:lvl1pPr>
            <a:lvl2pPr indent="-228600" lvl="1" marL="914400" rtl="0" algn="l">
              <a:spcBef>
                <a:spcPts val="1000"/>
              </a:spcBef>
              <a:spcAft>
                <a:spcPts val="0"/>
              </a:spcAft>
              <a:buSzPts val="1800"/>
              <a:buNone/>
              <a:defRPr sz="1800">
                <a:solidFill>
                  <a:srgbClr val="888888"/>
                </a:solidFill>
              </a:defRPr>
            </a:lvl2pPr>
            <a:lvl3pPr indent="-228600" lvl="2" marL="1371600" rtl="0" algn="l">
              <a:spcBef>
                <a:spcPts val="1000"/>
              </a:spcBef>
              <a:spcAft>
                <a:spcPts val="0"/>
              </a:spcAft>
              <a:buSzPts val="1600"/>
              <a:buNone/>
              <a:defRPr sz="1600">
                <a:solidFill>
                  <a:srgbClr val="888888"/>
                </a:solidFill>
              </a:defRPr>
            </a:lvl3pPr>
            <a:lvl4pPr indent="-228600" lvl="3" marL="1828800" rtl="0" algn="l">
              <a:spcBef>
                <a:spcPts val="1000"/>
              </a:spcBef>
              <a:spcAft>
                <a:spcPts val="0"/>
              </a:spcAft>
              <a:buSzPts val="1400"/>
              <a:buNone/>
              <a:defRPr sz="1400">
                <a:solidFill>
                  <a:srgbClr val="888888"/>
                </a:solidFill>
              </a:defRPr>
            </a:lvl4pPr>
            <a:lvl5pPr indent="-228600" lvl="4" marL="2286000" rtl="0" algn="l">
              <a:spcBef>
                <a:spcPts val="1000"/>
              </a:spcBef>
              <a:spcAft>
                <a:spcPts val="0"/>
              </a:spcAft>
              <a:buSzPts val="1400"/>
              <a:buNone/>
              <a:defRPr sz="1400">
                <a:solidFill>
                  <a:srgbClr val="888888"/>
                </a:solidFill>
              </a:defRPr>
            </a:lvl5pPr>
            <a:lvl6pPr indent="-228600" lvl="5" marL="2743200" rtl="0" algn="l">
              <a:spcBef>
                <a:spcPts val="1000"/>
              </a:spcBef>
              <a:spcAft>
                <a:spcPts val="0"/>
              </a:spcAft>
              <a:buSzPts val="1400"/>
              <a:buNone/>
              <a:defRPr sz="1400">
                <a:solidFill>
                  <a:srgbClr val="888888"/>
                </a:solidFill>
              </a:defRPr>
            </a:lvl6pPr>
            <a:lvl7pPr indent="-228600" lvl="6" marL="3200400" rtl="0" algn="l">
              <a:spcBef>
                <a:spcPts val="1000"/>
              </a:spcBef>
              <a:spcAft>
                <a:spcPts val="0"/>
              </a:spcAft>
              <a:buSzPts val="1400"/>
              <a:buNone/>
              <a:defRPr sz="1400">
                <a:solidFill>
                  <a:srgbClr val="888888"/>
                </a:solidFill>
              </a:defRPr>
            </a:lvl7pPr>
            <a:lvl8pPr indent="-228600" lvl="7" marL="3657600" rtl="0" algn="l">
              <a:spcBef>
                <a:spcPts val="1000"/>
              </a:spcBef>
              <a:spcAft>
                <a:spcPts val="0"/>
              </a:spcAft>
              <a:buSzPts val="1400"/>
              <a:buNone/>
              <a:defRPr sz="1400">
                <a:solidFill>
                  <a:srgbClr val="888888"/>
                </a:solidFill>
              </a:defRPr>
            </a:lvl8pPr>
            <a:lvl9pPr indent="-228600" lvl="8" marL="4114800" rtl="0" algn="l">
              <a:spcBef>
                <a:spcPts val="1000"/>
              </a:spcBef>
              <a:spcAft>
                <a:spcPts val="0"/>
              </a:spcAft>
              <a:buSzPts val="1400"/>
              <a:buNone/>
              <a:defRPr sz="1400">
                <a:solidFill>
                  <a:srgbClr val="888888"/>
                </a:solidFill>
              </a:defRPr>
            </a:lvl9pPr>
          </a:lstStyle>
          <a:p/>
        </p:txBody>
      </p:sp>
      <p:sp>
        <p:nvSpPr>
          <p:cNvPr id="55" name="Google Shape;55;p10"/>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0"/>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0"/>
          <p:cNvSpPr/>
          <p:nvPr/>
        </p:nvSpPr>
        <p:spPr>
          <a:xfrm flipH="1" rot="10800000">
            <a:off x="-4189" y="31781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txBox="1"/>
          <p:nvPr>
            <p:ph idx="12" type="sldNum"/>
          </p:nvPr>
        </p:nvSpPr>
        <p:spPr>
          <a:xfrm>
            <a:off x="531812" y="3244139"/>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59" name="Shape 59"/>
        <p:cNvGrpSpPr/>
        <p:nvPr/>
      </p:nvGrpSpPr>
      <p:grpSpPr>
        <a:xfrm>
          <a:off x="0" y="0"/>
          <a:ext cx="0" cy="0"/>
          <a:chOff x="0" y="0"/>
          <a:chExt cx="0" cy="0"/>
        </a:xfrm>
      </p:grpSpPr>
      <p:sp>
        <p:nvSpPr>
          <p:cNvPr id="60" name="Google Shape;60;p11"/>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1"/>
          <p:cNvSpPr txBox="1"/>
          <p:nvPr>
            <p:ph idx="1" type="body"/>
          </p:nvPr>
        </p:nvSpPr>
        <p:spPr>
          <a:xfrm>
            <a:off x="2589212" y="2133600"/>
            <a:ext cx="4314000" cy="37776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62" name="Google Shape;62;p11"/>
          <p:cNvSpPr txBox="1"/>
          <p:nvPr>
            <p:ph idx="2" type="body"/>
          </p:nvPr>
        </p:nvSpPr>
        <p:spPr>
          <a:xfrm>
            <a:off x="7190747" y="2126222"/>
            <a:ext cx="4314000" cy="37776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63" name="Google Shape;63;p11"/>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1"/>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1"/>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67" name="Shape 67"/>
        <p:cNvGrpSpPr/>
        <p:nvPr/>
      </p:nvGrpSpPr>
      <p:grpSpPr>
        <a:xfrm>
          <a:off x="0" y="0"/>
          <a:ext cx="0" cy="0"/>
          <a:chOff x="0" y="0"/>
          <a:chExt cx="0" cy="0"/>
        </a:xfrm>
      </p:grpSpPr>
      <p:sp>
        <p:nvSpPr>
          <p:cNvPr id="68" name="Google Shape;68;p12"/>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2"/>
          <p:cNvSpPr txBox="1"/>
          <p:nvPr>
            <p:ph idx="1" type="body"/>
          </p:nvPr>
        </p:nvSpPr>
        <p:spPr>
          <a:xfrm>
            <a:off x="2939373" y="1972703"/>
            <a:ext cx="39927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None/>
              <a:defRPr b="0" sz="2400"/>
            </a:lvl1pPr>
            <a:lvl2pPr indent="-228600" lvl="1" marL="914400" rtl="0" algn="l">
              <a:spcBef>
                <a:spcPts val="1000"/>
              </a:spcBef>
              <a:spcAft>
                <a:spcPts val="0"/>
              </a:spcAft>
              <a:buSzPts val="2000"/>
              <a:buNone/>
              <a:defRPr b="1" sz="2000"/>
            </a:lvl2pPr>
            <a:lvl3pPr indent="-228600" lvl="2" marL="1371600" rtl="0" algn="l">
              <a:spcBef>
                <a:spcPts val="1000"/>
              </a:spcBef>
              <a:spcAft>
                <a:spcPts val="0"/>
              </a:spcAft>
              <a:buSzPts val="1800"/>
              <a:buNone/>
              <a:defRPr b="1" sz="1800"/>
            </a:lvl3pPr>
            <a:lvl4pPr indent="-228600" lvl="3" marL="1828800" rtl="0" algn="l">
              <a:spcBef>
                <a:spcPts val="1000"/>
              </a:spcBef>
              <a:spcAft>
                <a:spcPts val="0"/>
              </a:spcAft>
              <a:buSzPts val="1600"/>
              <a:buNone/>
              <a:defRPr b="1" sz="1600"/>
            </a:lvl4pPr>
            <a:lvl5pPr indent="-228600" lvl="4" marL="2286000" rtl="0" algn="l">
              <a:spcBef>
                <a:spcPts val="1000"/>
              </a:spcBef>
              <a:spcAft>
                <a:spcPts val="0"/>
              </a:spcAft>
              <a:buSzPts val="1600"/>
              <a:buNone/>
              <a:defRPr b="1" sz="1600"/>
            </a:lvl5pPr>
            <a:lvl6pPr indent="-228600" lvl="5" marL="2743200" rtl="0" algn="l">
              <a:spcBef>
                <a:spcPts val="1000"/>
              </a:spcBef>
              <a:spcAft>
                <a:spcPts val="0"/>
              </a:spcAft>
              <a:buSzPts val="1600"/>
              <a:buNone/>
              <a:defRPr b="1" sz="1600"/>
            </a:lvl6pPr>
            <a:lvl7pPr indent="-228600" lvl="6" marL="3200400" rtl="0" algn="l">
              <a:spcBef>
                <a:spcPts val="1000"/>
              </a:spcBef>
              <a:spcAft>
                <a:spcPts val="0"/>
              </a:spcAft>
              <a:buSzPts val="1600"/>
              <a:buNone/>
              <a:defRPr b="1" sz="1600"/>
            </a:lvl7pPr>
            <a:lvl8pPr indent="-228600" lvl="7" marL="3657600" rtl="0" algn="l">
              <a:spcBef>
                <a:spcPts val="1000"/>
              </a:spcBef>
              <a:spcAft>
                <a:spcPts val="0"/>
              </a:spcAft>
              <a:buSzPts val="1600"/>
              <a:buNone/>
              <a:defRPr b="1" sz="1600"/>
            </a:lvl8pPr>
            <a:lvl9pPr indent="-228600" lvl="8" marL="4114800" rtl="0" algn="l">
              <a:spcBef>
                <a:spcPts val="1000"/>
              </a:spcBef>
              <a:spcAft>
                <a:spcPts val="0"/>
              </a:spcAft>
              <a:buSzPts val="1600"/>
              <a:buNone/>
              <a:defRPr b="1" sz="1600"/>
            </a:lvl9pPr>
          </a:lstStyle>
          <a:p/>
        </p:txBody>
      </p:sp>
      <p:sp>
        <p:nvSpPr>
          <p:cNvPr id="70" name="Google Shape;70;p12"/>
          <p:cNvSpPr txBox="1"/>
          <p:nvPr>
            <p:ph idx="2" type="body"/>
          </p:nvPr>
        </p:nvSpPr>
        <p:spPr>
          <a:xfrm>
            <a:off x="2589212" y="2548966"/>
            <a:ext cx="4342800" cy="33540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71" name="Google Shape;71;p12"/>
          <p:cNvSpPr txBox="1"/>
          <p:nvPr>
            <p:ph idx="3" type="body"/>
          </p:nvPr>
        </p:nvSpPr>
        <p:spPr>
          <a:xfrm>
            <a:off x="7506629" y="1969475"/>
            <a:ext cx="39990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2400"/>
              <a:buNone/>
              <a:defRPr b="0" sz="2400"/>
            </a:lvl1pPr>
            <a:lvl2pPr indent="-228600" lvl="1" marL="914400" rtl="0" algn="l">
              <a:spcBef>
                <a:spcPts val="1000"/>
              </a:spcBef>
              <a:spcAft>
                <a:spcPts val="0"/>
              </a:spcAft>
              <a:buSzPts val="2000"/>
              <a:buNone/>
              <a:defRPr b="1" sz="2000"/>
            </a:lvl2pPr>
            <a:lvl3pPr indent="-228600" lvl="2" marL="1371600" rtl="0" algn="l">
              <a:spcBef>
                <a:spcPts val="1000"/>
              </a:spcBef>
              <a:spcAft>
                <a:spcPts val="0"/>
              </a:spcAft>
              <a:buSzPts val="1800"/>
              <a:buNone/>
              <a:defRPr b="1" sz="1800"/>
            </a:lvl3pPr>
            <a:lvl4pPr indent="-228600" lvl="3" marL="1828800" rtl="0" algn="l">
              <a:spcBef>
                <a:spcPts val="1000"/>
              </a:spcBef>
              <a:spcAft>
                <a:spcPts val="0"/>
              </a:spcAft>
              <a:buSzPts val="1600"/>
              <a:buNone/>
              <a:defRPr b="1" sz="1600"/>
            </a:lvl4pPr>
            <a:lvl5pPr indent="-228600" lvl="4" marL="2286000" rtl="0" algn="l">
              <a:spcBef>
                <a:spcPts val="1000"/>
              </a:spcBef>
              <a:spcAft>
                <a:spcPts val="0"/>
              </a:spcAft>
              <a:buSzPts val="1600"/>
              <a:buNone/>
              <a:defRPr b="1" sz="1600"/>
            </a:lvl5pPr>
            <a:lvl6pPr indent="-228600" lvl="5" marL="2743200" rtl="0" algn="l">
              <a:spcBef>
                <a:spcPts val="1000"/>
              </a:spcBef>
              <a:spcAft>
                <a:spcPts val="0"/>
              </a:spcAft>
              <a:buSzPts val="1600"/>
              <a:buNone/>
              <a:defRPr b="1" sz="1600"/>
            </a:lvl6pPr>
            <a:lvl7pPr indent="-228600" lvl="6" marL="3200400" rtl="0" algn="l">
              <a:spcBef>
                <a:spcPts val="1000"/>
              </a:spcBef>
              <a:spcAft>
                <a:spcPts val="0"/>
              </a:spcAft>
              <a:buSzPts val="1600"/>
              <a:buNone/>
              <a:defRPr b="1" sz="1600"/>
            </a:lvl7pPr>
            <a:lvl8pPr indent="-228600" lvl="7" marL="3657600" rtl="0" algn="l">
              <a:spcBef>
                <a:spcPts val="1000"/>
              </a:spcBef>
              <a:spcAft>
                <a:spcPts val="0"/>
              </a:spcAft>
              <a:buSzPts val="1600"/>
              <a:buNone/>
              <a:defRPr b="1" sz="1600"/>
            </a:lvl8pPr>
            <a:lvl9pPr indent="-228600" lvl="8" marL="4114800" rtl="0" algn="l">
              <a:spcBef>
                <a:spcPts val="1000"/>
              </a:spcBef>
              <a:spcAft>
                <a:spcPts val="0"/>
              </a:spcAft>
              <a:buSzPts val="1600"/>
              <a:buNone/>
              <a:defRPr b="1" sz="1600"/>
            </a:lvl9pPr>
          </a:lstStyle>
          <a:p/>
        </p:txBody>
      </p:sp>
      <p:sp>
        <p:nvSpPr>
          <p:cNvPr id="72" name="Google Shape;72;p12"/>
          <p:cNvSpPr txBox="1"/>
          <p:nvPr>
            <p:ph idx="4" type="body"/>
          </p:nvPr>
        </p:nvSpPr>
        <p:spPr>
          <a:xfrm>
            <a:off x="7166957" y="2545738"/>
            <a:ext cx="4338600" cy="3354000"/>
          </a:xfrm>
          <a:prstGeom prst="rect">
            <a:avLst/>
          </a:prstGeom>
          <a:noFill/>
          <a:ln>
            <a:noFill/>
          </a:ln>
        </p:spPr>
        <p:txBody>
          <a:bodyPr anchorCtr="0" anchor="t"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73" name="Google Shape;73;p12"/>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2"/>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2"/>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77" name="Shape 77"/>
        <p:cNvGrpSpPr/>
        <p:nvPr/>
      </p:nvGrpSpPr>
      <p:grpSpPr>
        <a:xfrm>
          <a:off x="0" y="0"/>
          <a:ext cx="0" cy="0"/>
          <a:chOff x="0" y="0"/>
          <a:chExt cx="0" cy="0"/>
        </a:xfrm>
      </p:grpSpPr>
      <p:sp>
        <p:nvSpPr>
          <p:cNvPr id="78" name="Google Shape;78;p13"/>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262626"/>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3"/>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83" name="Shape 83"/>
        <p:cNvGrpSpPr/>
        <p:nvPr/>
      </p:nvGrpSpPr>
      <p:grpSpPr>
        <a:xfrm>
          <a:off x="0" y="0"/>
          <a:ext cx="0" cy="0"/>
          <a:chOff x="0" y="0"/>
          <a:chExt cx="0" cy="0"/>
        </a:xfrm>
      </p:grpSpPr>
      <p:sp>
        <p:nvSpPr>
          <p:cNvPr id="84" name="Google Shape;84;p14"/>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4"/>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4"/>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88" name="Shape 88"/>
        <p:cNvGrpSpPr/>
        <p:nvPr/>
      </p:nvGrpSpPr>
      <p:grpSpPr>
        <a:xfrm>
          <a:off x="0" y="0"/>
          <a:ext cx="0" cy="0"/>
          <a:chOff x="0" y="0"/>
          <a:chExt cx="0" cy="0"/>
        </a:xfrm>
      </p:grpSpPr>
      <p:sp>
        <p:nvSpPr>
          <p:cNvPr id="89" name="Google Shape;89;p15"/>
          <p:cNvSpPr txBox="1"/>
          <p:nvPr>
            <p:ph type="title"/>
          </p:nvPr>
        </p:nvSpPr>
        <p:spPr>
          <a:xfrm>
            <a:off x="2589212" y="446088"/>
            <a:ext cx="3505200" cy="976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2000"/>
              <a:buFont typeface="Century Gothic"/>
              <a:buNone/>
              <a:defRPr b="0"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5"/>
          <p:cNvSpPr txBox="1"/>
          <p:nvPr>
            <p:ph idx="1" type="body"/>
          </p:nvPr>
        </p:nvSpPr>
        <p:spPr>
          <a:xfrm>
            <a:off x="6323012" y="446088"/>
            <a:ext cx="5181600" cy="5415000"/>
          </a:xfrm>
          <a:prstGeom prst="rect">
            <a:avLst/>
          </a:prstGeom>
          <a:noFill/>
          <a:ln>
            <a:noFill/>
          </a:ln>
        </p:spPr>
        <p:txBody>
          <a:bodyPr anchorCtr="0" anchor="ctr" bIns="45700" lIns="91425" spcFirstLastPara="1" rIns="91425" wrap="square" tIns="45700">
            <a:no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91" name="Google Shape;91;p15"/>
          <p:cNvSpPr txBox="1"/>
          <p:nvPr>
            <p:ph idx="2" type="body"/>
          </p:nvPr>
        </p:nvSpPr>
        <p:spPr>
          <a:xfrm>
            <a:off x="2589212" y="1598613"/>
            <a:ext cx="3505200" cy="4262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400"/>
              <a:buNone/>
              <a:defRPr sz="14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0"/>
              </a:spcAft>
              <a:buSzPts val="900"/>
              <a:buNone/>
              <a:defRPr sz="900"/>
            </a:lvl9pPr>
          </a:lstStyle>
          <a:p/>
        </p:txBody>
      </p:sp>
      <p:sp>
        <p:nvSpPr>
          <p:cNvPr id="92" name="Google Shape;92;p15"/>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5"/>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5"/>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96" name="Shape 96"/>
        <p:cNvGrpSpPr/>
        <p:nvPr/>
      </p:nvGrpSpPr>
      <p:grpSpPr>
        <a:xfrm>
          <a:off x="0" y="0"/>
          <a:ext cx="0" cy="0"/>
          <a:chOff x="0" y="0"/>
          <a:chExt cx="0" cy="0"/>
        </a:xfrm>
      </p:grpSpPr>
      <p:sp>
        <p:nvSpPr>
          <p:cNvPr id="97" name="Google Shape;97;p16"/>
          <p:cNvSpPr txBox="1"/>
          <p:nvPr>
            <p:ph type="title"/>
          </p:nvPr>
        </p:nvSpPr>
        <p:spPr>
          <a:xfrm>
            <a:off x="2589213" y="4800600"/>
            <a:ext cx="8915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262626"/>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6"/>
          <p:cNvSpPr/>
          <p:nvPr>
            <p:ph idx="2" type="pic"/>
          </p:nvPr>
        </p:nvSpPr>
        <p:spPr>
          <a:xfrm>
            <a:off x="2589212" y="634965"/>
            <a:ext cx="8915400" cy="385500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6"/>
          <p:cNvSpPr txBox="1"/>
          <p:nvPr>
            <p:ph idx="1" type="body"/>
          </p:nvPr>
        </p:nvSpPr>
        <p:spPr>
          <a:xfrm>
            <a:off x="2589213" y="5367338"/>
            <a:ext cx="8915400" cy="4938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200"/>
              <a:buNone/>
              <a:defRPr sz="12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0"/>
              </a:spcAft>
              <a:buSzPts val="900"/>
              <a:buNone/>
              <a:defRPr sz="900"/>
            </a:lvl9pPr>
          </a:lstStyle>
          <a:p/>
        </p:txBody>
      </p:sp>
      <p:sp>
        <p:nvSpPr>
          <p:cNvPr id="100" name="Google Shape;100;p16"/>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6"/>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6"/>
          <p:cNvSpPr/>
          <p:nvPr/>
        </p:nvSpPr>
        <p:spPr>
          <a:xfrm flipH="1" rot="10800000">
            <a:off x="-4189" y="491172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ph idx="12" type="sldNum"/>
          </p:nvPr>
        </p:nvSpPr>
        <p:spPr>
          <a:xfrm>
            <a:off x="531812" y="4983087"/>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7"/>
          <p:cNvGrpSpPr/>
          <p:nvPr/>
        </p:nvGrpSpPr>
        <p:grpSpPr>
          <a:xfrm>
            <a:off x="-16" y="228598"/>
            <a:ext cx="2851500" cy="6638590"/>
            <a:chOff x="2487613" y="285750"/>
            <a:chExt cx="2428875" cy="5654676"/>
          </a:xfrm>
        </p:grpSpPr>
        <p:sp>
          <p:nvSpPr>
            <p:cNvPr id="7" name="Google Shape;7;p7"/>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7"/>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7"/>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7"/>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7"/>
            <p:cNvSpPr/>
            <p:nvPr/>
          </p:nvSpPr>
          <p:spPr>
            <a:xfrm>
              <a:off x="2573338" y="2817813"/>
              <a:ext cx="700088" cy="283527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7"/>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7"/>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7"/>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7"/>
            <p:cNvSpPr/>
            <p:nvPr/>
          </p:nvSpPr>
          <p:spPr>
            <a:xfrm>
              <a:off x="3148013" y="1282700"/>
              <a:ext cx="1768475" cy="344805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7"/>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7"/>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7"/>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7"/>
          <p:cNvGrpSpPr/>
          <p:nvPr/>
        </p:nvGrpSpPr>
        <p:grpSpPr>
          <a:xfrm>
            <a:off x="27048" y="-791"/>
            <a:ext cx="2356623" cy="6853886"/>
            <a:chOff x="6627813" y="194833"/>
            <a:chExt cx="1952625" cy="5678918"/>
          </a:xfrm>
        </p:grpSpPr>
        <p:sp>
          <p:nvSpPr>
            <p:cNvPr id="20" name="Google Shape;20;p7"/>
            <p:cNvSpPr/>
            <p:nvPr/>
          </p:nvSpPr>
          <p:spPr>
            <a:xfrm>
              <a:off x="6627813" y="194833"/>
              <a:ext cx="409575" cy="364648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7"/>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7"/>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7"/>
            <p:cNvSpPr/>
            <p:nvPr/>
          </p:nvSpPr>
          <p:spPr>
            <a:xfrm>
              <a:off x="7037388" y="3811588"/>
              <a:ext cx="457200" cy="185261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7"/>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7"/>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7"/>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7"/>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7"/>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7"/>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7"/>
          <p:cNvSpPr/>
          <p:nvPr/>
        </p:nvSpPr>
        <p:spPr>
          <a:xfrm>
            <a:off x="0" y="0"/>
            <a:ext cx="183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
          <p:cNvSpPr txBox="1"/>
          <p:nvPr>
            <p:ph type="title"/>
          </p:nvPr>
        </p:nvSpPr>
        <p:spPr>
          <a:xfrm>
            <a:off x="2592924" y="624110"/>
            <a:ext cx="8911800" cy="12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7"/>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7"/>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7"/>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HaotianCheng/Nearest-State-and-Coun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dev.solita.fi/img/quad-tree/quad-tree.png" TargetMode="External"/><Relationship Id="rId5" Type="http://schemas.openxmlformats.org/officeDocument/2006/relationships/hyperlink" Target="http://users.umiacs.umd.edu/~ramani/cmsc878R/p187-samet.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postgis.net/workshops/postgis-intro/indexing.html" TargetMode="External"/><Relationship Id="rId5" Type="http://schemas.openxmlformats.org/officeDocument/2006/relationships/hyperlink" Target="http://www.cs.umd.edu/~nick/papers/nnpaper.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hyperlink" Target="https://www.cs.cmu.edu/~ckingsf/bioinfo-lectures/kdtree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89225" y="2514475"/>
            <a:ext cx="9216600" cy="2262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US" sz="4400"/>
              <a:t>Nearest State and County Finder</a:t>
            </a:r>
            <a:endParaRPr sz="4400"/>
          </a:p>
        </p:txBody>
      </p:sp>
      <p:sp>
        <p:nvSpPr>
          <p:cNvPr id="165" name="Google Shape;165;p1"/>
          <p:cNvSpPr txBox="1"/>
          <p:nvPr>
            <p:ph idx="1" type="subTitle"/>
          </p:nvPr>
        </p:nvSpPr>
        <p:spPr>
          <a:xfrm>
            <a:off x="2589213" y="4777379"/>
            <a:ext cx="8915400" cy="112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Haotian Chen, Yang Hu, and Gordon Wallace</a:t>
            </a:r>
            <a:endParaRPr/>
          </a:p>
          <a:p>
            <a:pPr indent="0" lvl="0" marL="0" rtl="0" algn="l">
              <a:spcBef>
                <a:spcPts val="0"/>
              </a:spcBef>
              <a:spcAft>
                <a:spcPts val="0"/>
              </a:spcAft>
              <a:buSzPts val="1800"/>
              <a:buNone/>
            </a:pPr>
            <a:r>
              <a:rPr lang="en-US"/>
              <a:t>EC504</a:t>
            </a:r>
            <a:endParaRPr/>
          </a:p>
          <a:p>
            <a:pPr indent="0" lvl="0" marL="0" rtl="0" algn="l">
              <a:spcBef>
                <a:spcPts val="0"/>
              </a:spcBef>
              <a:spcAft>
                <a:spcPts val="0"/>
              </a:spcAft>
              <a:buSzPts val="1800"/>
              <a:buNone/>
            </a:pPr>
            <a:r>
              <a:rPr lang="en-US"/>
              <a:t>December 5, 2019</a:t>
            </a:r>
            <a:endParaRPr/>
          </a:p>
        </p:txBody>
      </p:sp>
      <p:sp>
        <p:nvSpPr>
          <p:cNvPr id="166" name="Google Shape;166;p1"/>
          <p:cNvSpPr txBox="1"/>
          <p:nvPr/>
        </p:nvSpPr>
        <p:spPr>
          <a:xfrm>
            <a:off x="2589225" y="5903575"/>
            <a:ext cx="42690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entury Gothic"/>
                <a:ea typeface="Century Gothic"/>
                <a:cs typeface="Century Gothic"/>
                <a:sym typeface="Century Gothic"/>
              </a:rPr>
              <a:t>Git: </a:t>
            </a:r>
            <a:r>
              <a:rPr lang="en-US" sz="1100" u="sng">
                <a:solidFill>
                  <a:schemeClr val="hlink"/>
                </a:solidFill>
                <a:hlinkClick r:id="rId3"/>
              </a:rPr>
              <a:t>https://github.com/HaotianCheng/Nearest-State-and-County</a:t>
            </a:r>
            <a:endParaRPr>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
          <p:cNvSpPr txBox="1"/>
          <p:nvPr>
            <p:ph type="title"/>
          </p:nvPr>
        </p:nvSpPr>
        <p:spPr>
          <a:xfrm>
            <a:off x="3091450" y="802085"/>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Intro</a:t>
            </a:r>
            <a:endParaRPr/>
          </a:p>
        </p:txBody>
      </p:sp>
      <p:sp>
        <p:nvSpPr>
          <p:cNvPr id="172" name="Google Shape;172;p2"/>
          <p:cNvSpPr txBox="1"/>
          <p:nvPr>
            <p:ph idx="1" type="body"/>
          </p:nvPr>
        </p:nvSpPr>
        <p:spPr>
          <a:xfrm>
            <a:off x="3089662" y="1540200"/>
            <a:ext cx="8915400" cy="37776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sz="2400"/>
              <a:t>The goal:</a:t>
            </a:r>
            <a:endParaRPr sz="2400"/>
          </a:p>
          <a:p>
            <a:pPr indent="-381000" lvl="1" marL="1371600" rtl="0" algn="l">
              <a:spcBef>
                <a:spcPts val="0"/>
              </a:spcBef>
              <a:spcAft>
                <a:spcPts val="0"/>
              </a:spcAft>
              <a:buSzPts val="2400"/>
              <a:buChar char="○"/>
            </a:pPr>
            <a:r>
              <a:rPr lang="en-US" sz="2400"/>
              <a:t>Given a lat/long coordinate, find the K nearest reference points in US Board on Geographic Names dataset</a:t>
            </a:r>
            <a:endParaRPr sz="2400"/>
          </a:p>
          <a:p>
            <a:pPr indent="-381000" lvl="1" marL="1371600" rtl="0" algn="l">
              <a:spcBef>
                <a:spcPts val="0"/>
              </a:spcBef>
              <a:spcAft>
                <a:spcPts val="0"/>
              </a:spcAft>
              <a:buSzPts val="2400"/>
              <a:buChar char="○"/>
            </a:pPr>
            <a:r>
              <a:rPr lang="en-US" sz="2400"/>
              <a:t>Implement this using three different data structures (Quad tree, R tree, Kd Tree)</a:t>
            </a:r>
            <a:endParaRPr sz="2400"/>
          </a:p>
          <a:p>
            <a:pPr indent="-381000" lvl="1" marL="1371600" rtl="0" algn="l">
              <a:spcBef>
                <a:spcPts val="0"/>
              </a:spcBef>
              <a:spcAft>
                <a:spcPts val="0"/>
              </a:spcAft>
              <a:buSzPts val="2400"/>
              <a:buChar char="○"/>
            </a:pPr>
            <a:r>
              <a:rPr lang="en-US" sz="2400"/>
              <a:t>Compare runtimes</a:t>
            </a:r>
            <a:endParaRPr sz="2400"/>
          </a:p>
          <a:p>
            <a:pPr indent="-381000" lvl="1" marL="1371600" rtl="0" algn="l">
              <a:spcBef>
                <a:spcPts val="0"/>
              </a:spcBef>
              <a:spcAft>
                <a:spcPts val="0"/>
              </a:spcAft>
              <a:buSzPts val="2400"/>
              <a:buChar char="○"/>
            </a:pPr>
            <a:r>
              <a:rPr lang="en-US" sz="2400"/>
              <a:t>CLI for input and displaying results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Quad Tree</a:t>
            </a:r>
            <a:endParaRPr/>
          </a:p>
        </p:txBody>
      </p:sp>
      <p:sp>
        <p:nvSpPr>
          <p:cNvPr id="178" name="Google Shape;178;p3"/>
          <p:cNvSpPr txBox="1"/>
          <p:nvPr>
            <p:ph idx="1" type="body"/>
          </p:nvPr>
        </p:nvSpPr>
        <p:spPr>
          <a:xfrm>
            <a:off x="5270325" y="1155000"/>
            <a:ext cx="6400200" cy="55596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rPr b="1" lang="en-US"/>
              <a:t>What is it?</a:t>
            </a:r>
            <a:endParaRPr b="1"/>
          </a:p>
          <a:p>
            <a:pPr indent="-342900" lvl="0" marL="457200" rtl="0" algn="l">
              <a:spcBef>
                <a:spcPts val="0"/>
              </a:spcBef>
              <a:spcAft>
                <a:spcPts val="0"/>
              </a:spcAft>
              <a:buSzPts val="1800"/>
              <a:buChar char="●"/>
            </a:pPr>
            <a:r>
              <a:rPr lang="en-US"/>
              <a:t>It is used to Store data of points on a 2-D space</a:t>
            </a:r>
            <a:endParaRPr/>
          </a:p>
          <a:p>
            <a:pPr indent="-342900" lvl="0" marL="457200" rtl="0" algn="l">
              <a:spcBef>
                <a:spcPts val="0"/>
              </a:spcBef>
              <a:spcAft>
                <a:spcPts val="0"/>
              </a:spcAft>
              <a:buSzPts val="1800"/>
              <a:buChar char="●"/>
            </a:pPr>
            <a:r>
              <a:rPr lang="en-US"/>
              <a:t>It decomposes space in to adaptable cells</a:t>
            </a:r>
            <a:endParaRPr/>
          </a:p>
          <a:p>
            <a:pPr indent="-342900" lvl="0" marL="457200" rtl="0" algn="l">
              <a:spcBef>
                <a:spcPts val="0"/>
              </a:spcBef>
              <a:spcAft>
                <a:spcPts val="0"/>
              </a:spcAft>
              <a:buSzPts val="1800"/>
              <a:buChar char="●"/>
            </a:pPr>
            <a:r>
              <a:rPr lang="en-US"/>
              <a:t>Each cell can store points as a QuadTree leaf or contain 4 children cells to store points</a:t>
            </a:r>
            <a:endParaRPr/>
          </a:p>
          <a:p>
            <a:pPr indent="-342900" lvl="0" marL="457200" rtl="0" algn="l">
              <a:spcBef>
                <a:spcPts val="0"/>
              </a:spcBef>
              <a:spcAft>
                <a:spcPts val="0"/>
              </a:spcAft>
              <a:buSzPts val="1800"/>
              <a:buChar char="●"/>
            </a:pPr>
            <a:r>
              <a:rPr lang="en-US"/>
              <a:t>Each cell has its maximum capacity to store points. When stored points went over the limit, the cell splits.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How do we search for nearest points?</a:t>
            </a:r>
            <a:endParaRPr b="1"/>
          </a:p>
          <a:p>
            <a:pPr indent="-342900" lvl="0" marL="457200" rtl="0" algn="l">
              <a:spcBef>
                <a:spcPts val="0"/>
              </a:spcBef>
              <a:spcAft>
                <a:spcPts val="0"/>
              </a:spcAft>
              <a:buSzPts val="1800"/>
              <a:buChar char="●"/>
            </a:pPr>
            <a:r>
              <a:rPr lang="en-US"/>
              <a:t>Start from the root cell to see if it has child that may contain  the target point</a:t>
            </a:r>
            <a:endParaRPr/>
          </a:p>
          <a:p>
            <a:pPr indent="-342900" lvl="0" marL="457200" rtl="0" algn="l">
              <a:spcBef>
                <a:spcPts val="0"/>
              </a:spcBef>
              <a:spcAft>
                <a:spcPts val="0"/>
              </a:spcAft>
              <a:buSzPts val="1800"/>
              <a:buChar char="●"/>
            </a:pPr>
            <a:r>
              <a:rPr lang="en-US"/>
              <a:t>Do recursive searching till  we find the leaf cell that the target point cannot go any deeper</a:t>
            </a:r>
            <a:endParaRPr/>
          </a:p>
          <a:p>
            <a:pPr indent="-342900" lvl="0" marL="457200" rtl="0" algn="l">
              <a:spcBef>
                <a:spcPts val="0"/>
              </a:spcBef>
              <a:spcAft>
                <a:spcPts val="0"/>
              </a:spcAft>
              <a:buSzPts val="1800"/>
              <a:buChar char="●"/>
            </a:pPr>
            <a:r>
              <a:rPr lang="en-US"/>
              <a:t>If the leaf cell contains any point, we store it as </a:t>
            </a:r>
            <a:r>
              <a:rPr lang="en-US"/>
              <a:t>temporary one of the</a:t>
            </a:r>
            <a:r>
              <a:rPr lang="en-US"/>
              <a:t> closest points</a:t>
            </a:r>
            <a:endParaRPr/>
          </a:p>
          <a:p>
            <a:pPr indent="-342900" lvl="0" marL="457200" rtl="0" algn="l">
              <a:spcBef>
                <a:spcPts val="0"/>
              </a:spcBef>
              <a:spcAft>
                <a:spcPts val="0"/>
              </a:spcAft>
              <a:buSzPts val="1800"/>
              <a:buChar char="●"/>
            </a:pPr>
            <a:r>
              <a:rPr lang="en-US"/>
              <a:t>Loop all the cells along the searching path to see if it may contain points that closer than the farthest stored point. If it may has, dig in. If it does has, replace the farthest stored point</a:t>
            </a:r>
            <a:endParaRPr/>
          </a:p>
        </p:txBody>
      </p:sp>
      <p:pic>
        <p:nvPicPr>
          <p:cNvPr id="179" name="Google Shape;179;p3"/>
          <p:cNvPicPr preferRelativeResize="0"/>
          <p:nvPr/>
        </p:nvPicPr>
        <p:blipFill>
          <a:blip r:embed="rId3">
            <a:alphaModFix/>
          </a:blip>
          <a:stretch>
            <a:fillRect/>
          </a:stretch>
        </p:blipFill>
        <p:spPr>
          <a:xfrm>
            <a:off x="555975" y="1662513"/>
            <a:ext cx="4105226" cy="4105226"/>
          </a:xfrm>
          <a:prstGeom prst="rect">
            <a:avLst/>
          </a:prstGeom>
          <a:noFill/>
          <a:ln cap="flat" cmpd="sng" w="9525">
            <a:solidFill>
              <a:srgbClr val="93C47D"/>
            </a:solidFill>
            <a:prstDash val="solid"/>
            <a:round/>
            <a:headEnd len="sm" w="sm" type="none"/>
            <a:tailEnd len="sm" w="sm" type="none"/>
          </a:ln>
        </p:spPr>
      </p:pic>
      <p:sp>
        <p:nvSpPr>
          <p:cNvPr id="180" name="Google Shape;180;p3"/>
          <p:cNvSpPr txBox="1"/>
          <p:nvPr/>
        </p:nvSpPr>
        <p:spPr>
          <a:xfrm>
            <a:off x="1023975" y="5767750"/>
            <a:ext cx="3169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4"/>
              </a:rPr>
              <a:t>https://dev.solita.fi/img/quad-tree/quad-tree.png</a:t>
            </a:r>
            <a:endParaRPr>
              <a:latin typeface="Century Gothic"/>
              <a:ea typeface="Century Gothic"/>
              <a:cs typeface="Century Gothic"/>
              <a:sym typeface="Century Gothic"/>
            </a:endParaRPr>
          </a:p>
        </p:txBody>
      </p:sp>
      <p:sp>
        <p:nvSpPr>
          <p:cNvPr id="181" name="Google Shape;181;p3"/>
          <p:cNvSpPr txBox="1"/>
          <p:nvPr/>
        </p:nvSpPr>
        <p:spPr>
          <a:xfrm>
            <a:off x="375125" y="6434100"/>
            <a:ext cx="54525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entury Gothic"/>
                <a:ea typeface="Century Gothic"/>
                <a:cs typeface="Century Gothic"/>
                <a:sym typeface="Century Gothic"/>
              </a:rPr>
              <a:t>Reference: </a:t>
            </a:r>
            <a:r>
              <a:rPr lang="en-US" sz="1100" u="sng">
                <a:solidFill>
                  <a:schemeClr val="hlink"/>
                </a:solidFill>
                <a:hlinkClick r:id="rId5"/>
              </a:rPr>
              <a:t>http://users.umiacs.umd.edu/~ramani/cmsc878R/p187-samet.pdf</a:t>
            </a:r>
            <a:endParaRPr>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4"/>
          <p:cNvSpPr txBox="1"/>
          <p:nvPr>
            <p:ph type="title"/>
          </p:nvPr>
        </p:nvSpPr>
        <p:spPr>
          <a:xfrm>
            <a:off x="1640100" y="464935"/>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R Tree</a:t>
            </a:r>
            <a:endParaRPr/>
          </a:p>
        </p:txBody>
      </p:sp>
      <p:pic>
        <p:nvPicPr>
          <p:cNvPr id="187" name="Google Shape;187;p4"/>
          <p:cNvPicPr preferRelativeResize="0"/>
          <p:nvPr/>
        </p:nvPicPr>
        <p:blipFill>
          <a:blip r:embed="rId3">
            <a:alphaModFix/>
          </a:blip>
          <a:stretch>
            <a:fillRect/>
          </a:stretch>
        </p:blipFill>
        <p:spPr>
          <a:xfrm>
            <a:off x="192150" y="1284475"/>
            <a:ext cx="4509025" cy="5573525"/>
          </a:xfrm>
          <a:prstGeom prst="rect">
            <a:avLst/>
          </a:prstGeom>
          <a:noFill/>
          <a:ln>
            <a:noFill/>
          </a:ln>
        </p:spPr>
      </p:pic>
      <p:sp>
        <p:nvSpPr>
          <p:cNvPr id="188" name="Google Shape;188;p4"/>
          <p:cNvSpPr txBox="1"/>
          <p:nvPr/>
        </p:nvSpPr>
        <p:spPr>
          <a:xfrm>
            <a:off x="371425" y="6513300"/>
            <a:ext cx="43908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100" u="sng">
                <a:hlinkClick r:id="rId4"/>
              </a:rPr>
              <a:t>Graphic: https://postgis.net/workshops/postgis-intro/indexing.html</a:t>
            </a:r>
            <a:endParaRPr i="1"/>
          </a:p>
        </p:txBody>
      </p:sp>
      <p:sp>
        <p:nvSpPr>
          <p:cNvPr id="189" name="Google Shape;189;p4"/>
          <p:cNvSpPr txBox="1"/>
          <p:nvPr/>
        </p:nvSpPr>
        <p:spPr>
          <a:xfrm>
            <a:off x="5014175" y="74800"/>
            <a:ext cx="6751800" cy="67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latin typeface="Century Gothic"/>
                <a:ea typeface="Century Gothic"/>
                <a:cs typeface="Century Gothic"/>
                <a:sym typeface="Century Gothic"/>
              </a:rPr>
              <a:t>What It Is</a:t>
            </a:r>
            <a:endParaRPr b="1" sz="2200">
              <a:latin typeface="Century Gothic"/>
              <a:ea typeface="Century Gothic"/>
              <a:cs typeface="Century Gothic"/>
              <a:sym typeface="Century Gothic"/>
            </a:endParaRPr>
          </a:p>
          <a:p>
            <a:pPr indent="-368300" lvl="0" marL="457200" rtl="0" algn="l">
              <a:spcBef>
                <a:spcPts val="0"/>
              </a:spcBef>
              <a:spcAft>
                <a:spcPts val="0"/>
              </a:spcAft>
              <a:buSzPts val="2200"/>
              <a:buFont typeface="Century Gothic"/>
              <a:buChar char="●"/>
            </a:pPr>
            <a:r>
              <a:rPr lang="en-US" sz="2200">
                <a:latin typeface="Century Gothic"/>
                <a:ea typeface="Century Gothic"/>
                <a:cs typeface="Century Gothic"/>
                <a:sym typeface="Century Gothic"/>
              </a:rPr>
              <a:t>Tree of minimum bounding rectangles</a:t>
            </a:r>
            <a:endParaRPr sz="2200">
              <a:latin typeface="Century Gothic"/>
              <a:ea typeface="Century Gothic"/>
              <a:cs typeface="Century Gothic"/>
              <a:sym typeface="Century Gothic"/>
            </a:endParaRPr>
          </a:p>
          <a:p>
            <a:pPr indent="-368300" lvl="0" marL="457200" rtl="0" algn="l">
              <a:spcBef>
                <a:spcPts val="0"/>
              </a:spcBef>
              <a:spcAft>
                <a:spcPts val="0"/>
              </a:spcAft>
              <a:buSzPts val="2200"/>
              <a:buFont typeface="Century Gothic"/>
              <a:buChar char="●"/>
            </a:pPr>
            <a:r>
              <a:rPr lang="en-US" sz="2200">
                <a:latin typeface="Century Gothic"/>
                <a:ea typeface="Century Gothic"/>
                <a:cs typeface="Century Gothic"/>
                <a:sym typeface="Century Gothic"/>
              </a:rPr>
              <a:t>Children of a node are entirely contained by the node</a:t>
            </a:r>
            <a:endParaRPr sz="2200">
              <a:latin typeface="Century Gothic"/>
              <a:ea typeface="Century Gothic"/>
              <a:cs typeface="Century Gothic"/>
              <a:sym typeface="Century Gothic"/>
            </a:endParaRPr>
          </a:p>
          <a:p>
            <a:pPr indent="-368300" lvl="0" marL="457200" rtl="0" algn="l">
              <a:spcBef>
                <a:spcPts val="0"/>
              </a:spcBef>
              <a:spcAft>
                <a:spcPts val="0"/>
              </a:spcAft>
              <a:buSzPts val="2200"/>
              <a:buFont typeface="Century Gothic"/>
              <a:buChar char="●"/>
            </a:pPr>
            <a:r>
              <a:rPr lang="en-US" sz="2200">
                <a:latin typeface="Century Gothic"/>
                <a:ea typeface="Century Gothic"/>
                <a:cs typeface="Century Gothic"/>
                <a:sym typeface="Century Gothic"/>
              </a:rPr>
              <a:t>Balanced (all leaves at same level)</a:t>
            </a:r>
            <a:endParaRPr sz="2200">
              <a:latin typeface="Century Gothic"/>
              <a:ea typeface="Century Gothic"/>
              <a:cs typeface="Century Gothic"/>
              <a:sym typeface="Century Gothic"/>
            </a:endParaRPr>
          </a:p>
          <a:p>
            <a:pPr indent="0" lvl="0" marL="457200" rtl="0" algn="l">
              <a:spcBef>
                <a:spcPts val="0"/>
              </a:spcBef>
              <a:spcAft>
                <a:spcPts val="0"/>
              </a:spcAft>
              <a:buNone/>
            </a:pPr>
            <a:r>
              <a:t/>
            </a:r>
            <a:endParaRPr sz="2200">
              <a:latin typeface="Century Gothic"/>
              <a:ea typeface="Century Gothic"/>
              <a:cs typeface="Century Gothic"/>
              <a:sym typeface="Century Gothic"/>
            </a:endParaRPr>
          </a:p>
          <a:p>
            <a:pPr indent="0" lvl="0" marL="0" rtl="0" algn="l">
              <a:spcBef>
                <a:spcPts val="0"/>
              </a:spcBef>
              <a:spcAft>
                <a:spcPts val="0"/>
              </a:spcAft>
              <a:buNone/>
            </a:pPr>
            <a:r>
              <a:rPr b="1" lang="en-US" sz="2200">
                <a:latin typeface="Century Gothic"/>
                <a:ea typeface="Century Gothic"/>
                <a:cs typeface="Century Gothic"/>
                <a:sym typeface="Century Gothic"/>
              </a:rPr>
              <a:t>Nearest Neighbor Search</a:t>
            </a:r>
            <a:endParaRPr b="1" sz="2200">
              <a:latin typeface="Century Gothic"/>
              <a:ea typeface="Century Gothic"/>
              <a:cs typeface="Century Gothic"/>
              <a:sym typeface="Century Gothic"/>
            </a:endParaRPr>
          </a:p>
          <a:p>
            <a:pPr indent="-368300" lvl="0" marL="457200" rtl="0" algn="l">
              <a:spcBef>
                <a:spcPts val="0"/>
              </a:spcBef>
              <a:spcAft>
                <a:spcPts val="0"/>
              </a:spcAft>
              <a:buSzPts val="2200"/>
              <a:buFont typeface="Century Gothic"/>
              <a:buChar char="●"/>
            </a:pPr>
            <a:r>
              <a:rPr lang="en-US" sz="2200">
                <a:latin typeface="Century Gothic"/>
                <a:ea typeface="Century Gothic"/>
                <a:cs typeface="Century Gothic"/>
                <a:sym typeface="Century Gothic"/>
              </a:rPr>
              <a:t>Two criteria for each MBR</a:t>
            </a:r>
            <a:endParaRPr sz="2200">
              <a:latin typeface="Century Gothic"/>
              <a:ea typeface="Century Gothic"/>
              <a:cs typeface="Century Gothic"/>
              <a:sym typeface="Century Gothic"/>
            </a:endParaRPr>
          </a:p>
          <a:p>
            <a:pPr indent="-368300" lvl="1" marL="914400" rtl="0" algn="l">
              <a:spcBef>
                <a:spcPts val="0"/>
              </a:spcBef>
              <a:spcAft>
                <a:spcPts val="0"/>
              </a:spcAft>
              <a:buSzPts val="2200"/>
              <a:buFont typeface="Century Gothic"/>
              <a:buChar char="○"/>
            </a:pPr>
            <a:r>
              <a:rPr lang="en-US" sz="2200">
                <a:latin typeface="Century Gothic"/>
                <a:ea typeface="Century Gothic"/>
                <a:cs typeface="Century Gothic"/>
                <a:sym typeface="Century Gothic"/>
              </a:rPr>
              <a:t>Smallest possible distance to an object within relative to point in question (mindist)</a:t>
            </a:r>
            <a:endParaRPr sz="2200">
              <a:latin typeface="Century Gothic"/>
              <a:ea typeface="Century Gothic"/>
              <a:cs typeface="Century Gothic"/>
              <a:sym typeface="Century Gothic"/>
            </a:endParaRPr>
          </a:p>
          <a:p>
            <a:pPr indent="-368300" lvl="1" marL="914400" rtl="0" algn="l">
              <a:spcBef>
                <a:spcPts val="0"/>
              </a:spcBef>
              <a:spcAft>
                <a:spcPts val="0"/>
              </a:spcAft>
              <a:buSzPts val="2200"/>
              <a:buFont typeface="Century Gothic"/>
              <a:buChar char="○"/>
            </a:pPr>
            <a:r>
              <a:rPr lang="en-US" sz="2200">
                <a:latin typeface="Century Gothic"/>
                <a:ea typeface="Century Gothic"/>
                <a:cs typeface="Century Gothic"/>
                <a:sym typeface="Century Gothic"/>
              </a:rPr>
              <a:t>Largest possible distance to the closest object within (maxdist)</a:t>
            </a:r>
            <a:endParaRPr sz="2200">
              <a:latin typeface="Century Gothic"/>
              <a:ea typeface="Century Gothic"/>
              <a:cs typeface="Century Gothic"/>
              <a:sym typeface="Century Gothic"/>
            </a:endParaRPr>
          </a:p>
          <a:p>
            <a:pPr indent="-368300" lvl="0" marL="457200" rtl="0" algn="l">
              <a:spcBef>
                <a:spcPts val="0"/>
              </a:spcBef>
              <a:spcAft>
                <a:spcPts val="0"/>
              </a:spcAft>
              <a:buSzPts val="2200"/>
              <a:buFont typeface="Century Gothic"/>
              <a:buChar char="●"/>
            </a:pPr>
            <a:r>
              <a:rPr lang="en-US" sz="2200">
                <a:latin typeface="Century Gothic"/>
                <a:ea typeface="Century Gothic"/>
                <a:cs typeface="Century Gothic"/>
                <a:sym typeface="Century Gothic"/>
              </a:rPr>
              <a:t>Using DFS, keep a list of possible branches, replacing as necessary</a:t>
            </a:r>
            <a:endParaRPr sz="2200">
              <a:latin typeface="Century Gothic"/>
              <a:ea typeface="Century Gothic"/>
              <a:cs typeface="Century Gothic"/>
              <a:sym typeface="Century Gothic"/>
            </a:endParaRPr>
          </a:p>
          <a:p>
            <a:pPr indent="-368300" lvl="1" marL="914400" rtl="0" algn="l">
              <a:spcBef>
                <a:spcPts val="0"/>
              </a:spcBef>
              <a:spcAft>
                <a:spcPts val="0"/>
              </a:spcAft>
              <a:buSzPts val="2200"/>
              <a:buFont typeface="Century Gothic"/>
              <a:buChar char="○"/>
            </a:pPr>
            <a:r>
              <a:rPr lang="en-US" sz="2200">
                <a:latin typeface="Century Gothic"/>
                <a:ea typeface="Century Gothic"/>
                <a:cs typeface="Century Gothic"/>
                <a:sym typeface="Century Gothic"/>
              </a:rPr>
              <a:t>Before each recursion, eliminate branches whose mindists are larger than maxdists of other branches</a:t>
            </a:r>
            <a:endParaRPr sz="2200">
              <a:latin typeface="Century Gothic"/>
              <a:ea typeface="Century Gothic"/>
              <a:cs typeface="Century Gothic"/>
              <a:sym typeface="Century Gothic"/>
            </a:endParaRPr>
          </a:p>
          <a:p>
            <a:pPr indent="0" lvl="0" marL="914400" rtl="0" algn="l">
              <a:spcBef>
                <a:spcPts val="0"/>
              </a:spcBef>
              <a:spcAft>
                <a:spcPts val="0"/>
              </a:spcAft>
              <a:buNone/>
            </a:pPr>
            <a:r>
              <a:t/>
            </a:r>
            <a:endParaRPr sz="2200">
              <a:latin typeface="Century Gothic"/>
              <a:ea typeface="Century Gothic"/>
              <a:cs typeface="Century Gothic"/>
              <a:sym typeface="Century Gothic"/>
            </a:endParaRPr>
          </a:p>
          <a:p>
            <a:pPr indent="457200" lvl="0" marL="914400" rtl="0" algn="l">
              <a:spcBef>
                <a:spcPts val="0"/>
              </a:spcBef>
              <a:spcAft>
                <a:spcPts val="0"/>
              </a:spcAft>
              <a:buNone/>
            </a:pPr>
            <a:r>
              <a:rPr i="1" lang="en-US" sz="1100" u="sng">
                <a:hlinkClick r:id="rId5"/>
              </a:rPr>
              <a:t>Reference: http://www.cs.umd.edu/~nick/papers/nnpaper.pdf</a:t>
            </a:r>
            <a:endParaRPr b="1" i="1" sz="2400">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5"/>
          <p:cNvSpPr txBox="1"/>
          <p:nvPr>
            <p:ph type="title"/>
          </p:nvPr>
        </p:nvSpPr>
        <p:spPr>
          <a:xfrm>
            <a:off x="2578650" y="6957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Kd Tree</a:t>
            </a:r>
            <a:endParaRPr/>
          </a:p>
        </p:txBody>
      </p:sp>
      <p:sp>
        <p:nvSpPr>
          <p:cNvPr id="195" name="Google Shape;195;p5"/>
          <p:cNvSpPr txBox="1"/>
          <p:nvPr/>
        </p:nvSpPr>
        <p:spPr>
          <a:xfrm>
            <a:off x="5830800" y="609800"/>
            <a:ext cx="6129300" cy="19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Century Gothic"/>
                <a:ea typeface="Century Gothic"/>
                <a:cs typeface="Century Gothic"/>
                <a:sym typeface="Century Gothic"/>
              </a:rPr>
              <a:t>What it is</a:t>
            </a:r>
            <a:r>
              <a:rPr b="1" lang="en-US" sz="2000">
                <a:latin typeface="Century Gothic"/>
                <a:ea typeface="Century Gothic"/>
                <a:cs typeface="Century Gothic"/>
                <a:sym typeface="Century Gothic"/>
              </a:rPr>
              <a:t>:</a:t>
            </a:r>
            <a:endParaRPr b="1" sz="2000">
              <a:latin typeface="Century Gothic"/>
              <a:ea typeface="Century Gothic"/>
              <a:cs typeface="Century Gothic"/>
              <a:sym typeface="Century Gothic"/>
            </a:endParaRPr>
          </a:p>
          <a:p>
            <a:pPr indent="-355600" lvl="0" marL="457200" rtl="0" algn="l">
              <a:spcBef>
                <a:spcPts val="0"/>
              </a:spcBef>
              <a:spcAft>
                <a:spcPts val="0"/>
              </a:spcAft>
              <a:buSzPts val="2000"/>
              <a:buFont typeface="Century Gothic"/>
              <a:buChar char="●"/>
            </a:pPr>
            <a:r>
              <a:rPr lang="en-US" sz="2000">
                <a:latin typeface="Century Gothic"/>
                <a:ea typeface="Century Gothic"/>
                <a:cs typeface="Century Gothic"/>
                <a:sym typeface="Century Gothic"/>
              </a:rPr>
              <a:t>Essentially it is a BST; sorted from left to right</a:t>
            </a:r>
            <a:endParaRPr sz="2000">
              <a:latin typeface="Century Gothic"/>
              <a:ea typeface="Century Gothic"/>
              <a:cs typeface="Century Gothic"/>
              <a:sym typeface="Century Gothic"/>
            </a:endParaRPr>
          </a:p>
          <a:p>
            <a:pPr indent="-355600" lvl="0" marL="457200" rtl="0" algn="l">
              <a:spcBef>
                <a:spcPts val="0"/>
              </a:spcBef>
              <a:spcAft>
                <a:spcPts val="0"/>
              </a:spcAft>
              <a:buSzPts val="2000"/>
              <a:buFont typeface="Century Gothic"/>
              <a:buChar char="●"/>
            </a:pPr>
            <a:r>
              <a:rPr lang="en-US" sz="2000">
                <a:latin typeface="Century Gothic"/>
                <a:ea typeface="Century Gothic"/>
                <a:cs typeface="Century Gothic"/>
                <a:sym typeface="Century Gothic"/>
              </a:rPr>
              <a:t>Partition 2-D space into halves </a:t>
            </a:r>
            <a:endParaRPr sz="2000">
              <a:latin typeface="Century Gothic"/>
              <a:ea typeface="Century Gothic"/>
              <a:cs typeface="Century Gothic"/>
              <a:sym typeface="Century Gothic"/>
            </a:endParaRPr>
          </a:p>
          <a:p>
            <a:pPr indent="-355600" lvl="0" marL="457200" rtl="0" algn="l">
              <a:spcBef>
                <a:spcPts val="0"/>
              </a:spcBef>
              <a:spcAft>
                <a:spcPts val="0"/>
              </a:spcAft>
              <a:buSzPts val="2000"/>
              <a:buFont typeface="Century Gothic"/>
              <a:buChar char="●"/>
            </a:pPr>
            <a:r>
              <a:rPr lang="en-US" sz="2000">
                <a:latin typeface="Century Gothic"/>
                <a:ea typeface="Century Gothic"/>
                <a:cs typeface="Century Gothic"/>
                <a:sym typeface="Century Gothic"/>
              </a:rPr>
              <a:t>Starting from root, partition through x and y coordinates alternatively</a:t>
            </a:r>
            <a:endParaRPr sz="2000">
              <a:latin typeface="Century Gothic"/>
              <a:ea typeface="Century Gothic"/>
              <a:cs typeface="Century Gothic"/>
              <a:sym typeface="Century Gothic"/>
            </a:endParaRPr>
          </a:p>
          <a:p>
            <a:pPr indent="0" lvl="0" marL="0" rtl="0" algn="l">
              <a:spcBef>
                <a:spcPts val="0"/>
              </a:spcBef>
              <a:spcAft>
                <a:spcPts val="0"/>
              </a:spcAft>
              <a:buNone/>
            </a:pPr>
            <a:r>
              <a:t/>
            </a:r>
            <a:endParaRPr sz="2000">
              <a:latin typeface="Century Gothic"/>
              <a:ea typeface="Century Gothic"/>
              <a:cs typeface="Century Gothic"/>
              <a:sym typeface="Century Gothic"/>
            </a:endParaRPr>
          </a:p>
        </p:txBody>
      </p:sp>
      <p:sp>
        <p:nvSpPr>
          <p:cNvPr id="196" name="Google Shape;196;p5"/>
          <p:cNvSpPr txBox="1"/>
          <p:nvPr/>
        </p:nvSpPr>
        <p:spPr>
          <a:xfrm>
            <a:off x="5830800" y="2314500"/>
            <a:ext cx="6361200" cy="22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Century Gothic"/>
                <a:ea typeface="Century Gothic"/>
                <a:cs typeface="Century Gothic"/>
                <a:sym typeface="Century Gothic"/>
              </a:rPr>
              <a:t>Bringing the nearest points:</a:t>
            </a:r>
            <a:endParaRPr sz="2000">
              <a:latin typeface="Century Gothic"/>
              <a:ea typeface="Century Gothic"/>
              <a:cs typeface="Century Gothic"/>
              <a:sym typeface="Century Gothic"/>
            </a:endParaRPr>
          </a:p>
          <a:p>
            <a:pPr indent="-355600" lvl="0" marL="457200" rtl="0" algn="l">
              <a:spcBef>
                <a:spcPts val="0"/>
              </a:spcBef>
              <a:spcAft>
                <a:spcPts val="0"/>
              </a:spcAft>
              <a:buSzPts val="2000"/>
              <a:buFont typeface="Century Gothic"/>
              <a:buChar char="●"/>
            </a:pPr>
            <a:r>
              <a:rPr lang="en-US" sz="2000">
                <a:latin typeface="Century Gothic"/>
                <a:ea typeface="Century Gothic"/>
                <a:cs typeface="Century Gothic"/>
                <a:sym typeface="Century Gothic"/>
              </a:rPr>
              <a:t>Go through each depth, compare x and y coordinates correspondingly, find the closest point so far</a:t>
            </a:r>
            <a:endParaRPr sz="2000">
              <a:latin typeface="Century Gothic"/>
              <a:ea typeface="Century Gothic"/>
              <a:cs typeface="Century Gothic"/>
              <a:sym typeface="Century Gothic"/>
            </a:endParaRPr>
          </a:p>
          <a:p>
            <a:pPr indent="-355600" lvl="0" marL="457200" rtl="0" algn="l">
              <a:spcBef>
                <a:spcPts val="0"/>
              </a:spcBef>
              <a:spcAft>
                <a:spcPts val="0"/>
              </a:spcAft>
              <a:buSzPts val="2000"/>
              <a:buFont typeface="Century Gothic"/>
              <a:buChar char="●"/>
            </a:pPr>
            <a:r>
              <a:rPr lang="en-US" sz="2000">
                <a:latin typeface="Century Gothic"/>
                <a:ea typeface="Century Gothic"/>
                <a:cs typeface="Century Gothic"/>
                <a:sym typeface="Century Gothic"/>
              </a:rPr>
              <a:t>Prune subtrees of the closest point so far, and update the closest point to look for a shorter distance</a:t>
            </a:r>
            <a:endParaRPr sz="2000">
              <a:latin typeface="Century Gothic"/>
              <a:ea typeface="Century Gothic"/>
              <a:cs typeface="Century Gothic"/>
              <a:sym typeface="Century Gothic"/>
            </a:endParaRPr>
          </a:p>
          <a:p>
            <a:pPr indent="-355600" lvl="1" marL="914400" rtl="0" algn="l">
              <a:spcBef>
                <a:spcPts val="0"/>
              </a:spcBef>
              <a:spcAft>
                <a:spcPts val="0"/>
              </a:spcAft>
              <a:buSzPts val="2000"/>
              <a:buFont typeface="Century Gothic"/>
              <a:buChar char="○"/>
            </a:pPr>
            <a:r>
              <a:rPr lang="en-US" sz="2000">
                <a:latin typeface="Century Gothic"/>
                <a:ea typeface="Century Gothic"/>
                <a:cs typeface="Century Gothic"/>
                <a:sym typeface="Century Gothic"/>
              </a:rPr>
              <a:t>if found, recursive call to find subtree of new closest point</a:t>
            </a:r>
            <a:endParaRPr sz="2000">
              <a:latin typeface="Century Gothic"/>
              <a:ea typeface="Century Gothic"/>
              <a:cs typeface="Century Gothic"/>
              <a:sym typeface="Century Gothic"/>
            </a:endParaRPr>
          </a:p>
          <a:p>
            <a:pPr indent="-355600" lvl="1" marL="914400" rtl="0" algn="l">
              <a:spcBef>
                <a:spcPts val="0"/>
              </a:spcBef>
              <a:spcAft>
                <a:spcPts val="0"/>
              </a:spcAft>
              <a:buSzPts val="2000"/>
              <a:buFont typeface="Century Gothic"/>
              <a:buChar char="○"/>
            </a:pPr>
            <a:r>
              <a:rPr lang="en-US" sz="2000">
                <a:latin typeface="Century Gothic"/>
                <a:ea typeface="Century Gothic"/>
                <a:cs typeface="Century Gothic"/>
                <a:sym typeface="Century Gothic"/>
              </a:rPr>
              <a:t>else, done searching current closest node subtree and go for the less promising space for </a:t>
            </a:r>
            <a:endParaRPr sz="2000">
              <a:latin typeface="Century Gothic"/>
              <a:ea typeface="Century Gothic"/>
              <a:cs typeface="Century Gothic"/>
              <a:sym typeface="Century Gothic"/>
            </a:endParaRPr>
          </a:p>
          <a:p>
            <a:pPr indent="0" lvl="0" marL="0" rtl="0" algn="l">
              <a:spcBef>
                <a:spcPts val="0"/>
              </a:spcBef>
              <a:spcAft>
                <a:spcPts val="0"/>
              </a:spcAft>
              <a:buNone/>
            </a:pPr>
            <a:r>
              <a:rPr b="1" lang="en-US" sz="2000">
                <a:latin typeface="Century Gothic"/>
                <a:ea typeface="Century Gothic"/>
                <a:cs typeface="Century Gothic"/>
                <a:sym typeface="Century Gothic"/>
              </a:rPr>
              <a:t>NOTE</a:t>
            </a:r>
            <a:r>
              <a:rPr lang="en-US" sz="2000">
                <a:latin typeface="Century Gothic"/>
                <a:ea typeface="Century Gothic"/>
                <a:cs typeface="Century Gothic"/>
                <a:sym typeface="Century Gothic"/>
              </a:rPr>
              <a:t>: the search traverse the tree with pruning conditions</a:t>
            </a:r>
            <a:endParaRPr sz="2000">
              <a:latin typeface="Century Gothic"/>
              <a:ea typeface="Century Gothic"/>
              <a:cs typeface="Century Gothic"/>
              <a:sym typeface="Century Gothic"/>
            </a:endParaRPr>
          </a:p>
        </p:txBody>
      </p:sp>
      <p:pic>
        <p:nvPicPr>
          <p:cNvPr id="197" name="Google Shape;197;p5"/>
          <p:cNvPicPr preferRelativeResize="0"/>
          <p:nvPr/>
        </p:nvPicPr>
        <p:blipFill>
          <a:blip r:embed="rId3">
            <a:alphaModFix/>
          </a:blip>
          <a:stretch>
            <a:fillRect/>
          </a:stretch>
        </p:blipFill>
        <p:spPr>
          <a:xfrm>
            <a:off x="277725" y="1643075"/>
            <a:ext cx="5553074" cy="4164800"/>
          </a:xfrm>
          <a:prstGeom prst="rect">
            <a:avLst/>
          </a:prstGeom>
          <a:noFill/>
          <a:ln>
            <a:noFill/>
          </a:ln>
        </p:spPr>
      </p:pic>
      <p:sp>
        <p:nvSpPr>
          <p:cNvPr id="198" name="Google Shape;198;p5"/>
          <p:cNvSpPr txBox="1"/>
          <p:nvPr/>
        </p:nvSpPr>
        <p:spPr>
          <a:xfrm>
            <a:off x="640275" y="6124350"/>
            <a:ext cx="47523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Reference: </a:t>
            </a:r>
            <a:r>
              <a:rPr lang="en-US" sz="1200" u="sng">
                <a:solidFill>
                  <a:schemeClr val="hlink"/>
                </a:solidFill>
                <a:hlinkClick r:id="rId4"/>
              </a:rPr>
              <a:t>https://www.cs.cmu.edu/~ckingsf/bioinfo-lectures/kdtrees.pdf</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Comparison</a:t>
            </a:r>
            <a:endParaRPr/>
          </a:p>
        </p:txBody>
      </p:sp>
      <p:sp>
        <p:nvSpPr>
          <p:cNvPr id="204" name="Google Shape;204;p6"/>
          <p:cNvSpPr txBox="1"/>
          <p:nvPr>
            <p:ph idx="1" type="body"/>
          </p:nvPr>
        </p:nvSpPr>
        <p:spPr>
          <a:xfrm>
            <a:off x="2591075" y="1362325"/>
            <a:ext cx="8915400" cy="42579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sz="2400"/>
              <a:t>Efficiency of R tree search depends on quality of tree.  Worst case O(n), where all MBRs overlap, so distances from point to every location must be calculated</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Efficiency of Quad Tree is O(log(n)) on average. However,  a bad quality Quad Tree can lead to the worst case of its operation time which is O(n).</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Average runtime of Kd tree insertion is O(log(n)) and worst runtime can go O(n). For bringing the closest coordinates, the worst runtime is O(n).</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g75cc26d587_0_7"/>
          <p:cNvSpPr txBox="1"/>
          <p:nvPr>
            <p:ph type="title"/>
          </p:nvPr>
        </p:nvSpPr>
        <p:spPr>
          <a:xfrm>
            <a:off x="2592925" y="624104"/>
            <a:ext cx="8911800" cy="806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Show Case:</a:t>
            </a:r>
            <a:endParaRPr/>
          </a:p>
        </p:txBody>
      </p:sp>
      <p:pic>
        <p:nvPicPr>
          <p:cNvPr id="210" name="Google Shape;210;g75cc26d587_0_7"/>
          <p:cNvPicPr preferRelativeResize="0"/>
          <p:nvPr/>
        </p:nvPicPr>
        <p:blipFill>
          <a:blip r:embed="rId3">
            <a:alphaModFix/>
          </a:blip>
          <a:stretch>
            <a:fillRect/>
          </a:stretch>
        </p:blipFill>
        <p:spPr>
          <a:xfrm>
            <a:off x="3422113" y="1430804"/>
            <a:ext cx="5347782" cy="5122397"/>
          </a:xfrm>
          <a:prstGeom prst="rect">
            <a:avLst/>
          </a:prstGeom>
          <a:noFill/>
          <a:ln cap="flat" cmpd="sng" w="7620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丝状">
  <a:themeElements>
    <a:clrScheme name="丝状">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2019-12-03T16:19:40Z</dcterms:created>
  <dc:creator>Cheng Haotian</dc:creator>
</cp:coreProperties>
</file>