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Mono-italic.fntdata"/><Relationship Id="rId10" Type="http://schemas.openxmlformats.org/officeDocument/2006/relationships/font" Target="fonts/RobotoMono-bold.fntdata"/><Relationship Id="rId12" Type="http://schemas.openxmlformats.org/officeDocument/2006/relationships/font" Target="fonts/RobotoMono-boldItalic.fntdata"/><Relationship Id="rId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319944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319944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23d6fb9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23d6fb9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`s</a:t>
            </a:r>
            <a:r>
              <a:rPr lang="en"/>
              <a:t>lidesfhirvalidator` demo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HH - Dec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30300" y="234850"/>
            <a:ext cx="26433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{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"resourceTy</a:t>
            </a:r>
            <a:r>
              <a:rPr lang="en" sz="1200">
                <a:solidFill>
                  <a:srgbClr val="343541"/>
                </a:solidFill>
              </a:rPr>
              <a:t>pe</a:t>
            </a:r>
            <a:r>
              <a:rPr lang="en" sz="1200">
                <a:solidFill>
                  <a:srgbClr val="343541"/>
                </a:solidFill>
              </a:rPr>
              <a:t>": "Patient</a:t>
            </a:r>
            <a:r>
              <a:rPr lang="en" sz="1200">
                <a:solidFill>
                  <a:srgbClr val="343541"/>
                </a:solidFill>
              </a:rPr>
              <a:t>",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"name: [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  {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    "use": "official",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    "family": "Bob",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    "given": ["Smith"]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  }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],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  "gender": "male"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}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testing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957950" y="501575"/>
            <a:ext cx="4231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</a:rPr>
              <a:t>Another example of a patient. 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{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"resourceType": "Patient"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"name": [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  {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    "use": "official",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    "family": "Sam",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    "given": ["Smith"]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  }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],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  "gender": "male"</a:t>
            </a:r>
            <a:endParaRPr sz="1200">
              <a:solidFill>
                <a:srgbClr val="3435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54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35625" y="650400"/>
            <a:ext cx="4036500" cy="27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"resourceTy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"AllergyIntolerance"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"id"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"example0"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"meta"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"profile"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"http://hl7.org.au/fhir/StructureDefinition/au-allergyintolerance"</a:t>
            </a:r>
            <a:endParaRPr sz="1000">
              <a:solidFill>
                <a:srgbClr val="B31412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]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"status"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"generated"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"div"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"&lt;div xmlns=\"http://www.w3.org/1999/xhtml\"&gt;&lt;p&gt;&lt;b&gt;Generated Narrative: AllergyIntolerance&lt;/b&gt;&lt;a name=\"example0\"&gt; &lt;/a&gt;&lt;/p&gt;&lt;div style=\"display: inline-block; background-color: #d9e0e7; padding: 6px; margin: 4px; border: 1px solid #8da1b4; border-radius: 5px; line-height: 60%\"&gt;&lt;p style=\"margin-bottom: 0px\"&gt;Resource AllergyIntolerance &amp;quot;example0&amp;quot; &lt;/p&gt;&lt;p style=\"margin-bottom: 0px\"&gt;Profile: &lt;a href=\"StructureDefinition-au-allergyintolerance.html\"&gt;AU Base Allergy Intolerance&lt;/a&gt;&lt;/p&gt;&lt;/div&gt;&lt;p&gt;&lt;b&gt;clinicalStatus&lt;/b&gt;: Active &lt;span style=\"background: LightGoldenRodYellow; margin: 4px; border: 1px solid khaki\"&gt; (&lt;a href=\"http://terminology.hl7.org/3.1.0/CodeSystem-allergyintolerance-clinical.html\"&gt;AllergyIntolerance Clinical Status Codes&lt;/a&gt;#active)&lt;/span&gt;&lt;/p&gt;&lt;p&gt;&lt;b&gt;verificationStatus&lt;/b&gt;: Confirmed &lt;span style=\"background: LightGoldenRodYellow; margin: 4px; border: 1px solid khaki\"&gt; (&lt;a href=\"http://terminology.hl7.org/3.1.0/CodeSystem-allergyintolerance-verification.html\"&gt;AllergyIntolerance Verification Status&lt;/a&gt;#confirmed)&lt;/span&gt;&lt;/p&gt;&lt;p&gt;&lt;b&gt;type&lt;/b&gt;: allergy&lt;/p&gt;&lt;p&gt;&lt;b&gt;code&lt;/b&gt;: Ibuprofen &lt;span style=\"background: LightGoldenRodYellow; margin: 4px; border: 1px solid khaki\"&gt; (&lt;a href=\"https://browser.ihtsdotools.org/\"&gt;SNOMED CT&lt;/a&gt;#387207008)&lt;/span&gt;&lt;/p&gt;&lt;p&gt;&lt;b&gt;patient&lt;/b&gt;: &lt;a href=\"Patient-example1.html\"&gt;Patient/example1: Harry DAN&lt;/a&gt; &amp;quot; DAN&amp;quot;&lt;/p&gt;&lt;p&gt;&lt;b&gt;onset&lt;/b&gt;: 2016-03-07&lt;/p&gt;&lt;p&gt;&lt;b&gt;recorder&lt;/b&gt;: &lt;a href=\"Practitioner-example0.html\"&gt;Practitioner/example0: Dr Helen Mayo&lt;/a&gt; &amp;quot; MAYO&amp;quot;&lt;/p&gt;&lt;h3&gt;Reactions&lt;/h3&gt;&lt;table class=\"grid\"&gt;&lt;tr&gt;&lt;td&gt;-&lt;/td&gt;&lt;td&gt;&lt;b&gt;Manifestation&lt;/b&gt;&lt;/td&gt;&lt;/tr&gt;&lt;tr&gt;&lt;td&gt;*&lt;/td&gt;&lt;td&gt;Urticaria &lt;span style=\"background: LightGoldenRodYellow; margin: 4px; border: 1px solid khaki\"&gt; (&lt;a href=\"https://browser.ihtsdotools.org/\"&gt;SNOMED CT&lt;/a&gt;#126485001)&lt;/span&gt;&lt;/td&gt;&lt;/tr&gt;&lt;/table&gt;&lt;/div&gt;"</a:t>
            </a:r>
            <a:endParaRPr sz="1000">
              <a:solidFill>
                <a:srgbClr val="B31412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"clinicalStatus"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"coding"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"system"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"http://terminology.hl7.org/CodeSystem/allergyintolerance-clinical"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"active"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"display"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"Active"</a:t>
            </a:r>
            <a:endParaRPr sz="1000">
              <a:solidFill>
                <a:srgbClr val="B31412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}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]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"verificationStatus"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"coding"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"system"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"http://terminology.hl7.org/CodeSystem/allergyintolerance-verification"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"confirmed"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"display"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"Confirmed"</a:t>
            </a:r>
            <a:endParaRPr sz="1000">
              <a:solidFill>
                <a:srgbClr val="B31412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}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]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"allergy"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"coding"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"system"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"https://healthterminologies.gov.au/fhir/ValueSet/indicator-hypersensitivity-intolerance-to-substance-2"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"63217011000036108"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"display"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"ibuprofen 200 mg tablet, 60"</a:t>
            </a:r>
            <a:endParaRPr sz="1000">
              <a:solidFill>
                <a:srgbClr val="B31412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}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]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"patient"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"reference"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"Patient/example1"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"display"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"Harry DAN"</a:t>
            </a:r>
            <a:endParaRPr sz="1000">
              <a:solidFill>
                <a:srgbClr val="B31412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"onsetDateTime"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"2016-03-07"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"recorder"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"reference"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"Practitioner/example0"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"display"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"Dr Helen Mayo"</a:t>
            </a:r>
            <a:endParaRPr sz="1000">
              <a:solidFill>
                <a:srgbClr val="B31412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"reaction"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"manifestation"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"coding"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{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"system"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"http://snomed.info/sct"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"code"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"126485001"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"display"</a:t>
            </a: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B3141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"Urticaria"</a:t>
            </a:r>
            <a:endParaRPr sz="1000">
              <a:solidFill>
                <a:srgbClr val="B31412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}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]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}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]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]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4043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C4043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52400"/>
            <a:ext cx="4267074" cy="284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