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4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76" r:id="rId9"/>
    <p:sldId id="259" r:id="rId10"/>
    <p:sldId id="260" r:id="rId11"/>
    <p:sldId id="264" r:id="rId12"/>
    <p:sldId id="261" r:id="rId13"/>
    <p:sldId id="262" r:id="rId14"/>
    <p:sldId id="263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D55D-54B1-4F0B-9D3F-861BCA44F40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C865-FA9D-41B8-96F4-3D1483C4C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9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FD9AD-36D2-4E46-8288-F55F6567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031" y="421857"/>
            <a:ext cx="5123243" cy="5909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Walmart Recruiting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en-US" sz="6000" dirty="0"/>
              <a:t>Store Sales analysis  &amp; Forecasting</a:t>
            </a:r>
            <a:br>
              <a:rPr lang="en-US" sz="6000" dirty="0"/>
            </a:b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24AA7-16F8-4D80-ABFD-2357040C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04" y="494507"/>
            <a:ext cx="3926021" cy="49863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Haotian Yu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Final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EMES 6992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GWU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D6305B-F705-48C8-B1CC-8D1DE612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6" y="-9527"/>
            <a:ext cx="4934294" cy="14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02AA-A801-4A3E-B975-3F765F7E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4732020"/>
            <a:ext cx="9054464" cy="2023110"/>
          </a:xfrm>
        </p:spPr>
        <p:txBody>
          <a:bodyPr/>
          <a:lstStyle/>
          <a:p>
            <a:pPr algn="ctr"/>
            <a:r>
              <a:rPr lang="en-US" dirty="0"/>
              <a:t>Weekly sale in departments of stores</a:t>
            </a:r>
            <a:br>
              <a:rPr lang="en-US" dirty="0"/>
            </a:br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group by Store and Dept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FCFA9F-FE44-410D-8255-E3933918A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1" y="240030"/>
            <a:ext cx="7383780" cy="4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112-9A6E-4E1B-ACBE-BDCF9437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433E-0011-4123-A7B7-34AEE7F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813"/>
            <a:ext cx="9905999" cy="4465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two different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isHoliday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Group(True or False).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different Size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9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400D258D-2027-4E52-8887-5E943CF6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205740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FDECFCA-4C4F-4C3B-96A6-AE2F73A6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16" y="205740"/>
            <a:ext cx="6135808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DD9BDE7-A5A0-4E7C-B1DC-82387AF3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3428999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6AB44E4-D75C-4269-B21F-48D4BFD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95" y="3428998"/>
            <a:ext cx="5962650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0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E95C429-0CFE-49C1-A062-5608041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245390"/>
            <a:ext cx="5526567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B37E42-A502-42EB-AA92-65848AE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389"/>
            <a:ext cx="6477000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1D4AB8-29B5-418B-8510-A4D5632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3629025"/>
            <a:ext cx="5526567" cy="29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9803D04-FE5A-44C1-84F2-5AF4D240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8" y="3629025"/>
            <a:ext cx="6477002" cy="29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0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636F26-8448-4A6A-BD59-5A5E9D3F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14300"/>
            <a:ext cx="5659755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536BCCD-9999-411F-9CAD-BD11A494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78" y="106325"/>
            <a:ext cx="6364605" cy="31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5939880-42C0-4AC1-80CD-C90C034C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3429000"/>
            <a:ext cx="5679758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CF2F8B-CA40-4220-B831-5351E193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2" y="3471588"/>
            <a:ext cx="6261735" cy="30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6D4-4696-43F7-85C8-84838170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EB1A-957E-4D78-B5A9-D3695DFA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975"/>
            <a:ext cx="9905999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'</a:t>
            </a:r>
            <a:r>
              <a:rPr lang="en-US" dirty="0" err="1">
                <a:solidFill>
                  <a:srgbClr val="FFFF00"/>
                </a:solidFill>
              </a:rPr>
              <a:t>Fuel_Price</a:t>
            </a:r>
            <a:r>
              <a:rPr lang="en-US" dirty="0">
                <a:solidFill>
                  <a:srgbClr val="FF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Stores.</a:t>
            </a:r>
          </a:p>
          <a:p>
            <a:r>
              <a:rPr lang="en-US" dirty="0">
                <a:solidFill>
                  <a:srgbClr val="CC00CC"/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'</a:t>
            </a:r>
            <a:r>
              <a:rPr lang="en-US" dirty="0" err="1">
                <a:solidFill>
                  <a:srgbClr val="CC00CC"/>
                </a:solidFill>
              </a:rPr>
              <a:t>Fuel_Price</a:t>
            </a:r>
            <a:r>
              <a:rPr lang="en-US" dirty="0">
                <a:solidFill>
                  <a:srgbClr val="CC00CC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Date.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'</a:t>
            </a:r>
            <a:r>
              <a:rPr lang="en-US" dirty="0" err="1">
                <a:solidFill>
                  <a:srgbClr val="00FF00"/>
                </a:solidFill>
              </a:rPr>
              <a:t>Fuel_Price</a:t>
            </a:r>
            <a:r>
              <a:rPr lang="en-US" dirty="0">
                <a:solidFill>
                  <a:srgbClr val="00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in different </a:t>
            </a:r>
            <a:r>
              <a:rPr lang="en-US" b="1" dirty="0" err="1">
                <a:solidFill>
                  <a:srgbClr val="FF0000"/>
                </a:solidFill>
              </a:rPr>
              <a:t>Dapartrments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3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664D0A-22DC-454E-8ECC-CE71ED45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52387"/>
            <a:ext cx="592980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CF11828-C970-4D07-996F-B871F3E0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1912"/>
            <a:ext cx="6010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861B089-5294-46D0-B5A6-A24311EE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3557589"/>
            <a:ext cx="592980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05748F8-A121-44E6-88FD-272A8522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57576"/>
            <a:ext cx="601027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FBF124C-8E43-4885-865F-12934358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" y="200025"/>
            <a:ext cx="5464722" cy="30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06CAA9-A2DE-4E31-A418-4A61BBB1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14300"/>
            <a:ext cx="6164579" cy="31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E4F72DC-BFFA-4A35-8EDD-725DE901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14438"/>
            <a:ext cx="5574029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10C6E46-F112-4C4C-B0DE-79B119F0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429000"/>
            <a:ext cx="6164580" cy="33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2B81-C1E7-45C6-A9E4-B843A7B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462897"/>
            <a:ext cx="7410450" cy="122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We get from these graphs?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30A969-8FB0-4B51-AD65-6886E514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00" y="892320"/>
            <a:ext cx="6743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90ADBCD-DCE5-4561-A377-57C1AEC7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7" y="1171575"/>
            <a:ext cx="2838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F71-B15D-4871-AD79-051268B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77F4-DABA-4C30-84DA-EB32E3C4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85950"/>
            <a:ext cx="10744199" cy="3905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The situation of sale for different store are different. The sale of several specific holidays is much better than non-holidays. Some holidays even have less sale than regular non-holidays.</a:t>
            </a:r>
          </a:p>
          <a:p>
            <a:r>
              <a:rPr lang="en-US" dirty="0"/>
              <a:t>2. The end of the year has lots of holiday, and the sale of stores increase.</a:t>
            </a:r>
          </a:p>
          <a:p>
            <a:r>
              <a:rPr lang="en-US" dirty="0"/>
              <a:t>3. Different department have different sales. Most departments sell better in holiday than regular days.</a:t>
            </a:r>
          </a:p>
          <a:p>
            <a:r>
              <a:rPr lang="en-US" dirty="0"/>
              <a:t>4. For different stores (sizes is also different), the CPI is different.</a:t>
            </a:r>
          </a:p>
          <a:p>
            <a:r>
              <a:rPr lang="en-US" dirty="0"/>
              <a:t>5. Different sizes of stores have different unemployment situation.</a:t>
            </a:r>
          </a:p>
          <a:p>
            <a:r>
              <a:rPr lang="en-US" dirty="0"/>
              <a:t>6. For different Date, </a:t>
            </a:r>
            <a:r>
              <a:rPr lang="en-US" dirty="0" err="1"/>
              <a:t>Fuel_Price</a:t>
            </a:r>
            <a:r>
              <a:rPr lang="en-US" dirty="0"/>
              <a:t> and CPI are different.</a:t>
            </a:r>
          </a:p>
          <a:p>
            <a:r>
              <a:rPr lang="en-US" dirty="0"/>
              <a:t>7. If the Fuel price is very high in holiday, the weekly sale just decrease and be very little.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" name="Content Placeholder 15" descr="A blue sign in front of a building&#10;&#10;Description automatically generated">
            <a:extLst>
              <a:ext uri="{FF2B5EF4-FFF2-40B4-BE49-F238E27FC236}">
                <a16:creationId xmlns:a16="http://schemas.microsoft.com/office/drawing/2014/main" id="{F0B1A5DD-3775-4A3F-9724-CE2D9966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14287"/>
            <a:ext cx="12163424" cy="6824663"/>
          </a:xfrm>
        </p:spPr>
      </p:pic>
    </p:spTree>
    <p:extLst>
      <p:ext uri="{BB962C8B-B14F-4D97-AF65-F5344CB8AC3E}">
        <p14:creationId xmlns:p14="http://schemas.microsoft.com/office/powerpoint/2010/main" val="119138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68CD-B8AA-493F-BEFC-613AE85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78ECF-F3F3-476D-A7E1-660AEAE8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2257108"/>
            <a:ext cx="8089026" cy="3160711"/>
          </a:xfrm>
        </p:spPr>
      </p:pic>
    </p:spTree>
    <p:extLst>
      <p:ext uri="{BB962C8B-B14F-4D97-AF65-F5344CB8AC3E}">
        <p14:creationId xmlns:p14="http://schemas.microsoft.com/office/powerpoint/2010/main" val="241648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F62-FC9B-4D8D-AA75-5219FFA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921-C6E9-4CA4-86E2-CEF34C33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6000"/>
            <a:ext cx="9905999" cy="41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sale in the whole year is not with big up and down. Big increase of sale is in holiday.</a:t>
            </a:r>
          </a:p>
          <a:p>
            <a:pPr marL="0" indent="0">
              <a:buNone/>
            </a:pPr>
            <a:r>
              <a:rPr lang="en-US" dirty="0"/>
              <a:t>I only get the prediction with continuous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Weekly sale = 6115.7007- 87.9700*Store + 111.4940*Dept + 0.0876* Size+ 21.7148* Temperature -370.8796* </a:t>
            </a:r>
            <a:r>
              <a:rPr lang="en-US" dirty="0" err="1"/>
              <a:t>Fuel_Price</a:t>
            </a:r>
            <a:r>
              <a:rPr lang="en-US" dirty="0"/>
              <a:t> -22.1171*CPI  -171.3561* Unemployment </a:t>
            </a:r>
          </a:p>
        </p:txBody>
      </p:sp>
    </p:spTree>
    <p:extLst>
      <p:ext uri="{BB962C8B-B14F-4D97-AF65-F5344CB8AC3E}">
        <p14:creationId xmlns:p14="http://schemas.microsoft.com/office/powerpoint/2010/main" val="107757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AACF-4E28-43BD-BB5A-842289A0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1" y="2590799"/>
            <a:ext cx="4781550" cy="32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608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8A8-565A-4F22-B971-363969E8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E58-F195-4897-846F-2B39A83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Analysis and Prediction is very important in the Selling industry</a:t>
            </a:r>
          </a:p>
          <a:p>
            <a:pPr marL="0" indent="0">
              <a:buNone/>
            </a:pPr>
            <a:r>
              <a:rPr lang="en-US" sz="3600" dirty="0"/>
              <a:t>Walmart is a very good data resource for the analysis. It’s useful for the application in business.</a:t>
            </a:r>
          </a:p>
        </p:txBody>
      </p:sp>
    </p:spTree>
    <p:extLst>
      <p:ext uri="{BB962C8B-B14F-4D97-AF65-F5344CB8AC3E}">
        <p14:creationId xmlns:p14="http://schemas.microsoft.com/office/powerpoint/2010/main" val="6981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9E8-54C0-4AFB-B0B3-9F078C7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r>
              <a:rPr lang="en-US" sz="4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61-D8B2-491E-AE9C-EBE1C4FC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what factors can decide the sale of a Walmart store. </a:t>
            </a:r>
          </a:p>
          <a:p>
            <a:r>
              <a:rPr lang="en-US" sz="2800" dirty="0"/>
              <a:t>prediction and forecasting of sales in 45 Walmart stores</a:t>
            </a:r>
          </a:p>
          <a:p>
            <a:r>
              <a:rPr lang="en-US" sz="2800" dirty="0"/>
              <a:t>The data analysis is done based on the sale data for different departments in different weeks for each location in the past time</a:t>
            </a:r>
          </a:p>
        </p:txBody>
      </p:sp>
    </p:spTree>
    <p:extLst>
      <p:ext uri="{BB962C8B-B14F-4D97-AF65-F5344CB8AC3E}">
        <p14:creationId xmlns:p14="http://schemas.microsoft.com/office/powerpoint/2010/main" val="260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252F-F736-4887-9412-DE613659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2437"/>
            <a:ext cx="9905999" cy="59531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can significantly decide the sales for a Walmart store?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How will be sale in holidays?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will the sale for each store be like in future?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What’s your guess for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006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055F-1302-4860-BCA6-BE707D5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D8F0-7D7F-4BD7-B7F8-568D2C5A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3575"/>
            <a:ext cx="9905999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historical sales data for 45 Walmart stores in different areas.</a:t>
            </a:r>
          </a:p>
          <a:p>
            <a:pPr fontAlgn="base"/>
            <a:r>
              <a:rPr lang="en-US" dirty="0"/>
              <a:t>Store - the store number</a:t>
            </a:r>
          </a:p>
          <a:p>
            <a:pPr fontAlgn="base"/>
            <a:r>
              <a:rPr lang="en-US" dirty="0"/>
              <a:t>Date - the week</a:t>
            </a:r>
          </a:p>
          <a:p>
            <a:pPr fontAlgn="base"/>
            <a:r>
              <a:rPr lang="en-US" dirty="0"/>
              <a:t>Temperature - average temperature in the region</a:t>
            </a:r>
          </a:p>
          <a:p>
            <a:pPr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fontAlgn="base"/>
            <a:r>
              <a:rPr lang="en-US" dirty="0"/>
              <a:t>CPI - the consumer price index</a:t>
            </a:r>
          </a:p>
          <a:p>
            <a:pPr fontAlgn="base"/>
            <a:r>
              <a:rPr lang="en-US" dirty="0"/>
              <a:t>Unemployment - the unemployment rate</a:t>
            </a:r>
          </a:p>
          <a:p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034B1-3261-4068-815F-6E4DAD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structure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67EEA-1107-46A7-8AD6-B00D973F1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42615"/>
              </p:ext>
            </p:extLst>
          </p:nvPr>
        </p:nvGraphicFramePr>
        <p:xfrm>
          <a:off x="142875" y="2234565"/>
          <a:ext cx="11925299" cy="38780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0287">
                  <a:extLst>
                    <a:ext uri="{9D8B030D-6E8A-4147-A177-3AD203B41FA5}">
                      <a16:colId xmlns:a16="http://schemas.microsoft.com/office/drawing/2014/main" val="53388948"/>
                    </a:ext>
                  </a:extLst>
                </a:gridCol>
                <a:gridCol w="700428">
                  <a:extLst>
                    <a:ext uri="{9D8B030D-6E8A-4147-A177-3AD203B41FA5}">
                      <a16:colId xmlns:a16="http://schemas.microsoft.com/office/drawing/2014/main" val="685136595"/>
                    </a:ext>
                  </a:extLst>
                </a:gridCol>
                <a:gridCol w="660405">
                  <a:extLst>
                    <a:ext uri="{9D8B030D-6E8A-4147-A177-3AD203B41FA5}">
                      <a16:colId xmlns:a16="http://schemas.microsoft.com/office/drawing/2014/main" val="307976466"/>
                    </a:ext>
                  </a:extLst>
                </a:gridCol>
                <a:gridCol w="1140698">
                  <a:extLst>
                    <a:ext uri="{9D8B030D-6E8A-4147-A177-3AD203B41FA5}">
                      <a16:colId xmlns:a16="http://schemas.microsoft.com/office/drawing/2014/main" val="1984250716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996607233"/>
                    </a:ext>
                  </a:extLst>
                </a:gridCol>
                <a:gridCol w="1040637">
                  <a:extLst>
                    <a:ext uri="{9D8B030D-6E8A-4147-A177-3AD203B41FA5}">
                      <a16:colId xmlns:a16="http://schemas.microsoft.com/office/drawing/2014/main" val="3649082513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3934117330"/>
                    </a:ext>
                  </a:extLst>
                </a:gridCol>
                <a:gridCol w="1020625">
                  <a:extLst>
                    <a:ext uri="{9D8B030D-6E8A-4147-A177-3AD203B41FA5}">
                      <a16:colId xmlns:a16="http://schemas.microsoft.com/office/drawing/2014/main" val="22482521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2548505246"/>
                    </a:ext>
                  </a:extLst>
                </a:gridCol>
                <a:gridCol w="1016317">
                  <a:extLst>
                    <a:ext uri="{9D8B030D-6E8A-4147-A177-3AD203B41FA5}">
                      <a16:colId xmlns:a16="http://schemas.microsoft.com/office/drawing/2014/main" val="4001433494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3956163555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3744348803"/>
                    </a:ext>
                  </a:extLst>
                </a:gridCol>
              </a:tblGrid>
              <a:tr h="83755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Store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Dept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Date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Weekly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Sales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isHoliday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Type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Size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Temperature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Fuel_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Price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CPI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Unemployment</a:t>
                      </a:r>
                    </a:p>
                  </a:txBody>
                  <a:tcPr marL="118016" marR="88512" marT="59008" marB="590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38245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24924.50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42.31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2.572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211.096358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708114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46039.49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True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38.51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2.548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211.242170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20588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41595.55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39.93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2.514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211.289143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41532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2010-02-26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19403.54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46.63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2.561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211.319643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00031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2010-03-05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21827.90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2.625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211.350143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2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BE6-AC90-44CF-8243-45E626B3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1" y="515648"/>
            <a:ext cx="3131819" cy="494789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238232-828B-4584-B438-EF9B8C735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298179" cy="6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01A-3DE5-4357-899D-DC5C94F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618518"/>
            <a:ext cx="2943225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Pair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40-DB59-4FE6-B71C-C17E87F8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259011"/>
            <a:ext cx="2436812" cy="378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Weekly sale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CPI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CD4E3-FA74-4C1C-B1CA-F28F7FD7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19050"/>
            <a:ext cx="7426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554</Words>
  <Application>Microsoft Office PowerPoint</Application>
  <PresentationFormat>Widescreen</PresentationFormat>
  <Paragraphs>148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Algerian</vt:lpstr>
      <vt:lpstr>Arial</vt:lpstr>
      <vt:lpstr>Calibri</vt:lpstr>
      <vt:lpstr>Tw Cen MT</vt:lpstr>
      <vt:lpstr>Circuit</vt:lpstr>
      <vt:lpstr>Walmart Recruiting - Store Sales analysis  &amp; Forecasting </vt:lpstr>
      <vt:lpstr>PowerPoint Presentation</vt:lpstr>
      <vt:lpstr>Background</vt:lpstr>
      <vt:lpstr>INTRODUCTION </vt:lpstr>
      <vt:lpstr>PowerPoint Presentation</vt:lpstr>
      <vt:lpstr>data variables</vt:lpstr>
      <vt:lpstr>Data structure</vt:lpstr>
      <vt:lpstr>Correlation</vt:lpstr>
      <vt:lpstr>Pair Plots</vt:lpstr>
      <vt:lpstr>Weekly sale in departments of stores group by Store and Dept</vt:lpstr>
      <vt:lpstr>Data Analysis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conclusion</vt:lpstr>
      <vt:lpstr>Linear Regression</vt:lpstr>
      <vt:lpstr>Conclusion&amp; Prediction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 - Store Sales analysis  &amp; Forecasting </dc:title>
  <dc:creator>Haotian Yu</dc:creator>
  <cp:lastModifiedBy>Haotian Yu</cp:lastModifiedBy>
  <cp:revision>15</cp:revision>
  <dcterms:created xsi:type="dcterms:W3CDTF">2018-12-06T11:44:34Z</dcterms:created>
  <dcterms:modified xsi:type="dcterms:W3CDTF">2018-12-06T23:36:33Z</dcterms:modified>
</cp:coreProperties>
</file>