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notesMasterIdLst>
    <p:notesMasterId r:id="rId23"/>
  </p:notesMasterIdLst>
  <p:sldIdLst>
    <p:sldId id="256" r:id="rId2"/>
    <p:sldId id="257" r:id="rId3"/>
    <p:sldId id="265" r:id="rId4"/>
    <p:sldId id="266" r:id="rId5"/>
    <p:sldId id="258" r:id="rId6"/>
    <p:sldId id="267" r:id="rId7"/>
    <p:sldId id="268" r:id="rId8"/>
    <p:sldId id="276" r:id="rId9"/>
    <p:sldId id="259" r:id="rId10"/>
    <p:sldId id="260" r:id="rId11"/>
    <p:sldId id="264" r:id="rId12"/>
    <p:sldId id="261" r:id="rId13"/>
    <p:sldId id="262" r:id="rId14"/>
    <p:sldId id="263" r:id="rId15"/>
    <p:sldId id="269" r:id="rId16"/>
    <p:sldId id="270" r:id="rId17"/>
    <p:sldId id="271" r:id="rId18"/>
    <p:sldId id="272" r:id="rId19"/>
    <p:sldId id="274" r:id="rId20"/>
    <p:sldId id="273" r:id="rId21"/>
    <p:sldId id="275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CC00CC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69" autoAdjust="0"/>
    <p:restoredTop sz="94660"/>
  </p:normalViewPr>
  <p:slideViewPr>
    <p:cSldViewPr snapToGrid="0">
      <p:cViewPr varScale="1">
        <p:scale>
          <a:sx n="67" d="100"/>
          <a:sy n="67" d="100"/>
        </p:scale>
        <p:origin x="91" y="3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C8D55D-54B1-4F0B-9D3F-861BCA44F405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38C865-FA9D-41B8-96F4-3D1483C4C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5622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38C865-FA9D-41B8-96F4-3D1483C4C2F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5907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D60E61CE-7566-4371-B79A-2C6938E00F13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89234EA7-3FA8-467E-A106-9E033F779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50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E61CE-7566-4371-B79A-2C6938E00F13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34EA7-3FA8-467E-A106-9E033F779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534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E61CE-7566-4371-B79A-2C6938E00F13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34EA7-3FA8-467E-A106-9E033F779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1621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E61CE-7566-4371-B79A-2C6938E00F13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34EA7-3FA8-467E-A106-9E033F7793F9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467970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E61CE-7566-4371-B79A-2C6938E00F13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34EA7-3FA8-467E-A106-9E033F779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9037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E61CE-7566-4371-B79A-2C6938E00F13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34EA7-3FA8-467E-A106-9E033F779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3164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E61CE-7566-4371-B79A-2C6938E00F13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34EA7-3FA8-467E-A106-9E033F779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4364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E61CE-7566-4371-B79A-2C6938E00F13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34EA7-3FA8-467E-A106-9E033F779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2837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E61CE-7566-4371-B79A-2C6938E00F13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34EA7-3FA8-467E-A106-9E033F779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039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E61CE-7566-4371-B79A-2C6938E00F13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34EA7-3FA8-467E-A106-9E033F779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920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E61CE-7566-4371-B79A-2C6938E00F13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34EA7-3FA8-467E-A106-9E033F779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91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E61CE-7566-4371-B79A-2C6938E00F13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34EA7-3FA8-467E-A106-9E033F779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957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E61CE-7566-4371-B79A-2C6938E00F13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34EA7-3FA8-467E-A106-9E033F779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360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E61CE-7566-4371-B79A-2C6938E00F13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34EA7-3FA8-467E-A106-9E033F779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435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E61CE-7566-4371-B79A-2C6938E00F13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34EA7-3FA8-467E-A106-9E033F779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697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E61CE-7566-4371-B79A-2C6938E00F13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34EA7-3FA8-467E-A106-9E033F779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333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E61CE-7566-4371-B79A-2C6938E00F13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34EA7-3FA8-467E-A106-9E033F779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351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0E61CE-7566-4371-B79A-2C6938E00F13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234EA7-3FA8-467E-A106-9E033F779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0744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731" r:id="rId12"/>
    <p:sldLayoutId id="2147483732" r:id="rId13"/>
    <p:sldLayoutId id="2147483733" r:id="rId14"/>
    <p:sldLayoutId id="2147483734" r:id="rId15"/>
    <p:sldLayoutId id="2147483735" r:id="rId16"/>
    <p:sldLayoutId id="214748373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0" name="Rectangle 199">
            <a:extLst>
              <a:ext uri="{FF2B5EF4-FFF2-40B4-BE49-F238E27FC236}">
                <a16:creationId xmlns:a16="http://schemas.microsoft.com/office/drawing/2014/main" id="{B7D4B16D-600A-41A1-8B1B-3727C56C0C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DE7C35E0-BD19-4AFC-81BF-7A7507E9C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60000"/>
            </a:schemeClr>
          </a:solidFill>
          <a:effectLst/>
        </p:grpSpPr>
        <p:sp>
          <p:nvSpPr>
            <p:cNvPr id="203" name="Rectangle 5">
              <a:extLst>
                <a:ext uri="{FF2B5EF4-FFF2-40B4-BE49-F238E27FC236}">
                  <a16:creationId xmlns:a16="http://schemas.microsoft.com/office/drawing/2014/main" id="{1E08D20A-3975-4596-85C6-D467995862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04" name="Freeform 6">
              <a:extLst>
                <a:ext uri="{FF2B5EF4-FFF2-40B4-BE49-F238E27FC236}">
                  <a16:creationId xmlns:a16="http://schemas.microsoft.com/office/drawing/2014/main" id="{630A9349-BFE4-4720-A229-98DCD3B69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5" name="Freeform 7">
              <a:extLst>
                <a:ext uri="{FF2B5EF4-FFF2-40B4-BE49-F238E27FC236}">
                  <a16:creationId xmlns:a16="http://schemas.microsoft.com/office/drawing/2014/main" id="{28487744-BBC9-4D40-85B3-0D45003C33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6" name="Rectangle 8">
              <a:extLst>
                <a:ext uri="{FF2B5EF4-FFF2-40B4-BE49-F238E27FC236}">
                  <a16:creationId xmlns:a16="http://schemas.microsoft.com/office/drawing/2014/main" id="{FAD6EF4D-97BD-46B4-9B5B-CD70971DD5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07" name="Freeform 9">
              <a:extLst>
                <a:ext uri="{FF2B5EF4-FFF2-40B4-BE49-F238E27FC236}">
                  <a16:creationId xmlns:a16="http://schemas.microsoft.com/office/drawing/2014/main" id="{210DCC42-11D2-4162-B47A-869B3F6694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8" name="Freeform 10">
              <a:extLst>
                <a:ext uri="{FF2B5EF4-FFF2-40B4-BE49-F238E27FC236}">
                  <a16:creationId xmlns:a16="http://schemas.microsoft.com/office/drawing/2014/main" id="{DE4880D6-6ECE-4F1B-B474-FE3940D043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9" name="Freeform 11">
              <a:extLst>
                <a:ext uri="{FF2B5EF4-FFF2-40B4-BE49-F238E27FC236}">
                  <a16:creationId xmlns:a16="http://schemas.microsoft.com/office/drawing/2014/main" id="{A1A39307-F675-49D2-9E45-28DA2AB5C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0" name="Freeform 12">
              <a:extLst>
                <a:ext uri="{FF2B5EF4-FFF2-40B4-BE49-F238E27FC236}">
                  <a16:creationId xmlns:a16="http://schemas.microsoft.com/office/drawing/2014/main" id="{AC5E23C5-C5D6-4BC3-9531-C0B2D7D29F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1" name="Freeform 13">
              <a:extLst>
                <a:ext uri="{FF2B5EF4-FFF2-40B4-BE49-F238E27FC236}">
                  <a16:creationId xmlns:a16="http://schemas.microsoft.com/office/drawing/2014/main" id="{4D3FC0A7-9672-4B19-8D54-71C3B39F7A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2" name="Freeform 14">
              <a:extLst>
                <a:ext uri="{FF2B5EF4-FFF2-40B4-BE49-F238E27FC236}">
                  <a16:creationId xmlns:a16="http://schemas.microsoft.com/office/drawing/2014/main" id="{9911D04C-3FFB-4D1E-8F59-5C02692E3E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3" name="Freeform 15">
              <a:extLst>
                <a:ext uri="{FF2B5EF4-FFF2-40B4-BE49-F238E27FC236}">
                  <a16:creationId xmlns:a16="http://schemas.microsoft.com/office/drawing/2014/main" id="{A0178C8F-EF32-4F3D-B022-60A7DE136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4" name="Freeform 16">
              <a:extLst>
                <a:ext uri="{FF2B5EF4-FFF2-40B4-BE49-F238E27FC236}">
                  <a16:creationId xmlns:a16="http://schemas.microsoft.com/office/drawing/2014/main" id="{EEB2DD25-DE0D-48CE-8218-E4EF12273A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5" name="Freeform 17">
              <a:extLst>
                <a:ext uri="{FF2B5EF4-FFF2-40B4-BE49-F238E27FC236}">
                  <a16:creationId xmlns:a16="http://schemas.microsoft.com/office/drawing/2014/main" id="{13C92E55-66CB-48F7-BF28-5D8ED146BB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6" name="Freeform 18">
              <a:extLst>
                <a:ext uri="{FF2B5EF4-FFF2-40B4-BE49-F238E27FC236}">
                  <a16:creationId xmlns:a16="http://schemas.microsoft.com/office/drawing/2014/main" id="{CB0B6C7B-4820-48AB-92AF-896559F009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7" name="Freeform 19">
              <a:extLst>
                <a:ext uri="{FF2B5EF4-FFF2-40B4-BE49-F238E27FC236}">
                  <a16:creationId xmlns:a16="http://schemas.microsoft.com/office/drawing/2014/main" id="{2018EECD-4518-458F-989E-6FCAE5AE0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8" name="Freeform 20">
              <a:extLst>
                <a:ext uri="{FF2B5EF4-FFF2-40B4-BE49-F238E27FC236}">
                  <a16:creationId xmlns:a16="http://schemas.microsoft.com/office/drawing/2014/main" id="{1FB0915F-3C52-468A-87E7-F3EE381DA3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9" name="Freeform 21">
              <a:extLst>
                <a:ext uri="{FF2B5EF4-FFF2-40B4-BE49-F238E27FC236}">
                  <a16:creationId xmlns:a16="http://schemas.microsoft.com/office/drawing/2014/main" id="{7B184771-5A8E-4ED5-9179-24B19F26C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0" name="Freeform 22">
              <a:extLst>
                <a:ext uri="{FF2B5EF4-FFF2-40B4-BE49-F238E27FC236}">
                  <a16:creationId xmlns:a16="http://schemas.microsoft.com/office/drawing/2014/main" id="{BC5162D1-D64C-4FBA-BE86-11B27A7432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1" name="Freeform 23">
              <a:extLst>
                <a:ext uri="{FF2B5EF4-FFF2-40B4-BE49-F238E27FC236}">
                  <a16:creationId xmlns:a16="http://schemas.microsoft.com/office/drawing/2014/main" id="{9EFF345C-6A58-4123-B2D1-2ED9E3691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2" name="Freeform 24">
              <a:extLst>
                <a:ext uri="{FF2B5EF4-FFF2-40B4-BE49-F238E27FC236}">
                  <a16:creationId xmlns:a16="http://schemas.microsoft.com/office/drawing/2014/main" id="{03CE89F7-AE1C-4370-920E-EE04C4124F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3" name="Freeform 25">
              <a:extLst>
                <a:ext uri="{FF2B5EF4-FFF2-40B4-BE49-F238E27FC236}">
                  <a16:creationId xmlns:a16="http://schemas.microsoft.com/office/drawing/2014/main" id="{D6E298F6-F99D-49EF-B614-24D2179C23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4" name="Freeform 26">
              <a:extLst>
                <a:ext uri="{FF2B5EF4-FFF2-40B4-BE49-F238E27FC236}">
                  <a16:creationId xmlns:a16="http://schemas.microsoft.com/office/drawing/2014/main" id="{2424FD35-451D-468C-9EB2-8DA350C124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5" name="Freeform 27">
              <a:extLst>
                <a:ext uri="{FF2B5EF4-FFF2-40B4-BE49-F238E27FC236}">
                  <a16:creationId xmlns:a16="http://schemas.microsoft.com/office/drawing/2014/main" id="{45BC0C6F-B91F-42CC-9046-522FE8223C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6" name="Freeform 28">
              <a:extLst>
                <a:ext uri="{FF2B5EF4-FFF2-40B4-BE49-F238E27FC236}">
                  <a16:creationId xmlns:a16="http://schemas.microsoft.com/office/drawing/2014/main" id="{F88AFBEE-A8B5-4B18-B834-5269F6C13C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7" name="Freeform 29">
              <a:extLst>
                <a:ext uri="{FF2B5EF4-FFF2-40B4-BE49-F238E27FC236}">
                  <a16:creationId xmlns:a16="http://schemas.microsoft.com/office/drawing/2014/main" id="{64B0F493-EC69-4C85-87D4-2876282311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8" name="Freeform 30">
              <a:extLst>
                <a:ext uri="{FF2B5EF4-FFF2-40B4-BE49-F238E27FC236}">
                  <a16:creationId xmlns:a16="http://schemas.microsoft.com/office/drawing/2014/main" id="{09920E7F-979C-40F6-8FB1-791325A4A4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9" name="Freeform 31">
              <a:extLst>
                <a:ext uri="{FF2B5EF4-FFF2-40B4-BE49-F238E27FC236}">
                  <a16:creationId xmlns:a16="http://schemas.microsoft.com/office/drawing/2014/main" id="{1387BCC3-D7BF-443E-B18C-87B696E64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0" name="Freeform 32">
              <a:extLst>
                <a:ext uri="{FF2B5EF4-FFF2-40B4-BE49-F238E27FC236}">
                  <a16:creationId xmlns:a16="http://schemas.microsoft.com/office/drawing/2014/main" id="{F1C0670D-9FA2-48D7-AFDB-4438ECC3EE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1" name="Rectangle 33">
              <a:extLst>
                <a:ext uri="{FF2B5EF4-FFF2-40B4-BE49-F238E27FC236}">
                  <a16:creationId xmlns:a16="http://schemas.microsoft.com/office/drawing/2014/main" id="{34088C0C-CAD1-4E66-A162-1D7020365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32" name="Freeform 34">
              <a:extLst>
                <a:ext uri="{FF2B5EF4-FFF2-40B4-BE49-F238E27FC236}">
                  <a16:creationId xmlns:a16="http://schemas.microsoft.com/office/drawing/2014/main" id="{B8C224A6-72B4-4763-B708-65A321D0D6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3" name="Freeform 35">
              <a:extLst>
                <a:ext uri="{FF2B5EF4-FFF2-40B4-BE49-F238E27FC236}">
                  <a16:creationId xmlns:a16="http://schemas.microsoft.com/office/drawing/2014/main" id="{2EE3A964-523C-470B-8B10-09053452C5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4" name="Freeform 36">
              <a:extLst>
                <a:ext uri="{FF2B5EF4-FFF2-40B4-BE49-F238E27FC236}">
                  <a16:creationId xmlns:a16="http://schemas.microsoft.com/office/drawing/2014/main" id="{1B87487E-C0EA-4E2A-8FC0-3D4C4F0177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5" name="Freeform 37">
              <a:extLst>
                <a:ext uri="{FF2B5EF4-FFF2-40B4-BE49-F238E27FC236}">
                  <a16:creationId xmlns:a16="http://schemas.microsoft.com/office/drawing/2014/main" id="{D8B57E7E-D885-4A0B-BBA0-E3BC3A68CD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6" name="Freeform 38">
              <a:extLst>
                <a:ext uri="{FF2B5EF4-FFF2-40B4-BE49-F238E27FC236}">
                  <a16:creationId xmlns:a16="http://schemas.microsoft.com/office/drawing/2014/main" id="{6FB84573-B84B-4571-A6E5-91CD308E7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7" name="Freeform 39">
              <a:extLst>
                <a:ext uri="{FF2B5EF4-FFF2-40B4-BE49-F238E27FC236}">
                  <a16:creationId xmlns:a16="http://schemas.microsoft.com/office/drawing/2014/main" id="{7EE5EE00-E139-4AB9-ACFC-5E39CFA951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8" name="Freeform 40">
              <a:extLst>
                <a:ext uri="{FF2B5EF4-FFF2-40B4-BE49-F238E27FC236}">
                  <a16:creationId xmlns:a16="http://schemas.microsoft.com/office/drawing/2014/main" id="{5A38A6AA-6753-4EFE-94BB-96DF73975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9" name="Freeform 41">
              <a:extLst>
                <a:ext uri="{FF2B5EF4-FFF2-40B4-BE49-F238E27FC236}">
                  <a16:creationId xmlns:a16="http://schemas.microsoft.com/office/drawing/2014/main" id="{506AB599-570B-4547-97F4-F2C6723014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0" name="Freeform 42">
              <a:extLst>
                <a:ext uri="{FF2B5EF4-FFF2-40B4-BE49-F238E27FC236}">
                  <a16:creationId xmlns:a16="http://schemas.microsoft.com/office/drawing/2014/main" id="{9AFDEA1E-DBAB-4507-8D36-786F19A85B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1" name="Freeform 43">
              <a:extLst>
                <a:ext uri="{FF2B5EF4-FFF2-40B4-BE49-F238E27FC236}">
                  <a16:creationId xmlns:a16="http://schemas.microsoft.com/office/drawing/2014/main" id="{C824D6F7-0BDF-4C8C-869D-BDDEB07641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2" name="Freeform 44">
              <a:extLst>
                <a:ext uri="{FF2B5EF4-FFF2-40B4-BE49-F238E27FC236}">
                  <a16:creationId xmlns:a16="http://schemas.microsoft.com/office/drawing/2014/main" id="{6953C491-AE0F-4D2B-9474-18D5E8B5DC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2" name="Rectangle 45">
              <a:extLst>
                <a:ext uri="{FF2B5EF4-FFF2-40B4-BE49-F238E27FC236}">
                  <a16:creationId xmlns:a16="http://schemas.microsoft.com/office/drawing/2014/main" id="{5B956350-9BDD-4090-B2B6-12C13D1CE2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44" name="Freeform 46">
              <a:extLst>
                <a:ext uri="{FF2B5EF4-FFF2-40B4-BE49-F238E27FC236}">
                  <a16:creationId xmlns:a16="http://schemas.microsoft.com/office/drawing/2014/main" id="{ECE31E80-E354-44C3-81E0-4E3E41DDF6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3" name="Freeform 47">
              <a:extLst>
                <a:ext uri="{FF2B5EF4-FFF2-40B4-BE49-F238E27FC236}">
                  <a16:creationId xmlns:a16="http://schemas.microsoft.com/office/drawing/2014/main" id="{9DFA35DB-5360-405A-A7EB-064E51FBC0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6" name="Freeform 48">
              <a:extLst>
                <a:ext uri="{FF2B5EF4-FFF2-40B4-BE49-F238E27FC236}">
                  <a16:creationId xmlns:a16="http://schemas.microsoft.com/office/drawing/2014/main" id="{2DA499BD-4313-4AD1-BE87-4BEF50FEC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7" name="Freeform 49">
              <a:extLst>
                <a:ext uri="{FF2B5EF4-FFF2-40B4-BE49-F238E27FC236}">
                  <a16:creationId xmlns:a16="http://schemas.microsoft.com/office/drawing/2014/main" id="{680E4C6D-12D1-417A-A709-EC416D98FA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8" name="Freeform 50">
              <a:extLst>
                <a:ext uri="{FF2B5EF4-FFF2-40B4-BE49-F238E27FC236}">
                  <a16:creationId xmlns:a16="http://schemas.microsoft.com/office/drawing/2014/main" id="{C93537B4-09B6-4CC6-92DE-3D3BDAC7A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9" name="Freeform 51">
              <a:extLst>
                <a:ext uri="{FF2B5EF4-FFF2-40B4-BE49-F238E27FC236}">
                  <a16:creationId xmlns:a16="http://schemas.microsoft.com/office/drawing/2014/main" id="{5D100FC5-9EA8-4DA7-AFA4-BC60831FD8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0" name="Freeform 52">
              <a:extLst>
                <a:ext uri="{FF2B5EF4-FFF2-40B4-BE49-F238E27FC236}">
                  <a16:creationId xmlns:a16="http://schemas.microsoft.com/office/drawing/2014/main" id="{3F10D757-6A3B-4314-9755-419B3738E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1" name="Freeform 53">
              <a:extLst>
                <a:ext uri="{FF2B5EF4-FFF2-40B4-BE49-F238E27FC236}">
                  <a16:creationId xmlns:a16="http://schemas.microsoft.com/office/drawing/2014/main" id="{28A4D881-D08B-4AAF-866D-7C31601126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2" name="Freeform 54">
              <a:extLst>
                <a:ext uri="{FF2B5EF4-FFF2-40B4-BE49-F238E27FC236}">
                  <a16:creationId xmlns:a16="http://schemas.microsoft.com/office/drawing/2014/main" id="{A666F3F8-571E-483F-9B9F-31EDB91A9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3" name="Freeform 55">
              <a:extLst>
                <a:ext uri="{FF2B5EF4-FFF2-40B4-BE49-F238E27FC236}">
                  <a16:creationId xmlns:a16="http://schemas.microsoft.com/office/drawing/2014/main" id="{18305C0F-0A00-450D-92A1-313C724398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4" name="Freeform 56">
              <a:extLst>
                <a:ext uri="{FF2B5EF4-FFF2-40B4-BE49-F238E27FC236}">
                  <a16:creationId xmlns:a16="http://schemas.microsoft.com/office/drawing/2014/main" id="{9A5635D8-CCB7-4D16-BB87-B1BC1AC97D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5" name="Freeform 57">
              <a:extLst>
                <a:ext uri="{FF2B5EF4-FFF2-40B4-BE49-F238E27FC236}">
                  <a16:creationId xmlns:a16="http://schemas.microsoft.com/office/drawing/2014/main" id="{7C10A784-B5EE-4486-96E7-3CC72B93AE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6" name="Freeform 58">
              <a:extLst>
                <a:ext uri="{FF2B5EF4-FFF2-40B4-BE49-F238E27FC236}">
                  <a16:creationId xmlns:a16="http://schemas.microsoft.com/office/drawing/2014/main" id="{AE5FA7CA-916C-4A34-A727-E0289D891A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258" name="Picture 2">
            <a:extLst>
              <a:ext uri="{FF2B5EF4-FFF2-40B4-BE49-F238E27FC236}">
                <a16:creationId xmlns:a16="http://schemas.microsoft.com/office/drawing/2014/main" id="{51039561-92F9-40EE-900B-6AA0F5804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" y="9525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18FD9AD-36D2-4E46-8288-F55F6567E7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8031" y="421857"/>
            <a:ext cx="5123243" cy="590909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000" b="1" dirty="0">
                <a:solidFill>
                  <a:schemeClr val="tx2">
                    <a:lumMod val="75000"/>
                  </a:schemeClr>
                </a:solidFill>
              </a:rPr>
              <a:t>Walmart Recruiting </a:t>
            </a:r>
            <a:r>
              <a:rPr lang="en-US" sz="6000" b="1" dirty="0">
                <a:solidFill>
                  <a:schemeClr val="bg2">
                    <a:lumMod val="75000"/>
                  </a:schemeClr>
                </a:solidFill>
              </a:rPr>
              <a:t>-</a:t>
            </a:r>
            <a:r>
              <a:rPr lang="en-US" sz="6000" b="1" dirty="0"/>
              <a:t> </a:t>
            </a:r>
            <a:r>
              <a:rPr lang="en-US" sz="6000" dirty="0"/>
              <a:t>Store Sales analysis  &amp; Forecasting</a:t>
            </a:r>
            <a:br>
              <a:rPr lang="en-US" sz="6000" dirty="0"/>
            </a:br>
            <a:endParaRPr lang="en-US" sz="60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A24AA7-16F8-4D80-ABFD-2357040CCD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32604" y="494507"/>
            <a:ext cx="3926021" cy="4986337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2400" b="1" dirty="0"/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bg2">
                    <a:lumMod val="75000"/>
                  </a:schemeClr>
                </a:solidFill>
              </a:rPr>
              <a:t>Haotian Yu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Final Project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bg2">
                    <a:lumMod val="75000"/>
                  </a:schemeClr>
                </a:solidFill>
              </a:rPr>
              <a:t>EMES 6992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bg2">
                    <a:lumMod val="75000"/>
                  </a:schemeClr>
                </a:solidFill>
              </a:rPr>
              <a:t>GWU</a:t>
            </a:r>
          </a:p>
        </p:txBody>
      </p:sp>
      <p:cxnSp>
        <p:nvCxnSpPr>
          <p:cNvPr id="260" name="Straight Connector 259">
            <a:extLst>
              <a:ext uri="{FF2B5EF4-FFF2-40B4-BE49-F238E27FC236}">
                <a16:creationId xmlns:a16="http://schemas.microsoft.com/office/drawing/2014/main" id="{D902DA06-324A-48CE-8C20-94535480A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133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picture containing clipart&#10;&#10;Description automatically generated">
            <a:extLst>
              <a:ext uri="{FF2B5EF4-FFF2-40B4-BE49-F238E27FC236}">
                <a16:creationId xmlns:a16="http://schemas.microsoft.com/office/drawing/2014/main" id="{CED6305B-F705-48C8-B1CC-8D1DE61244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7706" y="-9527"/>
            <a:ext cx="4934294" cy="1464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7970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802AA-A801-4A3E-B975-3F765F7E9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7361" y="4732020"/>
            <a:ext cx="9054464" cy="2023110"/>
          </a:xfrm>
        </p:spPr>
        <p:txBody>
          <a:bodyPr/>
          <a:lstStyle/>
          <a:p>
            <a:pPr algn="ctr"/>
            <a:r>
              <a:rPr lang="en-US" dirty="0"/>
              <a:t>Weekly sale in departments of stores</a:t>
            </a:r>
            <a:br>
              <a:rPr lang="en-US" dirty="0"/>
            </a:br>
            <a:r>
              <a:rPr lang="en-US" sz="2800" dirty="0">
                <a:solidFill>
                  <a:srgbClr val="92D050"/>
                </a:solidFill>
                <a:latin typeface="Algerian" panose="04020705040A02060702" pitchFamily="82" charset="0"/>
              </a:rPr>
              <a:t>group by Store and Dept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C1FCFA9F-FE44-410D-8255-E3933918A3C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1661" y="240030"/>
            <a:ext cx="7383780" cy="4869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07348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EB112-9A6E-4E1B-ACBE-BDCF94371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23243"/>
            <a:ext cx="9905998" cy="1478570"/>
          </a:xfrm>
        </p:spPr>
        <p:txBody>
          <a:bodyPr/>
          <a:lstStyle/>
          <a:p>
            <a:r>
              <a:rPr lang="en-US" dirty="0"/>
              <a:t>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62433E-0011-4123-A7B7-34AEE7FD90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01813"/>
            <a:ext cx="9905999" cy="446563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Relationship between Weekly sale and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'Store’, 'Date’, 'Dept’, '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Fuel_Price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’, 'CPI’, 'Unemployment’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in two different 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isHoliday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Group(True or False).</a:t>
            </a:r>
          </a:p>
          <a:p>
            <a:pPr marL="0" indent="0">
              <a:buNone/>
            </a:pPr>
            <a:endParaRPr lang="en-US" dirty="0">
              <a:solidFill>
                <a:srgbClr val="FFFF00"/>
              </a:solidFill>
            </a:endParaRP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Relationship between Weekly sale and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'Store’, 'Date’, 'Dept’, '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Fuel_Price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’, 'CPI’, 'Unemployment’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in different Size Group.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4965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>
            <a:extLst>
              <a:ext uri="{FF2B5EF4-FFF2-40B4-BE49-F238E27FC236}">
                <a16:creationId xmlns:a16="http://schemas.microsoft.com/office/drawing/2014/main" id="{400D258D-2027-4E52-8887-5E943CF6BA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77" y="205740"/>
            <a:ext cx="5828774" cy="3044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>
            <a:extLst>
              <a:ext uri="{FF2B5EF4-FFF2-40B4-BE49-F238E27FC236}">
                <a16:creationId xmlns:a16="http://schemas.microsoft.com/office/drawing/2014/main" id="{4FDECFCA-4C4F-4C3B-96A6-AE2F73A68A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8516" y="205740"/>
            <a:ext cx="6135808" cy="3044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>
            <a:extLst>
              <a:ext uri="{FF2B5EF4-FFF2-40B4-BE49-F238E27FC236}">
                <a16:creationId xmlns:a16="http://schemas.microsoft.com/office/drawing/2014/main" id="{9DD9BDE7-A5A0-4E7C-B1DC-82387AF3ED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77" y="3428999"/>
            <a:ext cx="5828774" cy="3044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>
            <a:extLst>
              <a:ext uri="{FF2B5EF4-FFF2-40B4-BE49-F238E27FC236}">
                <a16:creationId xmlns:a16="http://schemas.microsoft.com/office/drawing/2014/main" id="{A6AB44E4-D75C-4269-B21F-48D4BFD638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5095" y="3428998"/>
            <a:ext cx="5962650" cy="3044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33013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FE95C429-0CFE-49C1-A062-5608041D1C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33" y="245390"/>
            <a:ext cx="5526567" cy="3183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EEB37E42-A502-42EB-AA92-65848AE4A8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245389"/>
            <a:ext cx="6477000" cy="3183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>
            <a:extLst>
              <a:ext uri="{FF2B5EF4-FFF2-40B4-BE49-F238E27FC236}">
                <a16:creationId xmlns:a16="http://schemas.microsoft.com/office/drawing/2014/main" id="{DC1D4AB8-29B5-418B-8510-A4D56320B3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33" y="3629025"/>
            <a:ext cx="5526567" cy="2983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>
            <a:extLst>
              <a:ext uri="{FF2B5EF4-FFF2-40B4-BE49-F238E27FC236}">
                <a16:creationId xmlns:a16="http://schemas.microsoft.com/office/drawing/2014/main" id="{29803D04-FE5A-44C1-84F2-5AF4D24055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798" y="3629025"/>
            <a:ext cx="6477002" cy="2983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35040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>
            <a:extLst>
              <a:ext uri="{FF2B5EF4-FFF2-40B4-BE49-F238E27FC236}">
                <a16:creationId xmlns:a16="http://schemas.microsoft.com/office/drawing/2014/main" id="{0E636F26-8448-4A6A-BD59-5A5E9D3F00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" y="114300"/>
            <a:ext cx="5659755" cy="3120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id="{3536BCCD-9999-411F-9CAD-BD11A494A1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3578" y="106325"/>
            <a:ext cx="6364605" cy="3128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>
            <a:extLst>
              <a:ext uri="{FF2B5EF4-FFF2-40B4-BE49-F238E27FC236}">
                <a16:creationId xmlns:a16="http://schemas.microsoft.com/office/drawing/2014/main" id="{35939880-42C0-4AC1-80CD-C90C034C98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" y="3429000"/>
            <a:ext cx="5679758" cy="3120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>
            <a:extLst>
              <a:ext uri="{FF2B5EF4-FFF2-40B4-BE49-F238E27FC236}">
                <a16:creationId xmlns:a16="http://schemas.microsoft.com/office/drawing/2014/main" id="{5ACF2F8B-CA40-4220-B831-5351E19376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5012" y="3471588"/>
            <a:ext cx="6261735" cy="3077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69128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666D4-4696-43F7-85C8-848381707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27514"/>
            <a:ext cx="9905998" cy="1478570"/>
          </a:xfrm>
        </p:spPr>
        <p:txBody>
          <a:bodyPr/>
          <a:lstStyle/>
          <a:p>
            <a:r>
              <a:rPr lang="en-US" dirty="0"/>
              <a:t>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B3EB1A-957E-4D78-B5A9-D3695DFA46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704975"/>
            <a:ext cx="9905999" cy="4495800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rgbClr val="FFFF00"/>
                </a:solidFill>
              </a:rPr>
              <a:t>Relationship between Weekly sale and 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'</a:t>
            </a:r>
            <a:r>
              <a:rPr lang="en-US" dirty="0" err="1">
                <a:solidFill>
                  <a:srgbClr val="FFFF00"/>
                </a:solidFill>
              </a:rPr>
              <a:t>Fuel_Price</a:t>
            </a:r>
            <a:r>
              <a:rPr lang="en-US" dirty="0">
                <a:solidFill>
                  <a:srgbClr val="FFFF00"/>
                </a:solidFill>
              </a:rPr>
              <a:t>’, 'CPI’, 'Unemployment’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in different </a:t>
            </a:r>
            <a:r>
              <a:rPr lang="en-US" b="1" dirty="0">
                <a:solidFill>
                  <a:srgbClr val="FF0000"/>
                </a:solidFill>
              </a:rPr>
              <a:t>Stores.</a:t>
            </a:r>
          </a:p>
          <a:p>
            <a:r>
              <a:rPr lang="en-US" dirty="0">
                <a:solidFill>
                  <a:srgbClr val="CC00CC"/>
                </a:solidFill>
              </a:rPr>
              <a:t> Relationship between Weekly sale and </a:t>
            </a:r>
          </a:p>
          <a:p>
            <a:pPr marL="0" indent="0">
              <a:buNone/>
            </a:pPr>
            <a:r>
              <a:rPr lang="en-US" dirty="0">
                <a:solidFill>
                  <a:srgbClr val="CC00CC"/>
                </a:solidFill>
              </a:rPr>
              <a:t>'</a:t>
            </a:r>
            <a:r>
              <a:rPr lang="en-US" dirty="0" err="1">
                <a:solidFill>
                  <a:srgbClr val="CC00CC"/>
                </a:solidFill>
              </a:rPr>
              <a:t>Fuel_Price</a:t>
            </a:r>
            <a:r>
              <a:rPr lang="en-US" dirty="0">
                <a:solidFill>
                  <a:srgbClr val="CC00CC"/>
                </a:solidFill>
              </a:rPr>
              <a:t>’, 'CPI’, 'Unemployment’</a:t>
            </a:r>
          </a:p>
          <a:p>
            <a:pPr marL="0" indent="0">
              <a:buNone/>
            </a:pPr>
            <a:r>
              <a:rPr lang="en-US" dirty="0">
                <a:solidFill>
                  <a:srgbClr val="CC00CC"/>
                </a:solidFill>
              </a:rPr>
              <a:t>in different </a:t>
            </a:r>
            <a:r>
              <a:rPr lang="en-US" b="1" dirty="0">
                <a:solidFill>
                  <a:srgbClr val="FF0000"/>
                </a:solidFill>
              </a:rPr>
              <a:t>Date.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>
                <a:solidFill>
                  <a:srgbClr val="00FF00"/>
                </a:solidFill>
              </a:rPr>
              <a:t>Relationship between Weekly sale and </a:t>
            </a:r>
          </a:p>
          <a:p>
            <a:pPr marL="0" indent="0">
              <a:buNone/>
            </a:pPr>
            <a:r>
              <a:rPr lang="en-US" dirty="0">
                <a:solidFill>
                  <a:srgbClr val="00FF00"/>
                </a:solidFill>
              </a:rPr>
              <a:t>'</a:t>
            </a:r>
            <a:r>
              <a:rPr lang="en-US" dirty="0" err="1">
                <a:solidFill>
                  <a:srgbClr val="00FF00"/>
                </a:solidFill>
              </a:rPr>
              <a:t>Fuel_Price</a:t>
            </a:r>
            <a:r>
              <a:rPr lang="en-US" dirty="0">
                <a:solidFill>
                  <a:srgbClr val="00FF00"/>
                </a:solidFill>
              </a:rPr>
              <a:t>’, 'CPI’, 'Unemployment’</a:t>
            </a:r>
          </a:p>
          <a:p>
            <a:pPr marL="0" indent="0">
              <a:buNone/>
            </a:pPr>
            <a:r>
              <a:rPr lang="en-US" dirty="0">
                <a:solidFill>
                  <a:srgbClr val="00FF00"/>
                </a:solidFill>
              </a:rPr>
              <a:t>in different </a:t>
            </a:r>
            <a:r>
              <a:rPr lang="en-US" b="1" dirty="0" err="1">
                <a:solidFill>
                  <a:srgbClr val="FF0000"/>
                </a:solidFill>
              </a:rPr>
              <a:t>Dapartrments</a:t>
            </a:r>
            <a:r>
              <a:rPr lang="en-US" b="1" dirty="0">
                <a:solidFill>
                  <a:srgbClr val="FF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693851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>
            <a:extLst>
              <a:ext uri="{FF2B5EF4-FFF2-40B4-BE49-F238E27FC236}">
                <a16:creationId xmlns:a16="http://schemas.microsoft.com/office/drawing/2014/main" id="{6D664D0A-22DC-454E-8ECC-CE71ED4582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70" y="52387"/>
            <a:ext cx="5929805" cy="3248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6">
            <a:extLst>
              <a:ext uri="{FF2B5EF4-FFF2-40B4-BE49-F238E27FC236}">
                <a16:creationId xmlns:a16="http://schemas.microsoft.com/office/drawing/2014/main" id="{DCF11828-C970-4D07-996F-B871F3E01A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9" y="61912"/>
            <a:ext cx="6010275" cy="3248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>
            <a:extLst>
              <a:ext uri="{FF2B5EF4-FFF2-40B4-BE49-F238E27FC236}">
                <a16:creationId xmlns:a16="http://schemas.microsoft.com/office/drawing/2014/main" id="{5861B089-5294-46D0-B5A6-A24311EE9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70" y="3557589"/>
            <a:ext cx="5929805" cy="3114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0">
            <a:extLst>
              <a:ext uri="{FF2B5EF4-FFF2-40B4-BE49-F238E27FC236}">
                <a16:creationId xmlns:a16="http://schemas.microsoft.com/office/drawing/2014/main" id="{B05748F8-A121-44E6-88FD-272A852286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8" y="3457576"/>
            <a:ext cx="6010276" cy="331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32236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>
            <a:extLst>
              <a:ext uri="{FF2B5EF4-FFF2-40B4-BE49-F238E27FC236}">
                <a16:creationId xmlns:a16="http://schemas.microsoft.com/office/drawing/2014/main" id="{6FBF124C-8E43-4885-865F-1293435834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953" y="200025"/>
            <a:ext cx="5464722" cy="3023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2" name="Picture 6">
            <a:extLst>
              <a:ext uri="{FF2B5EF4-FFF2-40B4-BE49-F238E27FC236}">
                <a16:creationId xmlns:a16="http://schemas.microsoft.com/office/drawing/2014/main" id="{5406CAA9-A2DE-4E31-A418-4A61BBB1E7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8825" y="114300"/>
            <a:ext cx="6164579" cy="3109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4" name="Picture 8">
            <a:extLst>
              <a:ext uri="{FF2B5EF4-FFF2-40B4-BE49-F238E27FC236}">
                <a16:creationId xmlns:a16="http://schemas.microsoft.com/office/drawing/2014/main" id="{AE4F72DC-BFFA-4A35-8EDD-725DE9017D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" y="3414438"/>
            <a:ext cx="5574029" cy="331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6" name="Picture 10">
            <a:extLst>
              <a:ext uri="{FF2B5EF4-FFF2-40B4-BE49-F238E27FC236}">
                <a16:creationId xmlns:a16="http://schemas.microsoft.com/office/drawing/2014/main" id="{E10C6E46-F112-4C4C-B0DE-79B119F09B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8823" y="3429000"/>
            <a:ext cx="6164580" cy="3300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66830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92B81-C1E7-45C6-A9E4-B843A7BB53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2600" y="4462897"/>
            <a:ext cx="7410450" cy="12235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What We get from these graphs?</a:t>
            </a: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D530A969-8FB0-4B51-AD65-6886E514A2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0300" y="892320"/>
            <a:ext cx="6743700" cy="331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 close up of a device&#10;&#10;Description automatically generated">
            <a:extLst>
              <a:ext uri="{FF2B5EF4-FFF2-40B4-BE49-F238E27FC236}">
                <a16:creationId xmlns:a16="http://schemas.microsoft.com/office/drawing/2014/main" id="{D90ADBCD-DCE5-4561-A377-57C1AEC793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8947" y="1171575"/>
            <a:ext cx="2838846" cy="2476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6460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4AF71-B15D-4871-AD79-051268B6A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2277F4-DABA-4C30-84DA-EB32E3C406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4875" y="1885950"/>
            <a:ext cx="10744199" cy="3905251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1. The situation of sale for different store are different. The sale of several specific holidays is much better than non-holidays. Some holidays even have less sale than regular non-holidays.</a:t>
            </a:r>
          </a:p>
          <a:p>
            <a:r>
              <a:rPr lang="en-US" dirty="0"/>
              <a:t>2. The end of the year has lots of holiday, and the sale of stores increase.</a:t>
            </a:r>
          </a:p>
          <a:p>
            <a:r>
              <a:rPr lang="en-US" dirty="0"/>
              <a:t>3. Different department have different sales. Most departments sell better in holiday than regular days.</a:t>
            </a:r>
          </a:p>
          <a:p>
            <a:r>
              <a:rPr lang="en-US" dirty="0"/>
              <a:t>4. For different stores (sizes is also different), the CPI is different.</a:t>
            </a:r>
          </a:p>
          <a:p>
            <a:r>
              <a:rPr lang="en-US" dirty="0"/>
              <a:t>5. Different sizes of stores have different unemployment situation.</a:t>
            </a:r>
          </a:p>
          <a:p>
            <a:r>
              <a:rPr lang="en-US" dirty="0"/>
              <a:t>6. For different Date, </a:t>
            </a:r>
            <a:r>
              <a:rPr lang="en-US" dirty="0" err="1"/>
              <a:t>Fuel_Price</a:t>
            </a:r>
            <a:r>
              <a:rPr lang="en-US" dirty="0"/>
              <a:t> and CPI are different.</a:t>
            </a:r>
          </a:p>
          <a:p>
            <a:r>
              <a:rPr lang="en-US" dirty="0"/>
              <a:t>7.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800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12">
            <a:extLst>
              <a:ext uri="{FF2B5EF4-FFF2-40B4-BE49-F238E27FC236}">
                <a16:creationId xmlns:a16="http://schemas.microsoft.com/office/drawing/2014/main" id="{8E1DDAD8-1D10-4640-A034-BE90015E3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74" name="Rectangle 13">
              <a:extLst>
                <a:ext uri="{FF2B5EF4-FFF2-40B4-BE49-F238E27FC236}">
                  <a16:creationId xmlns:a16="http://schemas.microsoft.com/office/drawing/2014/main" id="{52FE7688-721D-4A97-B007-BDE056094D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Picture 2">
              <a:extLst>
                <a:ext uri="{FF2B5EF4-FFF2-40B4-BE49-F238E27FC236}">
                  <a16:creationId xmlns:a16="http://schemas.microsoft.com/office/drawing/2014/main" id="{9E73A810-8571-4A9D-A3CB-336933AB4C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6" name="Group 16">
            <a:extLst>
              <a:ext uri="{FF2B5EF4-FFF2-40B4-BE49-F238E27FC236}">
                <a16:creationId xmlns:a16="http://schemas.microsoft.com/office/drawing/2014/main" id="{FD642FB6-2808-4BC5-AE0B-7302C24B7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B0B8F04-D9A7-48E5-A29C-51A66B59D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D6D18883-6BFF-42BB-8088-FCCF83F9CF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7">
              <a:extLst>
                <a:ext uri="{FF2B5EF4-FFF2-40B4-BE49-F238E27FC236}">
                  <a16:creationId xmlns:a16="http://schemas.microsoft.com/office/drawing/2014/main" id="{1D0FEFB3-A009-4D0F-9107-C0B17786FB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8E86C7F-B981-4448-8A1A-856F7124FF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2" name="Freeform 9">
              <a:extLst>
                <a:ext uri="{FF2B5EF4-FFF2-40B4-BE49-F238E27FC236}">
                  <a16:creationId xmlns:a16="http://schemas.microsoft.com/office/drawing/2014/main" id="{4C6CFFD9-BA00-4184-8310-5FC9550954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0">
              <a:extLst>
                <a:ext uri="{FF2B5EF4-FFF2-40B4-BE49-F238E27FC236}">
                  <a16:creationId xmlns:a16="http://schemas.microsoft.com/office/drawing/2014/main" id="{A1892DF3-4848-496C-8664-DFD32EE250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1">
              <a:extLst>
                <a:ext uri="{FF2B5EF4-FFF2-40B4-BE49-F238E27FC236}">
                  <a16:creationId xmlns:a16="http://schemas.microsoft.com/office/drawing/2014/main" id="{D6DB8C30-651E-4D8F-A70C-163FC58427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2">
              <a:extLst>
                <a:ext uri="{FF2B5EF4-FFF2-40B4-BE49-F238E27FC236}">
                  <a16:creationId xmlns:a16="http://schemas.microsoft.com/office/drawing/2014/main" id="{563DFB81-F969-4F44-BA6C-634795642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3">
              <a:extLst>
                <a:ext uri="{FF2B5EF4-FFF2-40B4-BE49-F238E27FC236}">
                  <a16:creationId xmlns:a16="http://schemas.microsoft.com/office/drawing/2014/main" id="{8E5DE346-AFCA-40DA-B5E2-93A86EA54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4">
              <a:extLst>
                <a:ext uri="{FF2B5EF4-FFF2-40B4-BE49-F238E27FC236}">
                  <a16:creationId xmlns:a16="http://schemas.microsoft.com/office/drawing/2014/main" id="{77A34306-2AE8-43D0-9686-E97B3B53FE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5">
              <a:extLst>
                <a:ext uri="{FF2B5EF4-FFF2-40B4-BE49-F238E27FC236}">
                  <a16:creationId xmlns:a16="http://schemas.microsoft.com/office/drawing/2014/main" id="{B9CC10F0-FFCD-4CB9-AF4C-22722D20B7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6">
              <a:extLst>
                <a:ext uri="{FF2B5EF4-FFF2-40B4-BE49-F238E27FC236}">
                  <a16:creationId xmlns:a16="http://schemas.microsoft.com/office/drawing/2014/main" id="{2A6B0E38-C962-4491-BFDA-75378B4D67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7">
              <a:extLst>
                <a:ext uri="{FF2B5EF4-FFF2-40B4-BE49-F238E27FC236}">
                  <a16:creationId xmlns:a16="http://schemas.microsoft.com/office/drawing/2014/main" id="{655F640B-8407-487C-8696-F47451478E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8">
              <a:extLst>
                <a:ext uri="{FF2B5EF4-FFF2-40B4-BE49-F238E27FC236}">
                  <a16:creationId xmlns:a16="http://schemas.microsoft.com/office/drawing/2014/main" id="{FAB4F099-4FF6-4410-A5B9-2A5355719C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19">
              <a:extLst>
                <a:ext uri="{FF2B5EF4-FFF2-40B4-BE49-F238E27FC236}">
                  <a16:creationId xmlns:a16="http://schemas.microsoft.com/office/drawing/2014/main" id="{6FE80B6E-3DA9-4304-9925-12E578C4E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0">
              <a:extLst>
                <a:ext uri="{FF2B5EF4-FFF2-40B4-BE49-F238E27FC236}">
                  <a16:creationId xmlns:a16="http://schemas.microsoft.com/office/drawing/2014/main" id="{67D1CB75-0CBA-4E13-924C-21F221D7BF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1">
              <a:extLst>
                <a:ext uri="{FF2B5EF4-FFF2-40B4-BE49-F238E27FC236}">
                  <a16:creationId xmlns:a16="http://schemas.microsoft.com/office/drawing/2014/main" id="{F2CC783B-FA45-4777-A76A-982B285C7C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2">
              <a:extLst>
                <a:ext uri="{FF2B5EF4-FFF2-40B4-BE49-F238E27FC236}">
                  <a16:creationId xmlns:a16="http://schemas.microsoft.com/office/drawing/2014/main" id="{D68F4DD3-D736-4B78-972E-F5128CFBE7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3">
              <a:extLst>
                <a:ext uri="{FF2B5EF4-FFF2-40B4-BE49-F238E27FC236}">
                  <a16:creationId xmlns:a16="http://schemas.microsoft.com/office/drawing/2014/main" id="{B14AF103-15B3-4796-A71A-297D37E176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4">
              <a:extLst>
                <a:ext uri="{FF2B5EF4-FFF2-40B4-BE49-F238E27FC236}">
                  <a16:creationId xmlns:a16="http://schemas.microsoft.com/office/drawing/2014/main" id="{B0B240FB-0453-4B6F-9F9B-C2C3305AC5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5">
              <a:extLst>
                <a:ext uri="{FF2B5EF4-FFF2-40B4-BE49-F238E27FC236}">
                  <a16:creationId xmlns:a16="http://schemas.microsoft.com/office/drawing/2014/main" id="{EBBBDCEE-433E-40F3-B49D-375CB162A8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6">
              <a:extLst>
                <a:ext uri="{FF2B5EF4-FFF2-40B4-BE49-F238E27FC236}">
                  <a16:creationId xmlns:a16="http://schemas.microsoft.com/office/drawing/2014/main" id="{09B123C6-141E-4A37-B5A7-27E7764FA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7">
              <a:extLst>
                <a:ext uri="{FF2B5EF4-FFF2-40B4-BE49-F238E27FC236}">
                  <a16:creationId xmlns:a16="http://schemas.microsoft.com/office/drawing/2014/main" id="{1FA1F521-36A1-49FF-84A7-229E8970F7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8">
              <a:extLst>
                <a:ext uri="{FF2B5EF4-FFF2-40B4-BE49-F238E27FC236}">
                  <a16:creationId xmlns:a16="http://schemas.microsoft.com/office/drawing/2014/main" id="{DE512F89-D901-4487-A42C-02345EC5FC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9">
              <a:extLst>
                <a:ext uri="{FF2B5EF4-FFF2-40B4-BE49-F238E27FC236}">
                  <a16:creationId xmlns:a16="http://schemas.microsoft.com/office/drawing/2014/main" id="{ED3ED0E5-3226-4B78-B3EA-C591824B89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0">
              <a:extLst>
                <a:ext uri="{FF2B5EF4-FFF2-40B4-BE49-F238E27FC236}">
                  <a16:creationId xmlns:a16="http://schemas.microsoft.com/office/drawing/2014/main" id="{9CBB1F68-B6DE-4ECF-B20F-328F9811E2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1">
              <a:extLst>
                <a:ext uri="{FF2B5EF4-FFF2-40B4-BE49-F238E27FC236}">
                  <a16:creationId xmlns:a16="http://schemas.microsoft.com/office/drawing/2014/main" id="{A566C551-9523-4D97-A8CF-5C91F436C5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2">
              <a:extLst>
                <a:ext uri="{FF2B5EF4-FFF2-40B4-BE49-F238E27FC236}">
                  <a16:creationId xmlns:a16="http://schemas.microsoft.com/office/drawing/2014/main" id="{9E166BA0-9268-4419-9332-2D30C21239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B700C031-AA54-4DC7-B8A2-2569B3FA6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7" name="Freeform 34">
              <a:extLst>
                <a:ext uri="{FF2B5EF4-FFF2-40B4-BE49-F238E27FC236}">
                  <a16:creationId xmlns:a16="http://schemas.microsoft.com/office/drawing/2014/main" id="{03045EC8-ECC8-473F-8786-DE266F05B1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5">
              <a:extLst>
                <a:ext uri="{FF2B5EF4-FFF2-40B4-BE49-F238E27FC236}">
                  <a16:creationId xmlns:a16="http://schemas.microsoft.com/office/drawing/2014/main" id="{9337EBA2-5088-4A44-8C0B-A6EE78989C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6">
              <a:extLst>
                <a:ext uri="{FF2B5EF4-FFF2-40B4-BE49-F238E27FC236}">
                  <a16:creationId xmlns:a16="http://schemas.microsoft.com/office/drawing/2014/main" id="{3486A705-2593-45C9-A13E-8E2FB7C354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37">
              <a:extLst>
                <a:ext uri="{FF2B5EF4-FFF2-40B4-BE49-F238E27FC236}">
                  <a16:creationId xmlns:a16="http://schemas.microsoft.com/office/drawing/2014/main" id="{F357321C-6DEE-4D02-A997-75E47EE0E0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38">
              <a:extLst>
                <a:ext uri="{FF2B5EF4-FFF2-40B4-BE49-F238E27FC236}">
                  <a16:creationId xmlns:a16="http://schemas.microsoft.com/office/drawing/2014/main" id="{D0B8F87F-3530-4BCD-A8E5-C1B83707B5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39">
              <a:extLst>
                <a:ext uri="{FF2B5EF4-FFF2-40B4-BE49-F238E27FC236}">
                  <a16:creationId xmlns:a16="http://schemas.microsoft.com/office/drawing/2014/main" id="{5BE86BA3-AB0E-4F70-A552-0D9EB9E98E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0">
              <a:extLst>
                <a:ext uri="{FF2B5EF4-FFF2-40B4-BE49-F238E27FC236}">
                  <a16:creationId xmlns:a16="http://schemas.microsoft.com/office/drawing/2014/main" id="{DF5FE773-B9AE-4A3F-8EDC-165CE579BD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1">
              <a:extLst>
                <a:ext uri="{FF2B5EF4-FFF2-40B4-BE49-F238E27FC236}">
                  <a16:creationId xmlns:a16="http://schemas.microsoft.com/office/drawing/2014/main" id="{4A03D7BE-B358-4F8B-85EA-65E0CBF2D1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2">
              <a:extLst>
                <a:ext uri="{FF2B5EF4-FFF2-40B4-BE49-F238E27FC236}">
                  <a16:creationId xmlns:a16="http://schemas.microsoft.com/office/drawing/2014/main" id="{A6548877-0957-435B-A419-389A278E5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3">
              <a:extLst>
                <a:ext uri="{FF2B5EF4-FFF2-40B4-BE49-F238E27FC236}">
                  <a16:creationId xmlns:a16="http://schemas.microsoft.com/office/drawing/2014/main" id="{B2D5EA95-9E60-468A-8DA1-40F05C9BDA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44">
              <a:extLst>
                <a:ext uri="{FF2B5EF4-FFF2-40B4-BE49-F238E27FC236}">
                  <a16:creationId xmlns:a16="http://schemas.microsoft.com/office/drawing/2014/main" id="{C9B409CE-11E5-40D1-8C9B-86614EAE2A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9E594AF5-DB50-4227-AC2F-10EE5233C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9" name="Freeform 46">
              <a:extLst>
                <a:ext uri="{FF2B5EF4-FFF2-40B4-BE49-F238E27FC236}">
                  <a16:creationId xmlns:a16="http://schemas.microsoft.com/office/drawing/2014/main" id="{9335DCAF-74A2-4994-B5BF-1C079A40A5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47">
              <a:extLst>
                <a:ext uri="{FF2B5EF4-FFF2-40B4-BE49-F238E27FC236}">
                  <a16:creationId xmlns:a16="http://schemas.microsoft.com/office/drawing/2014/main" id="{1DC8E1A2-0C6B-4BA9-85F4-3645AED5DE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48">
              <a:extLst>
                <a:ext uri="{FF2B5EF4-FFF2-40B4-BE49-F238E27FC236}">
                  <a16:creationId xmlns:a16="http://schemas.microsoft.com/office/drawing/2014/main" id="{28F38DE0-3BEE-441A-8212-E77DA2328A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49">
              <a:extLst>
                <a:ext uri="{FF2B5EF4-FFF2-40B4-BE49-F238E27FC236}">
                  <a16:creationId xmlns:a16="http://schemas.microsoft.com/office/drawing/2014/main" id="{AE81208E-D239-496C-A312-506B0241B3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0">
              <a:extLst>
                <a:ext uri="{FF2B5EF4-FFF2-40B4-BE49-F238E27FC236}">
                  <a16:creationId xmlns:a16="http://schemas.microsoft.com/office/drawing/2014/main" id="{242FE966-DDA4-4668-B8D6-C4B0D4C78E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1">
              <a:extLst>
                <a:ext uri="{FF2B5EF4-FFF2-40B4-BE49-F238E27FC236}">
                  <a16:creationId xmlns:a16="http://schemas.microsoft.com/office/drawing/2014/main" id="{FB0A5F60-550F-4025-9DCE-6F42A7C064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2">
              <a:extLst>
                <a:ext uri="{FF2B5EF4-FFF2-40B4-BE49-F238E27FC236}">
                  <a16:creationId xmlns:a16="http://schemas.microsoft.com/office/drawing/2014/main" id="{D7B61D18-4A61-44C9-A809-40639E8C1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53">
              <a:extLst>
                <a:ext uri="{FF2B5EF4-FFF2-40B4-BE49-F238E27FC236}">
                  <a16:creationId xmlns:a16="http://schemas.microsoft.com/office/drawing/2014/main" id="{CB26E7EB-DC12-4BA7-B5DE-09EF2C1D0A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54">
              <a:extLst>
                <a:ext uri="{FF2B5EF4-FFF2-40B4-BE49-F238E27FC236}">
                  <a16:creationId xmlns:a16="http://schemas.microsoft.com/office/drawing/2014/main" id="{921237B4-9D85-4611-851F-5DBD71544A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55">
              <a:extLst>
                <a:ext uri="{FF2B5EF4-FFF2-40B4-BE49-F238E27FC236}">
                  <a16:creationId xmlns:a16="http://schemas.microsoft.com/office/drawing/2014/main" id="{C91509DE-9FAA-4E84-BCC1-CDDBEA8AC0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56">
              <a:extLst>
                <a:ext uri="{FF2B5EF4-FFF2-40B4-BE49-F238E27FC236}">
                  <a16:creationId xmlns:a16="http://schemas.microsoft.com/office/drawing/2014/main" id="{C7029B06-6A09-4E46-BA86-F3C66DBDD4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57">
              <a:extLst>
                <a:ext uri="{FF2B5EF4-FFF2-40B4-BE49-F238E27FC236}">
                  <a16:creationId xmlns:a16="http://schemas.microsoft.com/office/drawing/2014/main" id="{FF4ACFBF-D1F2-47B1-B0EB-F08C6508BD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58">
              <a:extLst>
                <a:ext uri="{FF2B5EF4-FFF2-40B4-BE49-F238E27FC236}">
                  <a16:creationId xmlns:a16="http://schemas.microsoft.com/office/drawing/2014/main" id="{A6FD1991-3A0E-4F63-BAD9-A98C298604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16" name="Content Placeholder 15" descr="A blue sign in front of a building&#10;&#10;Description automatically generated">
            <a:extLst>
              <a:ext uri="{FF2B5EF4-FFF2-40B4-BE49-F238E27FC236}">
                <a16:creationId xmlns:a16="http://schemas.microsoft.com/office/drawing/2014/main" id="{F0B1A5DD-3775-4A3F-9724-CE2D99665D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3" y="14287"/>
            <a:ext cx="12163424" cy="6824663"/>
          </a:xfrm>
        </p:spPr>
      </p:pic>
    </p:spTree>
    <p:extLst>
      <p:ext uri="{BB962C8B-B14F-4D97-AF65-F5344CB8AC3E}">
        <p14:creationId xmlns:p14="http://schemas.microsoft.com/office/powerpoint/2010/main" val="11913840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268CD-B8AA-493F-BEFC-613AE85D0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</a:t>
            </a:r>
          </a:p>
        </p:txBody>
      </p:sp>
      <p:pic>
        <p:nvPicPr>
          <p:cNvPr id="10" name="Content Placeholder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FF678ECF-F3F3-476D-A7E1-660AEAE882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283" y="2257108"/>
            <a:ext cx="8089026" cy="3160711"/>
          </a:xfrm>
        </p:spPr>
      </p:pic>
    </p:spTree>
    <p:extLst>
      <p:ext uri="{BB962C8B-B14F-4D97-AF65-F5344CB8AC3E}">
        <p14:creationId xmlns:p14="http://schemas.microsoft.com/office/powerpoint/2010/main" val="24164817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3BF62-FC9B-4D8D-AA75-5219FFA48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Conclusion&amp; Prediction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9AE921-C6E9-4CA4-86E2-CEF34C33B4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86000"/>
            <a:ext cx="9905999" cy="41719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sale in the whole year is not with big up and down. Big increase of sale is in holiday.</a:t>
            </a:r>
          </a:p>
          <a:p>
            <a:pPr marL="0" indent="0">
              <a:buNone/>
            </a:pPr>
            <a:r>
              <a:rPr lang="en-US" dirty="0"/>
              <a:t>I only get the prediction with continuous variables.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Weekly sale = 6115.7007- 87.9700*Store + 111.4940*Dept + 0.0876* Size+ 21.7148* Temperature -370.8796* </a:t>
            </a:r>
            <a:r>
              <a:rPr lang="en-US" dirty="0" err="1"/>
              <a:t>Fuel_Price</a:t>
            </a:r>
            <a:r>
              <a:rPr lang="en-US" dirty="0"/>
              <a:t> -22.1171*CPI  -171.3561* Unemployment </a:t>
            </a:r>
          </a:p>
        </p:txBody>
      </p:sp>
    </p:spTree>
    <p:extLst>
      <p:ext uri="{BB962C8B-B14F-4D97-AF65-F5344CB8AC3E}">
        <p14:creationId xmlns:p14="http://schemas.microsoft.com/office/powerpoint/2010/main" val="1077572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9F8A8-565A-4F22-B971-363969E81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618E58-F195-4897-846F-2B39A83851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Data Analysis and Prediction is very important in the Selling industry</a:t>
            </a:r>
          </a:p>
          <a:p>
            <a:pPr marL="0" indent="0">
              <a:buNone/>
            </a:pPr>
            <a:r>
              <a:rPr lang="en-US" sz="3600" dirty="0"/>
              <a:t>Walmart is a very good data resource for the analysis. It’s useful for the application in business.</a:t>
            </a:r>
          </a:p>
        </p:txBody>
      </p:sp>
    </p:spTree>
    <p:extLst>
      <p:ext uri="{BB962C8B-B14F-4D97-AF65-F5344CB8AC3E}">
        <p14:creationId xmlns:p14="http://schemas.microsoft.com/office/powerpoint/2010/main" val="698142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099E8-54C0-4AFB-B0B3-9F078C79A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INTRODUCTION</a:t>
            </a:r>
            <a:r>
              <a:rPr lang="en-US" sz="4700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630E61-D8B2-491E-AE9C-EBE1C4FCA6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Analyze what factors can decide the sale of a Walmart store. </a:t>
            </a:r>
          </a:p>
          <a:p>
            <a:r>
              <a:rPr lang="en-US" sz="2800" dirty="0"/>
              <a:t>prediction and forecasting of sales in 45 Walmart stores</a:t>
            </a:r>
          </a:p>
          <a:p>
            <a:r>
              <a:rPr lang="en-US" sz="2800" dirty="0"/>
              <a:t>The data analysis is done based on the sale data for different departments in different weeks for each location in the past time</a:t>
            </a:r>
          </a:p>
        </p:txBody>
      </p:sp>
    </p:spTree>
    <p:extLst>
      <p:ext uri="{BB962C8B-B14F-4D97-AF65-F5344CB8AC3E}">
        <p14:creationId xmlns:p14="http://schemas.microsoft.com/office/powerpoint/2010/main" val="26087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BF252F-F736-4887-9412-DE613659CF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452437"/>
            <a:ext cx="9905999" cy="5953125"/>
          </a:xfrm>
        </p:spPr>
        <p:txBody>
          <a:bodyPr>
            <a:normAutofit/>
          </a:bodyPr>
          <a:lstStyle/>
          <a:p>
            <a:endParaRPr lang="en-US" sz="2800" dirty="0"/>
          </a:p>
          <a:p>
            <a:pPr marL="0" indent="0">
              <a:buNone/>
            </a:pPr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~ What can significantly decide the sales for a Walmart store?</a:t>
            </a:r>
          </a:p>
          <a:p>
            <a:pPr marL="0" indent="0">
              <a:buNone/>
            </a:pPr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~ How will be sale in holidays?</a:t>
            </a:r>
          </a:p>
          <a:p>
            <a:pPr marL="0" indent="0">
              <a:buNone/>
            </a:pPr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~ What will the sale for each store be like in future?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sz="3600" dirty="0">
                <a:solidFill>
                  <a:schemeClr val="tx1">
                    <a:lumMod val="95000"/>
                  </a:schemeClr>
                </a:solidFill>
              </a:rPr>
              <a:t>What’s your guess for these questions?</a:t>
            </a:r>
          </a:p>
        </p:txBody>
      </p:sp>
    </p:spTree>
    <p:extLst>
      <p:ext uri="{BB962C8B-B14F-4D97-AF65-F5344CB8AC3E}">
        <p14:creationId xmlns:p14="http://schemas.microsoft.com/office/powerpoint/2010/main" val="2006425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2055F-1302-4860-BCA6-BE707D599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data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FD8F0-7D7F-4BD7-B7F8-568D2C5A8F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933575"/>
            <a:ext cx="9905999" cy="440055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 historical sales data for 45 Walmart stores in different areas.</a:t>
            </a:r>
          </a:p>
          <a:p>
            <a:pPr fontAlgn="base"/>
            <a:r>
              <a:rPr lang="en-US" dirty="0"/>
              <a:t>Store - the store number</a:t>
            </a:r>
          </a:p>
          <a:p>
            <a:pPr fontAlgn="base"/>
            <a:r>
              <a:rPr lang="en-US" dirty="0"/>
              <a:t>Date - the week</a:t>
            </a:r>
          </a:p>
          <a:p>
            <a:pPr fontAlgn="base"/>
            <a:r>
              <a:rPr lang="en-US" dirty="0"/>
              <a:t>Temperature - average temperature in the region</a:t>
            </a:r>
          </a:p>
          <a:p>
            <a:pPr fontAlgn="base"/>
            <a:r>
              <a:rPr lang="en-US" dirty="0" err="1"/>
              <a:t>Fuel_Price</a:t>
            </a:r>
            <a:r>
              <a:rPr lang="en-US" dirty="0"/>
              <a:t> - cost of fuel in the region</a:t>
            </a:r>
          </a:p>
          <a:p>
            <a:pPr fontAlgn="base"/>
            <a:r>
              <a:rPr lang="en-US" dirty="0"/>
              <a:t>CPI - the consumer price index</a:t>
            </a:r>
          </a:p>
          <a:p>
            <a:pPr fontAlgn="base"/>
            <a:r>
              <a:rPr lang="en-US" dirty="0"/>
              <a:t>Unemployment - the unemployment rate</a:t>
            </a:r>
          </a:p>
          <a:p>
            <a:r>
              <a:rPr lang="en-US" dirty="0" err="1"/>
              <a:t>IsHoliday</a:t>
            </a:r>
            <a:r>
              <a:rPr lang="en-US" dirty="0"/>
              <a:t> - whether the week is a special holiday week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1293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6270675-9512-4978-8583-36659256EE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3034B1-3261-4068-815F-6E4DAD408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US"/>
              <a:t>Data structure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3A67EEA-1107-46A7-8AD6-B00D973F122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88342615"/>
              </p:ext>
            </p:extLst>
          </p:nvPr>
        </p:nvGraphicFramePr>
        <p:xfrm>
          <a:off x="142875" y="2234565"/>
          <a:ext cx="11925299" cy="387801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470287">
                  <a:extLst>
                    <a:ext uri="{9D8B030D-6E8A-4147-A177-3AD203B41FA5}">
                      <a16:colId xmlns:a16="http://schemas.microsoft.com/office/drawing/2014/main" val="53388948"/>
                    </a:ext>
                  </a:extLst>
                </a:gridCol>
                <a:gridCol w="700428">
                  <a:extLst>
                    <a:ext uri="{9D8B030D-6E8A-4147-A177-3AD203B41FA5}">
                      <a16:colId xmlns:a16="http://schemas.microsoft.com/office/drawing/2014/main" val="685136595"/>
                    </a:ext>
                  </a:extLst>
                </a:gridCol>
                <a:gridCol w="660405">
                  <a:extLst>
                    <a:ext uri="{9D8B030D-6E8A-4147-A177-3AD203B41FA5}">
                      <a16:colId xmlns:a16="http://schemas.microsoft.com/office/drawing/2014/main" val="307976466"/>
                    </a:ext>
                  </a:extLst>
                </a:gridCol>
                <a:gridCol w="1140698">
                  <a:extLst>
                    <a:ext uri="{9D8B030D-6E8A-4147-A177-3AD203B41FA5}">
                      <a16:colId xmlns:a16="http://schemas.microsoft.com/office/drawing/2014/main" val="1984250716"/>
                    </a:ext>
                  </a:extLst>
                </a:gridCol>
                <a:gridCol w="1220747">
                  <a:extLst>
                    <a:ext uri="{9D8B030D-6E8A-4147-A177-3AD203B41FA5}">
                      <a16:colId xmlns:a16="http://schemas.microsoft.com/office/drawing/2014/main" val="996607233"/>
                    </a:ext>
                  </a:extLst>
                </a:gridCol>
                <a:gridCol w="1040637">
                  <a:extLst>
                    <a:ext uri="{9D8B030D-6E8A-4147-A177-3AD203B41FA5}">
                      <a16:colId xmlns:a16="http://schemas.microsoft.com/office/drawing/2014/main" val="3649082513"/>
                    </a:ext>
                  </a:extLst>
                </a:gridCol>
                <a:gridCol w="740453">
                  <a:extLst>
                    <a:ext uri="{9D8B030D-6E8A-4147-A177-3AD203B41FA5}">
                      <a16:colId xmlns:a16="http://schemas.microsoft.com/office/drawing/2014/main" val="3934117330"/>
                    </a:ext>
                  </a:extLst>
                </a:gridCol>
                <a:gridCol w="1020625">
                  <a:extLst>
                    <a:ext uri="{9D8B030D-6E8A-4147-A177-3AD203B41FA5}">
                      <a16:colId xmlns:a16="http://schemas.microsoft.com/office/drawing/2014/main" val="2248252152"/>
                    </a:ext>
                  </a:extLst>
                </a:gridCol>
                <a:gridCol w="1220747">
                  <a:extLst>
                    <a:ext uri="{9D8B030D-6E8A-4147-A177-3AD203B41FA5}">
                      <a16:colId xmlns:a16="http://schemas.microsoft.com/office/drawing/2014/main" val="2548505246"/>
                    </a:ext>
                  </a:extLst>
                </a:gridCol>
                <a:gridCol w="1016317">
                  <a:extLst>
                    <a:ext uri="{9D8B030D-6E8A-4147-A177-3AD203B41FA5}">
                      <a16:colId xmlns:a16="http://schemas.microsoft.com/office/drawing/2014/main" val="4001433494"/>
                    </a:ext>
                  </a:extLst>
                </a:gridCol>
                <a:gridCol w="1350931">
                  <a:extLst>
                    <a:ext uri="{9D8B030D-6E8A-4147-A177-3AD203B41FA5}">
                      <a16:colId xmlns:a16="http://schemas.microsoft.com/office/drawing/2014/main" val="3956163555"/>
                    </a:ext>
                  </a:extLst>
                </a:gridCol>
                <a:gridCol w="1343024">
                  <a:extLst>
                    <a:ext uri="{9D8B030D-6E8A-4147-A177-3AD203B41FA5}">
                      <a16:colId xmlns:a16="http://schemas.microsoft.com/office/drawing/2014/main" val="3744348803"/>
                    </a:ext>
                  </a:extLst>
                </a:gridCol>
              </a:tblGrid>
              <a:tr h="837557"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badi" panose="020B0604020202020204" pitchFamily="34" charset="0"/>
                      </a:endParaRPr>
                    </a:p>
                  </a:txBody>
                  <a:tcPr marL="118016" marR="88512" marT="59008" marB="590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Abadi" panose="020B0604020202020204" pitchFamily="34" charset="0"/>
                        </a:rPr>
                        <a:t>Store</a:t>
                      </a:r>
                    </a:p>
                  </a:txBody>
                  <a:tcPr marL="118016" marR="88512" marT="59008" marB="590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Abadi" panose="020B0604020202020204" pitchFamily="34" charset="0"/>
                        </a:rPr>
                        <a:t>Dept</a:t>
                      </a:r>
                    </a:p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i="0" u="none" strike="noStrike" dirty="0"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Abadi" panose="020B0604020202020204" pitchFamily="34" charset="0"/>
                      </a:endParaRPr>
                    </a:p>
                  </a:txBody>
                  <a:tcPr marL="118016" marR="88512" marT="59008" marB="590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Abadi" panose="020B0604020202020204" pitchFamily="34" charset="0"/>
                        </a:rPr>
                        <a:t>Date</a:t>
                      </a:r>
                    </a:p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i="0" u="none" strike="noStrike" dirty="0"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Abadi" panose="020B0604020202020204" pitchFamily="34" charset="0"/>
                      </a:endParaRPr>
                    </a:p>
                  </a:txBody>
                  <a:tcPr marL="118016" marR="88512" marT="59008" marB="590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Abadi" panose="020B0604020202020204" pitchFamily="34" charset="0"/>
                        </a:rPr>
                        <a:t>Weekly</a:t>
                      </a:r>
                    </a:p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Abadi" panose="020B0604020202020204" pitchFamily="34" charset="0"/>
                        </a:rPr>
                        <a:t>Sales</a:t>
                      </a:r>
                    </a:p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i="0" u="none" strike="noStrike" dirty="0"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Abadi" panose="020B0604020202020204" pitchFamily="34" charset="0"/>
                      </a:endParaRPr>
                    </a:p>
                  </a:txBody>
                  <a:tcPr marL="118016" marR="88512" marT="59008" marB="590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0" u="none" strike="noStrike" dirty="0" err="1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Abadi" panose="020B0604020202020204" pitchFamily="34" charset="0"/>
                        </a:rPr>
                        <a:t>isHoliday</a:t>
                      </a:r>
                      <a:endParaRPr lang="en-US" sz="1600" b="1" i="0" u="none" strike="noStrike" dirty="0"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Abadi" panose="020B0604020202020204" pitchFamily="34" charset="0"/>
                      </a:endParaRPr>
                    </a:p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i="0" u="none" strike="noStrike" dirty="0"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Abadi" panose="020B0604020202020204" pitchFamily="34" charset="0"/>
                      </a:endParaRPr>
                    </a:p>
                  </a:txBody>
                  <a:tcPr marL="118016" marR="88512" marT="59008" marB="590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Abadi" panose="020B0604020202020204" pitchFamily="34" charset="0"/>
                        </a:rPr>
                        <a:t>Type</a:t>
                      </a:r>
                    </a:p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i="0" u="none" strike="noStrike" dirty="0"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Abadi" panose="020B0604020202020204" pitchFamily="34" charset="0"/>
                      </a:endParaRPr>
                    </a:p>
                  </a:txBody>
                  <a:tcPr marL="118016" marR="88512" marT="59008" marB="590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Abadi" panose="020B0604020202020204" pitchFamily="34" charset="0"/>
                        </a:rPr>
                        <a:t>Size</a:t>
                      </a:r>
                    </a:p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i="0" u="none" strike="noStrike" dirty="0"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Abadi" panose="020B0604020202020204" pitchFamily="34" charset="0"/>
                      </a:endParaRPr>
                    </a:p>
                  </a:txBody>
                  <a:tcPr marL="118016" marR="88512" marT="59008" marB="590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Abadi" panose="020B0604020202020204" pitchFamily="34" charset="0"/>
                        </a:rPr>
                        <a:t>Temperature</a:t>
                      </a:r>
                    </a:p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i="0" u="none" strike="noStrike" dirty="0"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Abadi" panose="020B0604020202020204" pitchFamily="34" charset="0"/>
                      </a:endParaRPr>
                    </a:p>
                  </a:txBody>
                  <a:tcPr marL="118016" marR="88512" marT="59008" marB="590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Abadi" panose="020B0604020202020204" pitchFamily="34" charset="0"/>
                        </a:rPr>
                        <a:t>Fuel_</a:t>
                      </a:r>
                    </a:p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Abadi" panose="020B0604020202020204" pitchFamily="34" charset="0"/>
                        </a:rPr>
                        <a:t>Price</a:t>
                      </a:r>
                    </a:p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i="0" u="none" strike="noStrike" dirty="0"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Abadi" panose="020B0604020202020204" pitchFamily="34" charset="0"/>
                      </a:endParaRPr>
                    </a:p>
                  </a:txBody>
                  <a:tcPr marL="118016" marR="88512" marT="59008" marB="590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Abadi" panose="020B0604020202020204" pitchFamily="34" charset="0"/>
                        </a:rPr>
                        <a:t>CPI</a:t>
                      </a:r>
                    </a:p>
                  </a:txBody>
                  <a:tcPr marL="118016" marR="88512" marT="59008" marB="590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Abadi" panose="020B0604020202020204" pitchFamily="34" charset="0"/>
                        </a:rPr>
                        <a:t>Unemployment</a:t>
                      </a:r>
                    </a:p>
                  </a:txBody>
                  <a:tcPr marL="118016" marR="88512" marT="59008" marB="5900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6038245"/>
                  </a:ext>
                </a:extLst>
              </a:tr>
              <a:tr h="597156"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badi" panose="020B0604020202020204" pitchFamily="34" charset="0"/>
                        </a:rPr>
                        <a:t>0</a:t>
                      </a:r>
                    </a:p>
                  </a:txBody>
                  <a:tcPr marL="118016" marR="88512" marT="59008" marB="590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badi" panose="020B0604020202020204" pitchFamily="34" charset="0"/>
                        </a:rPr>
                        <a:t>1</a:t>
                      </a:r>
                    </a:p>
                  </a:txBody>
                  <a:tcPr marL="118016" marR="88512" marT="59008" marB="590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badi" panose="020B0604020202020204" pitchFamily="34" charset="0"/>
                        </a:rPr>
                        <a:t>1</a:t>
                      </a:r>
                    </a:p>
                  </a:txBody>
                  <a:tcPr marL="118016" marR="88512" marT="59008" marB="590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badi" panose="020B0604020202020204" pitchFamily="34" charset="0"/>
                        </a:rPr>
                        <a:t>2010-02-05</a:t>
                      </a:r>
                    </a:p>
                  </a:txBody>
                  <a:tcPr marL="118016" marR="88512" marT="59008" marB="590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badi" panose="020B0604020202020204" pitchFamily="34" charset="0"/>
                        </a:rPr>
                        <a:t>24924.50</a:t>
                      </a:r>
                    </a:p>
                  </a:txBody>
                  <a:tcPr marL="118016" marR="88512" marT="59008" marB="590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badi" panose="020B0604020202020204" pitchFamily="34" charset="0"/>
                        </a:rPr>
                        <a:t>False</a:t>
                      </a:r>
                    </a:p>
                  </a:txBody>
                  <a:tcPr marL="118016" marR="88512" marT="59008" marB="590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badi" panose="020B0604020202020204" pitchFamily="34" charset="0"/>
                        </a:rPr>
                        <a:t>A</a:t>
                      </a:r>
                    </a:p>
                  </a:txBody>
                  <a:tcPr marL="118016" marR="88512" marT="59008" marB="590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badi" panose="020B0604020202020204" pitchFamily="34" charset="0"/>
                        </a:rPr>
                        <a:t>151315</a:t>
                      </a:r>
                    </a:p>
                  </a:txBody>
                  <a:tcPr marL="118016" marR="88512" marT="59008" marB="590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badi" panose="020B0604020202020204" pitchFamily="34" charset="0"/>
                        </a:rPr>
                        <a:t>42.31</a:t>
                      </a:r>
                    </a:p>
                  </a:txBody>
                  <a:tcPr marL="118016" marR="88512" marT="59008" marB="590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badi" panose="020B0604020202020204" pitchFamily="34" charset="0"/>
                        </a:rPr>
                        <a:t>2.572</a:t>
                      </a:r>
                    </a:p>
                  </a:txBody>
                  <a:tcPr marL="118016" marR="88512" marT="59008" marB="590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badi" panose="020B0604020202020204" pitchFamily="34" charset="0"/>
                        </a:rPr>
                        <a:t>211.096358</a:t>
                      </a:r>
                    </a:p>
                  </a:txBody>
                  <a:tcPr marL="118016" marR="88512" marT="59008" marB="590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badi" panose="020B0604020202020204" pitchFamily="34" charset="0"/>
                        </a:rPr>
                        <a:t>8.106</a:t>
                      </a:r>
                    </a:p>
                  </a:txBody>
                  <a:tcPr marL="118016" marR="88512" marT="59008" marB="590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7708114"/>
                  </a:ext>
                </a:extLst>
              </a:tr>
              <a:tr h="597156"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badi" panose="020B0604020202020204" pitchFamily="34" charset="0"/>
                        </a:rPr>
                        <a:t>1</a:t>
                      </a:r>
                    </a:p>
                  </a:txBody>
                  <a:tcPr marL="118016" marR="88512" marT="59008" marB="590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badi" panose="020B0604020202020204" pitchFamily="34" charset="0"/>
                        </a:rPr>
                        <a:t>1</a:t>
                      </a:r>
                    </a:p>
                  </a:txBody>
                  <a:tcPr marL="118016" marR="88512" marT="59008" marB="590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badi" panose="020B0604020202020204" pitchFamily="34" charset="0"/>
                        </a:rPr>
                        <a:t>1</a:t>
                      </a:r>
                    </a:p>
                  </a:txBody>
                  <a:tcPr marL="118016" marR="88512" marT="59008" marB="590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badi" panose="020B0604020202020204" pitchFamily="34" charset="0"/>
                        </a:rPr>
                        <a:t>2010-02-12</a:t>
                      </a:r>
                    </a:p>
                  </a:txBody>
                  <a:tcPr marL="118016" marR="88512" marT="59008" marB="590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badi" panose="020B0604020202020204" pitchFamily="34" charset="0"/>
                        </a:rPr>
                        <a:t>46039.49</a:t>
                      </a:r>
                    </a:p>
                  </a:txBody>
                  <a:tcPr marL="118016" marR="88512" marT="59008" marB="590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badi" panose="020B0604020202020204" pitchFamily="34" charset="0"/>
                        </a:rPr>
                        <a:t>True</a:t>
                      </a:r>
                    </a:p>
                  </a:txBody>
                  <a:tcPr marL="118016" marR="88512" marT="59008" marB="590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badi" panose="020B0604020202020204" pitchFamily="34" charset="0"/>
                        </a:rPr>
                        <a:t>A</a:t>
                      </a:r>
                    </a:p>
                  </a:txBody>
                  <a:tcPr marL="118016" marR="88512" marT="59008" marB="590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badi" panose="020B0604020202020204" pitchFamily="34" charset="0"/>
                        </a:rPr>
                        <a:t>151315</a:t>
                      </a:r>
                    </a:p>
                  </a:txBody>
                  <a:tcPr marL="118016" marR="88512" marT="59008" marB="590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badi" panose="020B0604020202020204" pitchFamily="34" charset="0"/>
                        </a:rPr>
                        <a:t>38.51</a:t>
                      </a:r>
                    </a:p>
                  </a:txBody>
                  <a:tcPr marL="118016" marR="88512" marT="59008" marB="590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badi" panose="020B0604020202020204" pitchFamily="34" charset="0"/>
                        </a:rPr>
                        <a:t>2.548</a:t>
                      </a:r>
                    </a:p>
                  </a:txBody>
                  <a:tcPr marL="118016" marR="88512" marT="59008" marB="590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badi" panose="020B0604020202020204" pitchFamily="34" charset="0"/>
                        </a:rPr>
                        <a:t>211.242170</a:t>
                      </a:r>
                    </a:p>
                  </a:txBody>
                  <a:tcPr marL="118016" marR="88512" marT="59008" marB="590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badi" panose="020B0604020202020204" pitchFamily="34" charset="0"/>
                        </a:rPr>
                        <a:t>8.106</a:t>
                      </a:r>
                    </a:p>
                  </a:txBody>
                  <a:tcPr marL="118016" marR="88512" marT="59008" marB="590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0120588"/>
                  </a:ext>
                </a:extLst>
              </a:tr>
              <a:tr h="597156"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badi" panose="020B0604020202020204" pitchFamily="34" charset="0"/>
                        </a:rPr>
                        <a:t>2</a:t>
                      </a:r>
                    </a:p>
                  </a:txBody>
                  <a:tcPr marL="118016" marR="88512" marT="59008" marB="590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badi" panose="020B0604020202020204" pitchFamily="34" charset="0"/>
                        </a:rPr>
                        <a:t>1</a:t>
                      </a:r>
                    </a:p>
                  </a:txBody>
                  <a:tcPr marL="118016" marR="88512" marT="59008" marB="590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badi" panose="020B0604020202020204" pitchFamily="34" charset="0"/>
                        </a:rPr>
                        <a:t>1</a:t>
                      </a:r>
                    </a:p>
                  </a:txBody>
                  <a:tcPr marL="118016" marR="88512" marT="59008" marB="590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badi" panose="020B0604020202020204" pitchFamily="34" charset="0"/>
                        </a:rPr>
                        <a:t>2010-02-19</a:t>
                      </a:r>
                    </a:p>
                  </a:txBody>
                  <a:tcPr marL="118016" marR="88512" marT="59008" marB="590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badi" panose="020B0604020202020204" pitchFamily="34" charset="0"/>
                        </a:rPr>
                        <a:t>41595.55</a:t>
                      </a:r>
                    </a:p>
                  </a:txBody>
                  <a:tcPr marL="118016" marR="88512" marT="59008" marB="590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badi" panose="020B0604020202020204" pitchFamily="34" charset="0"/>
                        </a:rPr>
                        <a:t>False</a:t>
                      </a:r>
                    </a:p>
                  </a:txBody>
                  <a:tcPr marL="118016" marR="88512" marT="59008" marB="590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badi" panose="020B0604020202020204" pitchFamily="34" charset="0"/>
                        </a:rPr>
                        <a:t>A</a:t>
                      </a:r>
                    </a:p>
                  </a:txBody>
                  <a:tcPr marL="118016" marR="88512" marT="59008" marB="590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badi" panose="020B0604020202020204" pitchFamily="34" charset="0"/>
                        </a:rPr>
                        <a:t>151315</a:t>
                      </a:r>
                    </a:p>
                  </a:txBody>
                  <a:tcPr marL="118016" marR="88512" marT="59008" marB="590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badi" panose="020B0604020202020204" pitchFamily="34" charset="0"/>
                        </a:rPr>
                        <a:t>39.93</a:t>
                      </a:r>
                    </a:p>
                  </a:txBody>
                  <a:tcPr marL="118016" marR="88512" marT="59008" marB="590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badi" panose="020B0604020202020204" pitchFamily="34" charset="0"/>
                        </a:rPr>
                        <a:t>2.514</a:t>
                      </a:r>
                    </a:p>
                  </a:txBody>
                  <a:tcPr marL="118016" marR="88512" marT="59008" marB="590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badi" panose="020B0604020202020204" pitchFamily="34" charset="0"/>
                        </a:rPr>
                        <a:t>211.289143</a:t>
                      </a:r>
                    </a:p>
                  </a:txBody>
                  <a:tcPr marL="118016" marR="88512" marT="59008" marB="590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badi" panose="020B0604020202020204" pitchFamily="34" charset="0"/>
                        </a:rPr>
                        <a:t>8.106</a:t>
                      </a:r>
                    </a:p>
                  </a:txBody>
                  <a:tcPr marL="118016" marR="88512" marT="59008" marB="590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8341532"/>
                  </a:ext>
                </a:extLst>
              </a:tr>
              <a:tr h="597156"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badi" panose="020B0604020202020204" pitchFamily="34" charset="0"/>
                        </a:rPr>
                        <a:t>3</a:t>
                      </a:r>
                    </a:p>
                  </a:txBody>
                  <a:tcPr marL="118016" marR="88512" marT="59008" marB="590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badi" panose="020B0604020202020204" pitchFamily="34" charset="0"/>
                        </a:rPr>
                        <a:t>1</a:t>
                      </a:r>
                    </a:p>
                  </a:txBody>
                  <a:tcPr marL="118016" marR="88512" marT="59008" marB="590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badi" panose="020B0604020202020204" pitchFamily="34" charset="0"/>
                        </a:rPr>
                        <a:t>1</a:t>
                      </a:r>
                    </a:p>
                  </a:txBody>
                  <a:tcPr marL="118016" marR="88512" marT="59008" marB="590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badi" panose="020B0604020202020204" pitchFamily="34" charset="0"/>
                        </a:rPr>
                        <a:t>2010-02-26</a:t>
                      </a:r>
                    </a:p>
                  </a:txBody>
                  <a:tcPr marL="118016" marR="88512" marT="59008" marB="590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badi" panose="020B0604020202020204" pitchFamily="34" charset="0"/>
                        </a:rPr>
                        <a:t>19403.54</a:t>
                      </a:r>
                    </a:p>
                  </a:txBody>
                  <a:tcPr marL="118016" marR="88512" marT="59008" marB="590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badi" panose="020B0604020202020204" pitchFamily="34" charset="0"/>
                        </a:rPr>
                        <a:t>False</a:t>
                      </a:r>
                    </a:p>
                  </a:txBody>
                  <a:tcPr marL="118016" marR="88512" marT="59008" marB="590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badi" panose="020B0604020202020204" pitchFamily="34" charset="0"/>
                        </a:rPr>
                        <a:t>A</a:t>
                      </a:r>
                    </a:p>
                  </a:txBody>
                  <a:tcPr marL="118016" marR="88512" marT="59008" marB="590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badi" panose="020B0604020202020204" pitchFamily="34" charset="0"/>
                        </a:rPr>
                        <a:t>151315</a:t>
                      </a:r>
                    </a:p>
                  </a:txBody>
                  <a:tcPr marL="118016" marR="88512" marT="59008" marB="590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badi" panose="020B0604020202020204" pitchFamily="34" charset="0"/>
                        </a:rPr>
                        <a:t>46.63</a:t>
                      </a:r>
                    </a:p>
                  </a:txBody>
                  <a:tcPr marL="118016" marR="88512" marT="59008" marB="590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badi" panose="020B0604020202020204" pitchFamily="34" charset="0"/>
                        </a:rPr>
                        <a:t>2.561</a:t>
                      </a:r>
                    </a:p>
                  </a:txBody>
                  <a:tcPr marL="118016" marR="88512" marT="59008" marB="590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badi" panose="020B0604020202020204" pitchFamily="34" charset="0"/>
                        </a:rPr>
                        <a:t>211.319643</a:t>
                      </a:r>
                    </a:p>
                  </a:txBody>
                  <a:tcPr marL="118016" marR="88512" marT="59008" marB="590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badi" panose="020B0604020202020204" pitchFamily="34" charset="0"/>
                        </a:rPr>
                        <a:t>8.106</a:t>
                      </a:r>
                    </a:p>
                  </a:txBody>
                  <a:tcPr marL="118016" marR="88512" marT="59008" marB="590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3000031"/>
                  </a:ext>
                </a:extLst>
              </a:tr>
              <a:tr h="597156"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badi" panose="020B0604020202020204" pitchFamily="34" charset="0"/>
                        </a:rPr>
                        <a:t>4</a:t>
                      </a:r>
                    </a:p>
                  </a:txBody>
                  <a:tcPr marL="118016" marR="88512" marT="59008" marB="590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badi" panose="020B0604020202020204" pitchFamily="34" charset="0"/>
                        </a:rPr>
                        <a:t>1</a:t>
                      </a:r>
                    </a:p>
                  </a:txBody>
                  <a:tcPr marL="118016" marR="88512" marT="59008" marB="590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badi" panose="020B0604020202020204" pitchFamily="34" charset="0"/>
                        </a:rPr>
                        <a:t>1</a:t>
                      </a:r>
                    </a:p>
                  </a:txBody>
                  <a:tcPr marL="118016" marR="88512" marT="59008" marB="590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badi" panose="020B0604020202020204" pitchFamily="34" charset="0"/>
                        </a:rPr>
                        <a:t>2010-03-05</a:t>
                      </a:r>
                    </a:p>
                  </a:txBody>
                  <a:tcPr marL="118016" marR="88512" marT="59008" marB="590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badi" panose="020B0604020202020204" pitchFamily="34" charset="0"/>
                        </a:rPr>
                        <a:t>21827.90</a:t>
                      </a:r>
                    </a:p>
                  </a:txBody>
                  <a:tcPr marL="118016" marR="88512" marT="59008" marB="590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badi" panose="020B0604020202020204" pitchFamily="34" charset="0"/>
                        </a:rPr>
                        <a:t>False</a:t>
                      </a:r>
                    </a:p>
                  </a:txBody>
                  <a:tcPr marL="118016" marR="88512" marT="59008" marB="590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badi" panose="020B0604020202020204" pitchFamily="34" charset="0"/>
                        </a:rPr>
                        <a:t>A</a:t>
                      </a:r>
                    </a:p>
                  </a:txBody>
                  <a:tcPr marL="118016" marR="88512" marT="59008" marB="590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badi" panose="020B0604020202020204" pitchFamily="34" charset="0"/>
                        </a:rPr>
                        <a:t>151315</a:t>
                      </a:r>
                    </a:p>
                  </a:txBody>
                  <a:tcPr marL="118016" marR="88512" marT="59008" marB="590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badi" panose="020B0604020202020204" pitchFamily="34" charset="0"/>
                        </a:rPr>
                        <a:t>46.50</a:t>
                      </a:r>
                    </a:p>
                  </a:txBody>
                  <a:tcPr marL="118016" marR="88512" marT="59008" marB="590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badi" panose="020B0604020202020204" pitchFamily="34" charset="0"/>
                        </a:rPr>
                        <a:t>2.625</a:t>
                      </a:r>
                    </a:p>
                  </a:txBody>
                  <a:tcPr marL="118016" marR="88512" marT="59008" marB="590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badi" panose="020B0604020202020204" pitchFamily="34" charset="0"/>
                        </a:rPr>
                        <a:t>211.350143</a:t>
                      </a:r>
                    </a:p>
                  </a:txBody>
                  <a:tcPr marL="118016" marR="88512" marT="59008" marB="590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badi" panose="020B0604020202020204" pitchFamily="34" charset="0"/>
                        </a:rPr>
                        <a:t>8.106</a:t>
                      </a:r>
                    </a:p>
                  </a:txBody>
                  <a:tcPr marL="118016" marR="88512" marT="59008" marB="590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10286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6370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20BE6-AC90-44CF-8243-45E626B32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181" y="515648"/>
            <a:ext cx="3131819" cy="4947892"/>
          </a:xfrm>
        </p:spPr>
        <p:txBody>
          <a:bodyPr/>
          <a:lstStyle/>
          <a:p>
            <a:r>
              <a:rPr lang="en-US" dirty="0"/>
              <a:t>Correlation</a:t>
            </a:r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0D238232-828B-4584-B438-EF9B8C7354E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0"/>
            <a:ext cx="8298179" cy="6640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82246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6A01A-3DE5-4357-899D-DC5C94FF6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0599" y="618518"/>
            <a:ext cx="2943225" cy="1478570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accent4">
                    <a:lumMod val="50000"/>
                  </a:schemeClr>
                </a:solidFill>
              </a:rPr>
              <a:t>Pair Plots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0FEC40-DB59-4FE6-B71C-C17E87F851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10599" y="2259011"/>
            <a:ext cx="2436812" cy="37893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Weekly sale</a:t>
            </a:r>
          </a:p>
          <a:p>
            <a:r>
              <a:rPr lang="en-US" dirty="0"/>
              <a:t>Fuel Price</a:t>
            </a:r>
          </a:p>
          <a:p>
            <a:r>
              <a:rPr lang="en-US" dirty="0"/>
              <a:t>Size</a:t>
            </a:r>
          </a:p>
          <a:p>
            <a:r>
              <a:rPr lang="en-US" dirty="0"/>
              <a:t>CPI</a:t>
            </a:r>
          </a:p>
          <a:p>
            <a:r>
              <a:rPr lang="en-US" dirty="0"/>
              <a:t>Department</a:t>
            </a:r>
          </a:p>
          <a:p>
            <a:r>
              <a:rPr lang="en-US" dirty="0"/>
              <a:t>Temperature</a:t>
            </a:r>
          </a:p>
          <a:p>
            <a:r>
              <a:rPr lang="en-US" dirty="0"/>
              <a:t>Unemployment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FE6CD4E3-FA74-4C1C-B1CA-F28F7FD71B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008" y="19050"/>
            <a:ext cx="742664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61259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530</Words>
  <Application>Microsoft Office PowerPoint</Application>
  <PresentationFormat>Widescreen</PresentationFormat>
  <Paragraphs>146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Abadi</vt:lpstr>
      <vt:lpstr>Algerian</vt:lpstr>
      <vt:lpstr>Arial</vt:lpstr>
      <vt:lpstr>Calibri</vt:lpstr>
      <vt:lpstr>Tw Cen MT</vt:lpstr>
      <vt:lpstr>Circuit</vt:lpstr>
      <vt:lpstr>Walmart Recruiting - Store Sales analysis  &amp; Forecasting </vt:lpstr>
      <vt:lpstr>PowerPoint Presentation</vt:lpstr>
      <vt:lpstr>Background</vt:lpstr>
      <vt:lpstr>INTRODUCTION </vt:lpstr>
      <vt:lpstr>PowerPoint Presentation</vt:lpstr>
      <vt:lpstr>data variables</vt:lpstr>
      <vt:lpstr>Data structure</vt:lpstr>
      <vt:lpstr>Correlation</vt:lpstr>
      <vt:lpstr>Pair Plots</vt:lpstr>
      <vt:lpstr>Weekly sale in departments of stores group by Store and Dept</vt:lpstr>
      <vt:lpstr>Data Analysis</vt:lpstr>
      <vt:lpstr>PowerPoint Presentation</vt:lpstr>
      <vt:lpstr>PowerPoint Presentation</vt:lpstr>
      <vt:lpstr>PowerPoint Presentation</vt:lpstr>
      <vt:lpstr>DATA ANALYSIS</vt:lpstr>
      <vt:lpstr>PowerPoint Presentation</vt:lpstr>
      <vt:lpstr>PowerPoint Presentation</vt:lpstr>
      <vt:lpstr>PowerPoint Presentation</vt:lpstr>
      <vt:lpstr>conclusion</vt:lpstr>
      <vt:lpstr>Linear Regression</vt:lpstr>
      <vt:lpstr>Conclusion&amp; Prediction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Walmart Recruiting - Store Sales analysis  &amp; Forecasting </dc:title>
  <dc:creator>Haotian Yu</dc:creator>
  <cp:lastModifiedBy>Haotian Yu</cp:lastModifiedBy>
  <cp:revision>11</cp:revision>
  <dcterms:created xsi:type="dcterms:W3CDTF">2018-12-06T11:44:34Z</dcterms:created>
  <dcterms:modified xsi:type="dcterms:W3CDTF">2018-12-06T13:26:38Z</dcterms:modified>
</cp:coreProperties>
</file>