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5"/>
  </p:notesMasterIdLst>
  <p:sldIdLst>
    <p:sldId id="256" r:id="rId2"/>
    <p:sldId id="257" r:id="rId3"/>
    <p:sldId id="265" r:id="rId4"/>
    <p:sldId id="266" r:id="rId5"/>
    <p:sldId id="258" r:id="rId6"/>
    <p:sldId id="267" r:id="rId7"/>
    <p:sldId id="268" r:id="rId8"/>
    <p:sldId id="276" r:id="rId9"/>
    <p:sldId id="259" r:id="rId10"/>
    <p:sldId id="260" r:id="rId11"/>
    <p:sldId id="264" r:id="rId12"/>
    <p:sldId id="261" r:id="rId13"/>
    <p:sldId id="262" r:id="rId14"/>
    <p:sldId id="263" r:id="rId15"/>
    <p:sldId id="269" r:id="rId16"/>
    <p:sldId id="270" r:id="rId17"/>
    <p:sldId id="271" r:id="rId18"/>
    <p:sldId id="272" r:id="rId19"/>
    <p:sldId id="274" r:id="rId20"/>
    <p:sldId id="273" r:id="rId21"/>
    <p:sldId id="275" r:id="rId22"/>
    <p:sldId id="278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C00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80" d="100"/>
          <a:sy n="80" d="100"/>
        </p:scale>
        <p:origin x="2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8D55D-54B1-4F0B-9D3F-861BCA44F40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8C865-FA9D-41B8-96F4-3D1483C4C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62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8C865-FA9D-41B8-96F4-3D1483C4C2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90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8C865-FA9D-41B8-96F4-3D1483C4C2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99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3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2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6797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03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16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36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83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3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2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5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6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3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9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3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5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74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0" name="Rectangle 199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203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4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7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2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4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58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8FD9AD-36D2-4E46-8288-F55F6567E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8031" y="421857"/>
            <a:ext cx="5123243" cy="59090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b="1" dirty="0">
                <a:solidFill>
                  <a:schemeClr val="tx2">
                    <a:lumMod val="75000"/>
                  </a:schemeClr>
                </a:solidFill>
              </a:rPr>
              <a:t>Walmart Recruiting 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en-US" sz="6000" b="1" dirty="0"/>
              <a:t> </a:t>
            </a:r>
            <a:r>
              <a:rPr lang="en-US" sz="6000" dirty="0"/>
              <a:t>Store Sales analysis  &amp; Forecasting</a:t>
            </a:r>
            <a:br>
              <a:rPr lang="en-US" sz="6000" dirty="0"/>
            </a:br>
            <a:endParaRPr lang="en-US" sz="6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24AA7-16F8-4D80-ABFD-2357040CC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2604" y="494507"/>
            <a:ext cx="3926021" cy="498633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b="1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Haotian Yu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Final Project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EMES 6992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GWU</a:t>
            </a:r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CED6305B-F705-48C8-B1CC-8D1DE6124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706" y="-9527"/>
            <a:ext cx="4934294" cy="146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97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802AA-A801-4A3E-B975-3F765F7E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61" y="4732020"/>
            <a:ext cx="9054464" cy="2023110"/>
          </a:xfrm>
        </p:spPr>
        <p:txBody>
          <a:bodyPr/>
          <a:lstStyle/>
          <a:p>
            <a:pPr algn="ctr"/>
            <a:r>
              <a:rPr lang="en-US" dirty="0"/>
              <a:t>Weekly sale in departments of stores</a:t>
            </a:r>
            <a:br>
              <a:rPr lang="en-US" dirty="0"/>
            </a:br>
            <a:r>
              <a:rPr lang="en-US" sz="2800" dirty="0">
                <a:solidFill>
                  <a:srgbClr val="92D050"/>
                </a:solidFill>
                <a:latin typeface="Algerian" panose="04020705040A02060702" pitchFamily="82" charset="0"/>
              </a:rPr>
              <a:t>group by Store and Dept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1FCFA9F-FE44-410D-8255-E3933918A3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661" y="240030"/>
            <a:ext cx="7383780" cy="486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734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B112-9A6E-4E1B-ACBE-BDCF94371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3243"/>
            <a:ext cx="9905998" cy="1478570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2433E-0011-4123-A7B7-34AEE7FD9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1813"/>
            <a:ext cx="9905999" cy="44656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Relationship between Weekly sale and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'Store’, 'Date’, 'Dept’, '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Fuel_Price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’, 'CPI’, 'Unemployment’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 two different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isHoliday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Group(True or False).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Relationship between Weekly sale and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'Store’, 'Date’, 'Dept’, 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Fuel_Price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’, 'CPI’, 'Unemployment’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 different Size Group.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496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400D258D-2027-4E52-8887-5E943CF6B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7" y="205740"/>
            <a:ext cx="5828774" cy="304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4FDECFCA-4C4F-4C3B-96A6-AE2F73A68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516" y="205740"/>
            <a:ext cx="6135808" cy="304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9DD9BDE7-A5A0-4E7C-B1DC-82387AF3E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7" y="3428999"/>
            <a:ext cx="5828774" cy="304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A6AB44E4-D75C-4269-B21F-48D4BFD63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095" y="3428998"/>
            <a:ext cx="5962650" cy="304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301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FE95C429-0CFE-49C1-A062-5608041D1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3" y="245390"/>
            <a:ext cx="5526567" cy="318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EB37E42-A502-42EB-AA92-65848AE4A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45389"/>
            <a:ext cx="6477000" cy="318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DC1D4AB8-29B5-418B-8510-A4D56320B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3" y="3629025"/>
            <a:ext cx="5526567" cy="298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29803D04-FE5A-44C1-84F2-5AF4D2405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798" y="3629025"/>
            <a:ext cx="6477002" cy="298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504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0E636F26-8448-4A6A-BD59-5A5E9D3F0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" y="114300"/>
            <a:ext cx="5659755" cy="312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3536BCCD-9999-411F-9CAD-BD11A494A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578" y="106325"/>
            <a:ext cx="6364605" cy="312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35939880-42C0-4AC1-80CD-C90C034C9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" y="3429000"/>
            <a:ext cx="5679758" cy="312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5ACF2F8B-CA40-4220-B831-5351E1937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012" y="3471588"/>
            <a:ext cx="6261735" cy="307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912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66D4-4696-43F7-85C8-848381707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3EB1A-957E-4D78-B5A9-D3695DFA4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04975"/>
            <a:ext cx="9905999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Relationship between Weekly sale and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'</a:t>
            </a:r>
            <a:r>
              <a:rPr lang="en-US" dirty="0" err="1">
                <a:solidFill>
                  <a:srgbClr val="FFFF00"/>
                </a:solidFill>
              </a:rPr>
              <a:t>Fuel_Price</a:t>
            </a:r>
            <a:r>
              <a:rPr lang="en-US" dirty="0">
                <a:solidFill>
                  <a:srgbClr val="FFFF00"/>
                </a:solidFill>
              </a:rPr>
              <a:t>’, 'CPI’, 'Unemployment’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in different </a:t>
            </a:r>
            <a:r>
              <a:rPr lang="en-US" b="1" dirty="0">
                <a:solidFill>
                  <a:srgbClr val="FF0000"/>
                </a:solidFill>
              </a:rPr>
              <a:t>Stores.</a:t>
            </a:r>
          </a:p>
          <a:p>
            <a:r>
              <a:rPr lang="en-US" dirty="0">
                <a:solidFill>
                  <a:srgbClr val="CC00CC"/>
                </a:solidFill>
              </a:rPr>
              <a:t> Relationship between Weekly sale and </a:t>
            </a:r>
          </a:p>
          <a:p>
            <a:pPr marL="0" indent="0">
              <a:buNone/>
            </a:pPr>
            <a:r>
              <a:rPr lang="en-US" dirty="0">
                <a:solidFill>
                  <a:srgbClr val="CC00CC"/>
                </a:solidFill>
              </a:rPr>
              <a:t>'</a:t>
            </a:r>
            <a:r>
              <a:rPr lang="en-US" dirty="0" err="1">
                <a:solidFill>
                  <a:srgbClr val="CC00CC"/>
                </a:solidFill>
              </a:rPr>
              <a:t>Fuel_Price</a:t>
            </a:r>
            <a:r>
              <a:rPr lang="en-US" dirty="0">
                <a:solidFill>
                  <a:srgbClr val="CC00CC"/>
                </a:solidFill>
              </a:rPr>
              <a:t>’, 'CPI’, 'Unemployment’</a:t>
            </a:r>
          </a:p>
          <a:p>
            <a:pPr marL="0" indent="0">
              <a:buNone/>
            </a:pPr>
            <a:r>
              <a:rPr lang="en-US" dirty="0">
                <a:solidFill>
                  <a:srgbClr val="CC00CC"/>
                </a:solidFill>
              </a:rPr>
              <a:t>in different </a:t>
            </a:r>
            <a:r>
              <a:rPr lang="en-US" b="1" dirty="0">
                <a:solidFill>
                  <a:srgbClr val="FF0000"/>
                </a:solidFill>
              </a:rPr>
              <a:t>Date.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rgbClr val="00FF00"/>
                </a:solidFill>
              </a:rPr>
              <a:t>Relationship between Weekly sale and </a:t>
            </a: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</a:rPr>
              <a:t>'</a:t>
            </a:r>
            <a:r>
              <a:rPr lang="en-US" dirty="0" err="1">
                <a:solidFill>
                  <a:srgbClr val="00FF00"/>
                </a:solidFill>
              </a:rPr>
              <a:t>Fuel_Price</a:t>
            </a:r>
            <a:r>
              <a:rPr lang="en-US" dirty="0">
                <a:solidFill>
                  <a:srgbClr val="00FF00"/>
                </a:solidFill>
              </a:rPr>
              <a:t>’, 'CPI’, 'Unemployment’</a:t>
            </a: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</a:rPr>
              <a:t>in different </a:t>
            </a:r>
            <a:r>
              <a:rPr lang="en-US" b="1" dirty="0" err="1">
                <a:solidFill>
                  <a:srgbClr val="FF0000"/>
                </a:solidFill>
              </a:rPr>
              <a:t>Dapartrments</a:t>
            </a:r>
            <a:r>
              <a:rPr lang="en-US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9385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6D664D0A-22DC-454E-8ECC-CE71ED458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0" y="52387"/>
            <a:ext cx="592980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DCF11828-C970-4D07-996F-B871F3E01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61912"/>
            <a:ext cx="601027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5861B089-5294-46D0-B5A6-A24311EE9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0" y="3557589"/>
            <a:ext cx="592980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B05748F8-A121-44E6-88FD-272A85228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3457576"/>
            <a:ext cx="6010276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223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6FBF124C-8E43-4885-865F-129343583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53" y="200025"/>
            <a:ext cx="5464722" cy="302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5406CAA9-A2DE-4E31-A418-4A61BBB1E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25" y="114300"/>
            <a:ext cx="6164579" cy="310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AE4F72DC-BFFA-4A35-8EDD-725DE9017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414438"/>
            <a:ext cx="5574029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E10C6E46-F112-4C4C-B0DE-79B119F09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23" y="3429000"/>
            <a:ext cx="6164580" cy="33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683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92B81-C1E7-45C6-A9E4-B843A7BB5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4462897"/>
            <a:ext cx="7410450" cy="1223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What We get from these graphs?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530A969-8FB0-4B51-AD65-6886E514A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300" y="892320"/>
            <a:ext cx="6743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D90ADBCD-DCE5-4561-A377-57C1AEC79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947" y="1171575"/>
            <a:ext cx="2838846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46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AF71-B15D-4871-AD79-051268B6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277F4-DABA-4C30-84DA-EB32E3C40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885950"/>
            <a:ext cx="10744199" cy="390525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1. The situation of sale for different store are different. The sale of several specific holidays is much better than non-holidays. Some holidays even have less sale than regular non-holidays.</a:t>
            </a:r>
          </a:p>
          <a:p>
            <a:r>
              <a:rPr lang="en-US" dirty="0"/>
              <a:t>2. The end of the year has lots of holiday, and the sale of stores increase.</a:t>
            </a:r>
          </a:p>
          <a:p>
            <a:r>
              <a:rPr lang="en-US" dirty="0"/>
              <a:t>3. Different department have different sales. Most departments sell better in holiday than regular days.</a:t>
            </a:r>
          </a:p>
          <a:p>
            <a:r>
              <a:rPr lang="en-US" dirty="0"/>
              <a:t>4. For different stores (sizes is also different), the CPI is different.</a:t>
            </a:r>
          </a:p>
          <a:p>
            <a:r>
              <a:rPr lang="en-US" dirty="0"/>
              <a:t>5. Different sizes of stores have different unemployment situation.</a:t>
            </a:r>
          </a:p>
          <a:p>
            <a:r>
              <a:rPr lang="en-US" dirty="0"/>
              <a:t>6. For different Date, </a:t>
            </a:r>
            <a:r>
              <a:rPr lang="en-US" dirty="0" err="1"/>
              <a:t>Fuel_Price</a:t>
            </a:r>
            <a:r>
              <a:rPr lang="en-US" dirty="0"/>
              <a:t> and CPI are different.</a:t>
            </a:r>
          </a:p>
          <a:p>
            <a:r>
              <a:rPr lang="en-US" dirty="0"/>
              <a:t>7. If the Fuel price is very high in holiday, the weekly sale just decrease and be very little.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0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12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4" name="Rectangle 13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6" name="Group 16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6" name="Content Placeholder 15" descr="A blue sign in front of a building&#10;&#10;Description automatically generated">
            <a:extLst>
              <a:ext uri="{FF2B5EF4-FFF2-40B4-BE49-F238E27FC236}">
                <a16:creationId xmlns:a16="http://schemas.microsoft.com/office/drawing/2014/main" id="{F0B1A5DD-3775-4A3F-9724-CE2D99665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3" y="14287"/>
            <a:ext cx="12163424" cy="6824663"/>
          </a:xfrm>
        </p:spPr>
      </p:pic>
    </p:spTree>
    <p:extLst>
      <p:ext uri="{BB962C8B-B14F-4D97-AF65-F5344CB8AC3E}">
        <p14:creationId xmlns:p14="http://schemas.microsoft.com/office/powerpoint/2010/main" val="1191384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68CD-B8AA-493F-BEFC-613AE85D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678ECF-F3F3-476D-A7E1-660AEAE88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283" y="2257108"/>
            <a:ext cx="8089026" cy="3160711"/>
          </a:xfrm>
        </p:spPr>
      </p:pic>
    </p:spTree>
    <p:extLst>
      <p:ext uri="{BB962C8B-B14F-4D97-AF65-F5344CB8AC3E}">
        <p14:creationId xmlns:p14="http://schemas.microsoft.com/office/powerpoint/2010/main" val="2416481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3BF62-FC9B-4D8D-AA75-5219FFA48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Conclusion&amp;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AE921-C6E9-4CA4-86E2-CEF34C33B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86000"/>
            <a:ext cx="9905999" cy="4171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sale in the whole year is not with big up and down. Big increase of sale is in holiday.</a:t>
            </a:r>
          </a:p>
          <a:p>
            <a:pPr marL="0" indent="0">
              <a:buNone/>
            </a:pPr>
            <a:r>
              <a:rPr lang="en-US" dirty="0"/>
              <a:t>I only get the prediction with continuous variables.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Weekly sale = 6115.7007- 87.9700*Store + 111.4940*Dept + 0.0876* Size+ 21.7148* Temperature -370.8796* </a:t>
            </a:r>
            <a:r>
              <a:rPr lang="en-US" dirty="0" err="1"/>
              <a:t>Fuel_Price</a:t>
            </a:r>
            <a:r>
              <a:rPr lang="en-US" dirty="0"/>
              <a:t> -22.1171*CPI  -171.3561* Unemployment </a:t>
            </a:r>
          </a:p>
        </p:txBody>
      </p:sp>
    </p:spTree>
    <p:extLst>
      <p:ext uri="{BB962C8B-B14F-4D97-AF65-F5344CB8AC3E}">
        <p14:creationId xmlns:p14="http://schemas.microsoft.com/office/powerpoint/2010/main" val="1077572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44B3C-F5BF-4AE2-9356-95A20DA4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1E3AA-7B92-4DAA-AFD5-F138BBE4A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249487"/>
            <a:ext cx="11763375" cy="35417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IMPROVE THE DATA AND MODEL</a:t>
            </a:r>
          </a:p>
        </p:txBody>
      </p:sp>
    </p:spTree>
    <p:extLst>
      <p:ext uri="{BB962C8B-B14F-4D97-AF65-F5344CB8AC3E}">
        <p14:creationId xmlns:p14="http://schemas.microsoft.com/office/powerpoint/2010/main" val="676759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EAACF-4E28-43BD-BB5A-842289A06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688" y="2390774"/>
            <a:ext cx="8048624" cy="3200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b="1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2660844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F8A8-565A-4F22-B971-363969E81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18E58-F195-4897-846F-2B39A838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Data Analysis and Prediction is very important in the Selling industry</a:t>
            </a:r>
          </a:p>
          <a:p>
            <a:pPr marL="0" indent="0">
              <a:buNone/>
            </a:pPr>
            <a:r>
              <a:rPr lang="en-US" sz="3600" dirty="0"/>
              <a:t>Walmart is a very good data resource for the analysis. It’s useful for the application in business.</a:t>
            </a:r>
          </a:p>
        </p:txBody>
      </p:sp>
    </p:spTree>
    <p:extLst>
      <p:ext uri="{BB962C8B-B14F-4D97-AF65-F5344CB8AC3E}">
        <p14:creationId xmlns:p14="http://schemas.microsoft.com/office/powerpoint/2010/main" val="69814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99E8-54C0-4AFB-B0B3-9F078C79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INTRODUCTION</a:t>
            </a:r>
            <a:r>
              <a:rPr lang="en-US" sz="47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30E61-D8B2-491E-AE9C-EBE1C4FCA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Analyze what factors can decide the sale of a Walmart store. </a:t>
            </a:r>
          </a:p>
          <a:p>
            <a:r>
              <a:rPr lang="en-US" sz="2800" dirty="0"/>
              <a:t>prediction and forecasting of sales in 45 Walmart stores</a:t>
            </a:r>
          </a:p>
          <a:p>
            <a:r>
              <a:rPr lang="en-US" sz="2800" dirty="0"/>
              <a:t>The data analysis is done based on the sale data for different departments in different weeks for each location in the past time</a:t>
            </a:r>
          </a:p>
        </p:txBody>
      </p:sp>
    </p:spTree>
    <p:extLst>
      <p:ext uri="{BB962C8B-B14F-4D97-AF65-F5344CB8AC3E}">
        <p14:creationId xmlns:p14="http://schemas.microsoft.com/office/powerpoint/2010/main" val="2608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F252F-F736-4887-9412-DE613659C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52437"/>
            <a:ext cx="9905999" cy="5953125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pPr marL="0" indent="0">
              <a:buNone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~ What can significantly decide the sales for a Walmart store?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~ How will be sale in holidays?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~ What will the sale for each store be like in future?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What’s your guess for these questions?</a:t>
            </a:r>
          </a:p>
        </p:txBody>
      </p:sp>
    </p:spTree>
    <p:extLst>
      <p:ext uri="{BB962C8B-B14F-4D97-AF65-F5344CB8AC3E}">
        <p14:creationId xmlns:p14="http://schemas.microsoft.com/office/powerpoint/2010/main" val="20064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055F-1302-4860-BCA6-BE707D59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data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FD8F0-7D7F-4BD7-B7F8-568D2C5A8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33575"/>
            <a:ext cx="9905999" cy="44005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 historical sales data for 45 Walmart stores in different areas.</a:t>
            </a:r>
          </a:p>
          <a:p>
            <a:pPr fontAlgn="base"/>
            <a:r>
              <a:rPr lang="en-US" dirty="0"/>
              <a:t>Store - the store number</a:t>
            </a:r>
          </a:p>
          <a:p>
            <a:pPr fontAlgn="base"/>
            <a:r>
              <a:rPr lang="en-US" dirty="0"/>
              <a:t>Date - the week</a:t>
            </a:r>
          </a:p>
          <a:p>
            <a:pPr fontAlgn="base"/>
            <a:r>
              <a:rPr lang="en-US" dirty="0"/>
              <a:t>Temperature - average temperature in the region</a:t>
            </a:r>
          </a:p>
          <a:p>
            <a:pPr fontAlgn="base"/>
            <a:r>
              <a:rPr lang="en-US" dirty="0" err="1"/>
              <a:t>Fuel_Price</a:t>
            </a:r>
            <a:r>
              <a:rPr lang="en-US" dirty="0"/>
              <a:t> - cost of fuel in the region</a:t>
            </a:r>
          </a:p>
          <a:p>
            <a:pPr fontAlgn="base"/>
            <a:r>
              <a:rPr lang="en-US" dirty="0"/>
              <a:t>CPI - the consumer price index</a:t>
            </a:r>
          </a:p>
          <a:p>
            <a:pPr fontAlgn="base"/>
            <a:r>
              <a:rPr lang="en-US" dirty="0"/>
              <a:t>Unemployment - the unemployment rate</a:t>
            </a:r>
          </a:p>
          <a:p>
            <a:r>
              <a:rPr lang="en-US" dirty="0" err="1"/>
              <a:t>IsHoliday</a:t>
            </a:r>
            <a:r>
              <a:rPr lang="en-US" dirty="0"/>
              <a:t> - whether the week is a special holiday week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29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034B1-3261-4068-815F-6E4DAD40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Data structure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A67EEA-1107-46A7-8AD6-B00D973F12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342615"/>
              </p:ext>
            </p:extLst>
          </p:nvPr>
        </p:nvGraphicFramePr>
        <p:xfrm>
          <a:off x="142875" y="2234565"/>
          <a:ext cx="11925299" cy="387801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70287">
                  <a:extLst>
                    <a:ext uri="{9D8B030D-6E8A-4147-A177-3AD203B41FA5}">
                      <a16:colId xmlns:a16="http://schemas.microsoft.com/office/drawing/2014/main" val="53388948"/>
                    </a:ext>
                  </a:extLst>
                </a:gridCol>
                <a:gridCol w="700428">
                  <a:extLst>
                    <a:ext uri="{9D8B030D-6E8A-4147-A177-3AD203B41FA5}">
                      <a16:colId xmlns:a16="http://schemas.microsoft.com/office/drawing/2014/main" val="685136595"/>
                    </a:ext>
                  </a:extLst>
                </a:gridCol>
                <a:gridCol w="660405">
                  <a:extLst>
                    <a:ext uri="{9D8B030D-6E8A-4147-A177-3AD203B41FA5}">
                      <a16:colId xmlns:a16="http://schemas.microsoft.com/office/drawing/2014/main" val="307976466"/>
                    </a:ext>
                  </a:extLst>
                </a:gridCol>
                <a:gridCol w="1140698">
                  <a:extLst>
                    <a:ext uri="{9D8B030D-6E8A-4147-A177-3AD203B41FA5}">
                      <a16:colId xmlns:a16="http://schemas.microsoft.com/office/drawing/2014/main" val="1984250716"/>
                    </a:ext>
                  </a:extLst>
                </a:gridCol>
                <a:gridCol w="1220747">
                  <a:extLst>
                    <a:ext uri="{9D8B030D-6E8A-4147-A177-3AD203B41FA5}">
                      <a16:colId xmlns:a16="http://schemas.microsoft.com/office/drawing/2014/main" val="996607233"/>
                    </a:ext>
                  </a:extLst>
                </a:gridCol>
                <a:gridCol w="1040637">
                  <a:extLst>
                    <a:ext uri="{9D8B030D-6E8A-4147-A177-3AD203B41FA5}">
                      <a16:colId xmlns:a16="http://schemas.microsoft.com/office/drawing/2014/main" val="3649082513"/>
                    </a:ext>
                  </a:extLst>
                </a:gridCol>
                <a:gridCol w="740453">
                  <a:extLst>
                    <a:ext uri="{9D8B030D-6E8A-4147-A177-3AD203B41FA5}">
                      <a16:colId xmlns:a16="http://schemas.microsoft.com/office/drawing/2014/main" val="3934117330"/>
                    </a:ext>
                  </a:extLst>
                </a:gridCol>
                <a:gridCol w="1020625">
                  <a:extLst>
                    <a:ext uri="{9D8B030D-6E8A-4147-A177-3AD203B41FA5}">
                      <a16:colId xmlns:a16="http://schemas.microsoft.com/office/drawing/2014/main" val="2248252152"/>
                    </a:ext>
                  </a:extLst>
                </a:gridCol>
                <a:gridCol w="1220747">
                  <a:extLst>
                    <a:ext uri="{9D8B030D-6E8A-4147-A177-3AD203B41FA5}">
                      <a16:colId xmlns:a16="http://schemas.microsoft.com/office/drawing/2014/main" val="2548505246"/>
                    </a:ext>
                  </a:extLst>
                </a:gridCol>
                <a:gridCol w="1016317">
                  <a:extLst>
                    <a:ext uri="{9D8B030D-6E8A-4147-A177-3AD203B41FA5}">
                      <a16:colId xmlns:a16="http://schemas.microsoft.com/office/drawing/2014/main" val="4001433494"/>
                    </a:ext>
                  </a:extLst>
                </a:gridCol>
                <a:gridCol w="1350931">
                  <a:extLst>
                    <a:ext uri="{9D8B030D-6E8A-4147-A177-3AD203B41FA5}">
                      <a16:colId xmlns:a16="http://schemas.microsoft.com/office/drawing/2014/main" val="3956163555"/>
                    </a:ext>
                  </a:extLst>
                </a:gridCol>
                <a:gridCol w="1343024">
                  <a:extLst>
                    <a:ext uri="{9D8B030D-6E8A-4147-A177-3AD203B41FA5}">
                      <a16:colId xmlns:a16="http://schemas.microsoft.com/office/drawing/2014/main" val="3744348803"/>
                    </a:ext>
                  </a:extLst>
                </a:gridCol>
              </a:tblGrid>
              <a:tr h="837557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Store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Dept</a:t>
                      </a: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Date</a:t>
                      </a: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Weekly</a:t>
                      </a:r>
                    </a:p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Sales</a:t>
                      </a: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isHoliday</a:t>
                      </a: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Type</a:t>
                      </a: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Size</a:t>
                      </a: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Temperature</a:t>
                      </a: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Fuel_</a:t>
                      </a:r>
                    </a:p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Price</a:t>
                      </a: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CPI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Unemployment</a:t>
                      </a:r>
                    </a:p>
                  </a:txBody>
                  <a:tcPr marL="118016" marR="88512" marT="59008" marB="590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038245"/>
                  </a:ext>
                </a:extLst>
              </a:tr>
              <a:tr h="59715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0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2010-02-05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24924.50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False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A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151315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42.31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2.572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211.096358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8.106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708114"/>
                  </a:ext>
                </a:extLst>
              </a:tr>
              <a:tr h="59715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2010-02-12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46039.49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True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A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151315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38.51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2.548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211.242170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8.106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120588"/>
                  </a:ext>
                </a:extLst>
              </a:tr>
              <a:tr h="59715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2010-02-19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41595.55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False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A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151315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39.93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2.514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211.289143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8.106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341532"/>
                  </a:ext>
                </a:extLst>
              </a:tr>
              <a:tr h="59715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3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2010-02-26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19403.54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False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A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151315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46.63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2.561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211.319643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8.106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000031"/>
                  </a:ext>
                </a:extLst>
              </a:tr>
              <a:tr h="59715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4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2010-03-05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21827.90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False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A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151315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46.50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2.625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211.350143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8.106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1028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37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0BE6-AC90-44CF-8243-45E626B3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1" y="515648"/>
            <a:ext cx="3131819" cy="4947892"/>
          </a:xfrm>
        </p:spPr>
        <p:txBody>
          <a:bodyPr/>
          <a:lstStyle/>
          <a:p>
            <a:r>
              <a:rPr lang="en-US" dirty="0"/>
              <a:t>Correlation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0D238232-828B-4584-B438-EF9B8C7354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0"/>
            <a:ext cx="8298179" cy="664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22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6A01A-3DE5-4357-899D-DC5C94FF6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599" y="618518"/>
            <a:ext cx="2943225" cy="147857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accent4">
                    <a:lumMod val="50000"/>
                  </a:schemeClr>
                </a:solidFill>
              </a:rPr>
              <a:t>Pair</a:t>
            </a:r>
            <a:br>
              <a:rPr lang="en-US" sz="48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4800" dirty="0">
                <a:solidFill>
                  <a:schemeClr val="accent4">
                    <a:lumMod val="50000"/>
                  </a:schemeClr>
                </a:solidFill>
              </a:rPr>
              <a:t>scatter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FEC40-DB59-4FE6-B71C-C17E87F85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0599" y="2259011"/>
            <a:ext cx="2436812" cy="3789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Weekly sale</a:t>
            </a:r>
          </a:p>
          <a:p>
            <a:r>
              <a:rPr lang="en-US" dirty="0"/>
              <a:t>Fuel Price</a:t>
            </a:r>
          </a:p>
          <a:p>
            <a:r>
              <a:rPr lang="en-US" dirty="0"/>
              <a:t>Size</a:t>
            </a:r>
          </a:p>
          <a:p>
            <a:r>
              <a:rPr lang="en-US" dirty="0"/>
              <a:t>CPI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Temperature</a:t>
            </a:r>
          </a:p>
          <a:p>
            <a:r>
              <a:rPr lang="en-US" dirty="0"/>
              <a:t>Unemployment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E6CD4E3-FA74-4C1C-B1CA-F28F7FD71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8" y="19050"/>
            <a:ext cx="74266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125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558</Words>
  <Application>Microsoft Office PowerPoint</Application>
  <PresentationFormat>Widescreen</PresentationFormat>
  <Paragraphs>149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Abadi</vt:lpstr>
      <vt:lpstr>Algerian</vt:lpstr>
      <vt:lpstr>Arial</vt:lpstr>
      <vt:lpstr>Calibri</vt:lpstr>
      <vt:lpstr>Tw Cen MT</vt:lpstr>
      <vt:lpstr>Circuit</vt:lpstr>
      <vt:lpstr>Walmart Recruiting - Store Sales analysis  &amp; Forecasting </vt:lpstr>
      <vt:lpstr>PowerPoint Presentation</vt:lpstr>
      <vt:lpstr>Background</vt:lpstr>
      <vt:lpstr>INTRODUCTION </vt:lpstr>
      <vt:lpstr>PowerPoint Presentation</vt:lpstr>
      <vt:lpstr>data variables</vt:lpstr>
      <vt:lpstr>Data structure</vt:lpstr>
      <vt:lpstr>Correlation</vt:lpstr>
      <vt:lpstr>Pair scatter Plots</vt:lpstr>
      <vt:lpstr>Weekly sale in departments of stores group by Store and Dept</vt:lpstr>
      <vt:lpstr>Data Analysis</vt:lpstr>
      <vt:lpstr>PowerPoint Presentation</vt:lpstr>
      <vt:lpstr>PowerPoint Presentation</vt:lpstr>
      <vt:lpstr>PowerPoint Presentation</vt:lpstr>
      <vt:lpstr>DATA ANALYSIS</vt:lpstr>
      <vt:lpstr>PowerPoint Presentation</vt:lpstr>
      <vt:lpstr>PowerPoint Presentation</vt:lpstr>
      <vt:lpstr>PowerPoint Presentation</vt:lpstr>
      <vt:lpstr>conclusion</vt:lpstr>
      <vt:lpstr>Linear Regression</vt:lpstr>
      <vt:lpstr>Conclusion&amp; Prediction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Recruiting - Store Sales analysis  &amp; Forecasting </dc:title>
  <dc:creator>Haotian Yu</dc:creator>
  <cp:lastModifiedBy>Haotian Yu</cp:lastModifiedBy>
  <cp:revision>18</cp:revision>
  <dcterms:created xsi:type="dcterms:W3CDTF">2018-12-06T11:44:34Z</dcterms:created>
  <dcterms:modified xsi:type="dcterms:W3CDTF">2018-12-07T01:13:38Z</dcterms:modified>
</cp:coreProperties>
</file>