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1" r:id="rId4"/>
    <p:sldId id="257" r:id="rId5"/>
    <p:sldId id="258" r:id="rId6"/>
    <p:sldId id="260" r:id="rId7"/>
    <p:sldId id="274" r:id="rId8"/>
    <p:sldId id="275" r:id="rId9"/>
    <p:sldId id="259" r:id="rId10"/>
    <p:sldId id="266" r:id="rId11"/>
    <p:sldId id="269" r:id="rId12"/>
    <p:sldId id="277" r:id="rId13"/>
    <p:sldId id="276" r:id="rId14"/>
    <p:sldId id="261" r:id="rId15"/>
    <p:sldId id="264" r:id="rId16"/>
    <p:sldId id="262" r:id="rId17"/>
    <p:sldId id="263" r:id="rId18"/>
    <p:sldId id="265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0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2B783-891B-48A8-AB43-E6915CD46177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8D02A-591F-4EA5-A258-B5D4E81C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increasing values are expected and show that as you allow more predictions, the model is very likely to find the correct match. The high R@1 indicates that it's often the </a:t>
            </a:r>
            <a:r>
              <a:rPr lang="en-US" i="1" dirty="0"/>
              <a:t>best</a:t>
            </a:r>
            <a:r>
              <a:rPr lang="en-US" dirty="0"/>
              <a:t> match right away.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8D02A-591F-4EA5-A258-B5D4E81C9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8D02A-591F-4EA5-A258-B5D4E81C98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33C8-F503-F924-9435-B185A0F3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3D674-5A4C-9B09-5229-A4AB014A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8B7A-61C2-931F-F23C-70C3C30D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5ADA-F128-F853-24D3-CCEEBD1B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F8AF9-ED59-8424-77EC-3EF2DADA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CABB-6C09-FCDC-CF3F-C02C1364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86F4B-6079-0912-E07D-85C2A2F9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009F1-992F-C33D-8436-7C5B11B5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29DA-423D-F1C0-07D6-EE1EB9F1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F961-DC3A-7426-274B-534F75FE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96FEB-0021-C3DE-D6F4-41BBE76DD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543B1-BE3B-7045-DAEE-24C8875CB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D8CE-9521-0ABB-DD9C-C3CCC876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9DBF-8B5E-94B4-5A21-A01005EA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0DBF-1B6C-2E06-BB86-EC20F961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C74F-51D0-799C-43A5-B27508D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5BAC-2424-B2D8-3026-0EBFDDEA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65943-2F21-7A03-73C7-A56DA343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8AEB-0212-A605-EBC0-7B51A0BD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EAD4-CC93-DB6E-C6C9-8877571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90BF-4489-23CE-417E-C46072D5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43BA-7ECB-655E-556D-831FCE8F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EEB2-47FC-B759-C0D7-3135E030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5CE6-60F8-8A16-D240-C19A514C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9F1B-3ABD-3129-0511-A8DE9877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8E22-4F2F-5D05-76CD-9C0D0A0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4428-7F06-B507-AC91-456B9A74E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23514-7B45-18AC-41C2-F8A2B8CA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354C5-4AE9-7EE5-2A53-BD349837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11FEE-1326-4610-3026-E2BAE52D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58CB-8BEB-826C-A468-C4F59A92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4A51-5E40-C551-7477-1B8CD2E5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800CD-E315-EDAC-34CE-49D50679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F2FBB-63FD-163A-E5D4-B68FA52F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4637F-111D-CFA7-EEDB-FA7D98C4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8386-A980-BD5E-2C2E-E2968650F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C5204-75C0-CCAE-6531-20E19986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4454F-F1F1-74C1-0179-52E6E9F7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755C0-64A2-E6DD-D1EF-51804049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FCD5-9C5C-785F-5074-10CA7140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4982E-32E4-9871-F075-941E883C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92273-9877-744F-423D-F1549681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08C8-3B43-CEFB-495A-199C115C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1CCB0-9BCE-367B-5CF7-3E1E64B4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F79B6-3466-15CC-E9E8-D885B045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B90F-4A77-C1AC-8FC2-89F59207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1CC4-3149-3C41-3FA3-4A482AC4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DB46-242D-581B-F157-E43A5196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6774-13C5-1C98-EFAF-851ABD43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CBD95-F9B4-C092-230F-51414353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79BE-BAAA-8596-7873-A0109131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A8077-7FC5-FCCD-0AD5-C8AF8C42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EE19-540D-F6EF-42C5-98EFEAF3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8B08B-15CA-A8E9-59ED-249251D50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7E7FE-AA30-31B9-BD82-D7653945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57E72-0624-0617-7E7D-7EDCDD2D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0C261-D9F5-008E-A632-7525334A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22C0-0766-514D-FFD5-03E20B6D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BE6BF-6374-E21A-FC06-C83F963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2D93-9702-039A-824C-D5BADDA0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1453-5280-F0A1-8F0D-83203E2F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919F4-7FC8-4817-A70C-9E0BFBE6F0C6}" type="datetimeFigureOut">
              <a:rPr lang="en-US" smtClean="0"/>
              <a:t>2025-07-02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54C2-E596-86BB-CD56-5CD51074F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F4A2-C74D-AB5A-B667-84A1CB1E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116DE-DE5C-4EFD-8730-3D4CA041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F39-6151-0520-48ED-C62094A9F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Multi-View Geo-Localization: Drone-Satellite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B46B9-E539-D5F9-725E-84CC2E9C8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Ghinwa</a:t>
            </a:r>
            <a:r>
              <a:rPr lang="en-US" dirty="0"/>
              <a:t> </a:t>
            </a:r>
            <a:r>
              <a:rPr lang="en-US" dirty="0" err="1"/>
              <a:t>Bdeir</a:t>
            </a:r>
            <a:r>
              <a:rPr lang="en-US" dirty="0"/>
              <a:t> </a:t>
            </a:r>
          </a:p>
          <a:p>
            <a:r>
              <a:rPr lang="en-US" dirty="0"/>
              <a:t>Hawraa Sweidan</a:t>
            </a:r>
          </a:p>
          <a:p>
            <a:endParaRPr lang="en-US" dirty="0"/>
          </a:p>
          <a:p>
            <a:r>
              <a:rPr lang="en-US" dirty="0"/>
              <a:t>July 2, 2025</a:t>
            </a:r>
          </a:p>
        </p:txBody>
      </p:sp>
    </p:spTree>
    <p:extLst>
      <p:ext uri="{BB962C8B-B14F-4D97-AF65-F5344CB8AC3E}">
        <p14:creationId xmlns:p14="http://schemas.microsoft.com/office/powerpoint/2010/main" val="273822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F2B1F0C-ED45-C6D1-7C82-FFB85BB5B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Correct ID Mapping for answer.txt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6111D53-F9FF-22F6-9C3D-124644D5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 dirty="0"/>
              <a:t>Problem: The exact format and source of image IDs (e.g., e6kXgz36E8nOY2n) required by </a:t>
            </a:r>
            <a:r>
              <a:rPr lang="en-US" altLang="en-US" dirty="0" err="1"/>
              <a:t>CodaLab</a:t>
            </a:r>
            <a:r>
              <a:rPr lang="en-US" altLang="en-US" dirty="0"/>
              <a:t> for answer.txt is still not fully confirmed from the code.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Technical Detail: The predict function returns </a:t>
            </a:r>
            <a:r>
              <a:rPr lang="en-US" altLang="en-US" dirty="0" err="1"/>
              <a:t>ids_query</a:t>
            </a:r>
            <a:r>
              <a:rPr lang="en-US" altLang="en-US" dirty="0"/>
              <a:t> and </a:t>
            </a:r>
            <a:r>
              <a:rPr lang="en-US" altLang="en-US" dirty="0" err="1"/>
              <a:t>ids_gallery</a:t>
            </a:r>
            <a:r>
              <a:rPr lang="en-US" altLang="en-US" dirty="0"/>
              <a:t> which are then converted to numerical NumPy arrays for internal evaluation.</a:t>
            </a:r>
          </a:p>
        </p:txBody>
      </p:sp>
    </p:spTree>
    <p:extLst>
      <p:ext uri="{BB962C8B-B14F-4D97-AF65-F5344CB8AC3E}">
        <p14:creationId xmlns:p14="http://schemas.microsoft.com/office/powerpoint/2010/main" val="127959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9A6A025-FA9C-9352-5586-6F8AA931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univesity.py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EBF96B-DCBB-5850-01C9-1903E8A17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37371"/>
            <a:ext cx="5181600" cy="3927845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9632736-2888-8DCA-16C0-9A8DAA47AF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endParaRPr lang="en-US" altLang="en-US" dirty="0"/>
          </a:p>
          <a:p>
            <a:pPr lvl="0"/>
            <a:r>
              <a:rPr lang="en-US" altLang="en-US" dirty="0"/>
              <a:t>Integrate code into university.py to generate answer.txt crucial debug output from a successful run to confirm the </a:t>
            </a:r>
            <a:r>
              <a:rPr lang="en-US" altLang="en-US" dirty="0" err="1"/>
              <a:t>ids_query</a:t>
            </a:r>
            <a:r>
              <a:rPr lang="en-US" altLang="en-US" dirty="0"/>
              <a:t> and </a:t>
            </a:r>
            <a:r>
              <a:rPr lang="en-US" altLang="en-US" dirty="0" err="1"/>
              <a:t>ids_gallery</a:t>
            </a:r>
            <a:r>
              <a:rPr lang="en-US" altLang="en-US" dirty="0"/>
              <a:t> content/type.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4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EC56-FA1E-ED35-3BF5-63332D8D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1987F-ED04-1A4D-B176-C835296E4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552"/>
            <a:ext cx="10515600" cy="4041484"/>
          </a:xfrm>
        </p:spPr>
      </p:pic>
    </p:spTree>
    <p:extLst>
      <p:ext uri="{BB962C8B-B14F-4D97-AF65-F5344CB8AC3E}">
        <p14:creationId xmlns:p14="http://schemas.microsoft.com/office/powerpoint/2010/main" val="142059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B5BA-569D-C5F7-5738-DD67EA5E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CodaLab</a:t>
            </a:r>
            <a:r>
              <a:rPr lang="en-US" altLang="en-US" dirty="0"/>
              <a:t> Submission File (baseline)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7E58B-E9EE-857F-AC92-E8FEEB5A5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660" y="1825625"/>
            <a:ext cx="7702679" cy="4351338"/>
          </a:xfrm>
        </p:spPr>
      </p:pic>
    </p:spTree>
    <p:extLst>
      <p:ext uri="{BB962C8B-B14F-4D97-AF65-F5344CB8AC3E}">
        <p14:creationId xmlns:p14="http://schemas.microsoft.com/office/powerpoint/2010/main" val="127468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97869-350A-3610-67A7-8534ECC11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1357-D90D-693E-1B59-C7EDDE97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Environment Setup - Google </a:t>
            </a:r>
            <a:r>
              <a:rPr lang="en-US" dirty="0" err="1"/>
              <a:t>Colab</a:t>
            </a:r>
            <a:r>
              <a:rPr lang="en-US" dirty="0"/>
              <a:t> Hurdles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454A4-4723-7C34-883F-D56BC488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Port project to Google </a:t>
            </a:r>
            <a:r>
              <a:rPr lang="en-US" dirty="0" err="1"/>
              <a:t>Colab</a:t>
            </a:r>
            <a:r>
              <a:rPr lang="en-US" dirty="0"/>
              <a:t> for GPU acceleration.</a:t>
            </a:r>
          </a:p>
          <a:p>
            <a:r>
              <a:rPr lang="en-US" dirty="0"/>
              <a:t>Data Accessibility for Large Datasets:</a:t>
            </a:r>
          </a:p>
          <a:p>
            <a:pPr lvl="1"/>
            <a:r>
              <a:rPr lang="en-US" dirty="0"/>
              <a:t>The U1652 dataset is large (implied by runtime).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Initial recommendation: Upload to personal Google Drive and mount (</a:t>
            </a:r>
            <a:r>
              <a:rPr lang="en-US" dirty="0" err="1"/>
              <a:t>drive.mount</a:t>
            </a:r>
            <a:r>
              <a:rPr lang="en-US" dirty="0"/>
              <a:t>()).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Estimated 32 hours upload time to Google Drive, making this approach impractical.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B5D5-81D5-9736-3003-6FD0A48D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Source Complexity - OneDrive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DC55E-9924-75E9-0776-DAEFBF5B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U1652 dataset was available via a public OneDrive link, not a Google Drive link.</a:t>
            </a:r>
          </a:p>
          <a:p>
            <a:endParaRPr lang="en-US" dirty="0"/>
          </a:p>
          <a:p>
            <a:r>
              <a:rPr lang="en-US" dirty="0"/>
              <a:t>Manually download the dataset from </a:t>
            </a:r>
            <a:r>
              <a:rPr lang="en-US" dirty="0" err="1"/>
              <a:t>GoogleDrive</a:t>
            </a:r>
            <a:r>
              <a:rPr lang="en-US" dirty="0"/>
              <a:t> to local machine.</a:t>
            </a:r>
          </a:p>
          <a:p>
            <a:r>
              <a:rPr lang="en-US" dirty="0"/>
              <a:t>Upload the dataset from local machine to personal Google Drive.</a:t>
            </a:r>
          </a:p>
          <a:p>
            <a:r>
              <a:rPr lang="en-US" dirty="0"/>
              <a:t>Then, mount personal Google Drive in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/>
              <a:t>This workaround reintroduced the lengthy upload time (32 hours).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9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EC025-0507-19DE-34CC-62BA00BFC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A866-E745-0504-BDA8-624D6A42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Local Development (VS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EF9E-58AA-5FFD-4C1C-3D267EAB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Confirmation of possessing an </a:t>
            </a:r>
            <a:r>
              <a:rPr lang="en-US" b="1" dirty="0"/>
              <a:t>NVIDIA GPU</a:t>
            </a:r>
            <a:r>
              <a:rPr lang="en-US" dirty="0"/>
              <a:t> (GeForce MX550) on the local machine.</a:t>
            </a:r>
          </a:p>
          <a:p>
            <a:endParaRPr lang="en-US" dirty="0"/>
          </a:p>
          <a:p>
            <a:r>
              <a:rPr lang="en-US" dirty="0"/>
              <a:t>While the MX550 is an entry-level GPU (slower than </a:t>
            </a:r>
            <a:r>
              <a:rPr lang="en-US" dirty="0" err="1"/>
              <a:t>Colab's</a:t>
            </a:r>
            <a:r>
              <a:rPr lang="en-US" dirty="0"/>
              <a:t> high-end GPUs), it's significantly faster than CPU-only processing and avoids the data transfer bottleneck. The 8-hour runtime from </a:t>
            </a:r>
            <a:r>
              <a:rPr lang="en-US" dirty="0" err="1"/>
              <a:t>Colab</a:t>
            </a:r>
            <a:r>
              <a:rPr lang="en-US" dirty="0"/>
              <a:t> will likely be longer, but manageable.</a:t>
            </a:r>
          </a:p>
        </p:txBody>
      </p:sp>
    </p:spTree>
    <p:extLst>
      <p:ext uri="{BB962C8B-B14F-4D97-AF65-F5344CB8AC3E}">
        <p14:creationId xmlns:p14="http://schemas.microsoft.com/office/powerpoint/2010/main" val="342766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E569-1A30-0838-D397-444E3CEFC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C57F-342A-1CDA-B35F-2C3CDAD6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Local GPU Environment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8854B-24E4-0017-1016-3C0435E6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Complexity: Setting up a functioning deep learning environment locally with GPU acceleration requires meticulous steps.</a:t>
            </a:r>
          </a:p>
          <a:p>
            <a:r>
              <a:rPr lang="en-US" dirty="0"/>
              <a:t>Key Components &amp; Dependencies:</a:t>
            </a:r>
          </a:p>
          <a:p>
            <a:pPr lvl="1"/>
            <a:r>
              <a:rPr lang="en-US" dirty="0"/>
              <a:t>NVIDIA Drivers: Ensuring latest, compatible drivers for MX550.</a:t>
            </a:r>
          </a:p>
          <a:p>
            <a:pPr lvl="1"/>
            <a:r>
              <a:rPr lang="en-US" dirty="0"/>
              <a:t>CUDA Toolkit: Core library for GPU computing; selection based on </a:t>
            </a:r>
            <a:r>
              <a:rPr lang="en-US" dirty="0" err="1"/>
              <a:t>PyTorch</a:t>
            </a:r>
            <a:r>
              <a:rPr lang="en-US" dirty="0"/>
              <a:t> compatibility.</a:t>
            </a:r>
          </a:p>
          <a:p>
            <a:pPr lvl="1"/>
            <a:r>
              <a:rPr lang="en-US" dirty="0"/>
              <a:t>Python Virtual Environment: For isolated project dependencies.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(CUDA-enabled): Installing the correct </a:t>
            </a:r>
            <a:r>
              <a:rPr lang="en-US" dirty="0" err="1"/>
              <a:t>PyTorch</a:t>
            </a:r>
            <a:r>
              <a:rPr lang="en-US" dirty="0"/>
              <a:t> build that leverages the installed CUDA Toolkit.</a:t>
            </a:r>
          </a:p>
          <a:p>
            <a:r>
              <a:rPr lang="en-US" dirty="0"/>
              <a:t>Verification: Confirming </a:t>
            </a:r>
            <a:r>
              <a:rPr lang="en-US" dirty="0" err="1"/>
              <a:t>torch.cuda.is_available</a:t>
            </a:r>
            <a:r>
              <a:rPr lang="en-US" dirty="0"/>
              <a:t>() is True.</a:t>
            </a:r>
          </a:p>
        </p:txBody>
      </p:sp>
    </p:spTree>
    <p:extLst>
      <p:ext uri="{BB962C8B-B14F-4D97-AF65-F5344CB8AC3E}">
        <p14:creationId xmlns:p14="http://schemas.microsoft.com/office/powerpoint/2010/main" val="17553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19CA-C4A1-CFAD-EBE1-05931339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taken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09EE6-E0DF-C93C-62BE-8B7DFFF3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Immediate Action: Complete the local NVIDIA GPU environment setup (drivers, CUDA, </a:t>
            </a:r>
            <a:r>
              <a:rPr lang="en-US" dirty="0" err="1"/>
              <a:t>cuDNN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r>
              <a:rPr lang="en-US" dirty="0"/>
              <a:t>Run Locally: Execute the eval_university.py script on the local machine (with debug prints active).</a:t>
            </a:r>
          </a:p>
          <a:p>
            <a:r>
              <a:rPr lang="en-US" dirty="0"/>
              <a:t>Provide Debug Output: Share the exact output of --- DEBUG: lines from the script's run.</a:t>
            </a:r>
          </a:p>
        </p:txBody>
      </p:sp>
    </p:spTree>
    <p:extLst>
      <p:ext uri="{BB962C8B-B14F-4D97-AF65-F5344CB8AC3E}">
        <p14:creationId xmlns:p14="http://schemas.microsoft.com/office/powerpoint/2010/main" val="419637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3A15-FEFD-230C-6628-A79558F2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6FA0-8BF3-ED06-5077-BA618574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------------------------------[University-1652]------------------------------</a:t>
            </a:r>
          </a:p>
          <a:p>
            <a:pPr marL="0" indent="0">
              <a:buNone/>
            </a:pPr>
            <a:r>
              <a:rPr lang="en-US" dirty="0"/>
              <a:t>Extract Features:</a:t>
            </a:r>
          </a:p>
          <a:p>
            <a:pPr marL="0" indent="0">
              <a:buNone/>
            </a:pPr>
            <a:r>
              <a:rPr lang="en-US" dirty="0"/>
              <a:t>  0%|                                                                                                                                                    | 0/296 [00:00&lt;?, ?it/s]C:\Users\ESU-MoPH\GeoAIM2_AI4E2025\sample4geo\trainer.py:134: </a:t>
            </a:r>
            <a:r>
              <a:rPr lang="en-US" dirty="0" err="1"/>
              <a:t>FutureWarning</a:t>
            </a:r>
            <a:r>
              <a:rPr lang="en-US" dirty="0"/>
              <a:t>: `</a:t>
            </a:r>
            <a:r>
              <a:rPr lang="en-US" dirty="0" err="1"/>
              <a:t>torch.cuda.amp.autocast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...)` is deprecated. Please use `</a:t>
            </a:r>
            <a:r>
              <a:rPr lang="en-US" dirty="0" err="1"/>
              <a:t>torch.amp.autocast</a:t>
            </a:r>
            <a:r>
              <a:rPr lang="en-US" dirty="0"/>
              <a:t>('</a:t>
            </a:r>
            <a:r>
              <a:rPr lang="en-US" dirty="0" err="1"/>
              <a:t>cuda</a:t>
            </a:r>
            <a:r>
              <a:rPr lang="en-US" dirty="0"/>
              <a:t>', </a:t>
            </a:r>
            <a:r>
              <a:rPr lang="en-US" dirty="0" err="1"/>
              <a:t>args</a:t>
            </a:r>
            <a:r>
              <a:rPr lang="en-US" dirty="0"/>
              <a:t>...)` instead.</a:t>
            </a:r>
          </a:p>
          <a:p>
            <a:pPr marL="0" indent="0">
              <a:buNone/>
            </a:pPr>
            <a:r>
              <a:rPr lang="en-US" dirty="0"/>
              <a:t>  with </a:t>
            </a:r>
            <a:r>
              <a:rPr lang="en-US" dirty="0" err="1"/>
              <a:t>autocast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1%|█▍                                                                                                                                        | 3/296 [01:23&lt;2:18:12, 28.30s/it]</a:t>
            </a:r>
          </a:p>
        </p:txBody>
      </p:sp>
    </p:spTree>
    <p:extLst>
      <p:ext uri="{BB962C8B-B14F-4D97-AF65-F5344CB8AC3E}">
        <p14:creationId xmlns:p14="http://schemas.microsoft.com/office/powerpoint/2010/main" val="291700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AE60A-4268-76A4-A379-0CF7F6EF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Sample4Geo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77124-0DF5-FEF5-3D91-C1E538EF3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4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F5D5-AEFA-195E-CBC7-C41CA14D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C03A4-A10C-1B73-762B-3C6EA8593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477" y="2259973"/>
            <a:ext cx="6287045" cy="3482642"/>
          </a:xfrm>
        </p:spPr>
      </p:pic>
    </p:spTree>
    <p:extLst>
      <p:ext uri="{BB962C8B-B14F-4D97-AF65-F5344CB8AC3E}">
        <p14:creationId xmlns:p14="http://schemas.microsoft.com/office/powerpoint/2010/main" val="2045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This project addresses the problem of multi-view geo-localization, which is the task of predicting the location of a drone-view or street-view image by matching it with a geo-tagged satellite image.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chose to work on the University-1652 challenge using an existing open-source solution: Sample4Geo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ECB6-20A6-A37B-C3CF-4A3637D3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Multimedia Drone Satellite Matching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33C921-B3D5-27AD-C34B-941CF5E8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Challenge: Multimedia Drone Satellite Matching Challenge.</a:t>
            </a:r>
          </a:p>
          <a:p>
            <a:r>
              <a:rPr lang="en-US" dirty="0"/>
              <a:t>Core Task: Given a drone (query) image, retrieve the most relevant satellite (gallery) images from a large dataset.</a:t>
            </a:r>
          </a:p>
          <a:p>
            <a:r>
              <a:rPr lang="en-US" dirty="0"/>
              <a:t>Key Deliverable: A submission file (answer.txt) for </a:t>
            </a:r>
            <a:r>
              <a:rPr lang="en-US" dirty="0" err="1"/>
              <a:t>CodaLab</a:t>
            </a:r>
            <a:r>
              <a:rPr lang="en-US" dirty="0"/>
              <a:t>, containing ranked lists of retrieved gallery images for each query.</a:t>
            </a:r>
          </a:p>
          <a:p>
            <a:r>
              <a:rPr lang="en-US" dirty="0"/>
              <a:t>Metrics: Evaluation based on </a:t>
            </a:r>
            <a:r>
              <a:rPr lang="en-US" dirty="0" err="1"/>
              <a:t>Recall@k</a:t>
            </a:r>
            <a:r>
              <a:rPr lang="en-US" dirty="0"/>
              <a:t>, Mean Average Precision (</a:t>
            </a:r>
            <a:r>
              <a:rPr lang="en-US" dirty="0" err="1"/>
              <a:t>mAP</a:t>
            </a:r>
            <a:r>
              <a:rPr lang="en-US" dirty="0"/>
              <a:t>), and Recall@top1%.</a:t>
            </a:r>
          </a:p>
        </p:txBody>
      </p:sp>
    </p:spTree>
    <p:extLst>
      <p:ext uri="{BB962C8B-B14F-4D97-AF65-F5344CB8AC3E}">
        <p14:creationId xmlns:p14="http://schemas.microsoft.com/office/powerpoint/2010/main" val="50824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8AF2B-4A7B-384C-41A2-763C06B17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E5DD-CAD1-B9DB-83A1-1061D3CF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Core Methodology &amp;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A0440-B931-EAE1-A1AC-D0FE5F8F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Framework: </a:t>
            </a:r>
            <a:r>
              <a:rPr lang="en-US" dirty="0" err="1"/>
              <a:t>PyTorch</a:t>
            </a:r>
            <a:r>
              <a:rPr lang="en-US" dirty="0"/>
              <a:t> (Deep Learning).</a:t>
            </a:r>
          </a:p>
          <a:p>
            <a:r>
              <a:rPr lang="en-US" dirty="0"/>
              <a:t>Feature Extraction:</a:t>
            </a:r>
          </a:p>
          <a:p>
            <a:pPr lvl="1"/>
            <a:r>
              <a:rPr lang="en-US" dirty="0"/>
              <a:t>Utilizing a predict function to extract features for both query and gallery images.</a:t>
            </a:r>
          </a:p>
          <a:p>
            <a:pPr lvl="1"/>
            <a:r>
              <a:rPr lang="en-US" dirty="0"/>
              <a:t>Inputs: </a:t>
            </a:r>
            <a:r>
              <a:rPr lang="en-US" dirty="0" err="1"/>
              <a:t>query_loader</a:t>
            </a:r>
            <a:r>
              <a:rPr lang="en-US" dirty="0"/>
              <a:t>, </a:t>
            </a:r>
            <a:r>
              <a:rPr lang="en-US" dirty="0" err="1"/>
              <a:t>gallery_loader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Outputs: </a:t>
            </a:r>
            <a:r>
              <a:rPr lang="en-US" dirty="0" err="1"/>
              <a:t>img_features_query</a:t>
            </a:r>
            <a:r>
              <a:rPr lang="en-US" dirty="0"/>
              <a:t>, </a:t>
            </a:r>
            <a:r>
              <a:rPr lang="en-US" dirty="0" err="1"/>
              <a:t>ids_query</a:t>
            </a:r>
            <a:r>
              <a:rPr lang="en-US" dirty="0"/>
              <a:t>, </a:t>
            </a:r>
            <a:r>
              <a:rPr lang="en-US" dirty="0" err="1"/>
              <a:t>img_features_gallery</a:t>
            </a:r>
            <a:r>
              <a:rPr lang="en-US" dirty="0"/>
              <a:t>, </a:t>
            </a:r>
            <a:r>
              <a:rPr lang="en-US" dirty="0" err="1"/>
              <a:t>ids_gallery</a:t>
            </a:r>
            <a:r>
              <a:rPr lang="en-US" dirty="0"/>
              <a:t>.</a:t>
            </a:r>
          </a:p>
          <a:p>
            <a:r>
              <a:rPr lang="en-US" dirty="0"/>
              <a:t>Similarity Calculation:</a:t>
            </a:r>
          </a:p>
          <a:p>
            <a:pPr lvl="1"/>
            <a:r>
              <a:rPr lang="en-US" dirty="0"/>
              <a:t>Dot product of extracted features to compute similarity scores.</a:t>
            </a:r>
          </a:p>
          <a:p>
            <a:pPr lvl="1"/>
            <a:r>
              <a:rPr lang="en-US" dirty="0"/>
              <a:t>Ranking gallery images based on similarity to each query.</a:t>
            </a:r>
          </a:p>
          <a:p>
            <a:r>
              <a:rPr lang="en-US" dirty="0"/>
              <a:t>Evaluation Metrics Calculation (evaluate function):</a:t>
            </a:r>
          </a:p>
          <a:p>
            <a:pPr lvl="1"/>
            <a:r>
              <a:rPr lang="en-US" dirty="0"/>
              <a:t>Computation of Cumulative Matching Characteristics (CMC) for </a:t>
            </a:r>
            <a:r>
              <a:rPr lang="en-US" dirty="0" err="1"/>
              <a:t>Recall@k</a:t>
            </a:r>
            <a:r>
              <a:rPr lang="en-US" dirty="0"/>
              <a:t> (e.g., R@1, R@5, R@10).</a:t>
            </a:r>
          </a:p>
          <a:p>
            <a:pPr lvl="1"/>
            <a:r>
              <a:rPr lang="en-US" dirty="0"/>
              <a:t>Calculation of Mean Average Precision (</a:t>
            </a:r>
            <a:r>
              <a:rPr lang="en-US" dirty="0" err="1"/>
              <a:t>mAP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0803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B469B-CA65-C301-6A92-BBB620772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15B4-23C2-4BF8-5963-306C7CF0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Runtime &amp; Resource Constraints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3F61B-5F8A-E816-6A7E-0A779EC43C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Initial local execution of the eval_university.py script took 8 hours +.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Configuration → Load Model &amp; Weights → Prepare Transforms &amp; Datasets → Evaluate Retrieval Performance</a:t>
            </a:r>
          </a:p>
          <a:p>
            <a:endParaRPr lang="en-US" dirty="0"/>
          </a:p>
          <a:p>
            <a:r>
              <a:rPr lang="en-US" dirty="0"/>
              <a:t>Implication: This indicates a significant computational load, requiring GPU acceleration and substantial memory.</a:t>
            </a:r>
          </a:p>
          <a:p>
            <a:endParaRPr lang="en-US" dirty="0"/>
          </a:p>
          <a:p>
            <a:r>
              <a:rPr lang="en-US" dirty="0"/>
              <a:t>Initial Strategy: Leverage cloud resources (Google </a:t>
            </a:r>
            <a:r>
              <a:rPr lang="en-US" dirty="0" err="1"/>
              <a:t>Colab</a:t>
            </a:r>
            <a:r>
              <a:rPr lang="en-US" dirty="0"/>
              <a:t>) to overcome local limitations and utilize powerful GPUs.</a:t>
            </a:r>
          </a:p>
        </p:txBody>
      </p:sp>
      <p:pic>
        <p:nvPicPr>
          <p:cNvPr id="12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575DE6-FA56-2D38-2CDE-4249A4E0B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11" r="39286"/>
          <a:stretch>
            <a:fillRect/>
          </a:stretch>
        </p:blipFill>
        <p:spPr>
          <a:xfrm>
            <a:off x="6172200" y="3091840"/>
            <a:ext cx="5181600" cy="1818908"/>
          </a:xfrm>
        </p:spPr>
      </p:pic>
    </p:spTree>
    <p:extLst>
      <p:ext uri="{BB962C8B-B14F-4D97-AF65-F5344CB8AC3E}">
        <p14:creationId xmlns:p14="http://schemas.microsoft.com/office/powerpoint/2010/main" val="1084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AF8C-C0D3-B6A8-A56B-645CB853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93051-2469-A978-664D-DD8C8F9F2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503"/>
            <a:ext cx="10515600" cy="3951582"/>
          </a:xfrm>
        </p:spPr>
      </p:pic>
    </p:spTree>
    <p:extLst>
      <p:ext uri="{BB962C8B-B14F-4D97-AF65-F5344CB8AC3E}">
        <p14:creationId xmlns:p14="http://schemas.microsoft.com/office/powerpoint/2010/main" val="336522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9E2E4A-355F-A9FF-0A21-CDCF6D97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0D191F-4D3E-5ACC-ABD4-98FA76982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Recall@1 (R@1): 92.6509%</a:t>
            </a:r>
          </a:p>
          <a:p>
            <a:pPr lvl="0"/>
            <a:r>
              <a:rPr lang="en-US" altLang="en-US" dirty="0"/>
              <a:t>Recall@5 (R@5): 97.6859%</a:t>
            </a:r>
          </a:p>
          <a:p>
            <a:pPr lvl="0"/>
            <a:r>
              <a:rPr lang="en-US" altLang="en-US" dirty="0"/>
              <a:t>Recall@10 (R@10): 98.2407%</a:t>
            </a: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Recall@top1: 98.2829% (This might be a slightly different way of calculating R@1 or a rounded value from the internal </a:t>
            </a:r>
            <a:r>
              <a:rPr lang="en-US" altLang="en-US" dirty="0" err="1"/>
              <a:t>compute_mAP</a:t>
            </a:r>
            <a:r>
              <a:rPr lang="en-US" altLang="en-US" dirty="0"/>
              <a:t> function, as it's very close to R@1).</a:t>
            </a:r>
          </a:p>
          <a:p>
            <a:pPr lvl="0"/>
            <a:r>
              <a:rPr lang="en-US" altLang="en-US" dirty="0"/>
              <a:t>Average Precision (AP): 93.8076%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F14592A-1574-274C-6D66-6E2BD90F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en-US" dirty="0"/>
              <a:t>R@1 (92.65%): For over 92.6% of your query images, the absolutely correct corresponding gallery image was the very first one returned by the model. </a:t>
            </a:r>
          </a:p>
          <a:p>
            <a:pPr lvl="0"/>
            <a:r>
              <a:rPr lang="en-US" altLang="en-US" dirty="0"/>
              <a:t>R@5 (97.69%): For almost 97.7% of the queries, the correct image was found within the top 5 retrieved results.</a:t>
            </a:r>
          </a:p>
          <a:p>
            <a:pPr lvl="0"/>
            <a:r>
              <a:rPr lang="en-US" altLang="en-US" dirty="0"/>
              <a:t>R@10 (98.24%): For over 98.2% of the queries, the correct image was found within the top 10 retrieved results.</a:t>
            </a:r>
          </a:p>
        </p:txBody>
      </p:sp>
    </p:spTree>
    <p:extLst>
      <p:ext uri="{BB962C8B-B14F-4D97-AF65-F5344CB8AC3E}">
        <p14:creationId xmlns:p14="http://schemas.microsoft.com/office/powerpoint/2010/main" val="323257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49C43-152C-A788-C7FF-DCB37024A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CEFA836-1035-C264-31D9-7DA2C5BC5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err="1"/>
              <a:t>CodaLab</a:t>
            </a:r>
            <a:r>
              <a:rPr lang="en-US" altLang="en-US" dirty="0"/>
              <a:t> Submission 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81F006-F0C5-935D-9983-29D9BFF4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Purpose: The ultimate output required for official challenge evaluation.</a:t>
            </a:r>
          </a:p>
          <a:p>
            <a:endParaRPr lang="en-US" dirty="0"/>
          </a:p>
          <a:p>
            <a:r>
              <a:rPr lang="en-US" dirty="0"/>
              <a:t>Required Format: A text file (answer.txt) where each line represents a query, followed by its alphanumeric ID and space-separated alphanumeric IDs of its top-ranked gallery matches.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query_id_XYZ</a:t>
            </a:r>
            <a:r>
              <a:rPr lang="en-US" dirty="0"/>
              <a:t> </a:t>
            </a:r>
            <a:r>
              <a:rPr lang="en-US" dirty="0" err="1"/>
              <a:t>gallery_id_A</a:t>
            </a:r>
            <a:r>
              <a:rPr lang="en-US" dirty="0"/>
              <a:t> </a:t>
            </a:r>
            <a:r>
              <a:rPr lang="en-US" dirty="0" err="1"/>
              <a:t>gallery_id_B</a:t>
            </a:r>
            <a:r>
              <a:rPr lang="en-US" dirty="0"/>
              <a:t> </a:t>
            </a:r>
            <a:r>
              <a:rPr lang="en-US" dirty="0" err="1"/>
              <a:t>gallery_id_C</a:t>
            </a:r>
            <a:r>
              <a:rPr lang="en-US" dirty="0"/>
              <a:t> ...</a:t>
            </a:r>
          </a:p>
          <a:p>
            <a:pPr lvl="1"/>
            <a:endParaRPr lang="en-US" dirty="0"/>
          </a:p>
          <a:p>
            <a:r>
              <a:rPr lang="en-US" dirty="0"/>
              <a:t>Challenge Integration: The evaluate function needs to not only compute metrics but also generate this specific file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0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1170</Words>
  <Application>Microsoft Office PowerPoint</Application>
  <PresentationFormat>Widescreen</PresentationFormat>
  <Paragraphs>102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Multi-View Geo-Localization: Drone-Satellite Matching</vt:lpstr>
      <vt:lpstr>Sample4Geo</vt:lpstr>
      <vt:lpstr>Project Overview</vt:lpstr>
      <vt:lpstr>Multimedia Drone Satellite Matching</vt:lpstr>
      <vt:lpstr>Core Methodology &amp; Implementation</vt:lpstr>
      <vt:lpstr>Initial Runtime &amp; Resource Constraints</vt:lpstr>
      <vt:lpstr>Extract Features</vt:lpstr>
      <vt:lpstr>Results</vt:lpstr>
      <vt:lpstr>CodaLab Submission File</vt:lpstr>
      <vt:lpstr>Correct ID Mapping for answer.txt </vt:lpstr>
      <vt:lpstr>univesity.py </vt:lpstr>
      <vt:lpstr>Debug</vt:lpstr>
      <vt:lpstr>CodaLab Submission File (baseline)</vt:lpstr>
      <vt:lpstr>Environment Setup - Google Colab Hurdles</vt:lpstr>
      <vt:lpstr>Data Source Complexity - OneDrive Link</vt:lpstr>
      <vt:lpstr>Transition to Local Development (VS Code)</vt:lpstr>
      <vt:lpstr>Local GPU Environment Setup</vt:lpstr>
      <vt:lpstr>Actions taken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Hawraa Sweidan</dc:creator>
  <cp:lastModifiedBy>Hawraa Sweidan</cp:lastModifiedBy>
  <cp:revision>50</cp:revision>
  <dcterms:created xsi:type="dcterms:W3CDTF">2025-07-02T06:46:44Z</dcterms:created>
  <dcterms:modified xsi:type="dcterms:W3CDTF">2025-07-02T16:16:47Z</dcterms:modified>
</cp:coreProperties>
</file>