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8" r:id="rId7"/>
    <p:sldId id="263" r:id="rId8"/>
    <p:sldId id="265" r:id="rId9"/>
    <p:sldId id="264" r:id="rId10"/>
    <p:sldId id="26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71412-17BF-4B0D-A84E-51C772B11AC2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2B613-288B-493E-83D5-6E25477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6792-1F33-4756-958C-963391896004}" type="datetime1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0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9F47-CFBE-4DE6-8790-3D2B807D8765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003" y="6127371"/>
            <a:ext cx="2926080" cy="632404"/>
          </a:xfrm>
          <a:prstGeom prst="rect">
            <a:avLst/>
          </a:prstGeom>
        </p:spPr>
        <p:txBody>
          <a:bodyPr/>
          <a:lstStyle/>
          <a:p>
            <a:fld id="{47D40B61-EA6C-49DD-A3B4-4C32FDCA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3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084-2568-43A4-8482-AD67204FAB11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003" y="6127371"/>
            <a:ext cx="2926080" cy="632404"/>
          </a:xfrm>
          <a:prstGeom prst="rect">
            <a:avLst/>
          </a:prstGeom>
        </p:spPr>
        <p:txBody>
          <a:bodyPr/>
          <a:lstStyle/>
          <a:p>
            <a:fld id="{47D40B61-EA6C-49DD-A3B4-4C32FDCA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346075" indent="-346075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547688" indent="-312738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822960" indent="-82296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A38D-0E64-4DF7-99B2-275999794B14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F07887-1A0C-47B7-BC0F-A07C480AD24A}"/>
              </a:ext>
            </a:extLst>
          </p:cNvPr>
          <p:cNvCxnSpPr/>
          <p:nvPr userDrawn="1"/>
        </p:nvCxnSpPr>
        <p:spPr>
          <a:xfrm>
            <a:off x="0" y="1854926"/>
            <a:ext cx="52904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EEA1-D7F5-4EAD-9051-6D58CFDB7B5F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1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15A-6E08-4094-B5CF-7D2EC2DA969D}" type="datetime1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C97-70C8-485A-BF2F-231714374E76}" type="datetime1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9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88B1-12EB-40B6-88D3-20FD09273DBD}" type="datetime1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6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2F2E-6696-4F7D-9233-4376AF5BBED6}" type="datetime1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5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41C7-FA72-4CF2-B99F-665A282D913E}" type="datetime1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76003" y="6127371"/>
            <a:ext cx="2926080" cy="6324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7D40B61-EA6C-49DD-A3B4-4C32FDCA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05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2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4182-957E-42AB-B543-C9A45E85D264}" type="datetime1">
              <a:rPr lang="en-US" smtClean="0"/>
              <a:t>2/3/20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76003" y="6127371"/>
            <a:ext cx="2926080" cy="632404"/>
          </a:xfrm>
          <a:prstGeom prst="rect">
            <a:avLst/>
          </a:prstGeom>
        </p:spPr>
        <p:txBody>
          <a:bodyPr/>
          <a:lstStyle/>
          <a:p>
            <a:fld id="{47D40B61-EA6C-49DD-A3B4-4C32FDCA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7D01A91-D7F1-45CE-BFCB-B9C6492591A5}" type="datetime1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95E1E-725E-48B5-B04C-06AAE84F8A53}"/>
              </a:ext>
            </a:extLst>
          </p:cNvPr>
          <p:cNvSpPr txBox="1"/>
          <p:nvPr userDrawn="1"/>
        </p:nvSpPr>
        <p:spPr>
          <a:xfrm>
            <a:off x="11429999" y="6295292"/>
            <a:ext cx="1201615" cy="37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6132019-A52B-48AC-8630-EC70991EE1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54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9B2C-307D-4543-BE97-C02AA29D6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14600-2F87-4F6B-8048-2C900A842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Maureen Palmer</a:t>
            </a:r>
          </a:p>
        </p:txBody>
      </p:sp>
    </p:spTree>
    <p:extLst>
      <p:ext uri="{BB962C8B-B14F-4D97-AF65-F5344CB8AC3E}">
        <p14:creationId xmlns:p14="http://schemas.microsoft.com/office/powerpoint/2010/main" val="142733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C815-3D12-4B41-A858-B02547FB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35" y="83026"/>
            <a:ext cx="10772775" cy="1658198"/>
          </a:xfrm>
        </p:spPr>
        <p:txBody>
          <a:bodyPr/>
          <a:lstStyle/>
          <a:p>
            <a:r>
              <a:rPr lang="en-US" dirty="0"/>
              <a:t>Are we </a:t>
            </a:r>
            <a:r>
              <a:rPr lang="en-US" dirty="0">
                <a:solidFill>
                  <a:srgbClr val="FF0000"/>
                </a:solidFill>
              </a:rPr>
              <a:t>over-fitting</a:t>
            </a:r>
            <a:r>
              <a:rPr lang="en-US" dirty="0"/>
              <a:t> the data? </a:t>
            </a:r>
            <a:r>
              <a:rPr lang="en-US" sz="1400" dirty="0"/>
              <a:t>(Bayesian approach has another criteria)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0194-5520-4325-8978-86A4891C54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785" y="1657612"/>
            <a:ext cx="10753725" cy="604837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en-US" sz="3200" dirty="0">
                <a:solidFill>
                  <a:schemeClr val="tx1"/>
                </a:solidFill>
              </a:rPr>
              <a:t>Akaike Information Criterion (AIC)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99B48C-052C-417D-A2DD-B390502CD4E2}"/>
                  </a:ext>
                </a:extLst>
              </p:cNvPr>
              <p:cNvSpPr txBox="1"/>
              <p:nvPr/>
            </p:nvSpPr>
            <p:spPr>
              <a:xfrm>
                <a:off x="1501285" y="3077864"/>
                <a:ext cx="8177287" cy="114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99B48C-052C-417D-A2DD-B390502CD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285" y="3077864"/>
                <a:ext cx="8177287" cy="1147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A53414-E77A-4D4F-A7C8-B64AF6521F74}"/>
              </a:ext>
            </a:extLst>
          </p:cNvPr>
          <p:cNvCxnSpPr>
            <a:cxnSpLocks/>
          </p:cNvCxnSpPr>
          <p:nvPr/>
        </p:nvCxnSpPr>
        <p:spPr>
          <a:xfrm flipH="1" flipV="1">
            <a:off x="7638758" y="4225423"/>
            <a:ext cx="225082" cy="7123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7D4C29-6CCC-4467-A385-36B4F39DF351}"/>
              </a:ext>
            </a:extLst>
          </p:cNvPr>
          <p:cNvSpPr txBox="1"/>
          <p:nvPr/>
        </p:nvSpPr>
        <p:spPr>
          <a:xfrm>
            <a:off x="7398609" y="4937760"/>
            <a:ext cx="2068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Number of data points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1AB998-B91E-4A6D-9123-F2B241D1DC80}"/>
              </a:ext>
            </a:extLst>
          </p:cNvPr>
          <p:cNvCxnSpPr>
            <a:cxnSpLocks/>
          </p:cNvCxnSpPr>
          <p:nvPr/>
        </p:nvCxnSpPr>
        <p:spPr>
          <a:xfrm flipH="1">
            <a:off x="6764218" y="2739503"/>
            <a:ext cx="100817" cy="68949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D6D7D1-619C-4DBC-A89F-F350297F5B30}"/>
              </a:ext>
            </a:extLst>
          </p:cNvPr>
          <p:cNvSpPr txBox="1"/>
          <p:nvPr/>
        </p:nvSpPr>
        <p:spPr>
          <a:xfrm>
            <a:off x="6505809" y="1785396"/>
            <a:ext cx="3172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Number of model parameters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77807-8A4A-4E1D-855C-90A354047342}"/>
              </a:ext>
            </a:extLst>
          </p:cNvPr>
          <p:cNvSpPr txBox="1"/>
          <p:nvPr/>
        </p:nvSpPr>
        <p:spPr>
          <a:xfrm>
            <a:off x="657224" y="6066079"/>
            <a:ext cx="7254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Smaller AIC = Better model (Occam’s razor)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6DAE7F-993A-436D-A9DD-66F58D2E138C}"/>
              </a:ext>
            </a:extLst>
          </p:cNvPr>
          <p:cNvCxnSpPr/>
          <p:nvPr/>
        </p:nvCxnSpPr>
        <p:spPr>
          <a:xfrm>
            <a:off x="0" y="1446963"/>
            <a:ext cx="52904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ACDDB65-F5D5-4B1D-B736-8274075DA6C3}"/>
              </a:ext>
            </a:extLst>
          </p:cNvPr>
          <p:cNvSpPr/>
          <p:nvPr/>
        </p:nvSpPr>
        <p:spPr>
          <a:xfrm rot="5400000">
            <a:off x="4139464" y="3013968"/>
            <a:ext cx="712338" cy="2771335"/>
          </a:xfrm>
          <a:prstGeom prst="rightBrace">
            <a:avLst>
              <a:gd name="adj1" fmla="val 69554"/>
              <a:gd name="adj2" fmla="val 5158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D95D3-149A-4581-8D2A-29B7B02E1BD3}"/>
              </a:ext>
            </a:extLst>
          </p:cNvPr>
          <p:cNvSpPr txBox="1"/>
          <p:nvPr/>
        </p:nvSpPr>
        <p:spPr>
          <a:xfrm>
            <a:off x="4175114" y="4822585"/>
            <a:ext cx="206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=</a:t>
            </a:r>
            <a:r>
              <a:rPr lang="el-GR" sz="3600" dirty="0">
                <a:solidFill>
                  <a:schemeClr val="accent4"/>
                </a:solidFill>
              </a:rPr>
              <a:t>χ</a:t>
            </a:r>
            <a:r>
              <a:rPr lang="en-US" sz="3600" baseline="30000" dirty="0">
                <a:solidFill>
                  <a:schemeClr val="accent4"/>
                </a:solidFill>
              </a:rPr>
              <a:t>2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9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00E9D-5886-4EFB-9F00-7A5CDB3C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you might want to use sometime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702C6-ADD1-4B6B-95BA-499E2B40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likelihood is a mixture of </a:t>
            </a:r>
            <a:r>
              <a:rPr lang="en-US" dirty="0">
                <a:solidFill>
                  <a:srgbClr val="FF0000"/>
                </a:solidFill>
              </a:rPr>
              <a:t>multiple Gaussians</a:t>
            </a:r>
            <a:r>
              <a:rPr lang="en-US" dirty="0"/>
              <a:t>: (</a:t>
            </a:r>
            <a:r>
              <a:rPr lang="en-US" sz="1200" dirty="0"/>
              <a:t>approximate any distribution by multiple Gaussians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see code in section 4.4.3</a:t>
            </a:r>
          </a:p>
          <a:p>
            <a:endParaRPr lang="en-US" dirty="0"/>
          </a:p>
          <a:p>
            <a:r>
              <a:rPr lang="en-US" dirty="0"/>
              <a:t>Calculate confidence intervals for distributions that are non-Gaussian and/or small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Bootstrap and jackknife methods</a:t>
            </a:r>
            <a:r>
              <a:rPr lang="en-US" dirty="0"/>
              <a:t>: see code in section 4.5</a:t>
            </a:r>
          </a:p>
        </p:txBody>
      </p:sp>
    </p:spTree>
    <p:extLst>
      <p:ext uri="{BB962C8B-B14F-4D97-AF65-F5344CB8AC3E}">
        <p14:creationId xmlns:p14="http://schemas.microsoft.com/office/powerpoint/2010/main" val="54845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D406-68D6-447E-A305-96CFA7C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0D148-77E0-47CF-B0D8-04F0CD243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1"/>
                <a:ext cx="10753725" cy="3430332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Likelihood = basically p({data}|Model)</a:t>
                </a:r>
              </a:p>
              <a:p>
                <a:pPr lvl="2"/>
                <a:r>
                  <a:rPr lang="en-US" sz="2200" dirty="0"/>
                  <a:t>Not a true pdf because it’s not normalized</a:t>
                </a:r>
              </a:p>
              <a:p>
                <a:pPr lvl="2"/>
                <a:endParaRPr lang="en-US" sz="2200" dirty="0"/>
              </a:p>
              <a:p>
                <a:pPr lvl="2"/>
                <a:endParaRPr lang="en-US" sz="2200" dirty="0"/>
              </a:p>
              <a:p>
                <a:pPr marL="0" indent="0">
                  <a:buNone/>
                </a:pPr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∏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0D148-77E0-47CF-B0D8-04F0CD243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1"/>
                <a:ext cx="10753725" cy="3430332"/>
              </a:xfrm>
              <a:blipFill>
                <a:blip r:embed="rId2"/>
                <a:stretch>
                  <a:fillRect l="-1247" t="-4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1857A9A-6AC7-4462-99AD-1799A2A00BD7}"/>
              </a:ext>
            </a:extLst>
          </p:cNvPr>
          <p:cNvSpPr/>
          <p:nvPr/>
        </p:nvSpPr>
        <p:spPr>
          <a:xfrm rot="16200000">
            <a:off x="4165337" y="2651154"/>
            <a:ext cx="348451" cy="1903057"/>
          </a:xfrm>
          <a:prstGeom prst="rightBrace">
            <a:avLst>
              <a:gd name="adj1" fmla="val 69554"/>
              <a:gd name="adj2" fmla="val 5158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61128-A29E-47CF-A472-31D6424B2F1F}"/>
              </a:ext>
            </a:extLst>
          </p:cNvPr>
          <p:cNvSpPr txBox="1"/>
          <p:nvPr/>
        </p:nvSpPr>
        <p:spPr>
          <a:xfrm>
            <a:off x="3636668" y="2778228"/>
            <a:ext cx="2068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Pdf of 1 data point</a:t>
            </a:r>
          </a:p>
          <a:p>
            <a:r>
              <a:rPr lang="en-US" sz="2000" b="1" dirty="0">
                <a:solidFill>
                  <a:schemeClr val="accent4"/>
                </a:solidFill>
              </a:rPr>
              <a:t>(Normalized)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508B90-0D7E-469B-ABAB-D97B34F92179}"/>
              </a:ext>
            </a:extLst>
          </p:cNvPr>
          <p:cNvCxnSpPr>
            <a:cxnSpLocks/>
          </p:cNvCxnSpPr>
          <p:nvPr/>
        </p:nvCxnSpPr>
        <p:spPr>
          <a:xfrm flipV="1">
            <a:off x="3551068" y="4234650"/>
            <a:ext cx="284085" cy="5482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B1375F-4CF9-4A7F-A190-DE12CD954563}"/>
              </a:ext>
            </a:extLst>
          </p:cNvPr>
          <p:cNvSpPr txBox="1"/>
          <p:nvPr/>
        </p:nvSpPr>
        <p:spPr>
          <a:xfrm>
            <a:off x="2915911" y="4782878"/>
            <a:ext cx="2068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Data point</a:t>
            </a:r>
          </a:p>
          <a:p>
            <a:r>
              <a:rPr lang="en-US" sz="2000" b="1" dirty="0">
                <a:solidFill>
                  <a:schemeClr val="accent4"/>
                </a:solidFill>
              </a:rPr>
              <a:t>value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A8D93D-BDA6-4D1E-A4CE-D52F481D8E13}"/>
              </a:ext>
            </a:extLst>
          </p:cNvPr>
          <p:cNvCxnSpPr>
            <a:cxnSpLocks/>
          </p:cNvCxnSpPr>
          <p:nvPr/>
        </p:nvCxnSpPr>
        <p:spPr>
          <a:xfrm flipH="1" flipV="1">
            <a:off x="4447712" y="4136343"/>
            <a:ext cx="537146" cy="60631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21B709-DA31-443B-90F3-BF49FE209275}"/>
              </a:ext>
            </a:extLst>
          </p:cNvPr>
          <p:cNvSpPr txBox="1"/>
          <p:nvPr/>
        </p:nvSpPr>
        <p:spPr>
          <a:xfrm>
            <a:off x="4716285" y="4742658"/>
            <a:ext cx="206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Model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A433D7-2698-4ED2-A11F-670BC7EE03F0}"/>
              </a:ext>
            </a:extLst>
          </p:cNvPr>
          <p:cNvCxnSpPr>
            <a:cxnSpLocks/>
          </p:cNvCxnSpPr>
          <p:nvPr/>
        </p:nvCxnSpPr>
        <p:spPr>
          <a:xfrm flipH="1" flipV="1">
            <a:off x="4848105" y="4076984"/>
            <a:ext cx="679724" cy="46561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65905D-43EF-43A6-94C4-B57B30621ADB}"/>
              </a:ext>
            </a:extLst>
          </p:cNvPr>
          <p:cNvSpPr txBox="1"/>
          <p:nvPr/>
        </p:nvSpPr>
        <p:spPr>
          <a:xfrm>
            <a:off x="5462457" y="4390357"/>
            <a:ext cx="206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Model parameters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EE26DD-AE72-43E6-81E5-4B8145C563DA}"/>
              </a:ext>
            </a:extLst>
          </p:cNvPr>
          <p:cNvCxnSpPr>
            <a:cxnSpLocks/>
          </p:cNvCxnSpPr>
          <p:nvPr/>
        </p:nvCxnSpPr>
        <p:spPr>
          <a:xfrm>
            <a:off x="2530136" y="3428457"/>
            <a:ext cx="287526" cy="23594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0C3EC2-65B5-4C97-816F-3CE76C88E61C}"/>
              </a:ext>
            </a:extLst>
          </p:cNvPr>
          <p:cNvSpPr txBox="1"/>
          <p:nvPr/>
        </p:nvSpPr>
        <p:spPr>
          <a:xfrm>
            <a:off x="870013" y="3045115"/>
            <a:ext cx="248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Number of data points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BB06D49-194F-4772-82E5-71127092A73C}"/>
              </a:ext>
            </a:extLst>
          </p:cNvPr>
          <p:cNvSpPr txBox="1">
            <a:spLocks/>
          </p:cNvSpPr>
          <p:nvPr/>
        </p:nvSpPr>
        <p:spPr>
          <a:xfrm>
            <a:off x="683625" y="5500017"/>
            <a:ext cx="10753725" cy="3430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6075" indent="-346075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7688" indent="-312738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Tx/>
              <a:buNone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200" dirty="0"/>
              <a:t>Can be &lt;&lt;1 for large datasets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06F548-2571-4623-B7B2-ED9DD11F114E}"/>
              </a:ext>
            </a:extLst>
          </p:cNvPr>
          <p:cNvSpPr txBox="1"/>
          <p:nvPr/>
        </p:nvSpPr>
        <p:spPr>
          <a:xfrm>
            <a:off x="5385251" y="3644006"/>
            <a:ext cx="6445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8DA9"/>
                </a:solidFill>
              </a:rPr>
              <a:t>= Product of likelihoods of all data points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B12265-0E19-48B9-B622-C82A7E7F9721}"/>
              </a:ext>
            </a:extLst>
          </p:cNvPr>
          <p:cNvSpPr txBox="1"/>
          <p:nvPr/>
        </p:nvSpPr>
        <p:spPr>
          <a:xfrm>
            <a:off x="6785232" y="5396782"/>
            <a:ext cx="2740508" cy="353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11" grpId="0"/>
      <p:bldP spid="18" grpId="0"/>
      <p:bldP spid="22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1E72-E3A4-4CAD-803F-27CCD3B4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Maximum Likelihood Estimation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9FE0-6AF9-49C0-AD5D-03C30F76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Describe a model with variable parameters</a:t>
            </a:r>
          </a:p>
          <a:p>
            <a:pPr lvl="2"/>
            <a:r>
              <a:rPr lang="en-US" dirty="0"/>
              <a:t>e.g. Spectral lines which vary in intensity depending on temperature and abundances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for the model parameters that maximize the likelihood (i.e. p(</a:t>
            </a:r>
            <a:r>
              <a:rPr lang="en-US" dirty="0" err="1"/>
              <a:t>data|model</a:t>
            </a:r>
            <a:r>
              <a:rPr lang="en-US" dirty="0"/>
              <a:t>)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confidence intervals for model parameters </a:t>
            </a:r>
            <a:r>
              <a:rPr lang="en-US" i="1" dirty="0"/>
              <a:t>(sections 4.2.5 and 4.5)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hypothesis testing </a:t>
            </a:r>
            <a:r>
              <a:rPr lang="en-US" i="1" dirty="0"/>
              <a:t>(section 4.6)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8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374B-A22A-42CE-89A3-DDF139C9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Finding the most likely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A921-472A-44BC-806D-AB45C123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61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Data: Measurements of the length of a rod, with error </a:t>
            </a:r>
            <a:r>
              <a:rPr lang="el-GR" dirty="0"/>
              <a:t>σ</a:t>
            </a:r>
            <a:endParaRPr lang="en-US" dirty="0"/>
          </a:p>
          <a:p>
            <a:r>
              <a:rPr lang="en-US" dirty="0"/>
              <a:t>Step 1: Decide on a model</a:t>
            </a:r>
          </a:p>
          <a:p>
            <a:pPr lvl="2"/>
            <a:r>
              <a:rPr lang="en-US" i="0" dirty="0"/>
              <a:t>Model length = </a:t>
            </a:r>
            <a:r>
              <a:rPr lang="el-GR" i="0" dirty="0"/>
              <a:t>μ</a:t>
            </a:r>
            <a:endParaRPr lang="en-US" i="0" dirty="0"/>
          </a:p>
          <a:p>
            <a:r>
              <a:rPr lang="en-US" dirty="0"/>
              <a:t>Step 2: Search for best-fit parameters</a:t>
            </a:r>
          </a:p>
          <a:p>
            <a:pPr lvl="2"/>
            <a:r>
              <a:rPr lang="en-US" i="0" dirty="0"/>
              <a:t>Calculate likelihood:</a:t>
            </a:r>
          </a:p>
          <a:p>
            <a:pPr lvl="2"/>
            <a:endParaRPr lang="en-US" i="0" dirty="0"/>
          </a:p>
          <a:p>
            <a:pPr lvl="2"/>
            <a:endParaRPr lang="en-US" i="0" dirty="0"/>
          </a:p>
          <a:p>
            <a:pPr lvl="2"/>
            <a:r>
              <a:rPr lang="en-US" i="0" dirty="0"/>
              <a:t>Take the natural log (for ease of calculations):</a:t>
            </a:r>
          </a:p>
          <a:p>
            <a:pPr lvl="2"/>
            <a:endParaRPr lang="en-US" i="0" dirty="0"/>
          </a:p>
          <a:p>
            <a:pPr lvl="2"/>
            <a:endParaRPr lang="en-US" i="0" dirty="0"/>
          </a:p>
          <a:p>
            <a:pPr lvl="2"/>
            <a:r>
              <a:rPr lang="en-US" i="0" dirty="0"/>
              <a:t>Find the value that maximizes ln(L), i.e. find where </a:t>
            </a:r>
            <a:r>
              <a:rPr lang="en-US" i="0" dirty="0" err="1"/>
              <a:t>dln</a:t>
            </a:r>
            <a:r>
              <a:rPr lang="en-US" i="0" dirty="0"/>
              <a:t>(L)/d</a:t>
            </a:r>
            <a:r>
              <a:rPr lang="el-GR" i="0" dirty="0"/>
              <a:t>μ</a:t>
            </a:r>
            <a:r>
              <a:rPr lang="en-US" i="0" dirty="0"/>
              <a:t>=0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2BD4C-E7E7-432D-94A8-35F2E32E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3" y="3669878"/>
            <a:ext cx="5019675" cy="923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96AE80-2496-4B70-BB39-26BB84F0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237" y="4700270"/>
            <a:ext cx="3514725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CFDAE5-989D-468F-9A2B-988BE6481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527" y="5740187"/>
            <a:ext cx="1647825" cy="1057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BEE6D5-2596-4EA4-B4DA-EE9CB99D542D}"/>
              </a:ext>
            </a:extLst>
          </p:cNvPr>
          <p:cNvSpPr txBox="1"/>
          <p:nvPr/>
        </p:nvSpPr>
        <p:spPr>
          <a:xfrm>
            <a:off x="9570784" y="598913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(as expected)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E89BE4-3FCE-4C4F-8BCF-104BB782353C}"/>
              </a:ext>
            </a:extLst>
          </p:cNvPr>
          <p:cNvCxnSpPr>
            <a:cxnSpLocks/>
          </p:cNvCxnSpPr>
          <p:nvPr/>
        </p:nvCxnSpPr>
        <p:spPr>
          <a:xfrm flipV="1">
            <a:off x="7463678" y="6167800"/>
            <a:ext cx="758222" cy="5177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55EBC1-C0AF-4023-9BF9-BC2DB9AAABEA}"/>
              </a:ext>
            </a:extLst>
          </p:cNvPr>
          <p:cNvSpPr txBox="1"/>
          <p:nvPr/>
        </p:nvSpPr>
        <p:spPr>
          <a:xfrm>
            <a:off x="6096000" y="6004190"/>
            <a:ext cx="2068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Superscript 0</a:t>
            </a:r>
          </a:p>
          <a:p>
            <a:r>
              <a:rPr lang="en-US" sz="1600" b="1" dirty="0">
                <a:solidFill>
                  <a:schemeClr val="accent4"/>
                </a:solidFill>
              </a:rPr>
              <a:t>= most likely value</a:t>
            </a:r>
          </a:p>
          <a:p>
            <a:r>
              <a:rPr lang="en-US" sz="1600" b="1" dirty="0">
                <a:solidFill>
                  <a:schemeClr val="accent4"/>
                </a:solidFill>
              </a:rPr>
              <a:t>for that parameter</a:t>
            </a:r>
          </a:p>
        </p:txBody>
      </p:sp>
    </p:spTree>
    <p:extLst>
      <p:ext uri="{BB962C8B-B14F-4D97-AF65-F5344CB8AC3E}">
        <p14:creationId xmlns:p14="http://schemas.microsoft.com/office/powerpoint/2010/main" val="31462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02E5-9E37-4C43-B6FD-D17A8676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some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1F7E-7914-46EC-A69D-95FEC2B5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 detection = Want to calculate an upper limit</a:t>
            </a:r>
          </a:p>
          <a:p>
            <a:pPr lvl="2"/>
            <a:r>
              <a:rPr lang="en-US" sz="2400" dirty="0"/>
              <a:t>“Censored data”</a:t>
            </a:r>
          </a:p>
          <a:p>
            <a:pPr lvl="2"/>
            <a:r>
              <a:rPr lang="en-US" sz="2400" dirty="0"/>
              <a:t>Discussed in section 8.1</a:t>
            </a:r>
          </a:p>
          <a:p>
            <a:r>
              <a:rPr lang="en-US" sz="2800" dirty="0"/>
              <a:t>Truncated data</a:t>
            </a:r>
          </a:p>
          <a:p>
            <a:pPr lvl="2"/>
            <a:r>
              <a:rPr lang="en-US" dirty="0"/>
              <a:t>e.g. What is the average period of exoplanets based on 4 years of Kepler observations?</a:t>
            </a:r>
          </a:p>
        </p:txBody>
      </p:sp>
    </p:spTree>
    <p:extLst>
      <p:ext uri="{BB962C8B-B14F-4D97-AF65-F5344CB8AC3E}">
        <p14:creationId xmlns:p14="http://schemas.microsoft.com/office/powerpoint/2010/main" val="58817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394-AE61-4A77-95DF-EFF55748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Truncated data calculations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4E288-42D7-4018-A51D-DFE1A3D8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43" y="2945103"/>
            <a:ext cx="7762875" cy="110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94DCFE-5CA5-4814-8A23-F900A192E9BA}"/>
              </a:ext>
            </a:extLst>
          </p:cNvPr>
          <p:cNvSpPr txBox="1"/>
          <p:nvPr/>
        </p:nvSpPr>
        <p:spPr>
          <a:xfrm>
            <a:off x="887768" y="2147808"/>
            <a:ext cx="710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find the most likely mean value, calculate the maximum of this equation: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2715B-D0FB-4B7F-BD4C-34F045BC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4" y="5909269"/>
            <a:ext cx="535305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18A03-B9F4-434F-A25A-BB958A5958AD}"/>
              </a:ext>
            </a:extLst>
          </p:cNvPr>
          <p:cNvSpPr txBox="1"/>
          <p:nvPr/>
        </p:nvSpPr>
        <p:spPr>
          <a:xfrm>
            <a:off x="2308194" y="4164028"/>
            <a:ext cx="40078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N = number of data points</a:t>
            </a:r>
          </a:p>
          <a:p>
            <a:r>
              <a:rPr lang="en-US" sz="2000" b="1" dirty="0">
                <a:solidFill>
                  <a:schemeClr val="accent4"/>
                </a:solidFill>
              </a:rPr>
              <a:t>x</a:t>
            </a:r>
            <a:r>
              <a:rPr lang="en-US" sz="2000" b="1" baseline="-25000" dirty="0">
                <a:solidFill>
                  <a:schemeClr val="accent4"/>
                </a:solidFill>
              </a:rPr>
              <a:t>i </a:t>
            </a:r>
            <a:r>
              <a:rPr lang="en-US" sz="2000" b="1" dirty="0">
                <a:solidFill>
                  <a:schemeClr val="accent4"/>
                </a:solidFill>
              </a:rPr>
              <a:t>= data value</a:t>
            </a:r>
          </a:p>
          <a:p>
            <a:r>
              <a:rPr lang="en-US" sz="2000" b="1" dirty="0">
                <a:solidFill>
                  <a:schemeClr val="accent4"/>
                </a:solidFill>
              </a:rPr>
              <a:t>μ = mean (model) value</a:t>
            </a:r>
          </a:p>
          <a:p>
            <a:r>
              <a:rPr lang="en-US" sz="2000" b="1" dirty="0">
                <a:solidFill>
                  <a:schemeClr val="accent4"/>
                </a:solidFill>
              </a:rPr>
              <a:t>σ = observed standard deviation error</a:t>
            </a:r>
          </a:p>
          <a:p>
            <a:r>
              <a:rPr lang="en-US" sz="2000" b="1" dirty="0" err="1">
                <a:solidFill>
                  <a:schemeClr val="accent4"/>
                </a:solidFill>
              </a:rPr>
              <a:t>x</a:t>
            </a:r>
            <a:r>
              <a:rPr lang="en-US" sz="2000" b="1" baseline="-25000" dirty="0" err="1">
                <a:solidFill>
                  <a:schemeClr val="accent4"/>
                </a:solidFill>
              </a:rPr>
              <a:t>min</a:t>
            </a:r>
            <a:r>
              <a:rPr lang="en-US" sz="2000" b="1" baseline="-25000" dirty="0">
                <a:solidFill>
                  <a:schemeClr val="accent4"/>
                </a:solidFill>
              </a:rPr>
              <a:t> </a:t>
            </a:r>
            <a:r>
              <a:rPr lang="en-US" sz="2000" b="1" dirty="0">
                <a:solidFill>
                  <a:schemeClr val="accent4"/>
                </a:solidFill>
              </a:rPr>
              <a:t>, </a:t>
            </a:r>
            <a:r>
              <a:rPr lang="en-US" sz="2000" b="1" dirty="0" err="1">
                <a:solidFill>
                  <a:schemeClr val="accent4"/>
                </a:solidFill>
              </a:rPr>
              <a:t>x</a:t>
            </a:r>
            <a:r>
              <a:rPr lang="en-US" sz="2000" b="1" baseline="-25000" dirty="0" err="1">
                <a:solidFill>
                  <a:schemeClr val="accent4"/>
                </a:solidFill>
              </a:rPr>
              <a:t>max</a:t>
            </a:r>
            <a:r>
              <a:rPr lang="en-US" sz="2000" b="1" dirty="0">
                <a:solidFill>
                  <a:schemeClr val="accent4"/>
                </a:solidFill>
              </a:rPr>
              <a:t> = lower/upper bounds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FCEF8-6F59-4A28-8AF9-6AB669B666FC}"/>
              </a:ext>
            </a:extLst>
          </p:cNvPr>
          <p:cNvSpPr txBox="1"/>
          <p:nvPr/>
        </p:nvSpPr>
        <p:spPr>
          <a:xfrm>
            <a:off x="7661244" y="5975914"/>
            <a:ext cx="276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Renormalization constant</a:t>
            </a:r>
          </a:p>
        </p:txBody>
      </p:sp>
    </p:spTree>
    <p:extLst>
      <p:ext uri="{BB962C8B-B14F-4D97-AF65-F5344CB8AC3E}">
        <p14:creationId xmlns:p14="http://schemas.microsoft.com/office/powerpoint/2010/main" val="232417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E84C-97E2-480B-9140-E1E8EFE0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6894-0874-4DBB-9A9B-87B38D9A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95652"/>
          </a:xfrm>
        </p:spPr>
        <p:txBody>
          <a:bodyPr>
            <a:normAutofit/>
          </a:bodyPr>
          <a:lstStyle/>
          <a:p>
            <a:r>
              <a:rPr lang="en-US" dirty="0"/>
              <a:t>What it is:</a:t>
            </a:r>
          </a:p>
          <a:p>
            <a:pPr lvl="4"/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to use:</a:t>
            </a:r>
          </a:p>
          <a:p>
            <a:pPr lvl="2"/>
            <a:r>
              <a:rPr lang="en-US" i="0" dirty="0"/>
              <a:t>Minimize this value to identify the model parameters that best fit your data</a:t>
            </a:r>
          </a:p>
          <a:p>
            <a:endParaRPr lang="en-US" sz="1200" dirty="0"/>
          </a:p>
          <a:p>
            <a:r>
              <a:rPr lang="en-US" dirty="0"/>
              <a:t>When NOT to use:</a:t>
            </a:r>
          </a:p>
          <a:p>
            <a:pPr lvl="2"/>
            <a:r>
              <a:rPr lang="en-US" i="0" dirty="0"/>
              <a:t>Data with lots of outliers (Remove them first, or else </a:t>
            </a:r>
            <a:r>
              <a:rPr lang="el-GR" i="0" dirty="0"/>
              <a:t>χ</a:t>
            </a:r>
            <a:r>
              <a:rPr lang="en-US" i="0" baseline="30000" dirty="0"/>
              <a:t>2</a:t>
            </a:r>
            <a:r>
              <a:rPr lang="en-US" i="0" dirty="0"/>
              <a:t> will be abnormally large)</a:t>
            </a:r>
          </a:p>
          <a:p>
            <a:pPr lvl="2"/>
            <a:r>
              <a:rPr lang="en-US" i="0" dirty="0"/>
              <a:t>If model likelihoods are non-Gaussian, you can use </a:t>
            </a:r>
            <a:r>
              <a:rPr lang="el-GR" i="0" dirty="0"/>
              <a:t>χ</a:t>
            </a:r>
            <a:r>
              <a:rPr lang="en-US" i="0" baseline="30000" dirty="0"/>
              <a:t>2</a:t>
            </a:r>
            <a:r>
              <a:rPr lang="en-US" i="0" dirty="0"/>
              <a:t> to compare two models, BUT you cannot use it to calculate the actual chances of the models producing the observed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7EBED-9197-48FD-9861-978A47EB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12" y="2552700"/>
            <a:ext cx="2857500" cy="87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BCC8A2-A356-431A-92C6-B8C567482867}"/>
              </a:ext>
            </a:extLst>
          </p:cNvPr>
          <p:cNvSpPr txBox="1"/>
          <p:nvPr/>
        </p:nvSpPr>
        <p:spPr>
          <a:xfrm>
            <a:off x="4422590" y="2397428"/>
            <a:ext cx="3242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number of data points</a:t>
            </a:r>
          </a:p>
          <a:p>
            <a:r>
              <a:rPr lang="en-US" dirty="0"/>
              <a:t>k = number of model parameters</a:t>
            </a:r>
          </a:p>
          <a:p>
            <a:r>
              <a:rPr lang="en-US" dirty="0"/>
              <a:t>N – k = degrees of freedom</a:t>
            </a:r>
          </a:p>
          <a:p>
            <a:r>
              <a:rPr lang="en-US" dirty="0" err="1"/>
              <a:t>z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= (data – model)/error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1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824EBA-C69C-4474-96E7-6B387221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93" y="317376"/>
            <a:ext cx="6508575" cy="6223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396BAF-AAF4-4DA8-8DCA-96B591C718DA}"/>
              </a:ext>
            </a:extLst>
          </p:cNvPr>
          <p:cNvSpPr txBox="1"/>
          <p:nvPr/>
        </p:nvSpPr>
        <p:spPr>
          <a:xfrm>
            <a:off x="9321554" y="6107836"/>
            <a:ext cx="19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Textbook figure 4.1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3195-37E6-4E50-A944-FFB81B5E15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76003" y="6127371"/>
            <a:ext cx="2926080" cy="632404"/>
          </a:xfrm>
          <a:prstGeom prst="rect">
            <a:avLst/>
          </a:prstGeom>
        </p:spPr>
        <p:txBody>
          <a:bodyPr/>
          <a:lstStyle/>
          <a:p>
            <a:fld id="{47D40B61-EA6C-49DD-A3B4-4C32FDCA3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4F7466-8B81-4802-B000-2F10678DB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566" y="301841"/>
            <a:ext cx="6612537" cy="4954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1A1B99-58C5-4996-888F-AAAF353A0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321" y="5537861"/>
            <a:ext cx="5153025" cy="7715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C0F18BB-43E4-4C78-8C95-1E17DE998B8B}"/>
              </a:ext>
            </a:extLst>
          </p:cNvPr>
          <p:cNvSpPr/>
          <p:nvPr/>
        </p:nvSpPr>
        <p:spPr>
          <a:xfrm>
            <a:off x="6533965" y="5923624"/>
            <a:ext cx="541538" cy="24635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1762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D5487D36-20B9-4AF8-9845-4EE893DA08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1411</TotalTime>
  <Words>448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Metropolitan</vt:lpstr>
      <vt:lpstr>Maximum Likelihood Estimation</vt:lpstr>
      <vt:lpstr>Definition</vt:lpstr>
      <vt:lpstr>The Maximum Likelihood Estimation Method</vt:lpstr>
      <vt:lpstr>Example 1: Finding the most likely length</vt:lpstr>
      <vt:lpstr>How to handle some problems</vt:lpstr>
      <vt:lpstr>Example 2: Truncated data calculations</vt:lpstr>
      <vt:lpstr>    χ2</vt:lpstr>
      <vt:lpstr>PowerPoint Presentation</vt:lpstr>
      <vt:lpstr>PowerPoint Presentation</vt:lpstr>
      <vt:lpstr>Are we over-fitting the data? (Bayesian approach has another criteria)</vt:lpstr>
      <vt:lpstr>Codes you might want to use sometime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Likelihood Estimation</dc:title>
  <dc:creator>quokka20@gmail.com</dc:creator>
  <cp:lastModifiedBy>Microsoft Office User</cp:lastModifiedBy>
  <cp:revision>56</cp:revision>
  <dcterms:created xsi:type="dcterms:W3CDTF">2020-02-02T18:21:02Z</dcterms:created>
  <dcterms:modified xsi:type="dcterms:W3CDTF">2020-02-04T01:35:15Z</dcterms:modified>
</cp:coreProperties>
</file>