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BC125-222B-4902-A649-4AA7FF6C38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E0941A-0F9B-4FE2-AE06-C23E895F8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C2B150-427D-4729-AC48-4CD16D3A17D4}"/>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141BA9C9-DE3A-477A-9100-662DB83DA7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72704D-D6AD-4BCE-A70D-CA8491D218AB}"/>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44194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A6C9B-523B-4F6A-B06D-FA9BACC63A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C838DDD-2044-47A8-93F8-4F1748F8D2C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624EC9-C721-4023-8CE8-3A1DCB9B322E}"/>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9FF5A788-8378-40A7-9B0A-1C77C74467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CF0A3D-00CE-4A86-A790-3343053070AC}"/>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298593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1D3C8F-6AB1-4686-9DB0-10C0D48015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E0354E-CE96-418E-B2C2-D40D211F501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5641504-F471-4B65-8C59-F7700674D0F0}"/>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38835A71-C1D4-4C12-9C46-5A4F3AE3CB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BD8ABF-7F66-414E-A419-3E8DF21083F5}"/>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230930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EDF30-8625-4F7D-8727-561A365823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B0FD94-91C1-4EB3-97DF-D59CCC1E6B6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1A78CD-001E-4E03-87F9-61F11796C72C}"/>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7C5AC7B3-4CD4-4C47-AA9A-561A3365AC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2764D3-4AE4-4927-923A-7EE1F7EEEA71}"/>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47912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6435-1A2B-4EC5-92B4-3620AA73832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BAA3949-13FD-4BAD-BFBC-19287B23C5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84C7409-4269-456F-9813-88356455FC02}"/>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90A498AA-7E11-46A2-A34A-CE403B5531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2D811F-DFE9-4D4B-8D03-7361ADA9515A}"/>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365692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D84D5-7AF6-407D-801B-F37D8F13B0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A23473-5BC8-4B16-A103-C8AE81FF3BE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4BF258-A966-44F0-85FB-DAF04A63601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010BA27-CCCC-4019-AD85-23199A0A194E}"/>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6" name="页脚占位符 5">
            <a:extLst>
              <a:ext uri="{FF2B5EF4-FFF2-40B4-BE49-F238E27FC236}">
                <a16:creationId xmlns:a16="http://schemas.microsoft.com/office/drawing/2014/main" id="{B51A2DCC-0AB6-4F86-96E8-1AF080AAB4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7FDC76-7BA9-4A49-A637-B9F01B7B590C}"/>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221369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BDDA9-510C-40A0-8FDF-B13545775E7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B9B388-CF7E-4CA9-AC9D-74A4E7E4F6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2781F36-1062-4E60-B940-76CF5E182FA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FC7EA54-56D9-4EB2-8EE9-9E3AF7328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2A7B508-B9FB-43CF-ADDD-27F5A4EEB3E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1006D98-0A68-4C79-BA0F-3EC6968480A5}"/>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8" name="页脚占位符 7">
            <a:extLst>
              <a:ext uri="{FF2B5EF4-FFF2-40B4-BE49-F238E27FC236}">
                <a16:creationId xmlns:a16="http://schemas.microsoft.com/office/drawing/2014/main" id="{EAA91ABC-1E4C-45E8-A72C-25201EC3252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1EDA47-CD37-4DED-9079-5C99A0F17741}"/>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38301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BE2F2-527C-455C-B2E0-B38853B13D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051903-8075-47C6-A705-B15324ADE3B1}"/>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4" name="页脚占位符 3">
            <a:extLst>
              <a:ext uri="{FF2B5EF4-FFF2-40B4-BE49-F238E27FC236}">
                <a16:creationId xmlns:a16="http://schemas.microsoft.com/office/drawing/2014/main" id="{FA51C308-70BE-496A-8051-6B6790FC38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168D95-8E91-4FA2-8BD6-3176F8D0AC69}"/>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184334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294091-C3F0-4AEC-8739-888030EB3D99}"/>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3" name="页脚占位符 2">
            <a:extLst>
              <a:ext uri="{FF2B5EF4-FFF2-40B4-BE49-F238E27FC236}">
                <a16:creationId xmlns:a16="http://schemas.microsoft.com/office/drawing/2014/main" id="{9603E7C6-2B9B-4C9C-AB58-1FBAD06249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7B6714-5F8A-4225-B3CD-E01B891466E2}"/>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8000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5D23C-3319-402F-A405-E0F657727B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FCE828-B1CF-4C73-A131-A1225D37C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2CE718-F803-4228-BAA0-0B17BB5DD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E1A043-2840-4CF7-B620-F2EAFFFFB440}"/>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6" name="页脚占位符 5">
            <a:extLst>
              <a:ext uri="{FF2B5EF4-FFF2-40B4-BE49-F238E27FC236}">
                <a16:creationId xmlns:a16="http://schemas.microsoft.com/office/drawing/2014/main" id="{B12BF1DD-471B-4927-9842-71C29EF044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444C3E-9025-40EF-B5AC-56AA2EE19759}"/>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131159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5B2CA-4973-45B6-8B62-7ED5A7FDCA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8BA8BFD-53F1-4ED7-876D-D441114D0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34E0CF-E562-4125-ADED-BD52189C9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2D97BE4-30EF-4755-B8D9-873EE4702A5D}"/>
              </a:ext>
            </a:extLst>
          </p:cNvPr>
          <p:cNvSpPr>
            <a:spLocks noGrp="1"/>
          </p:cNvSpPr>
          <p:nvPr>
            <p:ph type="dt" sz="half" idx="10"/>
          </p:nvPr>
        </p:nvSpPr>
        <p:spPr/>
        <p:txBody>
          <a:bodyPr/>
          <a:lstStyle/>
          <a:p>
            <a:fld id="{A0FBBD26-4AB6-40E6-87C3-E2C416C05B81}" type="datetimeFigureOut">
              <a:rPr lang="zh-CN" altLang="en-US" smtClean="0"/>
              <a:t>2022/5/21</a:t>
            </a:fld>
            <a:endParaRPr lang="zh-CN" altLang="en-US"/>
          </a:p>
        </p:txBody>
      </p:sp>
      <p:sp>
        <p:nvSpPr>
          <p:cNvPr id="6" name="页脚占位符 5">
            <a:extLst>
              <a:ext uri="{FF2B5EF4-FFF2-40B4-BE49-F238E27FC236}">
                <a16:creationId xmlns:a16="http://schemas.microsoft.com/office/drawing/2014/main" id="{123FA222-DDC4-4830-9CD0-DEBFAC65F5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265D7A-0065-46FF-9A18-36B7BFD5F6F2}"/>
              </a:ext>
            </a:extLst>
          </p:cNvPr>
          <p:cNvSpPr>
            <a:spLocks noGrp="1"/>
          </p:cNvSpPr>
          <p:nvPr>
            <p:ph type="sldNum" sz="quarter" idx="12"/>
          </p:nvPr>
        </p:nvSpPr>
        <p:spPr/>
        <p:txBody>
          <a:body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213981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28CBEB-4136-4CA1-80E5-CAEF9AAC03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A8808B-F234-4965-9EB1-93F2B11476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11E4005-D8B8-42F2-A1BE-2AA8B4581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BBD26-4AB6-40E6-87C3-E2C416C05B81}"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F7B893AE-2650-4B90-B9B1-4E3824958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78DD62-A628-44D2-A10D-D4D2498C3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D4123-742C-4241-8C3F-3623C13E0888}" type="slidenum">
              <a:rPr lang="zh-CN" altLang="en-US" smtClean="0"/>
              <a:t>‹#›</a:t>
            </a:fld>
            <a:endParaRPr lang="zh-CN" altLang="en-US"/>
          </a:p>
        </p:txBody>
      </p:sp>
    </p:spTree>
    <p:extLst>
      <p:ext uri="{BB962C8B-B14F-4D97-AF65-F5344CB8AC3E}">
        <p14:creationId xmlns:p14="http://schemas.microsoft.com/office/powerpoint/2010/main" val="318398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F572E-AB15-45C8-8001-5838E2DD8918}"/>
              </a:ext>
            </a:extLst>
          </p:cNvPr>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线性回归程序设计</a:t>
            </a:r>
          </a:p>
        </p:txBody>
      </p:sp>
      <p:sp>
        <p:nvSpPr>
          <p:cNvPr id="3" name="副标题 2">
            <a:extLst>
              <a:ext uri="{FF2B5EF4-FFF2-40B4-BE49-F238E27FC236}">
                <a16:creationId xmlns:a16="http://schemas.microsoft.com/office/drawing/2014/main" id="{40700FE6-3BF7-420D-AD50-9906A5C1F462}"/>
              </a:ext>
            </a:extLst>
          </p:cNvPr>
          <p:cNvSpPr>
            <a:spLocks noGrp="1"/>
          </p:cNvSpPr>
          <p:nvPr>
            <p:ph type="subTitle" idx="1"/>
          </p:nvPr>
        </p:nvSpPr>
        <p:spPr/>
        <p:txBody>
          <a:bodyPr/>
          <a:lstStyle/>
          <a:p>
            <a:r>
              <a:rPr lang="en-US" altLang="zh-CN" dirty="0">
                <a:latin typeface="Times New Roman" panose="02020603050405020304" pitchFamily="18" charset="0"/>
                <a:cs typeface="Times New Roman" panose="02020603050405020304" pitchFamily="18" charset="0"/>
              </a:rPr>
              <a:t>2022/05/23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35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4BDE141-2843-4418-8BE0-C5C3DFB30E92}"/>
              </a:ext>
            </a:extLst>
          </p:cNvPr>
          <p:cNvSpPr>
            <a:spLocks noGrp="1"/>
          </p:cNvSpPr>
          <p:nvPr>
            <p:ph type="title"/>
          </p:nvPr>
        </p:nvSpPr>
        <p:spPr>
          <a:xfrm>
            <a:off x="838199" y="681037"/>
            <a:ext cx="10605117" cy="623980"/>
          </a:xfrm>
        </p:spPr>
        <p:txBody>
          <a:bodyPr>
            <a:noAutofit/>
          </a:bodyPr>
          <a:lstStyle/>
          <a:p>
            <a:r>
              <a:rPr lang="zh-CN" altLang="en-US" sz="4000" dirty="0">
                <a:latin typeface="宋体" panose="02010600030101010101" pitchFamily="2" charset="-122"/>
                <a:ea typeface="宋体" panose="02010600030101010101" pitchFamily="2" charset="-122"/>
              </a:rPr>
              <a:t>最小二乘估计</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8674BD1-EBC6-4407-A754-6AD8312C55B4}"/>
                  </a:ext>
                </a:extLst>
              </p:cNvPr>
              <p:cNvSpPr txBox="1"/>
              <p:nvPr/>
            </p:nvSpPr>
            <p:spPr>
              <a:xfrm>
                <a:off x="4212760" y="1464307"/>
                <a:ext cx="3766480"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𝑄</m:t>
                      </m:r>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e>
                              </m:acc>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2</m:t>
                              </m:r>
                            </m:sup>
                          </m:sSup>
                        </m:e>
                      </m:nary>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𝑏</m:t>
                              </m:r>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2</m:t>
                              </m:r>
                            </m:sup>
                          </m:sSup>
                        </m:e>
                      </m:nary>
                    </m:oMath>
                  </m:oMathPara>
                </a14:m>
                <a:endParaRPr lang="zh-CN" altLang="en-US" sz="1600" dirty="0"/>
              </a:p>
            </p:txBody>
          </p:sp>
        </mc:Choice>
        <mc:Fallback xmlns="">
          <p:sp>
            <p:nvSpPr>
              <p:cNvPr id="2" name="文本框 1">
                <a:extLst>
                  <a:ext uri="{FF2B5EF4-FFF2-40B4-BE49-F238E27FC236}">
                    <a16:creationId xmlns:a16="http://schemas.microsoft.com/office/drawing/2014/main" id="{78674BD1-EBC6-4407-A754-6AD8312C55B4}"/>
                  </a:ext>
                </a:extLst>
              </p:cNvPr>
              <p:cNvSpPr txBox="1">
                <a:spLocks noRot="1" noChangeAspect="1" noMove="1" noResize="1" noEditPoints="1" noAdjustHandles="1" noChangeArrowheads="1" noChangeShapeType="1" noTextEdit="1"/>
              </p:cNvSpPr>
              <p:nvPr/>
            </p:nvSpPr>
            <p:spPr>
              <a:xfrm>
                <a:off x="4212760" y="1464307"/>
                <a:ext cx="3766480" cy="672172"/>
              </a:xfrm>
              <a:prstGeom prst="rect">
                <a:avLst/>
              </a:prstGeom>
              <a:blipFill>
                <a:blip r:embed="rId2"/>
                <a:stretch>
                  <a:fillRect b="-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7A21CBE-473F-479D-A78E-3B924834F93D}"/>
                  </a:ext>
                </a:extLst>
              </p:cNvPr>
              <p:cNvSpPr txBox="1"/>
              <p:nvPr/>
            </p:nvSpPr>
            <p:spPr>
              <a:xfrm>
                <a:off x="1118586" y="2246050"/>
                <a:ext cx="10804125"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上面公式</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未知，有两个未知参数的二次方程，画出来是一个三维空间中的图像，类似下面：</a:t>
                </a:r>
              </a:p>
            </p:txBody>
          </p:sp>
        </mc:Choice>
        <mc:Fallback xmlns="">
          <p:sp>
            <p:nvSpPr>
              <p:cNvPr id="8" name="文本框 7">
                <a:extLst>
                  <a:ext uri="{FF2B5EF4-FFF2-40B4-BE49-F238E27FC236}">
                    <a16:creationId xmlns:a16="http://schemas.microsoft.com/office/drawing/2014/main" id="{77A21CBE-473F-479D-A78E-3B924834F93D}"/>
                  </a:ext>
                </a:extLst>
              </p:cNvPr>
              <p:cNvSpPr txBox="1">
                <a:spLocks noRot="1" noChangeAspect="1" noMove="1" noResize="1" noEditPoints="1" noAdjustHandles="1" noChangeArrowheads="1" noChangeShapeType="1" noTextEdit="1"/>
              </p:cNvSpPr>
              <p:nvPr/>
            </p:nvSpPr>
            <p:spPr>
              <a:xfrm>
                <a:off x="1118586" y="2246050"/>
                <a:ext cx="10804125" cy="369332"/>
              </a:xfrm>
              <a:prstGeom prst="rect">
                <a:avLst/>
              </a:prstGeom>
              <a:blipFill>
                <a:blip r:embed="rId3"/>
                <a:stretch>
                  <a:fillRect l="-451" t="-11475" b="-2131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833C796-E232-4ED1-87D9-1929EA741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 y="2724953"/>
            <a:ext cx="6098490" cy="3676937"/>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8DE550E-4397-4F50-83B8-37E26C98AEEF}"/>
                  </a:ext>
                </a:extLst>
              </p:cNvPr>
              <p:cNvSpPr txBox="1"/>
              <p:nvPr/>
            </p:nvSpPr>
            <p:spPr>
              <a:xfrm>
                <a:off x="5519971" y="2716499"/>
                <a:ext cx="5368938" cy="646331"/>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导数为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r>
                      <a:rPr lang="en-US" altLang="zh-CN" i="1" dirty="0" smtClean="0">
                        <a:latin typeface="Cambria Math" panose="02040503050406030204" pitchFamily="18" charset="0"/>
                      </a:rPr>
                      <m:t>𝑄</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取最小值，因此我们分别对</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求偏导并令其为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68DE550E-4397-4F50-83B8-37E26C98AEEF}"/>
                  </a:ext>
                </a:extLst>
              </p:cNvPr>
              <p:cNvSpPr txBox="1">
                <a:spLocks noRot="1" noChangeAspect="1" noMove="1" noResize="1" noEditPoints="1" noAdjustHandles="1" noChangeArrowheads="1" noChangeShapeType="1" noTextEdit="1"/>
              </p:cNvSpPr>
              <p:nvPr/>
            </p:nvSpPr>
            <p:spPr>
              <a:xfrm>
                <a:off x="5519971" y="2716499"/>
                <a:ext cx="5368938" cy="646331"/>
              </a:xfrm>
              <a:prstGeom prst="rect">
                <a:avLst/>
              </a:prstGeom>
              <a:blipFill>
                <a:blip r:embed="rId5"/>
                <a:stretch>
                  <a:fillRect l="-1023" t="-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E214AFA-ADA0-49B7-85EA-386043C96FB9}"/>
                  </a:ext>
                </a:extLst>
              </p:cNvPr>
              <p:cNvSpPr txBox="1"/>
              <p:nvPr/>
            </p:nvSpPr>
            <p:spPr>
              <a:xfrm>
                <a:off x="6520648" y="3480855"/>
                <a:ext cx="315278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𝑄</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=2</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e>
                      </m:nary>
                    </m:oMath>
                  </m:oMathPara>
                </a14:m>
                <a:endParaRPr lang="zh-CN" altLang="en-US" dirty="0"/>
              </a:p>
            </p:txBody>
          </p:sp>
        </mc:Choice>
        <mc:Fallback xmlns="">
          <p:sp>
            <p:nvSpPr>
              <p:cNvPr id="13" name="文本框 12">
                <a:extLst>
                  <a:ext uri="{FF2B5EF4-FFF2-40B4-BE49-F238E27FC236}">
                    <a16:creationId xmlns:a16="http://schemas.microsoft.com/office/drawing/2014/main" id="{BE214AFA-ADA0-49B7-85EA-386043C96FB9}"/>
                  </a:ext>
                </a:extLst>
              </p:cNvPr>
              <p:cNvSpPr txBox="1">
                <a:spLocks noRot="1" noChangeAspect="1" noMove="1" noResize="1" noEditPoints="1" noAdjustHandles="1" noChangeArrowheads="1" noChangeShapeType="1" noTextEdit="1"/>
              </p:cNvSpPr>
              <p:nvPr/>
            </p:nvSpPr>
            <p:spPr>
              <a:xfrm>
                <a:off x="6520648" y="3480855"/>
                <a:ext cx="3152786" cy="75623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2BA9D551-11A0-4A4E-BA0A-095523BC7983}"/>
                  </a:ext>
                </a:extLst>
              </p:cNvPr>
              <p:cNvSpPr/>
              <p:nvPr/>
            </p:nvSpPr>
            <p:spPr>
              <a:xfrm>
                <a:off x="6633626" y="4237088"/>
                <a:ext cx="3141629"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𝑏</m:t>
                          </m:r>
                        </m:den>
                      </m:f>
                      <m:r>
                        <a:rPr lang="en-US" altLang="zh-CN" i="1">
                          <a:latin typeface="Cambria Math" panose="02040503050406030204" pitchFamily="18" charset="0"/>
                        </a:rPr>
                        <m:t>=2</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rPr>
                            <m:t>=0</m:t>
                          </m:r>
                        </m:e>
                      </m:nary>
                    </m:oMath>
                  </m:oMathPara>
                </a14:m>
                <a:endParaRPr lang="zh-CN" altLang="en-US" dirty="0"/>
              </a:p>
            </p:txBody>
          </p:sp>
        </mc:Choice>
        <mc:Fallback xmlns="">
          <p:sp>
            <p:nvSpPr>
              <p:cNvPr id="14" name="矩形 13">
                <a:extLst>
                  <a:ext uri="{FF2B5EF4-FFF2-40B4-BE49-F238E27FC236}">
                    <a16:creationId xmlns:a16="http://schemas.microsoft.com/office/drawing/2014/main" id="{2BA9D551-11A0-4A4E-BA0A-095523BC7983}"/>
                  </a:ext>
                </a:extLst>
              </p:cNvPr>
              <p:cNvSpPr>
                <a:spLocks noRot="1" noChangeAspect="1" noMove="1" noResize="1" noEditPoints="1" noAdjustHandles="1" noChangeArrowheads="1" noChangeShapeType="1" noTextEdit="1"/>
              </p:cNvSpPr>
              <p:nvPr/>
            </p:nvSpPr>
            <p:spPr>
              <a:xfrm>
                <a:off x="6633626" y="4237088"/>
                <a:ext cx="3141629" cy="84856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F43A346-7A1E-4FFF-B601-42F1D9073C4C}"/>
                  </a:ext>
                </a:extLst>
              </p:cNvPr>
              <p:cNvSpPr txBox="1"/>
              <p:nvPr/>
            </p:nvSpPr>
            <p:spPr>
              <a:xfrm>
                <a:off x="5957856" y="5253633"/>
                <a:ext cx="4278370" cy="923330"/>
              </a:xfrm>
              <a:prstGeom prst="rect">
                <a:avLst/>
              </a:prstGeom>
              <a:noFill/>
            </p:spPr>
            <p:txBody>
              <a:bodyPr wrap="square" rtlCol="0">
                <a:spAutoFit/>
              </a:bodyPr>
              <a:lstStyle/>
              <a:p>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a14:m>
                <a:r>
                  <a:rPr lang="zh-CN" altLang="en-US" dirty="0"/>
                  <a:t>都是已知的，全部代入上面两个式子，就可求得</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dirty="0"/>
                  <a:t>的值啦。这就是最小二乘法，“二乘”是平方的意思。</a:t>
                </a:r>
              </a:p>
            </p:txBody>
          </p:sp>
        </mc:Choice>
        <mc:Fallback xmlns="">
          <p:sp>
            <p:nvSpPr>
              <p:cNvPr id="20" name="文本框 19">
                <a:extLst>
                  <a:ext uri="{FF2B5EF4-FFF2-40B4-BE49-F238E27FC236}">
                    <a16:creationId xmlns:a16="http://schemas.microsoft.com/office/drawing/2014/main" id="{6F43A346-7A1E-4FFF-B601-42F1D9073C4C}"/>
                  </a:ext>
                </a:extLst>
              </p:cNvPr>
              <p:cNvSpPr txBox="1">
                <a:spLocks noRot="1" noChangeAspect="1" noMove="1" noResize="1" noEditPoints="1" noAdjustHandles="1" noChangeArrowheads="1" noChangeShapeType="1" noTextEdit="1"/>
              </p:cNvSpPr>
              <p:nvPr/>
            </p:nvSpPr>
            <p:spPr>
              <a:xfrm>
                <a:off x="5957856" y="5253633"/>
                <a:ext cx="4278370" cy="923330"/>
              </a:xfrm>
              <a:prstGeom prst="rect">
                <a:avLst/>
              </a:prstGeom>
              <a:blipFill>
                <a:blip r:embed="rId8"/>
                <a:stretch>
                  <a:fillRect l="-1140" t="-3974" r="-6553" b="-9934"/>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A9FCC119-9EB2-429E-BFFB-2260A3985EBB}"/>
              </a:ext>
            </a:extLst>
          </p:cNvPr>
          <p:cNvCxnSpPr/>
          <p:nvPr/>
        </p:nvCxnSpPr>
        <p:spPr>
          <a:xfrm flipH="1">
            <a:off x="7038363" y="1006679"/>
            <a:ext cx="201336" cy="73823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4F20062-2DD6-43FE-B4C0-0BC9DB34D9B3}"/>
              </a:ext>
            </a:extLst>
          </p:cNvPr>
          <p:cNvCxnSpPr>
            <a:cxnSpLocks/>
          </p:cNvCxnSpPr>
          <p:nvPr/>
        </p:nvCxnSpPr>
        <p:spPr>
          <a:xfrm>
            <a:off x="7239699" y="1006679"/>
            <a:ext cx="293615" cy="7214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3E17D81-53A8-4729-A03B-D5A89664EC1E}"/>
              </a:ext>
            </a:extLst>
          </p:cNvPr>
          <p:cNvSpPr txBox="1"/>
          <p:nvPr/>
        </p:nvSpPr>
        <p:spPr>
          <a:xfrm>
            <a:off x="6962863" y="690955"/>
            <a:ext cx="687897"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变量</a:t>
            </a:r>
          </a:p>
        </p:txBody>
      </p:sp>
    </p:spTree>
    <p:extLst>
      <p:ext uri="{BB962C8B-B14F-4D97-AF65-F5344CB8AC3E}">
        <p14:creationId xmlns:p14="http://schemas.microsoft.com/office/powerpoint/2010/main" val="39890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2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4BDE141-2843-4418-8BE0-C5C3DFB30E92}"/>
              </a:ext>
            </a:extLst>
          </p:cNvPr>
          <p:cNvSpPr>
            <a:spLocks noGrp="1"/>
          </p:cNvSpPr>
          <p:nvPr>
            <p:ph type="title"/>
          </p:nvPr>
        </p:nvSpPr>
        <p:spPr>
          <a:xfrm>
            <a:off x="838199" y="681037"/>
            <a:ext cx="10605117" cy="623980"/>
          </a:xfrm>
        </p:spPr>
        <p:txBody>
          <a:bodyPr>
            <a:noAutofit/>
          </a:bodyPr>
          <a:lstStyle/>
          <a:p>
            <a:r>
              <a:rPr lang="zh-CN" altLang="en-US" sz="4000" dirty="0">
                <a:latin typeface="宋体" panose="02010600030101010101" pitchFamily="2" charset="-122"/>
                <a:ea typeface="宋体" panose="02010600030101010101" pitchFamily="2" charset="-122"/>
              </a:rPr>
              <a:t>训练集和测试集</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1F5F17E3-11C6-4E91-A353-940909198EFC}"/>
                  </a:ext>
                </a:extLst>
              </p:cNvPr>
              <p:cNvSpPr/>
              <p:nvPr/>
            </p:nvSpPr>
            <p:spPr>
              <a:xfrm>
                <a:off x="1208567" y="1585034"/>
                <a:ext cx="9864379" cy="923330"/>
              </a:xfrm>
              <a:prstGeom prst="rect">
                <a:avLst/>
              </a:prstGeom>
            </p:spPr>
            <p:txBody>
              <a:bodyPr wrap="square">
                <a:spAutoFit/>
              </a:bodyPr>
              <a:lstStyle/>
              <a:p>
                <a:r>
                  <a:rPr lang="zh-CN" altLang="en-US" dirty="0"/>
                  <a:t>最小二乘估计中，给定一组样本观测值</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r>
                      <a:rPr lang="zh-CN" altLang="en-US" i="1">
                        <a:latin typeface="Cambria Math" panose="02040503050406030204" pitchFamily="18" charset="0"/>
                      </a:rPr>
                      <m:t>，</m:t>
                    </m:r>
                  </m:oMath>
                </a14:m>
                <a:r>
                  <a:rPr lang="zh-CN" altLang="en-US" dirty="0"/>
                  <a:t>要求回归函数尽可能拟合这组值，残差平方和的值达到最小即被认为得到最优的线性回归函数。一般来说，我们把模型在真实环境中的误差叫做泛化误差，</a:t>
                </a:r>
                <a:r>
                  <a:rPr lang="zh-CN" altLang="en-US" b="1" dirty="0"/>
                  <a:t>最终的目的是希望训练好的模型泛化误差越低越好</a:t>
                </a:r>
                <a:r>
                  <a:rPr lang="zh-CN" altLang="en-US" dirty="0"/>
                  <a:t>。</a:t>
                </a:r>
                <a:endParaRPr lang="en-US" altLang="zh-CN" dirty="0"/>
              </a:p>
            </p:txBody>
          </p:sp>
        </mc:Choice>
        <mc:Fallback>
          <p:sp>
            <p:nvSpPr>
              <p:cNvPr id="3" name="矩形 2">
                <a:extLst>
                  <a:ext uri="{FF2B5EF4-FFF2-40B4-BE49-F238E27FC236}">
                    <a16:creationId xmlns:a16="http://schemas.microsoft.com/office/drawing/2014/main" id="{1F5F17E3-11C6-4E91-A353-940909198EFC}"/>
                  </a:ext>
                </a:extLst>
              </p:cNvPr>
              <p:cNvSpPr>
                <a:spLocks noRot="1" noChangeAspect="1" noMove="1" noResize="1" noEditPoints="1" noAdjustHandles="1" noChangeArrowheads="1" noChangeShapeType="1" noTextEdit="1"/>
              </p:cNvSpPr>
              <p:nvPr/>
            </p:nvSpPr>
            <p:spPr>
              <a:xfrm>
                <a:off x="1208567" y="1585034"/>
                <a:ext cx="9864379" cy="923330"/>
              </a:xfrm>
              <a:prstGeom prst="rect">
                <a:avLst/>
              </a:prstGeom>
              <a:blipFill>
                <a:blip r:embed="rId2"/>
                <a:stretch>
                  <a:fillRect l="-494" t="-3311" r="-556" b="-9934"/>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53BA84BA-14C7-42E8-9B66-900E609ACDFE}"/>
              </a:ext>
            </a:extLst>
          </p:cNvPr>
          <p:cNvSpPr/>
          <p:nvPr/>
        </p:nvSpPr>
        <p:spPr>
          <a:xfrm>
            <a:off x="4440459" y="2632637"/>
            <a:ext cx="2899737" cy="22692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247DCCC3-3125-4D67-B8A1-9B22DE9B7DBA}"/>
              </a:ext>
            </a:extLst>
          </p:cNvPr>
          <p:cNvSpPr/>
          <p:nvPr/>
        </p:nvSpPr>
        <p:spPr>
          <a:xfrm>
            <a:off x="5278988" y="4210718"/>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14">
            <a:extLst>
              <a:ext uri="{FF2B5EF4-FFF2-40B4-BE49-F238E27FC236}">
                <a16:creationId xmlns:a16="http://schemas.microsoft.com/office/drawing/2014/main" id="{32651EA7-8B9C-4B08-9565-07FE20421C65}"/>
              </a:ext>
            </a:extLst>
          </p:cNvPr>
          <p:cNvSpPr/>
          <p:nvPr/>
        </p:nvSpPr>
        <p:spPr>
          <a:xfrm>
            <a:off x="5674913" y="3836562"/>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17">
            <a:extLst>
              <a:ext uri="{FF2B5EF4-FFF2-40B4-BE49-F238E27FC236}">
                <a16:creationId xmlns:a16="http://schemas.microsoft.com/office/drawing/2014/main" id="{8F45C191-DA16-4C74-AE20-DAD3C6C04638}"/>
              </a:ext>
            </a:extLst>
          </p:cNvPr>
          <p:cNvSpPr/>
          <p:nvPr/>
        </p:nvSpPr>
        <p:spPr>
          <a:xfrm>
            <a:off x="5488773" y="402556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18">
            <a:extLst>
              <a:ext uri="{FF2B5EF4-FFF2-40B4-BE49-F238E27FC236}">
                <a16:creationId xmlns:a16="http://schemas.microsoft.com/office/drawing/2014/main" id="{2BAEB17A-9612-473F-9D7D-2FDB2E586716}"/>
              </a:ext>
            </a:extLst>
          </p:cNvPr>
          <p:cNvSpPr/>
          <p:nvPr/>
        </p:nvSpPr>
        <p:spPr>
          <a:xfrm>
            <a:off x="5854061" y="367500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E863915A-938B-41FC-AE40-55A59C2C085E}"/>
              </a:ext>
            </a:extLst>
          </p:cNvPr>
          <p:cNvSpPr/>
          <p:nvPr/>
        </p:nvSpPr>
        <p:spPr>
          <a:xfrm>
            <a:off x="5979075" y="3454910"/>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C4E95DC1-2EE9-43CF-84DA-E6ABD3A962D1}"/>
              </a:ext>
            </a:extLst>
          </p:cNvPr>
          <p:cNvSpPr/>
          <p:nvPr/>
        </p:nvSpPr>
        <p:spPr>
          <a:xfrm>
            <a:off x="6129291" y="3370588"/>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CB00090C-1023-4584-8786-C39D48F9F262}"/>
              </a:ext>
            </a:extLst>
          </p:cNvPr>
          <p:cNvSpPr/>
          <p:nvPr/>
        </p:nvSpPr>
        <p:spPr>
          <a:xfrm>
            <a:off x="5955363" y="3565331"/>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1045D155-B593-4E2F-9FB4-9D2FA939CF9F}"/>
              </a:ext>
            </a:extLst>
          </p:cNvPr>
          <p:cNvSpPr/>
          <p:nvPr/>
        </p:nvSpPr>
        <p:spPr>
          <a:xfrm>
            <a:off x="5567629" y="3641005"/>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D5F5FD7F-6E69-4FF4-AE1D-5494363266B7}"/>
              </a:ext>
            </a:extLst>
          </p:cNvPr>
          <p:cNvSpPr/>
          <p:nvPr/>
        </p:nvSpPr>
        <p:spPr>
          <a:xfrm>
            <a:off x="5537582" y="3779090"/>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84A5422D-9494-4645-A927-447EBE9BE573}"/>
              </a:ext>
            </a:extLst>
          </p:cNvPr>
          <p:cNvSpPr/>
          <p:nvPr/>
        </p:nvSpPr>
        <p:spPr>
          <a:xfrm>
            <a:off x="5844609" y="3497744"/>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26">
            <a:extLst>
              <a:ext uri="{FF2B5EF4-FFF2-40B4-BE49-F238E27FC236}">
                <a16:creationId xmlns:a16="http://schemas.microsoft.com/office/drawing/2014/main" id="{126F6FE5-40CB-48E7-B3A2-9A017222270C}"/>
              </a:ext>
            </a:extLst>
          </p:cNvPr>
          <p:cNvSpPr/>
          <p:nvPr/>
        </p:nvSpPr>
        <p:spPr>
          <a:xfrm>
            <a:off x="5454726" y="3897344"/>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27">
            <a:extLst>
              <a:ext uri="{FF2B5EF4-FFF2-40B4-BE49-F238E27FC236}">
                <a16:creationId xmlns:a16="http://schemas.microsoft.com/office/drawing/2014/main" id="{5CEA3636-D546-41FB-8F91-4BCC93387742}"/>
              </a:ext>
            </a:extLst>
          </p:cNvPr>
          <p:cNvSpPr/>
          <p:nvPr/>
        </p:nvSpPr>
        <p:spPr>
          <a:xfrm>
            <a:off x="5674913" y="3682440"/>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a:extLst>
              <a:ext uri="{FF2B5EF4-FFF2-40B4-BE49-F238E27FC236}">
                <a16:creationId xmlns:a16="http://schemas.microsoft.com/office/drawing/2014/main" id="{2034A428-8C47-4F53-BE8B-09A56B4B398C}"/>
              </a:ext>
            </a:extLst>
          </p:cNvPr>
          <p:cNvSpPr/>
          <p:nvPr/>
        </p:nvSpPr>
        <p:spPr>
          <a:xfrm>
            <a:off x="5720632" y="3565331"/>
            <a:ext cx="45719" cy="4571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1BCAE9B9-226B-4491-971F-397166B64225}"/>
              </a:ext>
            </a:extLst>
          </p:cNvPr>
          <p:cNvCxnSpPr>
            <a:cxnSpLocks/>
          </p:cNvCxnSpPr>
          <p:nvPr/>
        </p:nvCxnSpPr>
        <p:spPr>
          <a:xfrm flipV="1">
            <a:off x="4967605" y="2880234"/>
            <a:ext cx="1441450" cy="179801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37" name="流程图: 接点 36">
            <a:extLst>
              <a:ext uri="{FF2B5EF4-FFF2-40B4-BE49-F238E27FC236}">
                <a16:creationId xmlns:a16="http://schemas.microsoft.com/office/drawing/2014/main" id="{24BB5CAD-11E7-4263-BD2C-2AF3B19ED73D}"/>
              </a:ext>
            </a:extLst>
          </p:cNvPr>
          <p:cNvSpPr/>
          <p:nvPr/>
        </p:nvSpPr>
        <p:spPr>
          <a:xfrm>
            <a:off x="6029326" y="3522856"/>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a:extLst>
              <a:ext uri="{FF2B5EF4-FFF2-40B4-BE49-F238E27FC236}">
                <a16:creationId xmlns:a16="http://schemas.microsoft.com/office/drawing/2014/main" id="{5A64EEA9-CD33-47B1-B7B6-FC0C4252A049}"/>
              </a:ext>
            </a:extLst>
          </p:cNvPr>
          <p:cNvSpPr/>
          <p:nvPr/>
        </p:nvSpPr>
        <p:spPr>
          <a:xfrm>
            <a:off x="6225545" y="336166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B416D53B-01BE-4523-BBEC-DF03C81B4E51}"/>
              </a:ext>
            </a:extLst>
          </p:cNvPr>
          <p:cNvCxnSpPr>
            <a:cxnSpLocks/>
          </p:cNvCxnSpPr>
          <p:nvPr/>
        </p:nvCxnSpPr>
        <p:spPr>
          <a:xfrm flipV="1">
            <a:off x="4888230" y="3115185"/>
            <a:ext cx="1695450" cy="1441449"/>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3BFFC390-0E6B-4258-996A-143120E058F5}"/>
              </a:ext>
            </a:extLst>
          </p:cNvPr>
          <p:cNvSpPr/>
          <p:nvPr/>
        </p:nvSpPr>
        <p:spPr>
          <a:xfrm>
            <a:off x="1098352" y="5073571"/>
            <a:ext cx="10345824" cy="1477328"/>
          </a:xfrm>
          <a:prstGeom prst="rect">
            <a:avLst/>
          </a:prstGeom>
        </p:spPr>
        <p:txBody>
          <a:bodyPr wrap="square">
            <a:spAutoFit/>
          </a:bodyPr>
          <a:lstStyle/>
          <a:p>
            <a:r>
              <a:rPr lang="zh-CN" altLang="en-US" dirty="0"/>
              <a:t>不能通过直接将使用模型对训练数据集的拟合程度来作为了解模型泛化能力的信号，因为我们获得的数据往往不干净。一种解决方式就是将数据分割成两部分：</a:t>
            </a:r>
            <a:r>
              <a:rPr lang="zh-CN" altLang="en-US" b="1" dirty="0"/>
              <a:t>训练集和测试集</a:t>
            </a:r>
            <a:r>
              <a:rPr lang="zh-CN" altLang="en-US" dirty="0"/>
              <a:t>。我们可以</a:t>
            </a:r>
            <a:r>
              <a:rPr lang="zh-CN" altLang="en-US" dirty="0">
                <a:solidFill>
                  <a:srgbClr val="FF0000"/>
                </a:solidFill>
              </a:rPr>
              <a:t>使用训练集的数据来训练模型，然后用测试集上的误差作为最终模型在应对现实场景中的泛化误差</a:t>
            </a:r>
            <a:r>
              <a:rPr lang="zh-CN" altLang="en-US" dirty="0"/>
              <a:t>。有了测试集，我们想要验证模型的最终效果，只需将训练好的模型在测试集上计算误差，即可认为此误差即为泛化误差的近似</a:t>
            </a:r>
          </a:p>
        </p:txBody>
      </p:sp>
    </p:spTree>
    <p:extLst>
      <p:ext uri="{BB962C8B-B14F-4D97-AF65-F5344CB8AC3E}">
        <p14:creationId xmlns:p14="http://schemas.microsoft.com/office/powerpoint/2010/main" val="56064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83CFBE6-9DD8-403F-9DF9-3E8FF89C277E}"/>
              </a:ext>
            </a:extLst>
          </p:cNvPr>
          <p:cNvSpPr txBox="1"/>
          <p:nvPr/>
        </p:nvSpPr>
        <p:spPr>
          <a:xfrm>
            <a:off x="1137821" y="751344"/>
            <a:ext cx="9916357" cy="535531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实验目标：</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）能理解线性回归模型；</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）能利用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SciKit</a:t>
            </a:r>
            <a:r>
              <a:rPr lang="en-US" altLang="zh-CN" dirty="0">
                <a:latin typeface="Times New Roman" panose="02020603050405020304" pitchFamily="18" charset="0"/>
                <a:ea typeface="宋体" panose="02010600030101010101" pitchFamily="2" charset="-122"/>
                <a:cs typeface="Times New Roman" panose="02020603050405020304" pitchFamily="18" charset="0"/>
              </a:rPr>
              <a:t>-Learn</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编写</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训练</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评估</a:t>
            </a:r>
            <a:r>
              <a:rPr lang="zh-CN" altLang="en-US" dirty="0">
                <a:latin typeface="Times New Roman" panose="02020603050405020304" pitchFamily="18" charset="0"/>
                <a:ea typeface="宋体" panose="02010600030101010101" pitchFamily="2" charset="-122"/>
                <a:cs typeface="Times New Roman" panose="02020603050405020304" pitchFamily="18" charset="0"/>
              </a:rPr>
              <a:t>线性回归模型；</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实验任务与要求：</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sklearn.datasets.load_diabetes</a:t>
            </a:r>
            <a:r>
              <a:rPr lang="zh-CN" altLang="en-US" dirty="0">
                <a:latin typeface="Times New Roman" panose="02020603050405020304" pitchFamily="18" charset="0"/>
                <a:ea typeface="宋体" panose="02010600030101010101" pitchFamily="2" charset="-122"/>
                <a:cs typeface="Times New Roman" panose="02020603050405020304" pitchFamily="18" charset="0"/>
              </a:rPr>
              <a:t>获取糖尿病数据集，该数据集包含了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多个病人样本，每个样本有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个特征，以及一个目标。</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）把该样本集按照</a:t>
            </a:r>
            <a:r>
              <a:rPr lang="en-US" altLang="zh-CN" dirty="0">
                <a:latin typeface="Times New Roman" panose="02020603050405020304" pitchFamily="18" charset="0"/>
                <a:ea typeface="宋体" panose="02010600030101010101" pitchFamily="2" charset="-122"/>
                <a:cs typeface="Times New Roman" panose="02020603050405020304" pitchFamily="18" charset="0"/>
              </a:rPr>
              <a:t>8:2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的比例随机分为一个</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训练集</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和一个</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测试集</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matplotlib</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分别绘制每一个特征与目标之间的散点图，一共</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个散点图。请采用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subplot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子图绘制，并把绘制结果保存为文件，插入到本文档的结果中。</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）使用训练集拟合一个线性回归模型，使用十个特征拟合目标，并计算出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训练误差</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测试误差</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）使用柱状图绘制出特征的权重，把绘制的结果保存为图像文件，并插入到本文档的结果中。</a:t>
            </a:r>
          </a:p>
        </p:txBody>
      </p:sp>
    </p:spTree>
    <p:extLst>
      <p:ext uri="{BB962C8B-B14F-4D97-AF65-F5344CB8AC3E}">
        <p14:creationId xmlns:p14="http://schemas.microsoft.com/office/powerpoint/2010/main" val="406910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8866A-6EB6-428B-B975-ECFEB550422A}"/>
              </a:ext>
            </a:extLst>
          </p:cNvPr>
          <p:cNvSpPr>
            <a:spLocks noGrp="1"/>
          </p:cNvSpPr>
          <p:nvPr>
            <p:ph type="title"/>
          </p:nvPr>
        </p:nvSpPr>
        <p:spPr>
          <a:xfrm>
            <a:off x="838199" y="681037"/>
            <a:ext cx="10605117" cy="623980"/>
          </a:xfrm>
        </p:spPr>
        <p:txBody>
          <a:bodyPr>
            <a:noAutofit/>
          </a:bodyPr>
          <a:lstStyle/>
          <a:p>
            <a:r>
              <a:rPr lang="zh-CN" altLang="en-US" sz="4000" dirty="0">
                <a:latin typeface="宋体" panose="02010600030101010101" pitchFamily="2" charset="-122"/>
                <a:ea typeface="宋体" panose="02010600030101010101" pitchFamily="2" charset="-122"/>
              </a:rPr>
              <a:t>什么是回归？</a:t>
            </a:r>
          </a:p>
        </p:txBody>
      </p:sp>
      <p:sp>
        <p:nvSpPr>
          <p:cNvPr id="3" name="内容占位符 2">
            <a:extLst>
              <a:ext uri="{FF2B5EF4-FFF2-40B4-BE49-F238E27FC236}">
                <a16:creationId xmlns:a16="http://schemas.microsoft.com/office/drawing/2014/main" id="{89B818D8-6637-4C0D-8238-8606DCB70572}"/>
              </a:ext>
            </a:extLst>
          </p:cNvPr>
          <p:cNvSpPr>
            <a:spLocks noGrp="1"/>
          </p:cNvSpPr>
          <p:nvPr>
            <p:ph idx="1"/>
          </p:nvPr>
        </p:nvSpPr>
        <p:spPr>
          <a:xfrm>
            <a:off x="838200" y="1896646"/>
            <a:ext cx="10515600" cy="2195960"/>
          </a:xfrm>
        </p:spPr>
        <p:txBody>
          <a:bodyPr>
            <a:noAutofit/>
          </a:bodyPr>
          <a:lstStyle/>
          <a:p>
            <a:pPr marL="0" indent="0">
              <a:lnSpc>
                <a:spcPct val="100000"/>
              </a:lnSpc>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其实回归算法是相对分类算法而言的，与我们想要预测的目标变量</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的值类型有关。如果目标变量</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是分类型变量，如预测用户的性别（男、女），预测月季花的颜色（红、白、黄</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），预测是否患有肺癌（是、否），那我们就需要用分类算法去拟合训练数据并做出预测；如果</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是连续型变量，如预测用户的收入（</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千，</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万，</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万</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），预测员工的通勤距离（</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500m</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1km</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万里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），预测患肺癌的概率（</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99%……</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），我们则需要用回归模型。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有时分类问题也可以转化为回归问题，例如刚刚举例的肺癌预测，我们可以用回归模型先预测出患肺癌的概率，然后再给定一个阈值，例如</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，概率值在</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以下的人划为没有肺癌，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以上则认为患有肺癌</a:t>
            </a:r>
          </a:p>
        </p:txBody>
      </p:sp>
    </p:spTree>
    <p:extLst>
      <p:ext uri="{BB962C8B-B14F-4D97-AF65-F5344CB8AC3E}">
        <p14:creationId xmlns:p14="http://schemas.microsoft.com/office/powerpoint/2010/main" val="372408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8866A-6EB6-428B-B975-ECFEB550422A}"/>
              </a:ext>
            </a:extLst>
          </p:cNvPr>
          <p:cNvSpPr>
            <a:spLocks noGrp="1"/>
          </p:cNvSpPr>
          <p:nvPr>
            <p:ph type="title"/>
          </p:nvPr>
        </p:nvSpPr>
        <p:spPr>
          <a:xfrm>
            <a:off x="838199" y="681037"/>
            <a:ext cx="10605117" cy="623980"/>
          </a:xfrm>
        </p:spPr>
        <p:txBody>
          <a:bodyPr>
            <a:noAutofit/>
          </a:bodyPr>
          <a:lstStyle/>
          <a:p>
            <a:r>
              <a:rPr lang="zh-CN" altLang="en-US" sz="4000" dirty="0">
                <a:latin typeface="宋体" panose="02010600030101010101" pitchFamily="2" charset="-122"/>
                <a:ea typeface="宋体" panose="02010600030101010101" pitchFamily="2" charset="-122"/>
              </a:rPr>
              <a:t>什么是线性回归？</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9B818D8-6637-4C0D-8238-8606DCB70572}"/>
                  </a:ext>
                </a:extLst>
              </p:cNvPr>
              <p:cNvSpPr>
                <a:spLocks noGrp="1"/>
              </p:cNvSpPr>
              <p:nvPr>
                <p:ph idx="1"/>
              </p:nvPr>
            </p:nvSpPr>
            <p:spPr>
              <a:xfrm>
                <a:off x="882957" y="1692460"/>
                <a:ext cx="10515600" cy="1528912"/>
              </a:xfrm>
            </p:spPr>
            <p:txBody>
              <a:bodyPr>
                <a:normAutofit/>
              </a:bodyPr>
              <a:lstStyle/>
              <a:p>
                <a:pPr marL="0" indent="0">
                  <a:lnSpc>
                    <a:spcPts val="2000"/>
                  </a:lnSpc>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我们上中学的时候，都学过二元一次方程，我们将</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作为因变量，</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作为自变量，得到方程：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2000"/>
                  </a:lnSpc>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𝑎𝑥</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𝑏</m:t>
                      </m:r>
                    </m:oMath>
                  </m:oMathPara>
                </a14:m>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ts val="2000"/>
                  </a:lnSpc>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当我们只用一个</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来预测</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，就是</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一元线性回归</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，也就是在找一个直线来拟合数据。比如，我有一组数据画出来的散点图，横坐标代表广告投入金额，纵坐标代表销售量，</a:t>
                </a:r>
                <a:r>
                  <a:rPr lang="zh-CN" altLang="en-US" sz="1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线性回归就是要找一条直线，并且让这条直线尽可能地拟合图中的数据点</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3" name="内容占位符 2">
                <a:extLst>
                  <a:ext uri="{FF2B5EF4-FFF2-40B4-BE49-F238E27FC236}">
                    <a16:creationId xmlns:a16="http://schemas.microsoft.com/office/drawing/2014/main" id="{89B818D8-6637-4C0D-8238-8606DCB70572}"/>
                  </a:ext>
                </a:extLst>
              </p:cNvPr>
              <p:cNvSpPr>
                <a:spLocks noGrp="1" noRot="1" noChangeAspect="1" noMove="1" noResize="1" noEditPoints="1" noAdjustHandles="1" noChangeArrowheads="1" noChangeShapeType="1" noTextEdit="1"/>
              </p:cNvSpPr>
              <p:nvPr>
                <p:ph idx="1"/>
              </p:nvPr>
            </p:nvSpPr>
            <p:spPr>
              <a:xfrm>
                <a:off x="882957" y="1692460"/>
                <a:ext cx="10515600" cy="1528912"/>
              </a:xfrm>
              <a:blipFill>
                <a:blip r:embed="rId2"/>
                <a:stretch>
                  <a:fillRect l="-522" t="-4800" r="-464" b="-320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178D3F5-2A15-4111-A981-E5A84BEF2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314" y="3429000"/>
            <a:ext cx="4819372" cy="3218714"/>
          </a:xfrm>
          <a:prstGeom prst="rect">
            <a:avLst/>
          </a:prstGeom>
        </p:spPr>
      </p:pic>
    </p:spTree>
    <p:extLst>
      <p:ext uri="{BB962C8B-B14F-4D97-AF65-F5344CB8AC3E}">
        <p14:creationId xmlns:p14="http://schemas.microsoft.com/office/powerpoint/2010/main" val="110685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178D3F5-2A15-4111-A981-E5A84BEF2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314" y="3429000"/>
            <a:ext cx="4819372" cy="3218714"/>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17CCA0DF-04FF-4A82-B3C2-7A8135BB8166}"/>
                  </a:ext>
                </a:extLst>
              </p:cNvPr>
              <p:cNvSpPr txBox="1"/>
              <p:nvPr/>
            </p:nvSpPr>
            <p:spPr>
              <a:xfrm>
                <a:off x="1017973" y="932156"/>
                <a:ext cx="10156054" cy="2308324"/>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拟合方程是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y = 0.0512x + 7.1884</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，此时当我们获得一个新的广告投入金额后，我们就可以用这个方程预测出大概的销售量。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数学理论的世界是精确的，譬如你代入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x=0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就能得到唯一的</a:t>
                </a:r>
                <a14:m>
                  <m:oMath xmlns:m="http://schemas.openxmlformats.org/officeDocument/2006/math">
                    <m:acc>
                      <m:accPr>
                        <m:chr m:val="̂"/>
                        <m:ctrlPr>
                          <a:rPr lang="zh-CN" altLang="en-US"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𝑦</m:t>
                        </m:r>
                      </m:e>
                    </m:acc>
                    <m:r>
                      <a:rPr lang="en-US" altLang="zh-CN" b="0" i="1" smtClean="0">
                        <a:latin typeface="Cambria Math" panose="02040503050406030204" pitchFamily="18" charset="0"/>
                        <a:ea typeface="宋体" panose="02010600030101010101" pitchFamily="2" charset="-122"/>
                        <a:cs typeface="Times New Roman" panose="02020603050405020304" pitchFamily="18" charset="0"/>
                      </a:rPr>
                      <m:t>=7.1884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zh-CN" altLang="en-US"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𝑦</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表示这个结果不是我们真实观测到的，而是</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估计值</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。但现实世界中的数据就像这个散点图，</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我们只能尽可能地从不规律中寻找规律</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。用数学的模型去拟合现实的数据，这就是统计。统计虽然不像数学那么精确，但是统计会将理论与实际间的差别表示出来，也就是“</a:t>
                </a:r>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误差</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”。因此，我们会在公式中添加一个变量</a:t>
                </a:r>
                <a14:m>
                  <m:oMath xmlns:m="http://schemas.openxmlformats.org/officeDocument/2006/math">
                    <m:r>
                      <a:rPr lang="zh-CN" altLang="en-US" i="1" smtClean="0">
                        <a:latin typeface="Cambria Math" panose="02040503050406030204" pitchFamily="18" charset="0"/>
                        <a:ea typeface="宋体" panose="02010600030101010101" pitchFamily="2" charset="-122"/>
                        <a:cs typeface="Times New Roman" panose="02020603050405020304" pitchFamily="18" charset="0"/>
                      </a:rPr>
                      <m:t>𝜇</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用来代表误差，即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𝑎𝑥</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𝑏</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𝜇</m:t>
                      </m:r>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17CCA0DF-04FF-4A82-B3C2-7A8135BB8166}"/>
                  </a:ext>
                </a:extLst>
              </p:cNvPr>
              <p:cNvSpPr txBox="1">
                <a:spLocks noRot="1" noChangeAspect="1" noMove="1" noResize="1" noEditPoints="1" noAdjustHandles="1" noChangeArrowheads="1" noChangeShapeType="1" noTextEdit="1"/>
              </p:cNvSpPr>
              <p:nvPr/>
            </p:nvSpPr>
            <p:spPr>
              <a:xfrm>
                <a:off x="1017973" y="932156"/>
                <a:ext cx="10156054" cy="2308324"/>
              </a:xfrm>
              <a:prstGeom prst="rect">
                <a:avLst/>
              </a:prstGeom>
              <a:blipFill>
                <a:blip r:embed="rId3"/>
                <a:stretch>
                  <a:fillRect l="-540" t="-2111" r="-480" b="-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508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178D3F5-2A15-4111-A981-E5A84BEF2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314" y="3429000"/>
            <a:ext cx="4819371" cy="3218714"/>
          </a:xfrm>
          <a:prstGeom prst="rect">
            <a:avLst/>
          </a:prstGeom>
        </p:spPr>
      </p:pic>
      <p:sp>
        <p:nvSpPr>
          <p:cNvPr id="6" name="标题 1">
            <a:extLst>
              <a:ext uri="{FF2B5EF4-FFF2-40B4-BE49-F238E27FC236}">
                <a16:creationId xmlns:a16="http://schemas.microsoft.com/office/drawing/2014/main" id="{14BDE141-2843-4418-8BE0-C5C3DFB30E92}"/>
              </a:ext>
            </a:extLst>
          </p:cNvPr>
          <p:cNvSpPr>
            <a:spLocks noGrp="1"/>
          </p:cNvSpPr>
          <p:nvPr>
            <p:ph type="title"/>
          </p:nvPr>
        </p:nvSpPr>
        <p:spPr>
          <a:xfrm>
            <a:off x="838199" y="681037"/>
            <a:ext cx="10605117" cy="623980"/>
          </a:xfrm>
        </p:spPr>
        <p:txBody>
          <a:bodyPr>
            <a:noAutofit/>
          </a:bodyPr>
          <a:lstStyle/>
          <a:p>
            <a:r>
              <a:rPr lang="zh-CN" altLang="en-US" sz="4000" dirty="0">
                <a:latin typeface="宋体" panose="02010600030101010101" pitchFamily="2" charset="-122"/>
                <a:ea typeface="宋体" panose="02010600030101010101" pitchFamily="2" charset="-122"/>
              </a:rPr>
              <a:t>损失函数</a:t>
            </a:r>
          </a:p>
        </p:txBody>
      </p:sp>
      <p:sp>
        <p:nvSpPr>
          <p:cNvPr id="8" name="文本框 7">
            <a:extLst>
              <a:ext uri="{FF2B5EF4-FFF2-40B4-BE49-F238E27FC236}">
                <a16:creationId xmlns:a16="http://schemas.microsoft.com/office/drawing/2014/main" id="{4F44426B-DA91-429C-AAF9-3D5BE550A08E}"/>
              </a:ext>
            </a:extLst>
          </p:cNvPr>
          <p:cNvSpPr txBox="1"/>
          <p:nvPr/>
        </p:nvSpPr>
        <p:spPr>
          <a:xfrm>
            <a:off x="1153359" y="1748900"/>
            <a:ext cx="10156054" cy="923330"/>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那既然是用直线拟合散点，为什么最终得到的直线是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y = 0.0512x + 7.1884</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，而不是下图中的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y = 0.0624x + 5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呢？这两条线看起来都可以拟合这些数据啊？毕竟数据不是真的落在一条直线上，而是分布在直线周围，所以</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我们要找到一个评判标准，用于评价哪条直线才是最“合适”的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30619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4BDE141-2843-4418-8BE0-C5C3DFB30E92}"/>
              </a:ext>
            </a:extLst>
          </p:cNvPr>
          <p:cNvSpPr>
            <a:spLocks noGrp="1"/>
          </p:cNvSpPr>
          <p:nvPr>
            <p:ph type="title"/>
          </p:nvPr>
        </p:nvSpPr>
        <p:spPr>
          <a:xfrm>
            <a:off x="838199" y="681037"/>
            <a:ext cx="10605117" cy="623980"/>
          </a:xfrm>
        </p:spPr>
        <p:txBody>
          <a:bodyPr>
            <a:noAutofit/>
          </a:bodyPr>
          <a:lstStyle/>
          <a:p>
            <a:r>
              <a:rPr lang="zh-CN" altLang="en-US" sz="4000" dirty="0">
                <a:latin typeface="宋体" panose="02010600030101010101" pitchFamily="2" charset="-122"/>
                <a:ea typeface="宋体" panose="02010600030101010101" pitchFamily="2" charset="-122"/>
              </a:rPr>
              <a:t>损失函数</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0455072-C9E4-4606-88BE-216E2AB70C51}"/>
                  </a:ext>
                </a:extLst>
              </p:cNvPr>
              <p:cNvSpPr txBox="1"/>
              <p:nvPr/>
            </p:nvSpPr>
            <p:spPr>
              <a:xfrm>
                <a:off x="1197747" y="1316525"/>
                <a:ext cx="10156054" cy="1215333"/>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残差：真实值和预测值间的差值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𝑒</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 </m:t>
                      </m:r>
                      <m:acc>
                        <m:accPr>
                          <m: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𝑦</m:t>
                          </m:r>
                        </m:e>
                      </m:acc>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对于某个广告投入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，我们有对应的实际销售量 </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，和预测出来的销售量</a:t>
                </a:r>
                <a14:m>
                  <m:oMath xmlns:m="http://schemas.openxmlformats.org/officeDocument/2006/math">
                    <m:acc>
                      <m:accPr>
                        <m:chr m:val="̂"/>
                        <m:ctrlP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𝑖</m:t>
                            </m:r>
                          </m:sub>
                        </m:sSub>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，计算 </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acc>
                      <m:accPr>
                        <m: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的值，再将其</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平方</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（为了消除负号），再将所有的 </a:t>
                </a:r>
                <a14:m>
                  <m:oMath xmlns:m="http://schemas.openxmlformats.org/officeDocument/2006/math">
                    <m:sSubSup>
                      <m:sSubSupPr>
                        <m:ctrlP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相加，就能量化出拟合的直线和实际之间的误差。</a:t>
                </a:r>
              </a:p>
            </p:txBody>
          </p:sp>
        </mc:Choice>
        <mc:Fallback xmlns="">
          <p:sp>
            <p:nvSpPr>
              <p:cNvPr id="7" name="文本框 6">
                <a:extLst>
                  <a:ext uri="{FF2B5EF4-FFF2-40B4-BE49-F238E27FC236}">
                    <a16:creationId xmlns:a16="http://schemas.microsoft.com/office/drawing/2014/main" id="{B0455072-C9E4-4606-88BE-216E2AB70C51}"/>
                  </a:ext>
                </a:extLst>
              </p:cNvPr>
              <p:cNvSpPr txBox="1">
                <a:spLocks noRot="1" noChangeAspect="1" noMove="1" noResize="1" noEditPoints="1" noAdjustHandles="1" noChangeArrowheads="1" noChangeShapeType="1" noTextEdit="1"/>
              </p:cNvSpPr>
              <p:nvPr/>
            </p:nvSpPr>
            <p:spPr>
              <a:xfrm>
                <a:off x="1197747" y="1316525"/>
                <a:ext cx="10156054" cy="1215333"/>
              </a:xfrm>
              <a:prstGeom prst="rect">
                <a:avLst/>
              </a:prstGeom>
              <a:blipFill>
                <a:blip r:embed="rId2"/>
                <a:stretch>
                  <a:fillRect l="-480" t="-4020" r="-2699" b="-552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5BFA535-62D9-4015-AC54-A0748A791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499" y="3886592"/>
            <a:ext cx="4921002" cy="283842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8674BD1-EBC6-4407-A754-6AD8312C55B4}"/>
                  </a:ext>
                </a:extLst>
              </p:cNvPr>
              <p:cNvSpPr txBox="1"/>
              <p:nvPr/>
            </p:nvSpPr>
            <p:spPr>
              <a:xfrm>
                <a:off x="4051960" y="2477800"/>
                <a:ext cx="3766480"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𝑄</m:t>
                      </m:r>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e>
                              </m:acc>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2</m:t>
                              </m:r>
                            </m:sup>
                          </m:sSup>
                        </m:e>
                      </m:nary>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𝑏</m:t>
                              </m:r>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2</m:t>
                              </m:r>
                            </m:sup>
                          </m:sSup>
                        </m:e>
                      </m:nary>
                    </m:oMath>
                  </m:oMathPara>
                </a14:m>
                <a:endParaRPr lang="zh-CN" altLang="en-US" sz="1600" dirty="0"/>
              </a:p>
            </p:txBody>
          </p:sp>
        </mc:Choice>
        <mc:Fallback xmlns="">
          <p:sp>
            <p:nvSpPr>
              <p:cNvPr id="2" name="文本框 1">
                <a:extLst>
                  <a:ext uri="{FF2B5EF4-FFF2-40B4-BE49-F238E27FC236}">
                    <a16:creationId xmlns:a16="http://schemas.microsoft.com/office/drawing/2014/main" id="{78674BD1-EBC6-4407-A754-6AD8312C55B4}"/>
                  </a:ext>
                </a:extLst>
              </p:cNvPr>
              <p:cNvSpPr txBox="1">
                <a:spLocks noRot="1" noChangeAspect="1" noMove="1" noResize="1" noEditPoints="1" noAdjustHandles="1" noChangeArrowheads="1" noChangeShapeType="1" noTextEdit="1"/>
              </p:cNvSpPr>
              <p:nvPr/>
            </p:nvSpPr>
            <p:spPr>
              <a:xfrm>
                <a:off x="4051960" y="2477800"/>
                <a:ext cx="3766480" cy="672172"/>
              </a:xfrm>
              <a:prstGeom prst="rect">
                <a:avLst/>
              </a:prstGeom>
              <a:blipFill>
                <a:blip r:embed="rId4"/>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C69E9433-D336-4D05-937B-15C94204EB5A}"/>
              </a:ext>
            </a:extLst>
          </p:cNvPr>
          <p:cNvSpPr/>
          <p:nvPr/>
        </p:nvSpPr>
        <p:spPr>
          <a:xfrm>
            <a:off x="1197747" y="3149972"/>
            <a:ext cx="10245569" cy="646331"/>
          </a:xfrm>
          <a:prstGeom prst="rect">
            <a:avLst/>
          </a:prstGeom>
        </p:spPr>
        <p:txBody>
          <a:bodyPr wrap="square">
            <a:spAutoFit/>
          </a:bodyPr>
          <a:lstStyle/>
          <a:p>
            <a:r>
              <a:rPr lang="zh-CN" altLang="en-US" b="1" dirty="0">
                <a:solidFill>
                  <a:srgbClr val="FF0000"/>
                </a:solidFill>
                <a:latin typeface="宋体" panose="02010600030101010101" pitchFamily="2" charset="-122"/>
                <a:ea typeface="宋体" panose="02010600030101010101" pitchFamily="2" charset="-122"/>
              </a:rPr>
              <a:t>损失函数是衡量回归模型误差的函数，也就是我们要的“直线”的评价标准。这个函数的值越小，说明直线越能拟合我们的数据</a:t>
            </a:r>
          </a:p>
        </p:txBody>
      </p:sp>
    </p:spTree>
    <p:extLst>
      <p:ext uri="{BB962C8B-B14F-4D97-AF65-F5344CB8AC3E}">
        <p14:creationId xmlns:p14="http://schemas.microsoft.com/office/powerpoint/2010/main" val="8114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4BDE141-2843-4418-8BE0-C5C3DFB30E92}"/>
              </a:ext>
            </a:extLst>
          </p:cNvPr>
          <p:cNvSpPr>
            <a:spLocks noGrp="1"/>
          </p:cNvSpPr>
          <p:nvPr>
            <p:ph type="title"/>
          </p:nvPr>
        </p:nvSpPr>
        <p:spPr>
          <a:xfrm>
            <a:off x="838199" y="681037"/>
            <a:ext cx="10605117" cy="623980"/>
          </a:xfrm>
        </p:spPr>
        <p:txBody>
          <a:bodyPr>
            <a:noAutofit/>
          </a:bodyPr>
          <a:lstStyle/>
          <a:p>
            <a:r>
              <a:rPr lang="zh-CN" altLang="en-US" sz="4000" dirty="0">
                <a:latin typeface="宋体" panose="02010600030101010101" pitchFamily="2" charset="-122"/>
                <a:ea typeface="宋体" panose="02010600030101010101" pitchFamily="2" charset="-122"/>
              </a:rPr>
              <a:t>最小二乘估计</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0455072-C9E4-4606-88BE-216E2AB70C51}"/>
                  </a:ext>
                </a:extLst>
              </p:cNvPr>
              <p:cNvSpPr txBox="1"/>
              <p:nvPr/>
            </p:nvSpPr>
            <p:spPr>
              <a:xfrm>
                <a:off x="1287262" y="1858063"/>
                <a:ext cx="10156054" cy="1200329"/>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这个</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具体值是怎么计算出来的？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两点确定一线，只要有两组</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dirty="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值就能计算出</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𝑏</m:t>
                    </m:r>
                    <m:r>
                      <a:rPr lang="en-US" altLang="zh-CN"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但是现在有很多点，且并不正好落在一条直线上，这么多点每两点都能确定一条直线，这到底要怎么确定选哪条直线呢？当给出两条确定的线，我们知道用损失函数评价这两个中哪一个更好。那么我们试试倒推一下？</a:t>
                </a:r>
              </a:p>
            </p:txBody>
          </p:sp>
        </mc:Choice>
        <mc:Fallback xmlns="">
          <p:sp>
            <p:nvSpPr>
              <p:cNvPr id="7" name="文本框 6">
                <a:extLst>
                  <a:ext uri="{FF2B5EF4-FFF2-40B4-BE49-F238E27FC236}">
                    <a16:creationId xmlns:a16="http://schemas.microsoft.com/office/drawing/2014/main" id="{B0455072-C9E4-4606-88BE-216E2AB70C51}"/>
                  </a:ext>
                </a:extLst>
              </p:cNvPr>
              <p:cNvSpPr txBox="1">
                <a:spLocks noRot="1" noChangeAspect="1" noMove="1" noResize="1" noEditPoints="1" noAdjustHandles="1" noChangeArrowheads="1" noChangeShapeType="1" noTextEdit="1"/>
              </p:cNvSpPr>
              <p:nvPr/>
            </p:nvSpPr>
            <p:spPr>
              <a:xfrm>
                <a:off x="1287262" y="1858063"/>
                <a:ext cx="10156054" cy="1200329"/>
              </a:xfrm>
              <a:prstGeom prst="rect">
                <a:avLst/>
              </a:prstGeom>
              <a:blipFill>
                <a:blip r:embed="rId2"/>
                <a:stretch>
                  <a:fillRect l="-480" t="-4061" r="-1321" b="-6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8674BD1-EBC6-4407-A754-6AD8312C55B4}"/>
                  </a:ext>
                </a:extLst>
              </p:cNvPr>
              <p:cNvSpPr txBox="1"/>
              <p:nvPr/>
            </p:nvSpPr>
            <p:spPr>
              <a:xfrm>
                <a:off x="4150352" y="3275352"/>
                <a:ext cx="3766480"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𝑄</m:t>
                      </m:r>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e>
                              </m:acc>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2</m:t>
                              </m:r>
                            </m:sup>
                          </m:sSup>
                        </m:e>
                      </m:nary>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𝑏</m:t>
                              </m:r>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2</m:t>
                              </m:r>
                            </m:sup>
                          </m:sSup>
                        </m:e>
                      </m:nary>
                    </m:oMath>
                  </m:oMathPara>
                </a14:m>
                <a:endParaRPr lang="zh-CN" altLang="en-US" sz="1600" dirty="0"/>
              </a:p>
            </p:txBody>
          </p:sp>
        </mc:Choice>
        <mc:Fallback xmlns="">
          <p:sp>
            <p:nvSpPr>
              <p:cNvPr id="2" name="文本框 1">
                <a:extLst>
                  <a:ext uri="{FF2B5EF4-FFF2-40B4-BE49-F238E27FC236}">
                    <a16:creationId xmlns:a16="http://schemas.microsoft.com/office/drawing/2014/main" id="{78674BD1-EBC6-4407-A754-6AD8312C55B4}"/>
                  </a:ext>
                </a:extLst>
              </p:cNvPr>
              <p:cNvSpPr txBox="1">
                <a:spLocks noRot="1" noChangeAspect="1" noMove="1" noResize="1" noEditPoints="1" noAdjustHandles="1" noChangeArrowheads="1" noChangeShapeType="1" noTextEdit="1"/>
              </p:cNvSpPr>
              <p:nvPr/>
            </p:nvSpPr>
            <p:spPr>
              <a:xfrm>
                <a:off x="4150352" y="3275352"/>
                <a:ext cx="3766480" cy="67217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C5A1D3E-BF28-4C9F-A49A-FD35E1640646}"/>
                  </a:ext>
                </a:extLst>
              </p:cNvPr>
              <p:cNvSpPr txBox="1"/>
              <p:nvPr/>
            </p:nvSpPr>
            <p:spPr>
              <a:xfrm>
                <a:off x="1287262" y="4164484"/>
                <a:ext cx="8274727" cy="646331"/>
              </a:xfrm>
              <a:prstGeom prst="rect">
                <a:avLst/>
              </a:prstGeom>
              <a:noFill/>
            </p:spPr>
            <p:txBody>
              <a:bodyPr wrap="square" rtlCol="0">
                <a:spAutoFit/>
              </a:bodyPr>
              <a:lstStyle/>
              <a:p>
                <a:r>
                  <a:rPr lang="zh-CN" altLang="en-US" dirty="0"/>
                  <a:t>给定一组样本观测值</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zh-CN" altLang="en-US" i="1">
                        <a:latin typeface="Cambria Math" panose="02040503050406030204" pitchFamily="18" charset="0"/>
                      </a:rPr>
                      <m:t>，</m:t>
                    </m:r>
                  </m:oMath>
                </a14:m>
                <a:r>
                  <a:rPr lang="zh-CN" altLang="en-US" dirty="0"/>
                  <a:t>要求回归函数尽可能拟合这组值。</a:t>
                </a:r>
                <a:endParaRPr lang="en-US" altLang="zh-CN" dirty="0"/>
              </a:p>
              <a:p>
                <a:r>
                  <a:rPr lang="zh-CN" altLang="en-US" dirty="0"/>
                  <a:t>普通最小二乘法给出的判断标准是：</a:t>
                </a:r>
                <a:r>
                  <a:rPr lang="zh-CN" altLang="en-US" dirty="0">
                    <a:solidFill>
                      <a:srgbClr val="FF0000"/>
                    </a:solidFill>
                  </a:rPr>
                  <a:t>残差平方和的值达到最小</a:t>
                </a:r>
              </a:p>
            </p:txBody>
          </p:sp>
        </mc:Choice>
        <mc:Fallback xmlns="">
          <p:sp>
            <p:nvSpPr>
              <p:cNvPr id="10" name="文本框 9">
                <a:extLst>
                  <a:ext uri="{FF2B5EF4-FFF2-40B4-BE49-F238E27FC236}">
                    <a16:creationId xmlns:a16="http://schemas.microsoft.com/office/drawing/2014/main" id="{1C5A1D3E-BF28-4C9F-A49A-FD35E1640646}"/>
                  </a:ext>
                </a:extLst>
              </p:cNvPr>
              <p:cNvSpPr txBox="1">
                <a:spLocks noRot="1" noChangeAspect="1" noMove="1" noResize="1" noEditPoints="1" noAdjustHandles="1" noChangeArrowheads="1" noChangeShapeType="1" noTextEdit="1"/>
              </p:cNvSpPr>
              <p:nvPr/>
            </p:nvSpPr>
            <p:spPr>
              <a:xfrm>
                <a:off x="1287262" y="4164484"/>
                <a:ext cx="8274727" cy="646331"/>
              </a:xfrm>
              <a:prstGeom prst="rect">
                <a:avLst/>
              </a:prstGeom>
              <a:blipFill>
                <a:blip r:embed="rId4"/>
                <a:stretch>
                  <a:fillRect l="-589"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902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4BDE141-2843-4418-8BE0-C5C3DFB30E92}"/>
              </a:ext>
            </a:extLst>
          </p:cNvPr>
          <p:cNvSpPr>
            <a:spLocks noGrp="1"/>
          </p:cNvSpPr>
          <p:nvPr>
            <p:ph type="title"/>
          </p:nvPr>
        </p:nvSpPr>
        <p:spPr>
          <a:xfrm>
            <a:off x="838199" y="681037"/>
            <a:ext cx="10605117" cy="623980"/>
          </a:xfrm>
        </p:spPr>
        <p:txBody>
          <a:bodyPr>
            <a:noAutofit/>
          </a:bodyPr>
          <a:lstStyle/>
          <a:p>
            <a:r>
              <a:rPr lang="zh-CN" altLang="en-US" sz="4000" dirty="0">
                <a:latin typeface="宋体" panose="02010600030101010101" pitchFamily="2" charset="-122"/>
                <a:ea typeface="宋体" panose="02010600030101010101" pitchFamily="2" charset="-122"/>
              </a:rPr>
              <a:t>最小二乘估计</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8674BD1-EBC6-4407-A754-6AD8312C55B4}"/>
                  </a:ext>
                </a:extLst>
              </p:cNvPr>
              <p:cNvSpPr txBox="1"/>
              <p:nvPr/>
            </p:nvSpPr>
            <p:spPr>
              <a:xfrm>
                <a:off x="5298784" y="1568705"/>
                <a:ext cx="142276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i="1">
                          <a:latin typeface="Cambria Math" panose="02040503050406030204" pitchFamily="18" charset="0"/>
                        </a:rPr>
                        <m:t>𝑎</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sup>
                      </m:sSup>
                      <m:r>
                        <a:rPr lang="en-US" altLang="zh-CN" sz="2000" i="1">
                          <a:latin typeface="Cambria Math" panose="02040503050406030204" pitchFamily="18" charset="0"/>
                        </a:rPr>
                        <m:t>+</m:t>
                      </m:r>
                      <m:r>
                        <a:rPr lang="en-US" altLang="zh-CN" sz="2000" i="1">
                          <a:latin typeface="Cambria Math" panose="02040503050406030204" pitchFamily="18" charset="0"/>
                        </a:rPr>
                        <m:t>𝑏</m:t>
                      </m:r>
                    </m:oMath>
                  </m:oMathPara>
                </a14:m>
                <a:endParaRPr lang="zh-CN" altLang="en-US" sz="2000" dirty="0"/>
              </a:p>
            </p:txBody>
          </p:sp>
        </mc:Choice>
        <mc:Fallback xmlns="">
          <p:sp>
            <p:nvSpPr>
              <p:cNvPr id="2" name="文本框 1">
                <a:extLst>
                  <a:ext uri="{FF2B5EF4-FFF2-40B4-BE49-F238E27FC236}">
                    <a16:creationId xmlns:a16="http://schemas.microsoft.com/office/drawing/2014/main" id="{78674BD1-EBC6-4407-A754-6AD8312C55B4}"/>
                  </a:ext>
                </a:extLst>
              </p:cNvPr>
              <p:cNvSpPr txBox="1">
                <a:spLocks noRot="1" noChangeAspect="1" noMove="1" noResize="1" noEditPoints="1" noAdjustHandles="1" noChangeArrowheads="1" noChangeShapeType="1" noTextEdit="1"/>
              </p:cNvSpPr>
              <p:nvPr/>
            </p:nvSpPr>
            <p:spPr>
              <a:xfrm>
                <a:off x="5298784" y="1568705"/>
                <a:ext cx="1422762" cy="307777"/>
              </a:xfrm>
              <a:prstGeom prst="rect">
                <a:avLst/>
              </a:prstGeom>
              <a:blipFill>
                <a:blip r:embed="rId2"/>
                <a:stretch>
                  <a:fillRect l="-3419" t="-1961" r="-2991" b="-2352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B9B61B5-0AD2-46CB-9B12-149715615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557" y="2635158"/>
            <a:ext cx="5486400" cy="3429000"/>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E68C6D2-C15D-4BC0-BB69-B31BD86B0355}"/>
                  </a:ext>
                </a:extLst>
              </p:cNvPr>
              <p:cNvSpPr txBox="1"/>
              <p:nvPr/>
            </p:nvSpPr>
            <p:spPr>
              <a:xfrm>
                <a:off x="3942825" y="2071154"/>
                <a:ext cx="4857225" cy="369332"/>
              </a:xfrm>
              <a:prstGeom prst="rect">
                <a:avLst/>
              </a:prstGeom>
              <a:noFill/>
            </p:spPr>
            <p:txBody>
              <a:bodyPr wrap="square" rtlCol="0">
                <a:spAutoFit/>
              </a:bodyPr>
              <a:lstStyle/>
              <a:p>
                <a:r>
                  <a:rPr lang="zh-CN" altLang="en-US" dirty="0"/>
                  <a:t>如上述一元二次方程中，</a:t>
                </a:r>
                <a14:m>
                  <m:oMath xmlns:m="http://schemas.openxmlformats.org/officeDocument/2006/math">
                    <m:r>
                      <a:rPr lang="en-US" altLang="zh-CN" i="1">
                        <a:latin typeface="Cambria Math" panose="02040503050406030204" pitchFamily="18" charset="0"/>
                      </a:rPr>
                      <m:t>𝑦</m:t>
                    </m:r>
                  </m:oMath>
                </a14:m>
                <a:r>
                  <a:rPr lang="zh-CN" altLang="en-US" dirty="0">
                    <a:latin typeface="宋体" panose="02010600030101010101" pitchFamily="2" charset="-122"/>
                    <a:ea typeface="宋体" panose="02010600030101010101" pitchFamily="2" charset="-122"/>
                  </a:rPr>
                  <a:t>值什么时候最小？</a:t>
                </a:r>
              </a:p>
            </p:txBody>
          </p:sp>
        </mc:Choice>
        <mc:Fallback xmlns="">
          <p:sp>
            <p:nvSpPr>
              <p:cNvPr id="3" name="文本框 2">
                <a:extLst>
                  <a:ext uri="{FF2B5EF4-FFF2-40B4-BE49-F238E27FC236}">
                    <a16:creationId xmlns:a16="http://schemas.microsoft.com/office/drawing/2014/main" id="{2E68C6D2-C15D-4BC0-BB69-B31BD86B0355}"/>
                  </a:ext>
                </a:extLst>
              </p:cNvPr>
              <p:cNvSpPr txBox="1">
                <a:spLocks noRot="1" noChangeAspect="1" noMove="1" noResize="1" noEditPoints="1" noAdjustHandles="1" noChangeArrowheads="1" noChangeShapeType="1" noTextEdit="1"/>
              </p:cNvSpPr>
              <p:nvPr/>
            </p:nvSpPr>
            <p:spPr>
              <a:xfrm>
                <a:off x="3942825" y="2071154"/>
                <a:ext cx="4857225" cy="369332"/>
              </a:xfrm>
              <a:prstGeom prst="rect">
                <a:avLst/>
              </a:prstGeom>
              <a:blipFill>
                <a:blip r:embed="rId4"/>
                <a:stretch>
                  <a:fillRect l="-1129" t="-15000" b="-28333"/>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2C380760-F6F3-48FD-8AFA-537DE9DA5B28}"/>
              </a:ext>
            </a:extLst>
          </p:cNvPr>
          <p:cNvCxnSpPr>
            <a:cxnSpLocks/>
          </p:cNvCxnSpPr>
          <p:nvPr/>
        </p:nvCxnSpPr>
        <p:spPr>
          <a:xfrm flipH="1">
            <a:off x="6010165" y="1125517"/>
            <a:ext cx="625545" cy="5536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CBC21B4-9DC0-4752-9835-AB222630F6EE}"/>
              </a:ext>
            </a:extLst>
          </p:cNvPr>
          <p:cNvSpPr txBox="1"/>
          <p:nvPr/>
        </p:nvSpPr>
        <p:spPr>
          <a:xfrm>
            <a:off x="6549874" y="906037"/>
            <a:ext cx="711381"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变量</a:t>
            </a:r>
          </a:p>
        </p:txBody>
      </p:sp>
    </p:spTree>
    <p:extLst>
      <p:ext uri="{BB962C8B-B14F-4D97-AF65-F5344CB8AC3E}">
        <p14:creationId xmlns:p14="http://schemas.microsoft.com/office/powerpoint/2010/main" val="401357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1299</Words>
  <Application>Microsoft Office PowerPoint</Application>
  <PresentationFormat>宽屏</PresentationFormat>
  <Paragraphs>59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等线 Light</vt:lpstr>
      <vt:lpstr>宋体</vt:lpstr>
      <vt:lpstr>Arial</vt:lpstr>
      <vt:lpstr>Cambria Math</vt:lpstr>
      <vt:lpstr>Times New Roman</vt:lpstr>
      <vt:lpstr>Office 主题​​</vt:lpstr>
      <vt:lpstr>线性回归程序设计</vt:lpstr>
      <vt:lpstr>PowerPoint 演示文稿</vt:lpstr>
      <vt:lpstr>什么是回归？</vt:lpstr>
      <vt:lpstr>什么是线性回归？</vt:lpstr>
      <vt:lpstr>PowerPoint 演示文稿</vt:lpstr>
      <vt:lpstr>损失函数</vt:lpstr>
      <vt:lpstr>损失函数</vt:lpstr>
      <vt:lpstr>最小二乘估计</vt:lpstr>
      <vt:lpstr>最小二乘估计</vt:lpstr>
      <vt:lpstr>最小二乘估计</vt:lpstr>
      <vt:lpstr>训练集和测试集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线性回归程序设计</dc:title>
  <dc:creator>Administrator</dc:creator>
  <cp:lastModifiedBy>Administrator</cp:lastModifiedBy>
  <cp:revision>26</cp:revision>
  <dcterms:created xsi:type="dcterms:W3CDTF">2022-05-20T10:41:00Z</dcterms:created>
  <dcterms:modified xsi:type="dcterms:W3CDTF">2022-05-21T02:30:46Z</dcterms:modified>
</cp:coreProperties>
</file>