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37615e8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37615e8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95959"/>
                </a:solidFill>
              </a:rPr>
              <a:t>Motivation: We want to find if there is a pattern between areas that report 311 calls and have them responded to, and the demographics of those regions.</a:t>
            </a:r>
            <a:endParaRPr sz="10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000">
                <a:solidFill>
                  <a:srgbClr val="595959"/>
                </a:solidFill>
              </a:rPr>
              <a:t>Goal: Analyze patterns in 311 requests, geography, and various demographics in order to see who feels empowered to make the requests and if they have been responded to equitably.</a:t>
            </a:r>
            <a:endParaRPr sz="10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000">
                <a:solidFill>
                  <a:srgbClr val="595959"/>
                </a:solidFill>
              </a:rPr>
              <a:t>Background: Using 311 and Social Vulnerability Index datasets, we want to study the relationships between vulnerable populations and their requests.</a:t>
            </a:r>
            <a:endParaRPr sz="1000">
              <a:solidFill>
                <a:srgbClr val="595959"/>
              </a:solidFill>
            </a:endParaRPr>
          </a:p>
          <a:p>
            <a:pPr indent="0" lvl="0" marL="0" rtl="0" algn="l">
              <a:spcBef>
                <a:spcPts val="120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37615e8c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37615e8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37615e8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37615e8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37615e8c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37615e8c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37615e8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37615e8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37615e8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37615e8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37615e8c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37615e8c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ta.boston.gov/dataset/building-and-property-violations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978724" y="1247800"/>
            <a:ext cx="3186550" cy="3186550"/>
          </a:xfrm>
          <a:prstGeom prst="rect">
            <a:avLst/>
          </a:prstGeom>
          <a:noFill/>
          <a:ln>
            <a:noFill/>
          </a:ln>
        </p:spPr>
      </p:pic>
      <p:sp>
        <p:nvSpPr>
          <p:cNvPr id="55" name="Google Shape;55;p13"/>
          <p:cNvSpPr txBox="1"/>
          <p:nvPr>
            <p:ph type="ctrTitle"/>
          </p:nvPr>
        </p:nvSpPr>
        <p:spPr>
          <a:xfrm>
            <a:off x="311708" y="915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Analyzing              Requests</a:t>
            </a:r>
            <a:endParaRPr/>
          </a:p>
        </p:txBody>
      </p:sp>
      <p:sp>
        <p:nvSpPr>
          <p:cNvPr id="56" name="Google Shape;56;p13"/>
          <p:cNvSpPr txBox="1"/>
          <p:nvPr>
            <p:ph idx="1" type="subTitle"/>
          </p:nvPr>
        </p:nvSpPr>
        <p:spPr>
          <a:xfrm>
            <a:off x="311700" y="3763250"/>
            <a:ext cx="8520600" cy="146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chemeClr val="dk1"/>
                </a:solidFill>
                <a:latin typeface="Lato"/>
                <a:ea typeface="Lato"/>
                <a:cs typeface="Lato"/>
                <a:sym typeface="Lato"/>
              </a:rPr>
              <a:t>Team 1</a:t>
            </a:r>
            <a:endParaRPr sz="21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311 Requests Team</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Sponsor: Boston City Councilor Julia Mejia</a:t>
            </a:r>
            <a:endParaRPr/>
          </a:p>
          <a:p>
            <a:pPr indent="0" lvl="0" marL="0" rtl="0" algn="l">
              <a:spcBef>
                <a:spcPts val="1200"/>
              </a:spcBef>
              <a:spcAft>
                <a:spcPts val="0"/>
              </a:spcAft>
              <a:buNone/>
            </a:pPr>
            <a:r>
              <a:rPr lang="en"/>
              <a:t>Team 1: Ivan Nikitovic</a:t>
            </a:r>
            <a:endParaRPr/>
          </a:p>
          <a:p>
            <a:pPr indent="0" lvl="0" marL="457200" rtl="0" algn="l">
              <a:spcBef>
                <a:spcPts val="0"/>
              </a:spcBef>
              <a:spcAft>
                <a:spcPts val="0"/>
              </a:spcAft>
              <a:buNone/>
            </a:pPr>
            <a:r>
              <a:rPr lang="en"/>
              <a:t>     Haoxuan Sun</a:t>
            </a:r>
            <a:endParaRPr/>
          </a:p>
          <a:p>
            <a:pPr indent="0" lvl="0" marL="457200" rtl="0" algn="l">
              <a:spcBef>
                <a:spcPts val="0"/>
              </a:spcBef>
              <a:spcAft>
                <a:spcPts val="0"/>
              </a:spcAft>
              <a:buNone/>
            </a:pPr>
            <a:r>
              <a:rPr lang="en"/>
              <a:t>     Stephen Wong</a:t>
            </a:r>
            <a:endParaRPr/>
          </a:p>
          <a:p>
            <a:pPr indent="0" lvl="0" marL="457200" rtl="0" algn="l">
              <a:spcBef>
                <a:spcPts val="0"/>
              </a:spcBef>
              <a:spcAft>
                <a:spcPts val="0"/>
              </a:spcAft>
              <a:buNone/>
            </a:pPr>
            <a:r>
              <a:rPr lang="en"/>
              <a:t>     Katherine Yoon</a:t>
            </a:r>
            <a:endParaRPr/>
          </a:p>
        </p:txBody>
      </p:sp>
      <p:sp>
        <p:nvSpPr>
          <p:cNvPr id="63" name="Google Shape;63;p14"/>
          <p:cNvSpPr txBox="1"/>
          <p:nvPr>
            <p:ph idx="2" type="body"/>
          </p:nvPr>
        </p:nvSpPr>
        <p:spPr>
          <a:xfrm>
            <a:off x="4832400" y="1152475"/>
            <a:ext cx="3999900" cy="3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We want to find if there is a pattern between areas that report 311 calls and have them responded to, and the demographics of those regions.</a:t>
            </a:r>
            <a:endParaRPr/>
          </a:p>
          <a:p>
            <a:pPr indent="0" lvl="0" marL="0" rtl="0" algn="l">
              <a:spcBef>
                <a:spcPts val="1200"/>
              </a:spcBef>
              <a:spcAft>
                <a:spcPts val="0"/>
              </a:spcAft>
              <a:buNone/>
            </a:pPr>
            <a:r>
              <a:rPr lang="en"/>
              <a:t>Goal: Analyze patterns in 311 requests, geography, and various demographics in order to see who feels empowered to make the requests and if they have been responded to equitably.</a:t>
            </a:r>
            <a:endParaRPr/>
          </a:p>
          <a:p>
            <a:pPr indent="0" lvl="0" marL="0" rtl="0" algn="l">
              <a:spcBef>
                <a:spcPts val="1200"/>
              </a:spcBef>
              <a:spcAft>
                <a:spcPts val="1200"/>
              </a:spcAft>
              <a:buNone/>
            </a:pPr>
            <a:r>
              <a:rPr lang="en"/>
              <a:t>Background: </a:t>
            </a:r>
            <a:r>
              <a:rPr lang="en"/>
              <a:t>Using 311 and Social Vulnerability Index datasets, we want to study the relationships between vulnerable populations and their requests.</a:t>
            </a:r>
            <a:endParaRPr/>
          </a:p>
        </p:txBody>
      </p:sp>
      <p:pic>
        <p:nvPicPr>
          <p:cNvPr id="64" name="Google Shape;64;p14"/>
          <p:cNvPicPr preferRelativeResize="0"/>
          <p:nvPr/>
        </p:nvPicPr>
        <p:blipFill>
          <a:blip r:embed="rId3">
            <a:alphaModFix/>
          </a:blip>
          <a:stretch>
            <a:fillRect/>
          </a:stretch>
        </p:blipFill>
        <p:spPr>
          <a:xfrm>
            <a:off x="867250" y="3241938"/>
            <a:ext cx="2571825" cy="17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We’ve Done so Far</a:t>
            </a:r>
            <a:endParaRPr/>
          </a:p>
        </p:txBody>
      </p:sp>
      <p:sp>
        <p:nvSpPr>
          <p:cNvPr id="70" name="Google Shape;70;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Used:</a:t>
            </a:r>
            <a:endParaRPr/>
          </a:p>
          <a:p>
            <a:pPr indent="0" lvl="0" marL="0" rtl="0" algn="l">
              <a:spcBef>
                <a:spcPts val="1200"/>
              </a:spcBef>
              <a:spcAft>
                <a:spcPts val="0"/>
              </a:spcAft>
              <a:buNone/>
            </a:pPr>
            <a:r>
              <a:rPr lang="en" sz="1000">
                <a:solidFill>
                  <a:schemeClr val="dk1"/>
                </a:solidFill>
                <a:latin typeface="Lato"/>
                <a:ea typeface="Lato"/>
                <a:cs typeface="Lato"/>
                <a:sym typeface="Lato"/>
              </a:rPr>
              <a:t>S</a:t>
            </a:r>
            <a:r>
              <a:rPr lang="en" sz="1200">
                <a:solidFill>
                  <a:schemeClr val="dk1"/>
                </a:solidFill>
                <a:latin typeface="Lato"/>
                <a:ea typeface="Lato"/>
                <a:cs typeface="Lato"/>
                <a:sym typeface="Lato"/>
              </a:rPr>
              <a:t>ocial Vulnerability Index = Climate Ready Boston Social Vulnerability dataset</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Voter File for Boston = The dataset containing voter information</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Boston 311 dataverse = The dataset with 311 calls from the past years.</a:t>
            </a:r>
            <a:endParaRPr sz="1000">
              <a:solidFill>
                <a:schemeClr val="dk1"/>
              </a:solidFill>
              <a:latin typeface="Lato"/>
              <a:ea typeface="Lato"/>
              <a:cs typeface="Lato"/>
              <a:sym typeface="Lato"/>
            </a:endParaRPr>
          </a:p>
        </p:txBody>
      </p:sp>
      <p:sp>
        <p:nvSpPr>
          <p:cNvPr id="71" name="Google Shape;71;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a:p>
            <a:pPr indent="-304800" lvl="0" marL="457200" rtl="0" algn="l">
              <a:spcBef>
                <a:spcPts val="1200"/>
              </a:spcBef>
              <a:spcAft>
                <a:spcPts val="0"/>
              </a:spcAft>
              <a:buClr>
                <a:schemeClr val="dk1"/>
              </a:buClr>
              <a:buSzPts val="1200"/>
              <a:buFont typeface="Lato"/>
              <a:buChar char="-"/>
            </a:pPr>
            <a:r>
              <a:rPr lang="en" sz="1200">
                <a:solidFill>
                  <a:schemeClr val="dk1"/>
                </a:solidFill>
                <a:latin typeface="Lato"/>
                <a:ea typeface="Lato"/>
                <a:cs typeface="Lato"/>
                <a:sym typeface="Lato"/>
              </a:rPr>
              <a:t>Cleaned and joined the data sets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Found correlations between Social Vulnerability Index and likelihood of making 311 calls.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Detect similarities between voting status (i.e. registered voters and and civic empowerment? What is the average voting turnout for each district over past XX years?</a:t>
            </a:r>
            <a:endParaRPr sz="1200">
              <a:solidFill>
                <a:schemeClr val="dk1"/>
              </a:solidFill>
              <a:latin typeface="Lato"/>
              <a:ea typeface="Lato"/>
              <a:cs typeface="Lato"/>
              <a:sym typeface="Lato"/>
            </a:endParaRPr>
          </a:p>
          <a:p>
            <a:pPr indent="-304800" lvl="0" marL="457200" rtl="0" algn="l">
              <a:spcBef>
                <a:spcPts val="0"/>
              </a:spcBef>
              <a:spcAft>
                <a:spcPts val="0"/>
              </a:spcAft>
              <a:buSzPts val="1200"/>
              <a:buFont typeface="Lato"/>
              <a:buChar char="-"/>
            </a:pPr>
            <a:r>
              <a:t/>
            </a:r>
            <a:endParaRPr sz="1200">
              <a:latin typeface="Lato"/>
              <a:ea typeface="Lato"/>
              <a:cs typeface="Lato"/>
              <a:sym typeface="Lato"/>
            </a:endParaRPr>
          </a:p>
        </p:txBody>
      </p:sp>
      <p:pic>
        <p:nvPicPr>
          <p:cNvPr id="72" name="Google Shape;72;p15"/>
          <p:cNvPicPr preferRelativeResize="0"/>
          <p:nvPr/>
        </p:nvPicPr>
        <p:blipFill>
          <a:blip r:embed="rId3">
            <a:alphaModFix/>
          </a:blip>
          <a:stretch>
            <a:fillRect/>
          </a:stretch>
        </p:blipFill>
        <p:spPr>
          <a:xfrm>
            <a:off x="5157975" y="3749705"/>
            <a:ext cx="3165251" cy="901625"/>
          </a:xfrm>
          <a:prstGeom prst="rect">
            <a:avLst/>
          </a:prstGeom>
          <a:noFill/>
          <a:ln>
            <a:noFill/>
          </a:ln>
        </p:spPr>
      </p:pic>
      <p:pic>
        <p:nvPicPr>
          <p:cNvPr id="73" name="Google Shape;73;p15"/>
          <p:cNvPicPr preferRelativeResize="0"/>
          <p:nvPr/>
        </p:nvPicPr>
        <p:blipFill>
          <a:blip r:embed="rId4">
            <a:alphaModFix/>
          </a:blip>
          <a:stretch>
            <a:fillRect/>
          </a:stretch>
        </p:blipFill>
        <p:spPr>
          <a:xfrm>
            <a:off x="24203" y="3500425"/>
            <a:ext cx="2857022" cy="160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82350" y="98300"/>
            <a:ext cx="50694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lt1"/>
              </a:buClr>
              <a:buSzPct val="71739"/>
              <a:buFont typeface="Arial"/>
              <a:buNone/>
            </a:pPr>
            <a:r>
              <a:rPr lang="en" sz="1533">
                <a:latin typeface="Lato"/>
                <a:ea typeface="Lato"/>
                <a:cs typeface="Lato"/>
                <a:sym typeface="Lato"/>
              </a:rPr>
              <a:t>Analyze which [geography] submitted the most service requests?</a:t>
            </a:r>
            <a:endParaRPr sz="2133"/>
          </a:p>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82350" y="1421625"/>
            <a:ext cx="4389550" cy="2152925"/>
          </a:xfrm>
          <a:prstGeom prst="rect">
            <a:avLst/>
          </a:prstGeom>
          <a:noFill/>
          <a:ln>
            <a:noFill/>
          </a:ln>
        </p:spPr>
      </p:pic>
      <p:pic>
        <p:nvPicPr>
          <p:cNvPr id="80" name="Google Shape;80;p16"/>
          <p:cNvPicPr preferRelativeResize="0"/>
          <p:nvPr/>
        </p:nvPicPr>
        <p:blipFill>
          <a:blip r:embed="rId4">
            <a:alphaModFix/>
          </a:blip>
          <a:stretch>
            <a:fillRect/>
          </a:stretch>
        </p:blipFill>
        <p:spPr>
          <a:xfrm>
            <a:off x="4572001" y="1108200"/>
            <a:ext cx="4426249" cy="2679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84615"/>
              <a:buFont typeface="Arial"/>
              <a:buNone/>
            </a:pPr>
            <a:r>
              <a:rPr lang="en" sz="1300">
                <a:latin typeface="Lato"/>
                <a:ea typeface="Lato"/>
                <a:cs typeface="Lato"/>
                <a:sym typeface="Lato"/>
              </a:rPr>
              <a:t>What is the relationship between voting status (i.e. registered voters and and civic empowerment? What is the average voting turnout for each district over past XX years?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81925" y="1083400"/>
            <a:ext cx="2149106" cy="1637425"/>
          </a:xfrm>
          <a:prstGeom prst="rect">
            <a:avLst/>
          </a:prstGeom>
          <a:noFill/>
          <a:ln>
            <a:noFill/>
          </a:ln>
        </p:spPr>
      </p:pic>
      <p:pic>
        <p:nvPicPr>
          <p:cNvPr id="88" name="Google Shape;88;p17"/>
          <p:cNvPicPr preferRelativeResize="0"/>
          <p:nvPr/>
        </p:nvPicPr>
        <p:blipFill>
          <a:blip r:embed="rId4">
            <a:alphaModFix/>
          </a:blip>
          <a:stretch>
            <a:fillRect/>
          </a:stretch>
        </p:blipFill>
        <p:spPr>
          <a:xfrm>
            <a:off x="150411" y="3027525"/>
            <a:ext cx="7323266" cy="1943975"/>
          </a:xfrm>
          <a:prstGeom prst="rect">
            <a:avLst/>
          </a:prstGeom>
          <a:noFill/>
          <a:ln>
            <a:noFill/>
          </a:ln>
        </p:spPr>
      </p:pic>
      <p:pic>
        <p:nvPicPr>
          <p:cNvPr id="89" name="Google Shape;89;p17"/>
          <p:cNvPicPr preferRelativeResize="0"/>
          <p:nvPr/>
        </p:nvPicPr>
        <p:blipFill>
          <a:blip r:embed="rId5">
            <a:alphaModFix/>
          </a:blip>
          <a:stretch>
            <a:fillRect/>
          </a:stretch>
        </p:blipFill>
        <p:spPr>
          <a:xfrm>
            <a:off x="6512200" y="1123275"/>
            <a:ext cx="1993050" cy="1518531"/>
          </a:xfrm>
          <a:prstGeom prst="rect">
            <a:avLst/>
          </a:prstGeom>
          <a:noFill/>
          <a:ln>
            <a:noFill/>
          </a:ln>
        </p:spPr>
      </p:pic>
      <p:pic>
        <p:nvPicPr>
          <p:cNvPr id="90" name="Google Shape;90;p17"/>
          <p:cNvPicPr preferRelativeResize="0"/>
          <p:nvPr/>
        </p:nvPicPr>
        <p:blipFill>
          <a:blip r:embed="rId6">
            <a:alphaModFix/>
          </a:blip>
          <a:stretch>
            <a:fillRect/>
          </a:stretch>
        </p:blipFill>
        <p:spPr>
          <a:xfrm>
            <a:off x="4412674" y="1083400"/>
            <a:ext cx="1993045" cy="1518525"/>
          </a:xfrm>
          <a:prstGeom prst="rect">
            <a:avLst/>
          </a:prstGeom>
          <a:noFill/>
          <a:ln>
            <a:noFill/>
          </a:ln>
        </p:spPr>
      </p:pic>
      <p:pic>
        <p:nvPicPr>
          <p:cNvPr id="91" name="Google Shape;91;p17"/>
          <p:cNvPicPr preferRelativeResize="0"/>
          <p:nvPr/>
        </p:nvPicPr>
        <p:blipFill>
          <a:blip r:embed="rId7">
            <a:alphaModFix/>
          </a:blip>
          <a:stretch>
            <a:fillRect/>
          </a:stretch>
        </p:blipFill>
        <p:spPr>
          <a:xfrm>
            <a:off x="2341625" y="1083401"/>
            <a:ext cx="2071062" cy="1577964"/>
          </a:xfrm>
          <a:prstGeom prst="rect">
            <a:avLst/>
          </a:prstGeom>
          <a:noFill/>
          <a:ln>
            <a:noFill/>
          </a:ln>
        </p:spPr>
      </p:pic>
      <p:pic>
        <p:nvPicPr>
          <p:cNvPr id="92" name="Google Shape;92;p17"/>
          <p:cNvPicPr preferRelativeResize="0"/>
          <p:nvPr/>
        </p:nvPicPr>
        <p:blipFill>
          <a:blip r:embed="rId8">
            <a:alphaModFix/>
          </a:blip>
          <a:stretch>
            <a:fillRect/>
          </a:stretch>
        </p:blipFill>
        <p:spPr>
          <a:xfrm>
            <a:off x="7263777" y="2601925"/>
            <a:ext cx="1714248" cy="1306100"/>
          </a:xfrm>
          <a:prstGeom prst="rect">
            <a:avLst/>
          </a:prstGeom>
          <a:noFill/>
          <a:ln>
            <a:noFill/>
          </a:ln>
        </p:spPr>
      </p:pic>
      <p:pic>
        <p:nvPicPr>
          <p:cNvPr id="93" name="Google Shape;93;p17"/>
          <p:cNvPicPr preferRelativeResize="0"/>
          <p:nvPr/>
        </p:nvPicPr>
        <p:blipFill>
          <a:blip r:embed="rId9">
            <a:alphaModFix/>
          </a:blip>
          <a:stretch>
            <a:fillRect/>
          </a:stretch>
        </p:blipFill>
        <p:spPr>
          <a:xfrm>
            <a:off x="7237750" y="3915625"/>
            <a:ext cx="1674600" cy="119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9" name="Google Shape;99;p18"/>
          <p:cNvSpPr txBox="1"/>
          <p:nvPr>
            <p:ph idx="1" type="body"/>
          </p:nvPr>
        </p:nvSpPr>
        <p:spPr>
          <a:xfrm>
            <a:off x="311700" y="1727100"/>
            <a:ext cx="496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not being entirely compatible (GEOID), missing data, etc.</a:t>
            </a:r>
            <a:endParaRPr/>
          </a:p>
          <a:p>
            <a:pPr indent="0" lvl="0" marL="0" rtl="0" algn="l">
              <a:spcBef>
                <a:spcPts val="1200"/>
              </a:spcBef>
              <a:spcAft>
                <a:spcPts val="0"/>
              </a:spcAft>
              <a:buNone/>
            </a:pPr>
            <a:r>
              <a:rPr lang="en"/>
              <a:t>Confusion of tasks</a:t>
            </a:r>
            <a:endParaRPr/>
          </a:p>
          <a:p>
            <a:pPr indent="0" lvl="0" marL="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5415300" y="1429901"/>
            <a:ext cx="3417000" cy="228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Extension Proposal</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Pitch: Analyze the relationship between building/property violations and 311 requests using </a:t>
            </a:r>
            <a:r>
              <a:rPr lang="en" u="sng">
                <a:solidFill>
                  <a:schemeClr val="hlink"/>
                </a:solidFill>
                <a:hlinkClick r:id="rId3"/>
              </a:rPr>
              <a:t>data.boston.gov</a:t>
            </a:r>
            <a:r>
              <a:rPr lang="en"/>
              <a:t> dataset</a:t>
            </a:r>
            <a:endParaRPr/>
          </a:p>
          <a:p>
            <a:pPr indent="0" lvl="0" marL="0" rtl="0" algn="l">
              <a:spcBef>
                <a:spcPts val="1200"/>
              </a:spcBef>
              <a:spcAft>
                <a:spcPts val="0"/>
              </a:spcAft>
              <a:buNone/>
            </a:pPr>
            <a:r>
              <a:rPr lang="en"/>
              <a:t>Rationale: Because 311 is for non-emergency requests, we expect there to be a </a:t>
            </a:r>
            <a:r>
              <a:rPr lang="en"/>
              <a:t>relationship with it and property violations. </a:t>
            </a:r>
            <a:r>
              <a:rPr lang="en"/>
              <a:t>With this new data, we could find areas where building violations are more frequent, therefore being able to set more specific resources towards those areas. This would be more specialized resources rather than easier requests such as graffiti and trash removal.</a:t>
            </a:r>
            <a:endParaRPr/>
          </a:p>
          <a:p>
            <a:pPr indent="0" lvl="0" marL="0" rtl="0" algn="l">
              <a:spcBef>
                <a:spcPts val="1200"/>
              </a:spcBef>
              <a:spcAft>
                <a:spcPts val="0"/>
              </a:spcAft>
              <a:buNone/>
            </a:pPr>
            <a:r>
              <a:rPr lang="en"/>
              <a:t>Questions for Analysis:</a:t>
            </a:r>
            <a:endParaRPr/>
          </a:p>
          <a:p>
            <a:pPr indent="-334327" lvl="0" marL="457200" rtl="0" algn="l">
              <a:spcBef>
                <a:spcPts val="1200"/>
              </a:spcBef>
              <a:spcAft>
                <a:spcPts val="0"/>
              </a:spcAft>
              <a:buSzPct val="100000"/>
              <a:buAutoNum type="alphaLcPeriod"/>
            </a:pPr>
            <a:r>
              <a:rPr lang="en"/>
              <a:t>Is there a pattern between neighborhoods with more property violations and 311 requests made?</a:t>
            </a:r>
            <a:endParaRPr/>
          </a:p>
          <a:p>
            <a:pPr indent="-334327" lvl="0" marL="457200" rtl="0" algn="l">
              <a:spcBef>
                <a:spcPts val="0"/>
              </a:spcBef>
              <a:spcAft>
                <a:spcPts val="0"/>
              </a:spcAft>
              <a:buSzPct val="100000"/>
              <a:buAutoNum type="alphaLcPeriod"/>
            </a:pPr>
            <a:r>
              <a:rPr lang="en"/>
              <a:t>What areas have the most property violations?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54350" y="6848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112" name="Google Shape;112;p20"/>
          <p:cNvPicPr preferRelativeResize="0"/>
          <p:nvPr/>
        </p:nvPicPr>
        <p:blipFill>
          <a:blip r:embed="rId3">
            <a:alphaModFix/>
          </a:blip>
          <a:stretch>
            <a:fillRect/>
          </a:stretch>
        </p:blipFill>
        <p:spPr>
          <a:xfrm>
            <a:off x="1731750" y="1733150"/>
            <a:ext cx="5680499" cy="284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